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0" r:id="rId6"/>
    <p:sldId id="266" r:id="rId7"/>
    <p:sldId id="261" r:id="rId8"/>
    <p:sldId id="264" r:id="rId9"/>
    <p:sldId id="262" r:id="rId10"/>
    <p:sldId id="268" r:id="rId11"/>
    <p:sldId id="263" r:id="rId12"/>
    <p:sldId id="267" r:id="rId13"/>
    <p:sldId id="259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67" autoAdjust="0"/>
  </p:normalViewPr>
  <p:slideViewPr>
    <p:cSldViewPr snapToGrid="0" snapToObjects="1">
      <p:cViewPr varScale="1">
        <p:scale>
          <a:sx n="119" d="100"/>
          <a:sy n="119" d="100"/>
        </p:scale>
        <p:origin x="108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56C8B-6C39-46EF-8810-F3E61C522C48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CEAC-B183-4F61-9ACB-253D2357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8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22DF-4A0C-564A-BDC4-89C55FF98B7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DMZ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NSF Campus Cyberinfrastructure Award #2346712</a:t>
            </a:r>
          </a:p>
          <a:p>
            <a:r>
              <a:rPr lang="en-US" dirty="0"/>
              <a:t>PI:  Yongning Tang, School of IT</a:t>
            </a:r>
          </a:p>
          <a:p>
            <a:r>
              <a:rPr lang="en-US" dirty="0"/>
              <a:t>Co-PI:  Olcay Akman, George Barnes, Charley Edamala, Craig Jackson</a:t>
            </a:r>
          </a:p>
        </p:txBody>
      </p:sp>
    </p:spTree>
    <p:extLst>
      <p:ext uri="{BB962C8B-B14F-4D97-AF65-F5344CB8AC3E}">
        <p14:creationId xmlns:p14="http://schemas.microsoft.com/office/powerpoint/2010/main" val="308007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D12E-107F-17AC-0E83-2FF1087F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Obstacles of the campus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5981-A5AF-C696-BF2B-3CB14E3BE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switches were connected at 2 x 1Gbps</a:t>
            </a:r>
          </a:p>
          <a:p>
            <a:pPr lvl="1"/>
            <a:r>
              <a:rPr lang="en-US" dirty="0"/>
              <a:t>Since upgraded to 2 x 25G</a:t>
            </a:r>
          </a:p>
          <a:p>
            <a:pPr lvl="1"/>
            <a:r>
              <a:rPr lang="en-US" dirty="0"/>
              <a:t>Shared with campus network traffic</a:t>
            </a:r>
          </a:p>
          <a:p>
            <a:r>
              <a:rPr lang="en-US" dirty="0"/>
              <a:t>10Gb to Internet 2 (I2)</a:t>
            </a:r>
          </a:p>
          <a:p>
            <a:r>
              <a:rPr lang="en-US" dirty="0"/>
              <a:t>SDN for research</a:t>
            </a:r>
          </a:p>
        </p:txBody>
      </p:sp>
    </p:spTree>
    <p:extLst>
      <p:ext uri="{BB962C8B-B14F-4D97-AF65-F5344CB8AC3E}">
        <p14:creationId xmlns:p14="http://schemas.microsoft.com/office/powerpoint/2010/main" val="111009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9F1D-34DC-63D3-6BCD-E20562E1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Network vs Campus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982CF-ECB4-1FF6-A923-5B63FC979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3F3B2-F8AF-E890-A725-867838B051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Bandwidth</a:t>
            </a:r>
          </a:p>
          <a:p>
            <a:r>
              <a:rPr lang="en-US" dirty="0"/>
              <a:t>No firewalls, yet secure</a:t>
            </a:r>
          </a:p>
          <a:p>
            <a:r>
              <a:rPr lang="en-US" dirty="0"/>
              <a:t>Strict access control</a:t>
            </a:r>
          </a:p>
          <a:p>
            <a:r>
              <a:rPr lang="en-US" dirty="0"/>
              <a:t>Isolated</a:t>
            </a:r>
          </a:p>
          <a:p>
            <a:r>
              <a:rPr lang="en-US" dirty="0"/>
              <a:t>Internet 2 connectivity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D5BF9-0DF8-76AA-4C61-59922B69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Campus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A0B83-1AC2-DCA6-1A0B-5675C7AC28F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Multiple Firewalls</a:t>
            </a:r>
          </a:p>
          <a:p>
            <a:r>
              <a:rPr lang="en-US" dirty="0"/>
              <a:t>Layers of security</a:t>
            </a:r>
          </a:p>
          <a:p>
            <a:pPr lvl="1"/>
            <a:r>
              <a:rPr lang="en-US" dirty="0"/>
              <a:t>ACLs, layer 2 protocols </a:t>
            </a:r>
          </a:p>
          <a:p>
            <a:r>
              <a:rPr lang="en-US" dirty="0"/>
              <a:t>Fairly open access</a:t>
            </a:r>
          </a:p>
          <a:p>
            <a:r>
              <a:rPr lang="en-US" dirty="0"/>
              <a:t>Multiple Internet Service Providers</a:t>
            </a:r>
          </a:p>
          <a:p>
            <a:endParaRPr lang="en-US" dirty="0"/>
          </a:p>
        </p:txBody>
      </p:sp>
      <p:pic>
        <p:nvPicPr>
          <p:cNvPr id="8" name="Video 7" title="Moving traffic at night">
            <a:hlinkClick r:id="" action="ppaction://media"/>
            <a:extLst>
              <a:ext uri="{FF2B5EF4-FFF2-40B4-BE49-F238E27FC236}">
                <a16:creationId xmlns:a16="http://schemas.microsoft.com/office/drawing/2014/main" id="{CD1CC1B5-BF16-D29C-B9A0-A887F471B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376" y="3832016"/>
            <a:ext cx="1965342" cy="1105505"/>
          </a:xfrm>
          <a:prstGeom prst="rect">
            <a:avLst/>
          </a:prstGeom>
        </p:spPr>
      </p:pic>
      <p:pic>
        <p:nvPicPr>
          <p:cNvPr id="10" name="Video 9" title="Traffic lights timelapse">
            <a:hlinkClick r:id="" action="ppaction://media"/>
            <a:extLst>
              <a:ext uri="{FF2B5EF4-FFF2-40B4-BE49-F238E27FC236}">
                <a16:creationId xmlns:a16="http://schemas.microsoft.com/office/drawing/2014/main" id="{AA339935-7683-B603-8F7D-59DC1C6794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7546" y="3832016"/>
            <a:ext cx="1965341" cy="1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793A-2809-5229-5D02-1CC643DC7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Diagram</a:t>
            </a:r>
          </a:p>
        </p:txBody>
      </p:sp>
      <p:pic>
        <p:nvPicPr>
          <p:cNvPr id="4" name="Picture 3" descr="A computer screen shot of several computer components&#10;&#10;AI-generated content may be incorrect.">
            <a:extLst>
              <a:ext uri="{FF2B5EF4-FFF2-40B4-BE49-F238E27FC236}">
                <a16:creationId xmlns:a16="http://schemas.microsoft.com/office/drawing/2014/main" id="{0B6C662D-DEAD-6F97-2813-4AC877448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02" y="954181"/>
            <a:ext cx="7763996" cy="38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75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875FFCA-00F3-0298-9E38-E50991C5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D0B4AC-48F7-A5F5-485D-617D6D648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2654591" cy="3518297"/>
          </a:xfrm>
        </p:spPr>
        <p:txBody>
          <a:bodyPr/>
          <a:lstStyle/>
          <a:p>
            <a:r>
              <a:rPr lang="en-US" dirty="0"/>
              <a:t>Key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Border Router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Data Transfer Node (DTN)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err="1"/>
              <a:t>PerfSONAR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No firewalls</a:t>
            </a:r>
          </a:p>
          <a:p>
            <a:r>
              <a:rPr lang="en-US" dirty="0"/>
              <a:t>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Intrusion Detection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 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computer icons on a black background&#10;&#10;AI-generated content may be incorrect.">
            <a:extLst>
              <a:ext uri="{FF2B5EF4-FFF2-40B4-BE49-F238E27FC236}">
                <a16:creationId xmlns:a16="http://schemas.microsoft.com/office/drawing/2014/main" id="{0F037CCC-5E03-DBD1-D6CA-A60A0800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792" y="635090"/>
            <a:ext cx="5916887" cy="3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0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12B3-558C-4F10-5F1D-9465AFF3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6F7C3-DDCB-A80A-D8A0-48B7C9ED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Border Router + Spines</a:t>
            </a:r>
          </a:p>
          <a:p>
            <a:pPr lvl="1"/>
            <a:r>
              <a:rPr lang="en-US" dirty="0"/>
              <a:t>Cisco Catalyst 9500X</a:t>
            </a:r>
          </a:p>
          <a:p>
            <a:r>
              <a:rPr lang="en-US" dirty="0" err="1"/>
              <a:t>Leafs</a:t>
            </a:r>
            <a:endParaRPr lang="en-US" dirty="0"/>
          </a:p>
          <a:p>
            <a:pPr lvl="1"/>
            <a:r>
              <a:rPr lang="en-US" dirty="0"/>
              <a:t>Cisco Catalyst 9300X</a:t>
            </a:r>
          </a:p>
          <a:p>
            <a:r>
              <a:rPr lang="en-US" dirty="0"/>
              <a:t>HPC Switch</a:t>
            </a:r>
          </a:p>
          <a:p>
            <a:pPr lvl="1"/>
            <a:r>
              <a:rPr lang="en-US" dirty="0"/>
              <a:t>Nexus 9300</a:t>
            </a:r>
          </a:p>
          <a:p>
            <a:r>
              <a:rPr lang="en-US" dirty="0"/>
              <a:t>Data Transfer Node</a:t>
            </a:r>
          </a:p>
          <a:p>
            <a:pPr lvl="1"/>
            <a:r>
              <a:rPr lang="en-US" dirty="0"/>
              <a:t>PowerEdge R760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8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20659D-6A2A-3CF5-71CC-129DD399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Use Cases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E853B3-D635-AF14-7C89-2F821DBBC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Computational Biochemistry</a:t>
            </a:r>
          </a:p>
          <a:p>
            <a:pPr lvl="1"/>
            <a:r>
              <a:rPr lang="en-US" dirty="0"/>
              <a:t>Connecting to HPC resources</a:t>
            </a:r>
          </a:p>
          <a:p>
            <a:pPr lvl="2"/>
            <a:r>
              <a:rPr lang="en-US" dirty="0"/>
              <a:t>NAC (Network Access Control)</a:t>
            </a:r>
          </a:p>
          <a:p>
            <a:r>
              <a:rPr lang="en-US" dirty="0"/>
              <a:t>Intercollegiate Biomathematics Alliance</a:t>
            </a:r>
          </a:p>
          <a:p>
            <a:pPr lvl="1"/>
            <a:r>
              <a:rPr lang="en-US" dirty="0"/>
              <a:t>Modeling of disease propagation</a:t>
            </a:r>
          </a:p>
          <a:p>
            <a:pPr lvl="1"/>
            <a:r>
              <a:rPr lang="en-US" dirty="0"/>
              <a:t>CDC Datasets</a:t>
            </a:r>
          </a:p>
          <a:p>
            <a:r>
              <a:rPr lang="en-US" dirty="0"/>
              <a:t>Cybersecurity lab</a:t>
            </a:r>
          </a:p>
          <a:p>
            <a:pPr lvl="1"/>
            <a:r>
              <a:rPr lang="en-US" dirty="0"/>
              <a:t>Months of IoT data to run algorithms</a:t>
            </a:r>
          </a:p>
          <a:p>
            <a:pPr lvl="1"/>
            <a:r>
              <a:rPr lang="en-US" dirty="0"/>
              <a:t>Teaching and research</a:t>
            </a:r>
          </a:p>
          <a:p>
            <a:r>
              <a:rPr lang="en-US" dirty="0"/>
              <a:t>Telemetry data from the USAF</a:t>
            </a:r>
          </a:p>
          <a:p>
            <a:pPr lvl="1"/>
            <a:r>
              <a:rPr lang="en-US" dirty="0"/>
              <a:t>Run analysis</a:t>
            </a:r>
          </a:p>
          <a:p>
            <a:r>
              <a:rPr lang="en-US" dirty="0"/>
              <a:t>GIS Datasets</a:t>
            </a:r>
          </a:p>
          <a:p>
            <a:pPr lvl="1"/>
            <a:r>
              <a:rPr lang="en-US" dirty="0"/>
              <a:t>Run analysis and create maps for end products</a:t>
            </a:r>
          </a:p>
          <a:p>
            <a:r>
              <a:rPr lang="en-US" dirty="0"/>
              <a:t>Physics</a:t>
            </a:r>
          </a:p>
          <a:p>
            <a:pPr lvl="1"/>
            <a:r>
              <a:rPr lang="en-US" dirty="0"/>
              <a:t>Transfer datasets between ISU and Indiana University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2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12C3-7196-C603-B568-A31ED21F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8707D-B541-C26D-654D-BAFAEC4F4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Submitting the Grant</a:t>
            </a:r>
          </a:p>
          <a:p>
            <a:pPr lvl="1"/>
            <a:r>
              <a:rPr lang="en-US" dirty="0"/>
              <a:t>Timeline</a:t>
            </a:r>
          </a:p>
          <a:p>
            <a:pPr lvl="1"/>
            <a:r>
              <a:rPr lang="en-US" dirty="0"/>
              <a:t>Understanding a research </a:t>
            </a:r>
            <a:r>
              <a:rPr lang="en-US" dirty="0" err="1"/>
              <a:t>dmz</a:t>
            </a:r>
            <a:endParaRPr lang="en-US" dirty="0"/>
          </a:p>
          <a:p>
            <a:r>
              <a:rPr lang="en-US" dirty="0"/>
              <a:t>Once the grant was awarded</a:t>
            </a:r>
          </a:p>
          <a:p>
            <a:pPr lvl="1"/>
            <a:r>
              <a:rPr lang="en-US" dirty="0"/>
              <a:t>Getting started (in the middle of a large project)</a:t>
            </a:r>
          </a:p>
          <a:p>
            <a:pPr lvl="1"/>
            <a:r>
              <a:rPr lang="en-US" dirty="0"/>
              <a:t>Taking the logical diagram and planning a real network</a:t>
            </a:r>
          </a:p>
          <a:p>
            <a:pPr lvl="1"/>
            <a:r>
              <a:rPr lang="en-US" dirty="0"/>
              <a:t>Hardware</a:t>
            </a:r>
          </a:p>
          <a:p>
            <a:pPr lvl="2"/>
            <a:r>
              <a:rPr lang="en-US" dirty="0"/>
              <a:t>Switched vendors</a:t>
            </a:r>
          </a:p>
          <a:p>
            <a:pPr lvl="1"/>
            <a:r>
              <a:rPr lang="en-US" dirty="0"/>
              <a:t>Staffing for research</a:t>
            </a:r>
          </a:p>
          <a:p>
            <a:pPr lvl="1"/>
            <a:r>
              <a:rPr lang="en-US" dirty="0"/>
              <a:t>Many details to understand and decide upon.</a:t>
            </a:r>
          </a:p>
        </p:txBody>
      </p:sp>
    </p:spTree>
    <p:extLst>
      <p:ext uri="{BB962C8B-B14F-4D97-AF65-F5344CB8AC3E}">
        <p14:creationId xmlns:p14="http://schemas.microsoft.com/office/powerpoint/2010/main" val="2036105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e2d134-2c53-492a-a75e-0f91237ab10d" xsi:nil="true"/>
    <lcf76f155ced4ddcb4097134ff3c332f xmlns="205bfbc1-e8b8-4860-980c-b93c7920f5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EA7D50-6DB9-45B7-B1E7-028C5B56479C}">
  <ds:schemaRefs>
    <ds:schemaRef ds:uri="http://schemas.microsoft.com/office/2006/metadata/properties"/>
    <ds:schemaRef ds:uri="http://schemas.microsoft.com/office/infopath/2007/PartnerControls"/>
    <ds:schemaRef ds:uri="4fe2d134-2c53-492a-a75e-0f91237ab10d"/>
    <ds:schemaRef ds:uri="205bfbc1-e8b8-4860-980c-b93c7920f507"/>
  </ds:schemaRefs>
</ds:datastoreItem>
</file>

<file path=customXml/itemProps2.xml><?xml version="1.0" encoding="utf-8"?>
<ds:datastoreItem xmlns:ds="http://schemas.openxmlformats.org/officeDocument/2006/customXml" ds:itemID="{3C495136-3AD7-48C9-9B81-68E06419AC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bfbc1-e8b8-4860-980c-b93c7920f507"/>
    <ds:schemaRef ds:uri="4fe2d134-2c53-492a-a75e-0f91237ab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07DE8F-2383-499F-9D32-F52A319B88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10314</TotalTime>
  <Words>262</Words>
  <Application>Microsoft Office PowerPoint</Application>
  <PresentationFormat>On-screen Show (16:9)</PresentationFormat>
  <Paragraphs>72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Research DMZ</vt:lpstr>
      <vt:lpstr>Obstacles of the campus network</vt:lpstr>
      <vt:lpstr>Research Network vs Campus Network</vt:lpstr>
      <vt:lpstr>Logical Diagram</vt:lpstr>
      <vt:lpstr>Architecture</vt:lpstr>
      <vt:lpstr>Hardware</vt:lpstr>
      <vt:lpstr>Research Use Cases 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</dc:creator>
  <cp:lastModifiedBy>Roach, Rachal</cp:lastModifiedBy>
  <cp:revision>31</cp:revision>
  <dcterms:created xsi:type="dcterms:W3CDTF">2016-07-01T14:13:07Z</dcterms:created>
  <dcterms:modified xsi:type="dcterms:W3CDTF">2025-08-04T20:01:56Z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0x010100D682AB5BAEC8E648A2742CACB06F527E</vt:lpwstr>
  </property>
  <property fmtid="{D5CDD505-2E9C-101B-9397-08002B2CF9AE}" pid="3" name="MediaServiceImageTags">
    <vt:lpwstr/>
  </property>
</Properties>
</file>