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317" r:id="rId3"/>
    <p:sldId id="355" r:id="rId4"/>
    <p:sldId id="362" r:id="rId5"/>
    <p:sldId id="359" r:id="rId6"/>
    <p:sldId id="387" r:id="rId7"/>
    <p:sldId id="353" r:id="rId8"/>
    <p:sldId id="376" r:id="rId9"/>
    <p:sldId id="382" r:id="rId10"/>
    <p:sldId id="371" r:id="rId11"/>
    <p:sldId id="375" r:id="rId12"/>
    <p:sldId id="383" r:id="rId13"/>
    <p:sldId id="361" r:id="rId14"/>
    <p:sldId id="351" r:id="rId15"/>
    <p:sldId id="350" r:id="rId16"/>
    <p:sldId id="367" r:id="rId17"/>
    <p:sldId id="388" r:id="rId18"/>
    <p:sldId id="346" r:id="rId19"/>
    <p:sldId id="338" r:id="rId20"/>
    <p:sldId id="36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4" autoAdjust="0"/>
    <p:restoredTop sz="94660"/>
  </p:normalViewPr>
  <p:slideViewPr>
    <p:cSldViewPr>
      <p:cViewPr varScale="1">
        <p:scale>
          <a:sx n="150" d="100"/>
          <a:sy n="150" d="100"/>
        </p:scale>
        <p:origin x="465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9" tIns="46460" rIns="92919" bIns="46460" numCol="1" anchor="t" anchorCtr="0" compatLnSpc="1">
            <a:prstTxWarp prst="textNoShape">
              <a:avLst/>
            </a:prstTxWarp>
          </a:bodyPr>
          <a:lstStyle>
            <a:lvl1pPr defTabSz="92856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081" y="0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9" tIns="46460" rIns="92919" bIns="46460" numCol="1" anchor="t" anchorCtr="0" compatLnSpc="1">
            <a:prstTxWarp prst="textNoShape">
              <a:avLst/>
            </a:prstTxWarp>
          </a:bodyPr>
          <a:lstStyle>
            <a:lvl1pPr algn="r" defTabSz="92856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2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9" tIns="46460" rIns="92919" bIns="46460" numCol="1" anchor="b" anchorCtr="0" compatLnSpc="1">
            <a:prstTxWarp prst="textNoShape">
              <a:avLst/>
            </a:prstTxWarp>
          </a:bodyPr>
          <a:lstStyle>
            <a:lvl1pPr defTabSz="92856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081" y="8830312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9" tIns="46460" rIns="92919" bIns="46460" numCol="1" anchor="b" anchorCtr="0" compatLnSpc="1">
            <a:prstTxWarp prst="textNoShape">
              <a:avLst/>
            </a:prstTxWarp>
          </a:bodyPr>
          <a:lstStyle>
            <a:lvl1pPr algn="r" defTabSz="928562">
              <a:defRPr sz="1200"/>
            </a:lvl1pPr>
          </a:lstStyle>
          <a:p>
            <a:pPr>
              <a:defRPr/>
            </a:pPr>
            <a:fld id="{2E971BA7-171E-4BEC-B011-17DB20021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79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14C0D-1491-4210-A313-0DDA27638C93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06B80-24B8-4ECD-AAC4-0D5E9F055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37F3-57BA-423F-9855-3784E9901F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8667"/>
            <a:ext cx="8229600" cy="4124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Department</a:t>
            </a:r>
            <a:r>
              <a:rPr lang="en-US" sz="900" b="1" baseline="0" dirty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063620" y="377866"/>
            <a:ext cx="1600200" cy="5440680"/>
          </a:xfrm>
        </p:spPr>
        <p:txBody>
          <a:bodyPr vert="eaVert"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714" y="407687"/>
            <a:ext cx="6446762" cy="54406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Department</a:t>
            </a:r>
            <a:r>
              <a:rPr lang="en-US" sz="900" b="1" baseline="0" dirty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C8F2D-D2D7-405F-B0F1-A36ECC52F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2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4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6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85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35639"/>
            <a:ext cx="7772400" cy="1362075"/>
          </a:xfrm>
          <a:effectLst/>
        </p:spPr>
        <p:txBody>
          <a:bodyPr anchor="t"/>
          <a:lstStyle>
            <a:lvl1pPr algn="l">
              <a:defRPr sz="4000" b="1" cap="none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4354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E1126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 and Wellness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1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1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2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2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143"/>
            <a:ext cx="8229600" cy="4003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 and Wellness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057" y="166203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3119"/>
            <a:ext cx="4038600" cy="4126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3119"/>
            <a:ext cx="4038600" cy="4126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651760" y="3700660"/>
            <a:ext cx="3858768" cy="0"/>
          </a:xfrm>
          <a:prstGeom prst="line">
            <a:avLst/>
          </a:prstGeom>
          <a:ln w="12700" cap="flat" cmpd="sng" algn="ctr">
            <a:solidFill>
              <a:srgbClr val="CE112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</a:t>
            </a:r>
            <a:r>
              <a:rPr lang="en-US" sz="900" b="1" baseline="0" dirty="0">
                <a:latin typeface="Arial"/>
                <a:cs typeface="Arial"/>
              </a:rPr>
              <a:t> and Wellness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536404"/>
            <a:ext cx="8229600" cy="9123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43118"/>
            <a:ext cx="4040188" cy="495471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CE1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50685"/>
            <a:ext cx="4040188" cy="3618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43118"/>
            <a:ext cx="4041775" cy="495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CE1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50685"/>
            <a:ext cx="4041775" cy="3618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651760" y="3700660"/>
            <a:ext cx="3858768" cy="0"/>
          </a:xfrm>
          <a:prstGeom prst="line">
            <a:avLst/>
          </a:prstGeom>
          <a:ln w="12700" cap="flat" cmpd="sng" algn="ctr">
            <a:solidFill>
              <a:srgbClr val="CE112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</a:t>
            </a:r>
            <a:r>
              <a:rPr lang="en-US" sz="900" b="1" baseline="0" dirty="0">
                <a:latin typeface="Arial"/>
                <a:cs typeface="Arial"/>
              </a:rPr>
              <a:t> and Wellness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6404"/>
            <a:ext cx="82296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</a:t>
            </a:r>
            <a:r>
              <a:rPr lang="en-US" sz="900" b="1" baseline="0" dirty="0">
                <a:latin typeface="Arial"/>
                <a:cs typeface="Arial"/>
              </a:rPr>
              <a:t> and Wellness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866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7866"/>
            <a:ext cx="5111750" cy="54600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0112"/>
            <a:ext cx="3008313" cy="4527848"/>
          </a:xfrm>
        </p:spPr>
        <p:txBody>
          <a:bodyPr/>
          <a:lstStyle>
            <a:lvl1pPr marL="0" indent="0">
              <a:buNone/>
              <a:defRPr sz="1400">
                <a:solidFill>
                  <a:srgbClr val="CE11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Department</a:t>
            </a:r>
            <a:r>
              <a:rPr lang="en-US" sz="900" b="1" baseline="0" dirty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715000" cy="457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7150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7209"/>
            <a:ext cx="5715000" cy="838398"/>
          </a:xfrm>
        </p:spPr>
        <p:txBody>
          <a:bodyPr/>
          <a:lstStyle>
            <a:lvl1pPr marL="0" indent="0">
              <a:buNone/>
              <a:defRPr sz="1400">
                <a:solidFill>
                  <a:srgbClr val="CE11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Department</a:t>
            </a:r>
            <a:r>
              <a:rPr lang="en-US" sz="900" b="1" baseline="0" dirty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6404"/>
            <a:ext cx="8229600" cy="91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6763"/>
            <a:ext cx="8229600" cy="394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2681-F6EF-46F0-8CE5-AAA0008C476F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8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acifici-sezze-bassiano.edu.it/index.php/progetti/erasmus/986-progetto-open-hearts-open-mind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Gy1aktlDq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dfulnessinstituteforemergingadults.com/student-resources/free-guided-meditations/" TargetMode="External"/><Relationship Id="rId2" Type="http://schemas.openxmlformats.org/officeDocument/2006/relationships/hyperlink" Target="http://korumindfulness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wellness.illinoisstate.edu/programs/mindfulnes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en-US" i="1" dirty="0"/>
              <a:t>Managing Stress . . . &amp; More</a:t>
            </a:r>
            <a:br>
              <a:rPr lang="en-US" i="1" dirty="0"/>
            </a:br>
            <a:r>
              <a:rPr lang="en-US" i="1" dirty="0"/>
              <a:t>by Practicing Mindfulness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382000" cy="2286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Jim Almeda, M.S., CHES , NBC-HWC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Health Promotion and Wellness</a:t>
            </a:r>
          </a:p>
          <a:p>
            <a:r>
              <a:rPr lang="en-US" sz="2400" b="1" dirty="0"/>
              <a:t>Certified MIEA Mindfulness Teacher</a:t>
            </a:r>
          </a:p>
          <a:p>
            <a:r>
              <a:rPr lang="en-US" sz="2400" b="1" dirty="0"/>
              <a:t>Certified Health and Wellness Coach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3984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E0EA-7813-402F-957D-BD287187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Impact of 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B2B21-F076-48B2-B1F1-88A2C1B4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Mindfulness meditation doesn’t change life.</a:t>
            </a:r>
            <a:br>
              <a:rPr lang="en-US" sz="2800" i="1" dirty="0"/>
            </a:br>
            <a:r>
              <a:rPr lang="en-US" sz="2800" i="1" dirty="0"/>
              <a:t>Life remains as fragile and unpredictable as ever.</a:t>
            </a:r>
            <a:br>
              <a:rPr lang="en-US" sz="2800" i="1" dirty="0"/>
            </a:br>
            <a:r>
              <a:rPr lang="en-US" sz="2800" i="1" dirty="0"/>
              <a:t>Meditation changes the heart’s capacity to accept life as it is.</a:t>
            </a:r>
            <a:br>
              <a:rPr lang="en-US" sz="2800" i="1" dirty="0"/>
            </a:br>
            <a:r>
              <a:rPr lang="en-US" sz="2800" i="1" dirty="0"/>
              <a:t>			Sylvia </a:t>
            </a:r>
            <a:r>
              <a:rPr lang="en-US" sz="2800" i="1" dirty="0" err="1"/>
              <a:t>Boorstein</a:t>
            </a:r>
            <a:br>
              <a:rPr lang="en-US" sz="2800" i="1" dirty="0"/>
            </a:br>
            <a:r>
              <a:rPr lang="en-US" sz="2800" i="1" dirty="0"/>
              <a:t>	The Mindful Twenty-Something</a:t>
            </a:r>
          </a:p>
        </p:txBody>
      </p:sp>
      <p:pic>
        <p:nvPicPr>
          <p:cNvPr id="5" name="Picture 4" descr="Text, background pattern&#10;&#10;Description automatically generated">
            <a:extLst>
              <a:ext uri="{FF2B5EF4-FFF2-40B4-BE49-F238E27FC236}">
                <a16:creationId xmlns:a16="http://schemas.microsoft.com/office/drawing/2014/main" id="{60E30B7E-3187-479D-B116-62700B023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3124200"/>
            <a:ext cx="228060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8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B0AA-6D0F-4047-ABC8-CCEBBC8C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Questions to Ask Yourself</a:t>
            </a:r>
            <a:br>
              <a:rPr lang="en-US" dirty="0"/>
            </a:br>
            <a:r>
              <a:rPr lang="en-US" dirty="0"/>
              <a:t>in Stressful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1978-F035-4CEF-802F-9D60628F9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big deal?</a:t>
            </a:r>
          </a:p>
          <a:p>
            <a:pPr lvl="1"/>
            <a:r>
              <a:rPr lang="en-US" dirty="0"/>
              <a:t>If no, let it go (acceptance)</a:t>
            </a:r>
          </a:p>
          <a:p>
            <a:pPr lvl="1"/>
            <a:r>
              <a:rPr lang="en-US" dirty="0"/>
              <a:t>If yes, proceed</a:t>
            </a:r>
          </a:p>
          <a:p>
            <a:r>
              <a:rPr lang="en-US" dirty="0"/>
              <a:t>Can I change the situation?</a:t>
            </a:r>
          </a:p>
          <a:p>
            <a:pPr lvl="1"/>
            <a:r>
              <a:rPr lang="en-US" dirty="0"/>
              <a:t>If not, let it go (acceptance) &amp; manage emotions and feelings</a:t>
            </a:r>
          </a:p>
          <a:p>
            <a:pPr lvl="1"/>
            <a:r>
              <a:rPr lang="en-US" dirty="0"/>
              <a:t>If yes, choose the best course or action (mindfully)</a:t>
            </a:r>
          </a:p>
        </p:txBody>
      </p:sp>
      <p:pic>
        <p:nvPicPr>
          <p:cNvPr id="6" name="Picture 5" descr="Sound Effects free - You rock - you can do it - you are the man - go girl -  YouTube">
            <a:extLst>
              <a:ext uri="{FF2B5EF4-FFF2-40B4-BE49-F238E27FC236}">
                <a16:creationId xmlns:a16="http://schemas.microsoft.com/office/drawing/2014/main" id="{83F1D66F-1EEF-4067-869C-3D9856DA4E9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r="9733"/>
          <a:stretch/>
        </p:blipFill>
        <p:spPr bwMode="auto">
          <a:xfrm>
            <a:off x="5562600" y="1752600"/>
            <a:ext cx="335280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42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Practice . . . Belly Breathing</a:t>
            </a:r>
          </a:p>
        </p:txBody>
      </p:sp>
      <p:pic>
        <p:nvPicPr>
          <p:cNvPr id="3" name="Picture 2" descr="Image result for belly breathing medit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886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95600" y="5791200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https://www.youtube.com/watch?v=6Gy1aktlDq0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433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 Breathing</a:t>
            </a:r>
          </a:p>
        </p:txBody>
      </p:sp>
      <p:pic>
        <p:nvPicPr>
          <p:cNvPr id="9" name="Content Placeholder 8" descr="http://i.dailymail.co.uk/i/pix/2014/09/11/article-2751949-214288E900000578-603_634x45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"/>
          <a:stretch/>
        </p:blipFill>
        <p:spPr bwMode="auto">
          <a:xfrm>
            <a:off x="1687418" y="1668463"/>
            <a:ext cx="5769163" cy="400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508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Gatha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36187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 know I am breathing in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 know I am breathing out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Breathing in, I calm myself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Breathing out, I smile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 dwell in the present moment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 know this is a precious moment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39899" y="1676400"/>
            <a:ext cx="4041775" cy="36187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OUT</a:t>
            </a:r>
          </a:p>
          <a:p>
            <a:pPr>
              <a:spcAft>
                <a:spcPts val="600"/>
              </a:spcAft>
            </a:pPr>
            <a:r>
              <a:rPr lang="en-US" sz="2000"/>
              <a:t>CALMING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SMILING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PRESENT MOMENT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PRECIOUS MOMENT</a:t>
            </a:r>
          </a:p>
        </p:txBody>
      </p:sp>
      <p:pic>
        <p:nvPicPr>
          <p:cNvPr id="1026" name="Picture 2" descr="C:\Users\jralmed\AppData\Local\Microsoft\Windows\Temporary Internet Files\Content.IE5\QSXMYKQZ\143229922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895600"/>
            <a:ext cx="701299" cy="6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createharmony.co.uk/wp-content/uploads/2015/04/candl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4648200" cy="1760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22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MIEA Meditation Practices</a:t>
            </a:r>
          </a:p>
        </p:txBody>
      </p:sp>
      <p:pic>
        <p:nvPicPr>
          <p:cNvPr id="2050" name="Picture 2" descr="Image result for walking medit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752600"/>
            <a:ext cx="414165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43119"/>
            <a:ext cx="4267200" cy="4126310"/>
          </a:xfrm>
        </p:spPr>
        <p:txBody>
          <a:bodyPr>
            <a:normAutofit/>
          </a:bodyPr>
          <a:lstStyle/>
          <a:p>
            <a:r>
              <a:rPr lang="en-US" dirty="0"/>
              <a:t>Walking meditation</a:t>
            </a:r>
          </a:p>
          <a:p>
            <a:r>
              <a:rPr lang="en-US" dirty="0"/>
              <a:t>Body Scan</a:t>
            </a:r>
          </a:p>
          <a:p>
            <a:r>
              <a:rPr lang="en-US" dirty="0"/>
              <a:t>Guided Imagery</a:t>
            </a:r>
          </a:p>
          <a:p>
            <a:r>
              <a:rPr lang="en-US" dirty="0"/>
              <a:t>Eating Meditation</a:t>
            </a:r>
          </a:p>
          <a:p>
            <a:r>
              <a:rPr lang="en-US" dirty="0"/>
              <a:t>Labeling Thoughts</a:t>
            </a:r>
          </a:p>
          <a:p>
            <a:r>
              <a:rPr lang="en-US" dirty="0"/>
              <a:t>Labeling Feelings</a:t>
            </a:r>
          </a:p>
          <a:p>
            <a:r>
              <a:rPr lang="en-US" dirty="0"/>
              <a:t>Loving-kindness (Part II)</a:t>
            </a:r>
          </a:p>
          <a:p>
            <a:r>
              <a:rPr lang="en-US" dirty="0"/>
              <a:t>Chair Yoga (Part II)</a:t>
            </a:r>
          </a:p>
        </p:txBody>
      </p:sp>
    </p:spTree>
    <p:extLst>
      <p:ext uri="{BB962C8B-B14F-4D97-AF65-F5344CB8AC3E}">
        <p14:creationId xmlns:p14="http://schemas.microsoft.com/office/powerpoint/2010/main" val="327860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Free Guided Meditations • Mindfulness Institute for Emerging Adults</a:t>
            </a:r>
            <a:endParaRPr lang="en-US" sz="1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Mindfulness Classes at Illinois State University</a:t>
            </a:r>
            <a:br>
              <a:rPr lang="en-US" sz="2400" dirty="0"/>
            </a:br>
            <a:r>
              <a:rPr lang="en-US" sz="1400" dirty="0">
                <a:hlinkClick r:id="rId4"/>
              </a:rPr>
              <a:t>Mindfulness | Health Promotion and Wellness | Illinois State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CD9CD-7318-1B1A-87A4-73009A311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1"/>
            <a:ext cx="3048000" cy="107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36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236"/>
            <a:ext cx="8229600" cy="9123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Books on Mindfulness</a:t>
            </a:r>
          </a:p>
        </p:txBody>
      </p:sp>
      <p:pic>
        <p:nvPicPr>
          <p:cNvPr id="6" name="Content Placeholder 5" descr="Image result for the mindful twenty someth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819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972CF3-BD47-9611-DC47-211617CFDB3F}"/>
              </a:ext>
            </a:extLst>
          </p:cNvPr>
          <p:cNvSpPr txBox="1"/>
          <p:nvPr/>
        </p:nvSpPr>
        <p:spPr>
          <a:xfrm>
            <a:off x="2438400" y="5486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E-book available thru Milner Library (FREE)</a:t>
            </a:r>
          </a:p>
        </p:txBody>
      </p:sp>
    </p:spTree>
    <p:extLst>
      <p:ext uri="{BB962C8B-B14F-4D97-AF65-F5344CB8AC3E}">
        <p14:creationId xmlns:p14="http://schemas.microsoft.com/office/powerpoint/2010/main" val="34897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2363"/>
          </a:xfrm>
        </p:spPr>
        <p:txBody>
          <a:bodyPr/>
          <a:lstStyle/>
          <a:p>
            <a:pPr algn="ctr"/>
            <a:r>
              <a:rPr lang="en-US" dirty="0"/>
              <a:t>Jon </a:t>
            </a:r>
            <a:r>
              <a:rPr lang="en-US" dirty="0" err="1"/>
              <a:t>Kabat</a:t>
            </a:r>
            <a:r>
              <a:rPr lang="en-US" dirty="0"/>
              <a:t>-Zinn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9" y="1371600"/>
            <a:ext cx="8534400" cy="4003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“You can’t stop the waves,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i="1" dirty="0"/>
              <a:t>But you can learn to surf.” </a:t>
            </a:r>
            <a:br>
              <a:rPr lang="en-US" b="1" i="1" dirty="0"/>
            </a:br>
            <a:r>
              <a:rPr lang="en-US" sz="1200" b="1" i="1" dirty="0"/>
              <a:t> </a:t>
            </a:r>
            <a:br>
              <a:rPr lang="en-US" sz="800" b="1" i="1" dirty="0"/>
            </a:br>
            <a:r>
              <a:rPr lang="en-US" sz="1600" dirty="0"/>
              <a:t>Wherever You  Go, There You Are:</a:t>
            </a:r>
            <a:br>
              <a:rPr lang="en-US" sz="1600" dirty="0"/>
            </a:br>
            <a:r>
              <a:rPr lang="en-US" sz="1600" dirty="0"/>
              <a:t>Mindfulness Meditation in Everyday Life</a:t>
            </a:r>
            <a:br>
              <a:rPr lang="en-US" b="1" dirty="0"/>
            </a:br>
            <a:endParaRPr lang="en-US" sz="2200" b="1" dirty="0"/>
          </a:p>
        </p:txBody>
      </p:sp>
      <p:pic>
        <p:nvPicPr>
          <p:cNvPr id="5" name="Picture 4" descr="http://cdn1.theinertia.com/wp-content/uploads/2014/09/malik-joyeux_teahupoo-davey-670x3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029200" cy="259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05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2363"/>
          </a:xfrm>
        </p:spPr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30106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tinyurl.com/</a:t>
            </a:r>
            <a:r>
              <a:rPr lang="en-US" b="1" dirty="0" err="1"/>
              <a:t>mindfulisu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sz="2400" dirty="0"/>
              <a:t>Jim Almeda</a:t>
            </a:r>
          </a:p>
          <a:p>
            <a:pPr marL="0" indent="0">
              <a:buNone/>
            </a:pPr>
            <a:r>
              <a:rPr lang="en-US" sz="2400" dirty="0"/>
              <a:t>(309) 438-2053</a:t>
            </a:r>
          </a:p>
          <a:p>
            <a:pPr marL="0" indent="0">
              <a:buNone/>
            </a:pPr>
            <a:r>
              <a:rPr lang="en-US" sz="2400" dirty="0"/>
              <a:t>jralmed@ilstu.edu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7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Mindfulness?</a:t>
            </a:r>
          </a:p>
        </p:txBody>
      </p:sp>
      <p:pic>
        <p:nvPicPr>
          <p:cNvPr id="4" name="Content Placeholder 3" descr="Image result for mindfulness jon kabat zin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8700"/>
            <a:ext cx="82296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8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So, what </a:t>
            </a:r>
            <a:r>
              <a:rPr lang="en-US"/>
              <a:t>is meditation </a:t>
            </a:r>
            <a:r>
              <a:rPr lang="en-US" dirty="0"/>
              <a:t>then?</a:t>
            </a:r>
          </a:p>
        </p:txBody>
      </p:sp>
      <p:pic>
        <p:nvPicPr>
          <p:cNvPr id="4" name="Content Placeholder 3" descr="Image result for flowing river 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3450"/>
            <a:ext cx="7620000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63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we need mindfulness?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2440" y="1573832"/>
            <a:ext cx="4038600" cy="2950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Increasing levels of: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Sleep problems</a:t>
            </a:r>
          </a:p>
          <a:p>
            <a:r>
              <a:rPr lang="en-US" dirty="0"/>
              <a:t>Feel overwhelmed</a:t>
            </a:r>
          </a:p>
          <a:p>
            <a:r>
              <a:rPr lang="en-US" dirty="0"/>
              <a:t>Loneliness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573832"/>
            <a:ext cx="4191000" cy="2950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Challenges with:</a:t>
            </a:r>
          </a:p>
          <a:p>
            <a:r>
              <a:rPr lang="en-US" dirty="0"/>
              <a:t>Work/Academics</a:t>
            </a:r>
          </a:p>
          <a:p>
            <a:r>
              <a:rPr lang="en-US" dirty="0"/>
              <a:t>Relationships</a:t>
            </a:r>
          </a:p>
          <a:p>
            <a:r>
              <a:rPr lang="en-US" dirty="0"/>
              <a:t>Finances</a:t>
            </a:r>
          </a:p>
          <a:p>
            <a:r>
              <a:rPr lang="en-US" dirty="0"/>
              <a:t>Technology/Social Media</a:t>
            </a:r>
          </a:p>
        </p:txBody>
      </p:sp>
      <p:pic>
        <p:nvPicPr>
          <p:cNvPr id="9" name="Picture 8" descr="Image result for trying to balance work and 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114801"/>
            <a:ext cx="299085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8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Components and Benefits</a:t>
            </a:r>
            <a:br>
              <a:rPr lang="en-US" dirty="0"/>
            </a:br>
            <a:r>
              <a:rPr lang="en-US" dirty="0"/>
              <a:t>of *MIEA Mindfulness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9143"/>
            <a:ext cx="8382000" cy="40035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Meet once a week (four weeks) &amp; learn how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Meditate at least five minutes a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Practice being mindful with something that you do every day (e.g. taking a shower, brushing your teeth,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Write down one or two things that you are grateful for each day</a:t>
            </a:r>
          </a:p>
          <a:p>
            <a:r>
              <a:rPr lang="en-US" sz="2600" i="1" dirty="0"/>
              <a:t>Improves sleep, eating behaviors, focus and work performance, reduces stress and anxiety, and contributes to a greater sense of well-being and happiness.</a:t>
            </a:r>
          </a:p>
          <a:p>
            <a:pPr marL="0" indent="0">
              <a:buNone/>
            </a:pPr>
            <a:br>
              <a:rPr lang="en-US" sz="1300" dirty="0"/>
            </a:br>
            <a:r>
              <a:rPr lang="en-US" sz="1300" dirty="0"/>
              <a:t>	*</a:t>
            </a:r>
            <a:r>
              <a:rPr lang="en-US" sz="2000" i="1" dirty="0"/>
              <a:t>Mindfulness Institute for Emerging Adults</a:t>
            </a:r>
          </a:p>
        </p:txBody>
      </p:sp>
    </p:spTree>
    <p:extLst>
      <p:ext uri="{BB962C8B-B14F-4D97-AF65-F5344CB8AC3E}">
        <p14:creationId xmlns:p14="http://schemas.microsoft.com/office/powerpoint/2010/main" val="34542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Mindfulness</a:t>
            </a:r>
          </a:p>
        </p:txBody>
      </p:sp>
      <p:pic>
        <p:nvPicPr>
          <p:cNvPr id="4" name="Content Placeholder 3" descr="Image result for simple but not eas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767"/>
            <a:ext cx="3565043" cy="40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cultivate patien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43" y="2057401"/>
            <a:ext cx="4737150" cy="27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9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F32F-1FDD-4700-BCB4-66B70FAA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Barriers to Practicing 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7605-B1D1-4401-95BC-815D118D7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Time – we’re already busy and don’t have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/>
              <a:t>As little as 5 minutes a day can make a difference.</a:t>
            </a:r>
          </a:p>
          <a:p>
            <a:r>
              <a:rPr lang="en-US" sz="2400" dirty="0"/>
              <a:t>Patience – it can be challenging at first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/>
              <a:t>Like any skill, you will get better with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2AC32-DE98-CA11-3B4F-0675FD1711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Procrastination – I keep putting things off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/>
              <a:t>Schedule a time to practice each day</a:t>
            </a:r>
          </a:p>
          <a:p>
            <a:r>
              <a:rPr lang="en-US" sz="2400" dirty="0"/>
              <a:t>Doubt – will this really work?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There is a LOT of research about the effectiveness of mindfulness</a:t>
            </a:r>
          </a:p>
        </p:txBody>
      </p:sp>
    </p:spTree>
    <p:extLst>
      <p:ext uri="{BB962C8B-B14F-4D97-AF65-F5344CB8AC3E}">
        <p14:creationId xmlns:p14="http://schemas.microsoft.com/office/powerpoint/2010/main" val="25309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40AE-7348-404B-B85C-7BA11AFC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Neuroscience (Brain Research) </a:t>
            </a:r>
            <a:r>
              <a:rPr lang="en-US" i="1" dirty="0"/>
              <a:t>Happiness and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2E46-55C3-417D-BE45-12570CFA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temperament – 50%</a:t>
            </a:r>
          </a:p>
          <a:p>
            <a:r>
              <a:rPr lang="en-US" dirty="0"/>
              <a:t>Circumstances of our lives – 10%</a:t>
            </a:r>
          </a:p>
          <a:p>
            <a:r>
              <a:rPr lang="en-US" dirty="0"/>
              <a:t>Intentional behaviors – 40%</a:t>
            </a:r>
          </a:p>
          <a:p>
            <a:pPr lvl="1"/>
            <a:r>
              <a:rPr lang="en-US" dirty="0"/>
              <a:t>How we relate to our circumstances</a:t>
            </a:r>
          </a:p>
        </p:txBody>
      </p:sp>
      <p:pic>
        <p:nvPicPr>
          <p:cNvPr id="4" name="Picture 3" descr="Glass Half Full Or Half Empty? – Wondrlust">
            <a:extLst>
              <a:ext uri="{FF2B5EF4-FFF2-40B4-BE49-F238E27FC236}">
                <a16:creationId xmlns:a16="http://schemas.microsoft.com/office/drawing/2014/main" id="{E71427BE-78A5-4F94-A18A-8BC72B53A1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3528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156C9-2AC2-47E9-BCFE-C0B70ABFEAF1}"/>
              </a:ext>
            </a:extLst>
          </p:cNvPr>
          <p:cNvSpPr txBox="1"/>
          <p:nvPr/>
        </p:nvSpPr>
        <p:spPr>
          <a:xfrm>
            <a:off x="6553200" y="4648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Gratitude</a:t>
            </a:r>
          </a:p>
        </p:txBody>
      </p:sp>
    </p:spTree>
    <p:extLst>
      <p:ext uri="{BB962C8B-B14F-4D97-AF65-F5344CB8AC3E}">
        <p14:creationId xmlns:p14="http://schemas.microsoft.com/office/powerpoint/2010/main" val="37726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7484-A6AC-471F-BC34-3B232979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83F933-AED0-4755-B132-24BA883F4C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0153" r="39487" b="7034"/>
          <a:stretch/>
        </p:blipFill>
        <p:spPr bwMode="auto">
          <a:xfrm>
            <a:off x="685800" y="304800"/>
            <a:ext cx="79248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5820779"/>
      </p:ext>
    </p:extLst>
  </p:cSld>
  <p:clrMapOvr>
    <a:masterClrMapping/>
  </p:clrMapOvr>
</p:sld>
</file>

<file path=ppt/theme/theme1.xml><?xml version="1.0" encoding="utf-8"?>
<a:theme xmlns:a="http://schemas.openxmlformats.org/drawingml/2006/main" name="ACHA 2013 FSHWC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8" ma:contentTypeDescription="Create a new document." ma:contentTypeScope="" ma:versionID="35b82300237088cde879769e2fa6537f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376791e415b44f91bd7e6283511f9d73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e2d134-2c53-492a-a75e-0f91237ab10d" xsi:nil="true"/>
    <lcf76f155ced4ddcb4097134ff3c332f xmlns="205bfbc1-e8b8-4860-980c-b93c7920f5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9EC6E-4D1B-426A-8D79-9EE553092F01}"/>
</file>

<file path=customXml/itemProps2.xml><?xml version="1.0" encoding="utf-8"?>
<ds:datastoreItem xmlns:ds="http://schemas.openxmlformats.org/officeDocument/2006/customXml" ds:itemID="{266A50C5-0CFD-43FB-B014-69AF5E179FBA}"/>
</file>

<file path=customXml/itemProps3.xml><?xml version="1.0" encoding="utf-8"?>
<ds:datastoreItem xmlns:ds="http://schemas.openxmlformats.org/officeDocument/2006/customXml" ds:itemID="{E4BA7B32-1047-4E69-98F7-7D1D8B1B3807}"/>
</file>

<file path=docProps/app.xml><?xml version="1.0" encoding="utf-8"?>
<Properties xmlns="http://schemas.openxmlformats.org/officeDocument/2006/extended-properties" xmlns:vt="http://schemas.openxmlformats.org/officeDocument/2006/docPropsVTypes">
  <Template>State Your Wellness Passion Design Template</Template>
  <TotalTime>3506</TotalTime>
  <Words>571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ACHA 2013 FSHWC Meeting</vt:lpstr>
      <vt:lpstr>Custom Design</vt:lpstr>
      <vt:lpstr>Managing Stress . . . &amp; More by Practicing Mindfulness</vt:lpstr>
      <vt:lpstr>What is Mindfulness?</vt:lpstr>
      <vt:lpstr>So, what is meditation then?</vt:lpstr>
      <vt:lpstr>Why do we need mindfulness?</vt:lpstr>
      <vt:lpstr>The Components and Benefits of *MIEA Mindfulness</vt:lpstr>
      <vt:lpstr>Mindfulness</vt:lpstr>
      <vt:lpstr>Barriers to Practicing Mindfulness</vt:lpstr>
      <vt:lpstr>Neuroscience (Brain Research) Happiness and Acceptance</vt:lpstr>
      <vt:lpstr>PowerPoint Presentation</vt:lpstr>
      <vt:lpstr>The Impact of Mindfulness</vt:lpstr>
      <vt:lpstr>Questions to Ask Yourself in Stressful Situations</vt:lpstr>
      <vt:lpstr>Let’s Practice . . . Belly Breathing</vt:lpstr>
      <vt:lpstr>Dynamic Breathing</vt:lpstr>
      <vt:lpstr>Gatha</vt:lpstr>
      <vt:lpstr>Other MIEA Meditation Practices</vt:lpstr>
      <vt:lpstr>Online Resources</vt:lpstr>
      <vt:lpstr>Books on Mindfulness</vt:lpstr>
      <vt:lpstr>Jon Kabat-Zinn</vt:lpstr>
      <vt:lpstr>Evaluation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College Health Association National College Health Assessment</dc:title>
  <dc:creator>jralmed</dc:creator>
  <cp:lastModifiedBy>Almeda, James</cp:lastModifiedBy>
  <cp:revision>389</cp:revision>
  <cp:lastPrinted>2021-08-04T17:58:47Z</cp:lastPrinted>
  <dcterms:created xsi:type="dcterms:W3CDTF">2004-08-06T16:50:05Z</dcterms:created>
  <dcterms:modified xsi:type="dcterms:W3CDTF">2025-08-04T15:38:28Z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</Properties>
</file>