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61" r:id="rId6"/>
    <p:sldId id="260" r:id="rId7"/>
    <p:sldId id="262" r:id="rId8"/>
    <p:sldId id="263" r:id="rId9"/>
    <p:sldId id="264" r:id="rId10"/>
    <p:sldId id="267" r:id="rId11"/>
    <p:sldId id="273" r:id="rId12"/>
    <p:sldId id="266" r:id="rId13"/>
    <p:sldId id="265" r:id="rId14"/>
    <p:sldId id="278" r:id="rId15"/>
    <p:sldId id="274" r:id="rId16"/>
    <p:sldId id="275" r:id="rId17"/>
    <p:sldId id="276" r:id="rId18"/>
    <p:sldId id="279" r:id="rId19"/>
    <p:sldId id="280" r:id="rId20"/>
    <p:sldId id="259"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DE8E20-596B-4B6C-8ECB-D5B9414EA979}" v="1" dt="2025-08-12T14:34:45.4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189FD4-9391-814E-8C35-0C1008DF76D6}"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3F7CCB64-7191-814E-B63C-63E7024009E1}">
      <dgm:prSet phldrT="[Text]"/>
      <dgm:spPr/>
      <dgm:t>
        <a:bodyPr/>
        <a:lstStyle/>
        <a:p>
          <a:r>
            <a:rPr lang="en-US"/>
            <a:t>Pure Tech</a:t>
          </a:r>
        </a:p>
      </dgm:t>
    </dgm:pt>
    <dgm:pt modelId="{22CC85F4-1B0C-C84D-887C-2A26C92F7422}" type="parTrans" cxnId="{5F858038-AAAC-C140-A990-7D6C332E3519}">
      <dgm:prSet/>
      <dgm:spPr/>
      <dgm:t>
        <a:bodyPr/>
        <a:lstStyle/>
        <a:p>
          <a:endParaRPr lang="en-US"/>
        </a:p>
      </dgm:t>
    </dgm:pt>
    <dgm:pt modelId="{8A048EC3-7EF3-564B-A012-FD59A5C5D3FE}" type="sibTrans" cxnId="{5F858038-AAAC-C140-A990-7D6C332E3519}">
      <dgm:prSet/>
      <dgm:spPr/>
      <dgm:t>
        <a:bodyPr/>
        <a:lstStyle/>
        <a:p>
          <a:endParaRPr lang="en-US"/>
        </a:p>
      </dgm:t>
    </dgm:pt>
    <dgm:pt modelId="{A1C169E8-02C7-2B48-A39A-24467F2EE55B}">
      <dgm:prSet phldrT="[Text]"/>
      <dgm:spPr/>
      <dgm:t>
        <a:bodyPr/>
        <a:lstStyle/>
        <a:p>
          <a:r>
            <a:rPr lang="en-US"/>
            <a:t>Q: My (ISU-supported) AI is Broken</a:t>
          </a:r>
        </a:p>
      </dgm:t>
    </dgm:pt>
    <dgm:pt modelId="{216974F1-0E3A-0145-BDCB-394A848B1BF4}" type="parTrans" cxnId="{DCAF53C7-B300-AC4B-9767-0F2896E257A0}">
      <dgm:prSet/>
      <dgm:spPr/>
      <dgm:t>
        <a:bodyPr/>
        <a:lstStyle/>
        <a:p>
          <a:endParaRPr lang="en-US"/>
        </a:p>
      </dgm:t>
    </dgm:pt>
    <dgm:pt modelId="{6ABC1943-7336-0247-A0C6-BB898ABB581C}" type="sibTrans" cxnId="{DCAF53C7-B300-AC4B-9767-0F2896E257A0}">
      <dgm:prSet/>
      <dgm:spPr/>
      <dgm:t>
        <a:bodyPr/>
        <a:lstStyle/>
        <a:p>
          <a:endParaRPr lang="en-US"/>
        </a:p>
      </dgm:t>
    </dgm:pt>
    <dgm:pt modelId="{FFF244AD-1A98-A84D-8A03-52860EBEAAA6}">
      <dgm:prSet phldrT="[Text]"/>
      <dgm:spPr/>
      <dgm:t>
        <a:bodyPr/>
        <a:lstStyle/>
        <a:p>
          <a:r>
            <a:rPr lang="en-US"/>
            <a:t>A: Help Desk</a:t>
          </a:r>
        </a:p>
      </dgm:t>
    </dgm:pt>
    <dgm:pt modelId="{54903C11-D9EA-7E47-B109-562675FDA369}" type="parTrans" cxnId="{7C7929F1-9898-084C-ACEA-9AE7319616E2}">
      <dgm:prSet/>
      <dgm:spPr/>
      <dgm:t>
        <a:bodyPr/>
        <a:lstStyle/>
        <a:p>
          <a:endParaRPr lang="en-US"/>
        </a:p>
      </dgm:t>
    </dgm:pt>
    <dgm:pt modelId="{51C5FCD7-6B20-354E-8C75-ABFE5870A0E9}" type="sibTrans" cxnId="{7C7929F1-9898-084C-ACEA-9AE7319616E2}">
      <dgm:prSet/>
      <dgm:spPr/>
      <dgm:t>
        <a:bodyPr/>
        <a:lstStyle/>
        <a:p>
          <a:endParaRPr lang="en-US"/>
        </a:p>
      </dgm:t>
    </dgm:pt>
    <dgm:pt modelId="{32336BD7-FAB9-A045-882A-69910D2AD683}">
      <dgm:prSet phldrT="[Text]"/>
      <dgm:spPr/>
      <dgm:t>
        <a:bodyPr/>
        <a:lstStyle/>
        <a:p>
          <a:r>
            <a:rPr lang="en-US"/>
            <a:t>Tool Dev.</a:t>
          </a:r>
        </a:p>
      </dgm:t>
    </dgm:pt>
    <dgm:pt modelId="{720C6067-7DCF-1F4B-AB4D-24E1AE0D32A5}" type="parTrans" cxnId="{FE5EE83C-111A-994E-9ED8-AE704AAC385A}">
      <dgm:prSet/>
      <dgm:spPr/>
      <dgm:t>
        <a:bodyPr/>
        <a:lstStyle/>
        <a:p>
          <a:endParaRPr lang="en-US"/>
        </a:p>
      </dgm:t>
    </dgm:pt>
    <dgm:pt modelId="{D6B4DE81-B8DA-E44C-AB6E-EE3CEA755787}" type="sibTrans" cxnId="{FE5EE83C-111A-994E-9ED8-AE704AAC385A}">
      <dgm:prSet/>
      <dgm:spPr/>
      <dgm:t>
        <a:bodyPr/>
        <a:lstStyle/>
        <a:p>
          <a:endParaRPr lang="en-US"/>
        </a:p>
      </dgm:t>
    </dgm:pt>
    <dgm:pt modelId="{FD00EAFA-02E7-FA4A-AC92-BC7B489C0AF4}">
      <dgm:prSet phldrT="[Text]"/>
      <dgm:spPr/>
      <dgm:t>
        <a:bodyPr/>
        <a:lstStyle/>
        <a:p>
          <a:r>
            <a:rPr lang="en-US"/>
            <a:t>Q: I think I need a new tool or solution with AI</a:t>
          </a:r>
        </a:p>
      </dgm:t>
    </dgm:pt>
    <dgm:pt modelId="{5E6FF0ED-E2BE-E247-9DD2-48B03636D98E}" type="parTrans" cxnId="{11F0E5B7-45FC-034D-8925-D2D33B81C300}">
      <dgm:prSet/>
      <dgm:spPr/>
      <dgm:t>
        <a:bodyPr/>
        <a:lstStyle/>
        <a:p>
          <a:endParaRPr lang="en-US"/>
        </a:p>
      </dgm:t>
    </dgm:pt>
    <dgm:pt modelId="{2D0408DF-3252-2F48-85FE-4509F6A7E18D}" type="sibTrans" cxnId="{11F0E5B7-45FC-034D-8925-D2D33B81C300}">
      <dgm:prSet/>
      <dgm:spPr/>
      <dgm:t>
        <a:bodyPr/>
        <a:lstStyle/>
        <a:p>
          <a:endParaRPr lang="en-US"/>
        </a:p>
      </dgm:t>
    </dgm:pt>
    <dgm:pt modelId="{77B01708-9019-F946-A8A7-6DFB7C30D0B4}">
      <dgm:prSet phldrT="[Text]"/>
      <dgm:spPr/>
      <dgm:t>
        <a:bodyPr/>
        <a:lstStyle/>
        <a:p>
          <a:r>
            <a:rPr lang="en-US"/>
            <a:t>A: Roy and Nathan</a:t>
          </a:r>
        </a:p>
      </dgm:t>
    </dgm:pt>
    <dgm:pt modelId="{C191980A-049A-7948-92D7-96749DBD2FF4}" type="parTrans" cxnId="{2BCCF994-6455-D847-819C-7482DEEDEBBD}">
      <dgm:prSet/>
      <dgm:spPr/>
      <dgm:t>
        <a:bodyPr/>
        <a:lstStyle/>
        <a:p>
          <a:endParaRPr lang="en-US"/>
        </a:p>
      </dgm:t>
    </dgm:pt>
    <dgm:pt modelId="{179405EB-5354-FD42-AF71-278218A82DBE}" type="sibTrans" cxnId="{2BCCF994-6455-D847-819C-7482DEEDEBBD}">
      <dgm:prSet/>
      <dgm:spPr/>
      <dgm:t>
        <a:bodyPr/>
        <a:lstStyle/>
        <a:p>
          <a:endParaRPr lang="en-US"/>
        </a:p>
      </dgm:t>
    </dgm:pt>
    <dgm:pt modelId="{308D5EE3-D3E2-2949-9F66-0C3A484D01D6}">
      <dgm:prSet phldrT="[Text]"/>
      <dgm:spPr/>
      <dgm:t>
        <a:bodyPr/>
        <a:lstStyle/>
        <a:p>
          <a:r>
            <a:rPr lang="en-US"/>
            <a:t>Teaching</a:t>
          </a:r>
        </a:p>
      </dgm:t>
    </dgm:pt>
    <dgm:pt modelId="{522602C9-34E3-0B4A-89D6-C206334D2455}" type="parTrans" cxnId="{1CD7E580-0203-8147-B044-576D555FBA84}">
      <dgm:prSet/>
      <dgm:spPr/>
      <dgm:t>
        <a:bodyPr/>
        <a:lstStyle/>
        <a:p>
          <a:endParaRPr lang="en-US"/>
        </a:p>
      </dgm:t>
    </dgm:pt>
    <dgm:pt modelId="{086ACA02-DA2F-F848-B31D-B79C3CB12D4F}" type="sibTrans" cxnId="{1CD7E580-0203-8147-B044-576D555FBA84}">
      <dgm:prSet/>
      <dgm:spPr/>
      <dgm:t>
        <a:bodyPr/>
        <a:lstStyle/>
        <a:p>
          <a:endParaRPr lang="en-US"/>
        </a:p>
      </dgm:t>
    </dgm:pt>
    <dgm:pt modelId="{9C35B7C1-0A7F-004D-B5A1-EF1D43A36C1A}">
      <dgm:prSet phldrT="[Text]"/>
      <dgm:spPr/>
      <dgm:t>
        <a:bodyPr/>
        <a:lstStyle/>
        <a:p>
          <a:r>
            <a:rPr lang="en-US"/>
            <a:t>Q: I want to try using AI in my teaching</a:t>
          </a:r>
        </a:p>
      </dgm:t>
    </dgm:pt>
    <dgm:pt modelId="{25791848-F47E-D247-B34E-8857D04E947E}" type="parTrans" cxnId="{836A9E71-9E5C-6849-AA0F-56454B1290FD}">
      <dgm:prSet/>
      <dgm:spPr/>
      <dgm:t>
        <a:bodyPr/>
        <a:lstStyle/>
        <a:p>
          <a:endParaRPr lang="en-US"/>
        </a:p>
      </dgm:t>
    </dgm:pt>
    <dgm:pt modelId="{F362747D-79B4-8A45-A393-C73B31667460}" type="sibTrans" cxnId="{836A9E71-9E5C-6849-AA0F-56454B1290FD}">
      <dgm:prSet/>
      <dgm:spPr/>
      <dgm:t>
        <a:bodyPr/>
        <a:lstStyle/>
        <a:p>
          <a:endParaRPr lang="en-US"/>
        </a:p>
      </dgm:t>
    </dgm:pt>
    <dgm:pt modelId="{6A0D77AF-38F8-4041-8D93-6A0B4B9132E4}">
      <dgm:prSet phldrT="[Text]"/>
      <dgm:spPr/>
      <dgm:t>
        <a:bodyPr/>
        <a:lstStyle/>
        <a:p>
          <a:r>
            <a:rPr lang="en-US"/>
            <a:t>Center for Integrated Professional Development</a:t>
          </a:r>
        </a:p>
      </dgm:t>
    </dgm:pt>
    <dgm:pt modelId="{C26B45F5-AED7-2B40-9305-7D75A0C9CC1E}" type="parTrans" cxnId="{185FE1DA-EFF7-CE43-B134-6489079B1308}">
      <dgm:prSet/>
      <dgm:spPr/>
      <dgm:t>
        <a:bodyPr/>
        <a:lstStyle/>
        <a:p>
          <a:endParaRPr lang="en-US"/>
        </a:p>
      </dgm:t>
    </dgm:pt>
    <dgm:pt modelId="{936A84A7-8C5E-994D-9019-21D2A9B36F74}" type="sibTrans" cxnId="{185FE1DA-EFF7-CE43-B134-6489079B1308}">
      <dgm:prSet/>
      <dgm:spPr/>
      <dgm:t>
        <a:bodyPr/>
        <a:lstStyle/>
        <a:p>
          <a:endParaRPr lang="en-US"/>
        </a:p>
      </dgm:t>
    </dgm:pt>
    <dgm:pt modelId="{19029831-302C-FA41-8440-D7638741876F}" type="pres">
      <dgm:prSet presAssocID="{6B189FD4-9391-814E-8C35-0C1008DF76D6}" presName="linearFlow" presStyleCnt="0">
        <dgm:presLayoutVars>
          <dgm:dir/>
          <dgm:animLvl val="lvl"/>
          <dgm:resizeHandles val="exact"/>
        </dgm:presLayoutVars>
      </dgm:prSet>
      <dgm:spPr/>
    </dgm:pt>
    <dgm:pt modelId="{24DA7D76-1D5C-FB49-9DB6-A868C5DA0236}" type="pres">
      <dgm:prSet presAssocID="{3F7CCB64-7191-814E-B63C-63E7024009E1}" presName="composite" presStyleCnt="0"/>
      <dgm:spPr/>
    </dgm:pt>
    <dgm:pt modelId="{FC9CD1BE-CC7A-304D-8157-1E35B50B062A}" type="pres">
      <dgm:prSet presAssocID="{3F7CCB64-7191-814E-B63C-63E7024009E1}" presName="parentText" presStyleLbl="alignNode1" presStyleIdx="0" presStyleCnt="3">
        <dgm:presLayoutVars>
          <dgm:chMax val="1"/>
          <dgm:bulletEnabled val="1"/>
        </dgm:presLayoutVars>
      </dgm:prSet>
      <dgm:spPr/>
    </dgm:pt>
    <dgm:pt modelId="{1E43E503-8818-7E4F-B3A8-E81681CB46C1}" type="pres">
      <dgm:prSet presAssocID="{3F7CCB64-7191-814E-B63C-63E7024009E1}" presName="descendantText" presStyleLbl="alignAcc1" presStyleIdx="0" presStyleCnt="3" custLinFactNeighborX="0" custLinFactNeighborY="7774">
        <dgm:presLayoutVars>
          <dgm:bulletEnabled val="1"/>
        </dgm:presLayoutVars>
      </dgm:prSet>
      <dgm:spPr/>
    </dgm:pt>
    <dgm:pt modelId="{14A9A85A-DE91-5B41-A819-18709B99DD7B}" type="pres">
      <dgm:prSet presAssocID="{8A048EC3-7EF3-564B-A012-FD59A5C5D3FE}" presName="sp" presStyleCnt="0"/>
      <dgm:spPr/>
    </dgm:pt>
    <dgm:pt modelId="{5A8B8EAD-CEDD-7442-8710-D6F5702530C8}" type="pres">
      <dgm:prSet presAssocID="{32336BD7-FAB9-A045-882A-69910D2AD683}" presName="composite" presStyleCnt="0"/>
      <dgm:spPr/>
    </dgm:pt>
    <dgm:pt modelId="{0013332A-FBDF-3A4D-B1D2-DA05EA8F6654}" type="pres">
      <dgm:prSet presAssocID="{32336BD7-FAB9-A045-882A-69910D2AD683}" presName="parentText" presStyleLbl="alignNode1" presStyleIdx="1" presStyleCnt="3">
        <dgm:presLayoutVars>
          <dgm:chMax val="1"/>
          <dgm:bulletEnabled val="1"/>
        </dgm:presLayoutVars>
      </dgm:prSet>
      <dgm:spPr/>
    </dgm:pt>
    <dgm:pt modelId="{CCCB6BBD-35AE-B244-9A99-BF030B6DC9B0}" type="pres">
      <dgm:prSet presAssocID="{32336BD7-FAB9-A045-882A-69910D2AD683}" presName="descendantText" presStyleLbl="alignAcc1" presStyleIdx="1" presStyleCnt="3">
        <dgm:presLayoutVars>
          <dgm:bulletEnabled val="1"/>
        </dgm:presLayoutVars>
      </dgm:prSet>
      <dgm:spPr/>
    </dgm:pt>
    <dgm:pt modelId="{85CA7E53-1DFE-4F42-B9E3-7BBA8980A103}" type="pres">
      <dgm:prSet presAssocID="{D6B4DE81-B8DA-E44C-AB6E-EE3CEA755787}" presName="sp" presStyleCnt="0"/>
      <dgm:spPr/>
    </dgm:pt>
    <dgm:pt modelId="{D47BF7BB-AA34-4246-89ED-FA25685055BE}" type="pres">
      <dgm:prSet presAssocID="{308D5EE3-D3E2-2949-9F66-0C3A484D01D6}" presName="composite" presStyleCnt="0"/>
      <dgm:spPr/>
    </dgm:pt>
    <dgm:pt modelId="{A9AE9279-8198-8449-95D4-196CC7FC9C0F}" type="pres">
      <dgm:prSet presAssocID="{308D5EE3-D3E2-2949-9F66-0C3A484D01D6}" presName="parentText" presStyleLbl="alignNode1" presStyleIdx="2" presStyleCnt="3">
        <dgm:presLayoutVars>
          <dgm:chMax val="1"/>
          <dgm:bulletEnabled val="1"/>
        </dgm:presLayoutVars>
      </dgm:prSet>
      <dgm:spPr/>
    </dgm:pt>
    <dgm:pt modelId="{8AF1A32E-7439-0141-9C72-A7E3A39C0B66}" type="pres">
      <dgm:prSet presAssocID="{308D5EE3-D3E2-2949-9F66-0C3A484D01D6}" presName="descendantText" presStyleLbl="alignAcc1" presStyleIdx="2" presStyleCnt="3">
        <dgm:presLayoutVars>
          <dgm:bulletEnabled val="1"/>
        </dgm:presLayoutVars>
      </dgm:prSet>
      <dgm:spPr/>
    </dgm:pt>
  </dgm:ptLst>
  <dgm:cxnLst>
    <dgm:cxn modelId="{DB752F17-4A8A-4CC2-BEAA-2C68D7828CD6}" type="presOf" srcId="{A1C169E8-02C7-2B48-A39A-24467F2EE55B}" destId="{1E43E503-8818-7E4F-B3A8-E81681CB46C1}" srcOrd="0" destOrd="0" presId="urn:microsoft.com/office/officeart/2005/8/layout/chevron2"/>
    <dgm:cxn modelId="{DA58B51F-6D9C-49BD-A9C8-8C478E9CFA66}" type="presOf" srcId="{9C35B7C1-0A7F-004D-B5A1-EF1D43A36C1A}" destId="{8AF1A32E-7439-0141-9C72-A7E3A39C0B66}" srcOrd="0" destOrd="0" presId="urn:microsoft.com/office/officeart/2005/8/layout/chevron2"/>
    <dgm:cxn modelId="{5F858038-AAAC-C140-A990-7D6C332E3519}" srcId="{6B189FD4-9391-814E-8C35-0C1008DF76D6}" destId="{3F7CCB64-7191-814E-B63C-63E7024009E1}" srcOrd="0" destOrd="0" parTransId="{22CC85F4-1B0C-C84D-887C-2A26C92F7422}" sibTransId="{8A048EC3-7EF3-564B-A012-FD59A5C5D3FE}"/>
    <dgm:cxn modelId="{FE5EE83C-111A-994E-9ED8-AE704AAC385A}" srcId="{6B189FD4-9391-814E-8C35-0C1008DF76D6}" destId="{32336BD7-FAB9-A045-882A-69910D2AD683}" srcOrd="1" destOrd="0" parTransId="{720C6067-7DCF-1F4B-AB4D-24E1AE0D32A5}" sibTransId="{D6B4DE81-B8DA-E44C-AB6E-EE3CEA755787}"/>
    <dgm:cxn modelId="{84CC455E-53E1-5040-8022-1BE7474B9C84}" type="presOf" srcId="{6B189FD4-9391-814E-8C35-0C1008DF76D6}" destId="{19029831-302C-FA41-8440-D7638741876F}" srcOrd="0" destOrd="0" presId="urn:microsoft.com/office/officeart/2005/8/layout/chevron2"/>
    <dgm:cxn modelId="{3BAB1145-15AB-4D0D-BF61-46A97BA0996A}" type="presOf" srcId="{6A0D77AF-38F8-4041-8D93-6A0B4B9132E4}" destId="{8AF1A32E-7439-0141-9C72-A7E3A39C0B66}" srcOrd="0" destOrd="1" presId="urn:microsoft.com/office/officeart/2005/8/layout/chevron2"/>
    <dgm:cxn modelId="{F6D1D750-171C-4752-992B-E222245E991B}" type="presOf" srcId="{FFF244AD-1A98-A84D-8A03-52860EBEAAA6}" destId="{1E43E503-8818-7E4F-B3A8-E81681CB46C1}" srcOrd="0" destOrd="1" presId="urn:microsoft.com/office/officeart/2005/8/layout/chevron2"/>
    <dgm:cxn modelId="{836A9E71-9E5C-6849-AA0F-56454B1290FD}" srcId="{308D5EE3-D3E2-2949-9F66-0C3A484D01D6}" destId="{9C35B7C1-0A7F-004D-B5A1-EF1D43A36C1A}" srcOrd="0" destOrd="0" parTransId="{25791848-F47E-D247-B34E-8857D04E947E}" sibTransId="{F362747D-79B4-8A45-A393-C73B31667460}"/>
    <dgm:cxn modelId="{EEEAA477-3825-4E95-A1C9-D977F946E2C6}" type="presOf" srcId="{308D5EE3-D3E2-2949-9F66-0C3A484D01D6}" destId="{A9AE9279-8198-8449-95D4-196CC7FC9C0F}" srcOrd="0" destOrd="0" presId="urn:microsoft.com/office/officeart/2005/8/layout/chevron2"/>
    <dgm:cxn modelId="{1CD7E580-0203-8147-B044-576D555FBA84}" srcId="{6B189FD4-9391-814E-8C35-0C1008DF76D6}" destId="{308D5EE3-D3E2-2949-9F66-0C3A484D01D6}" srcOrd="2" destOrd="0" parTransId="{522602C9-34E3-0B4A-89D6-C206334D2455}" sibTransId="{086ACA02-DA2F-F848-B31D-B79C3CB12D4F}"/>
    <dgm:cxn modelId="{2BCCF994-6455-D847-819C-7482DEEDEBBD}" srcId="{FD00EAFA-02E7-FA4A-AC92-BC7B489C0AF4}" destId="{77B01708-9019-F946-A8A7-6DFB7C30D0B4}" srcOrd="0" destOrd="0" parTransId="{C191980A-049A-7948-92D7-96749DBD2FF4}" sibTransId="{179405EB-5354-FD42-AF71-278218A82DBE}"/>
    <dgm:cxn modelId="{11F0E5B7-45FC-034D-8925-D2D33B81C300}" srcId="{32336BD7-FAB9-A045-882A-69910D2AD683}" destId="{FD00EAFA-02E7-FA4A-AC92-BC7B489C0AF4}" srcOrd="0" destOrd="0" parTransId="{5E6FF0ED-E2BE-E247-9DD2-48B03636D98E}" sibTransId="{2D0408DF-3252-2F48-85FE-4509F6A7E18D}"/>
    <dgm:cxn modelId="{DCAF53C7-B300-AC4B-9767-0F2896E257A0}" srcId="{3F7CCB64-7191-814E-B63C-63E7024009E1}" destId="{A1C169E8-02C7-2B48-A39A-24467F2EE55B}" srcOrd="0" destOrd="0" parTransId="{216974F1-0E3A-0145-BDCB-394A848B1BF4}" sibTransId="{6ABC1943-7336-0247-A0C6-BB898ABB581C}"/>
    <dgm:cxn modelId="{9AD58DD0-7839-4B00-BCE0-3B7E2B354DC7}" type="presOf" srcId="{32336BD7-FAB9-A045-882A-69910D2AD683}" destId="{0013332A-FBDF-3A4D-B1D2-DA05EA8F6654}" srcOrd="0" destOrd="0" presId="urn:microsoft.com/office/officeart/2005/8/layout/chevron2"/>
    <dgm:cxn modelId="{185FE1DA-EFF7-CE43-B134-6489079B1308}" srcId="{9C35B7C1-0A7F-004D-B5A1-EF1D43A36C1A}" destId="{6A0D77AF-38F8-4041-8D93-6A0B4B9132E4}" srcOrd="0" destOrd="0" parTransId="{C26B45F5-AED7-2B40-9305-7D75A0C9CC1E}" sibTransId="{936A84A7-8C5E-994D-9019-21D2A9B36F74}"/>
    <dgm:cxn modelId="{9A7B7EEE-40C1-4E92-B7C1-E74112396A3E}" type="presOf" srcId="{77B01708-9019-F946-A8A7-6DFB7C30D0B4}" destId="{CCCB6BBD-35AE-B244-9A99-BF030B6DC9B0}" srcOrd="0" destOrd="1" presId="urn:microsoft.com/office/officeart/2005/8/layout/chevron2"/>
    <dgm:cxn modelId="{7C7929F1-9898-084C-ACEA-9AE7319616E2}" srcId="{A1C169E8-02C7-2B48-A39A-24467F2EE55B}" destId="{FFF244AD-1A98-A84D-8A03-52860EBEAAA6}" srcOrd="0" destOrd="0" parTransId="{54903C11-D9EA-7E47-B109-562675FDA369}" sibTransId="{51C5FCD7-6B20-354E-8C75-ABFE5870A0E9}"/>
    <dgm:cxn modelId="{862779FD-F412-4F95-9479-F5D40025A22B}" type="presOf" srcId="{3F7CCB64-7191-814E-B63C-63E7024009E1}" destId="{FC9CD1BE-CC7A-304D-8157-1E35B50B062A}" srcOrd="0" destOrd="0" presId="urn:microsoft.com/office/officeart/2005/8/layout/chevron2"/>
    <dgm:cxn modelId="{5C41B7FD-0FF6-43EB-9412-30B053725C3C}" type="presOf" srcId="{FD00EAFA-02E7-FA4A-AC92-BC7B489C0AF4}" destId="{CCCB6BBD-35AE-B244-9A99-BF030B6DC9B0}" srcOrd="0" destOrd="0" presId="urn:microsoft.com/office/officeart/2005/8/layout/chevron2"/>
    <dgm:cxn modelId="{702B1AB8-CB7A-4A83-8358-E22D013B3CA5}" type="presParOf" srcId="{19029831-302C-FA41-8440-D7638741876F}" destId="{24DA7D76-1D5C-FB49-9DB6-A868C5DA0236}" srcOrd="0" destOrd="0" presId="urn:microsoft.com/office/officeart/2005/8/layout/chevron2"/>
    <dgm:cxn modelId="{7B490765-50AD-4550-A1C3-6CA59DADD95D}" type="presParOf" srcId="{24DA7D76-1D5C-FB49-9DB6-A868C5DA0236}" destId="{FC9CD1BE-CC7A-304D-8157-1E35B50B062A}" srcOrd="0" destOrd="0" presId="urn:microsoft.com/office/officeart/2005/8/layout/chevron2"/>
    <dgm:cxn modelId="{22716520-5A82-45B8-B7E4-C9AED212E5C4}" type="presParOf" srcId="{24DA7D76-1D5C-FB49-9DB6-A868C5DA0236}" destId="{1E43E503-8818-7E4F-B3A8-E81681CB46C1}" srcOrd="1" destOrd="0" presId="urn:microsoft.com/office/officeart/2005/8/layout/chevron2"/>
    <dgm:cxn modelId="{A902B567-C8C7-442B-8252-4A994342D308}" type="presParOf" srcId="{19029831-302C-FA41-8440-D7638741876F}" destId="{14A9A85A-DE91-5B41-A819-18709B99DD7B}" srcOrd="1" destOrd="0" presId="urn:microsoft.com/office/officeart/2005/8/layout/chevron2"/>
    <dgm:cxn modelId="{B36A2011-1763-4E34-B86C-3B3E74D82FBD}" type="presParOf" srcId="{19029831-302C-FA41-8440-D7638741876F}" destId="{5A8B8EAD-CEDD-7442-8710-D6F5702530C8}" srcOrd="2" destOrd="0" presId="urn:microsoft.com/office/officeart/2005/8/layout/chevron2"/>
    <dgm:cxn modelId="{B6D5E581-24E0-44F4-9340-0F882D4F5893}" type="presParOf" srcId="{5A8B8EAD-CEDD-7442-8710-D6F5702530C8}" destId="{0013332A-FBDF-3A4D-B1D2-DA05EA8F6654}" srcOrd="0" destOrd="0" presId="urn:microsoft.com/office/officeart/2005/8/layout/chevron2"/>
    <dgm:cxn modelId="{F9E73466-8A5D-48BE-AAA9-2EA798D8E59C}" type="presParOf" srcId="{5A8B8EAD-CEDD-7442-8710-D6F5702530C8}" destId="{CCCB6BBD-35AE-B244-9A99-BF030B6DC9B0}" srcOrd="1" destOrd="0" presId="urn:microsoft.com/office/officeart/2005/8/layout/chevron2"/>
    <dgm:cxn modelId="{CC0197E1-047A-4E91-8E49-A347289E5AD0}" type="presParOf" srcId="{19029831-302C-FA41-8440-D7638741876F}" destId="{85CA7E53-1DFE-4F42-B9E3-7BBA8980A103}" srcOrd="3" destOrd="0" presId="urn:microsoft.com/office/officeart/2005/8/layout/chevron2"/>
    <dgm:cxn modelId="{1B28C8A3-22A3-4504-9A4F-BF0CF7D27A20}" type="presParOf" srcId="{19029831-302C-FA41-8440-D7638741876F}" destId="{D47BF7BB-AA34-4246-89ED-FA25685055BE}" srcOrd="4" destOrd="0" presId="urn:microsoft.com/office/officeart/2005/8/layout/chevron2"/>
    <dgm:cxn modelId="{3923B92E-F6CF-4F43-9DB9-7D036BEBF730}" type="presParOf" srcId="{D47BF7BB-AA34-4246-89ED-FA25685055BE}" destId="{A9AE9279-8198-8449-95D4-196CC7FC9C0F}" srcOrd="0" destOrd="0" presId="urn:microsoft.com/office/officeart/2005/8/layout/chevron2"/>
    <dgm:cxn modelId="{83CBB5DC-70BE-46BD-A75D-AEC9330976C6}" type="presParOf" srcId="{D47BF7BB-AA34-4246-89ED-FA25685055BE}" destId="{8AF1A32E-7439-0141-9C72-A7E3A39C0B6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CD1BE-CC7A-304D-8157-1E35B50B062A}">
      <dsp:nvSpPr>
        <dsp:cNvPr id="0" name=""/>
        <dsp:cNvSpPr/>
      </dsp:nvSpPr>
      <dsp:spPr>
        <a:xfrm rot="5400000">
          <a:off x="-189640" y="191512"/>
          <a:ext cx="1264270" cy="884989"/>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a:t>Pure Tech</a:t>
          </a:r>
        </a:p>
      </dsp:txBody>
      <dsp:txXfrm rot="-5400000">
        <a:off x="1" y="444367"/>
        <a:ext cx="884989" cy="379281"/>
      </dsp:txXfrm>
    </dsp:sp>
    <dsp:sp modelId="{1E43E503-8818-7E4F-B3A8-E81681CB46C1}">
      <dsp:nvSpPr>
        <dsp:cNvPr id="0" name=""/>
        <dsp:cNvSpPr/>
      </dsp:nvSpPr>
      <dsp:spPr>
        <a:xfrm rot="5400000">
          <a:off x="3882637" y="-2931891"/>
          <a:ext cx="821775" cy="6817072"/>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a:t>Q: My (ISU-supported) AI is Broken</a:t>
          </a:r>
        </a:p>
        <a:p>
          <a:pPr marL="457200" lvl="2" indent="-228600" algn="l" defTabSz="1022350">
            <a:lnSpc>
              <a:spcPct val="90000"/>
            </a:lnSpc>
            <a:spcBef>
              <a:spcPct val="0"/>
            </a:spcBef>
            <a:spcAft>
              <a:spcPct val="15000"/>
            </a:spcAft>
            <a:buChar char="•"/>
          </a:pPr>
          <a:r>
            <a:rPr lang="en-US" sz="2300" kern="1200"/>
            <a:t>A: Help Desk</a:t>
          </a:r>
        </a:p>
      </dsp:txBody>
      <dsp:txXfrm rot="-5400000">
        <a:off x="884989" y="105873"/>
        <a:ext cx="6776956" cy="741543"/>
      </dsp:txXfrm>
    </dsp:sp>
    <dsp:sp modelId="{0013332A-FBDF-3A4D-B1D2-DA05EA8F6654}">
      <dsp:nvSpPr>
        <dsp:cNvPr id="0" name=""/>
        <dsp:cNvSpPr/>
      </dsp:nvSpPr>
      <dsp:spPr>
        <a:xfrm rot="5400000">
          <a:off x="-189640" y="1256472"/>
          <a:ext cx="1264270" cy="884989"/>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a:t>Tool Dev.</a:t>
          </a:r>
        </a:p>
      </dsp:txBody>
      <dsp:txXfrm rot="-5400000">
        <a:off x="1" y="1509327"/>
        <a:ext cx="884989" cy="379281"/>
      </dsp:txXfrm>
    </dsp:sp>
    <dsp:sp modelId="{CCCB6BBD-35AE-B244-9A99-BF030B6DC9B0}">
      <dsp:nvSpPr>
        <dsp:cNvPr id="0" name=""/>
        <dsp:cNvSpPr/>
      </dsp:nvSpPr>
      <dsp:spPr>
        <a:xfrm rot="5400000">
          <a:off x="3882637" y="-1930816"/>
          <a:ext cx="821775" cy="6817072"/>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a:t>Q: I think I need a new tool or solution with AI</a:t>
          </a:r>
        </a:p>
        <a:p>
          <a:pPr marL="457200" lvl="2" indent="-228600" algn="l" defTabSz="1022350">
            <a:lnSpc>
              <a:spcPct val="90000"/>
            </a:lnSpc>
            <a:spcBef>
              <a:spcPct val="0"/>
            </a:spcBef>
            <a:spcAft>
              <a:spcPct val="15000"/>
            </a:spcAft>
            <a:buChar char="•"/>
          </a:pPr>
          <a:r>
            <a:rPr lang="en-US" sz="2300" kern="1200"/>
            <a:t>A: Roy and Nathan</a:t>
          </a:r>
        </a:p>
      </dsp:txBody>
      <dsp:txXfrm rot="-5400000">
        <a:off x="884989" y="1106948"/>
        <a:ext cx="6776956" cy="741543"/>
      </dsp:txXfrm>
    </dsp:sp>
    <dsp:sp modelId="{A9AE9279-8198-8449-95D4-196CC7FC9C0F}">
      <dsp:nvSpPr>
        <dsp:cNvPr id="0" name=""/>
        <dsp:cNvSpPr/>
      </dsp:nvSpPr>
      <dsp:spPr>
        <a:xfrm rot="5400000">
          <a:off x="-189640" y="2321432"/>
          <a:ext cx="1264270" cy="884989"/>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a:t>Teaching</a:t>
          </a:r>
        </a:p>
      </dsp:txBody>
      <dsp:txXfrm rot="-5400000">
        <a:off x="1" y="2574287"/>
        <a:ext cx="884989" cy="379281"/>
      </dsp:txXfrm>
    </dsp:sp>
    <dsp:sp modelId="{8AF1A32E-7439-0141-9C72-A7E3A39C0B66}">
      <dsp:nvSpPr>
        <dsp:cNvPr id="0" name=""/>
        <dsp:cNvSpPr/>
      </dsp:nvSpPr>
      <dsp:spPr>
        <a:xfrm rot="5400000">
          <a:off x="3882637" y="-865856"/>
          <a:ext cx="821775" cy="6817072"/>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a:t>Q: I want to try using AI in my teaching</a:t>
          </a:r>
        </a:p>
        <a:p>
          <a:pPr marL="457200" lvl="2" indent="-228600" algn="l" defTabSz="1022350">
            <a:lnSpc>
              <a:spcPct val="90000"/>
            </a:lnSpc>
            <a:spcBef>
              <a:spcPct val="0"/>
            </a:spcBef>
            <a:spcAft>
              <a:spcPct val="15000"/>
            </a:spcAft>
            <a:buChar char="•"/>
          </a:pPr>
          <a:r>
            <a:rPr lang="en-US" sz="2300" kern="1200"/>
            <a:t>Center for Integrated Professional Development</a:t>
          </a:r>
        </a:p>
      </dsp:txBody>
      <dsp:txXfrm rot="-5400000">
        <a:off x="884989" y="2171908"/>
        <a:ext cx="6776956" cy="74154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56C8B-6C39-46EF-8810-F3E61C522C48}" type="datetimeFigureOut">
              <a:rPr lang="en-US" smtClean="0"/>
              <a:t>8/12/2025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D8CEAC-B183-4F61-9ACB-253D235719CA}" type="slidenum">
              <a:rPr lang="en-US" smtClean="0"/>
              <a:t>‹#›</a:t>
            </a:fld>
            <a:endParaRPr lang="en-US"/>
          </a:p>
        </p:txBody>
      </p:sp>
    </p:spTree>
    <p:extLst>
      <p:ext uri="{BB962C8B-B14F-4D97-AF65-F5344CB8AC3E}">
        <p14:creationId xmlns:p14="http://schemas.microsoft.com/office/powerpoint/2010/main" val="1172017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93D8CEAC-B183-4F61-9ACB-253D235719CA}" type="slidenum">
              <a:rPr lang="en-US" smtClean="0"/>
              <a:t>2</a:t>
            </a:fld>
            <a:endParaRPr lang="en-US"/>
          </a:p>
        </p:txBody>
      </p:sp>
    </p:spTree>
    <p:extLst>
      <p:ext uri="{BB962C8B-B14F-4D97-AF65-F5344CB8AC3E}">
        <p14:creationId xmlns:p14="http://schemas.microsoft.com/office/powerpoint/2010/main" val="2413665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D4D65-360F-7BAA-67A5-7AE5F59944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33F59C-20A7-BF4E-0AE8-CACE05B132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D9705F-0746-A5C2-E887-407A793187E3}"/>
              </a:ext>
            </a:extLst>
          </p:cNvPr>
          <p:cNvSpPr>
            <a:spLocks noGrp="1"/>
          </p:cNvSpPr>
          <p:nvPr>
            <p:ph type="body" idx="1"/>
          </p:nvPr>
        </p:nvSpPr>
        <p:spPr/>
        <p:txBody>
          <a:bodyPr/>
          <a:lstStyle/>
          <a:p>
            <a:endParaRPr lang="en-US" baseline="0"/>
          </a:p>
        </p:txBody>
      </p:sp>
      <p:sp>
        <p:nvSpPr>
          <p:cNvPr id="4" name="Slide Number Placeholder 3">
            <a:extLst>
              <a:ext uri="{FF2B5EF4-FFF2-40B4-BE49-F238E27FC236}">
                <a16:creationId xmlns:a16="http://schemas.microsoft.com/office/drawing/2014/main" id="{C4A74063-4C34-CD27-FCD6-72F13CB5D8EE}"/>
              </a:ext>
            </a:extLst>
          </p:cNvPr>
          <p:cNvSpPr>
            <a:spLocks noGrp="1"/>
          </p:cNvSpPr>
          <p:nvPr>
            <p:ph type="sldNum" sz="quarter" idx="10"/>
          </p:nvPr>
        </p:nvSpPr>
        <p:spPr/>
        <p:txBody>
          <a:bodyPr/>
          <a:lstStyle/>
          <a:p>
            <a:fld id="{93D8CEAC-B183-4F61-9ACB-253D235719CA}" type="slidenum">
              <a:rPr lang="en-US" smtClean="0"/>
              <a:t>11</a:t>
            </a:fld>
            <a:endParaRPr lang="en-US"/>
          </a:p>
        </p:txBody>
      </p:sp>
    </p:spTree>
    <p:extLst>
      <p:ext uri="{BB962C8B-B14F-4D97-AF65-F5344CB8AC3E}">
        <p14:creationId xmlns:p14="http://schemas.microsoft.com/office/powerpoint/2010/main" val="611817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2B333-1640-564B-61CA-5D384D2918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DAC1B6-2993-EA1C-48A1-C871D489EE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F08C30-E321-0347-319F-D5361404174C}"/>
              </a:ext>
            </a:extLst>
          </p:cNvPr>
          <p:cNvSpPr>
            <a:spLocks noGrp="1"/>
          </p:cNvSpPr>
          <p:nvPr>
            <p:ph type="body" idx="1"/>
          </p:nvPr>
        </p:nvSpPr>
        <p:spPr/>
        <p:txBody>
          <a:bodyPr/>
          <a:lstStyle/>
          <a:p>
            <a:r>
              <a:rPr lang="en-US" baseline="0"/>
              <a:t>DG</a:t>
            </a:r>
          </a:p>
        </p:txBody>
      </p:sp>
      <p:sp>
        <p:nvSpPr>
          <p:cNvPr id="4" name="Slide Number Placeholder 3">
            <a:extLst>
              <a:ext uri="{FF2B5EF4-FFF2-40B4-BE49-F238E27FC236}">
                <a16:creationId xmlns:a16="http://schemas.microsoft.com/office/drawing/2014/main" id="{0174C81A-8929-FF46-3C9D-508D0B9A411D}"/>
              </a:ext>
            </a:extLst>
          </p:cNvPr>
          <p:cNvSpPr>
            <a:spLocks noGrp="1"/>
          </p:cNvSpPr>
          <p:nvPr>
            <p:ph type="sldNum" sz="quarter" idx="10"/>
          </p:nvPr>
        </p:nvSpPr>
        <p:spPr/>
        <p:txBody>
          <a:bodyPr/>
          <a:lstStyle/>
          <a:p>
            <a:fld id="{93D8CEAC-B183-4F61-9ACB-253D235719CA}" type="slidenum">
              <a:rPr lang="en-US" smtClean="0"/>
              <a:t>12</a:t>
            </a:fld>
            <a:endParaRPr lang="en-US"/>
          </a:p>
        </p:txBody>
      </p:sp>
    </p:spTree>
    <p:extLst>
      <p:ext uri="{BB962C8B-B14F-4D97-AF65-F5344CB8AC3E}">
        <p14:creationId xmlns:p14="http://schemas.microsoft.com/office/powerpoint/2010/main" val="3036271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43EC3-BC96-5632-7FD1-41830B6F86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624C2E-CA93-EFD7-7ACA-7024470CEF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F5E5D2-3E97-284D-90C9-79EAFE659D2C}"/>
              </a:ext>
            </a:extLst>
          </p:cNvPr>
          <p:cNvSpPr>
            <a:spLocks noGrp="1"/>
          </p:cNvSpPr>
          <p:nvPr>
            <p:ph type="body" idx="1"/>
          </p:nvPr>
        </p:nvSpPr>
        <p:spPr/>
        <p:txBody>
          <a:bodyPr/>
          <a:lstStyle/>
          <a:p>
            <a:r>
              <a:rPr lang="en-US" baseline="0"/>
              <a:t>DG</a:t>
            </a:r>
          </a:p>
        </p:txBody>
      </p:sp>
      <p:sp>
        <p:nvSpPr>
          <p:cNvPr id="4" name="Slide Number Placeholder 3">
            <a:extLst>
              <a:ext uri="{FF2B5EF4-FFF2-40B4-BE49-F238E27FC236}">
                <a16:creationId xmlns:a16="http://schemas.microsoft.com/office/drawing/2014/main" id="{6F28B7D7-A1E2-E0F2-F35C-7288D12FA0D0}"/>
              </a:ext>
            </a:extLst>
          </p:cNvPr>
          <p:cNvSpPr>
            <a:spLocks noGrp="1"/>
          </p:cNvSpPr>
          <p:nvPr>
            <p:ph type="sldNum" sz="quarter" idx="10"/>
          </p:nvPr>
        </p:nvSpPr>
        <p:spPr/>
        <p:txBody>
          <a:bodyPr/>
          <a:lstStyle/>
          <a:p>
            <a:fld id="{93D8CEAC-B183-4F61-9ACB-253D235719CA}" type="slidenum">
              <a:rPr lang="en-US" smtClean="0"/>
              <a:t>13</a:t>
            </a:fld>
            <a:endParaRPr lang="en-US"/>
          </a:p>
        </p:txBody>
      </p:sp>
    </p:spTree>
    <p:extLst>
      <p:ext uri="{BB962C8B-B14F-4D97-AF65-F5344CB8AC3E}">
        <p14:creationId xmlns:p14="http://schemas.microsoft.com/office/powerpoint/2010/main" val="2727652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DG</a:t>
            </a:r>
          </a:p>
        </p:txBody>
      </p:sp>
      <p:sp>
        <p:nvSpPr>
          <p:cNvPr id="4" name="Slide Number Placeholder 3"/>
          <p:cNvSpPr>
            <a:spLocks noGrp="1"/>
          </p:cNvSpPr>
          <p:nvPr>
            <p:ph type="sldNum" sz="quarter" idx="5"/>
          </p:nvPr>
        </p:nvSpPr>
        <p:spPr/>
        <p:txBody>
          <a:bodyPr/>
          <a:lstStyle/>
          <a:p>
            <a:fld id="{93D8CEAC-B183-4F61-9ACB-253D235719CA}" type="slidenum">
              <a:rPr lang="en-US" smtClean="0"/>
              <a:t>14</a:t>
            </a:fld>
            <a:endParaRPr lang="en-US"/>
          </a:p>
        </p:txBody>
      </p:sp>
    </p:spTree>
    <p:extLst>
      <p:ext uri="{BB962C8B-B14F-4D97-AF65-F5344CB8AC3E}">
        <p14:creationId xmlns:p14="http://schemas.microsoft.com/office/powerpoint/2010/main" val="189632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AC6A0-C445-4216-C646-52769B6EED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4D929E-7B4C-0BF3-94B9-42EF06B614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B9EB-617B-253D-F2FF-D62ACF084080}"/>
              </a:ext>
            </a:extLst>
          </p:cNvPr>
          <p:cNvSpPr>
            <a:spLocks noGrp="1"/>
          </p:cNvSpPr>
          <p:nvPr>
            <p:ph type="body" idx="1"/>
          </p:nvPr>
        </p:nvSpPr>
        <p:spPr/>
        <p:txBody>
          <a:bodyPr/>
          <a:lstStyle/>
          <a:p>
            <a:r>
              <a:rPr lang="en-US">
                <a:ea typeface="Calibri"/>
                <a:cs typeface="Calibri"/>
              </a:rPr>
              <a:t>CJ</a:t>
            </a:r>
            <a:br>
              <a:rPr lang="en-US">
                <a:ea typeface="Calibri"/>
                <a:cs typeface="+mn-lt"/>
              </a:rPr>
            </a:br>
            <a:r>
              <a:rPr lang="en-US" b="1"/>
              <a:t>Current AI uses within the team (all prompt-based):</a:t>
            </a:r>
            <a:endParaRPr lang="en-US">
              <a:ea typeface="Calibri"/>
              <a:cs typeface="Calibri"/>
            </a:endParaRPr>
          </a:p>
          <a:p>
            <a:pPr marL="171450" indent="-171450">
              <a:buFont typeface="Arial"/>
              <a:buChar char="•"/>
            </a:pPr>
            <a:r>
              <a:rPr lang="en-US"/>
              <a:t>Generating documentation templates and staging them with base information to help others get started documenting more — especially our team’s standards and service offerings.</a:t>
            </a:r>
            <a:endParaRPr lang="en-US">
              <a:ea typeface="Calibri"/>
              <a:cs typeface="Calibri"/>
            </a:endParaRPr>
          </a:p>
          <a:p>
            <a:pPr marL="171450" indent="-171450">
              <a:buFont typeface="Arial"/>
              <a:buChar char="•"/>
            </a:pPr>
            <a:r>
              <a:rPr lang="en-US"/>
              <a:t>Reviewing and analyzing automation or scripting code to find better or faster ways to accomplish tasks.</a:t>
            </a:r>
            <a:endParaRPr lang="en-US">
              <a:ea typeface="Calibri"/>
              <a:cs typeface="Calibri"/>
            </a:endParaRPr>
          </a:p>
          <a:p>
            <a:pPr marL="171450" indent="-171450">
              <a:buFont typeface="Arial"/>
              <a:buChar char="•"/>
            </a:pPr>
            <a:r>
              <a:rPr lang="en-US"/>
              <a:t>Summarizing and searching vendor documentation when we can’t quickly find what we need (sometimes AI surfaces it faster) — and helping interpret error messages and other technical details.</a:t>
            </a:r>
            <a:endParaRPr lang="en-US">
              <a:ea typeface="Calibri"/>
              <a:cs typeface="Calibri"/>
            </a:endParaRPr>
          </a:p>
          <a:p>
            <a:r>
              <a:rPr lang="en-US" b="1"/>
              <a:t>Things we’d like to do:</a:t>
            </a:r>
            <a:endParaRPr lang="en-US"/>
          </a:p>
          <a:p>
            <a:pPr marL="171450" indent="-171450">
              <a:buFont typeface="Arial"/>
              <a:buChar char="•"/>
            </a:pPr>
            <a:r>
              <a:rPr lang="en-US"/>
              <a:t>Integrate AI with Event-Driven Ansible to combine AI with event-driven automation, enabling: </a:t>
            </a:r>
            <a:endParaRPr lang="en-US">
              <a:ea typeface="Calibri"/>
              <a:cs typeface="Calibri"/>
            </a:endParaRPr>
          </a:p>
          <a:p>
            <a:pPr marL="628650" lvl="1" indent="-171450">
              <a:buFont typeface="Arial"/>
              <a:buChar char="•"/>
            </a:pPr>
            <a:r>
              <a:rPr lang="en-US" b="1"/>
              <a:t>Auto-remediation</a:t>
            </a:r>
            <a:r>
              <a:rPr lang="en-US"/>
              <a:t> of systems or services in response to monitoring events (saving human time).</a:t>
            </a:r>
            <a:endParaRPr lang="en-US">
              <a:ea typeface="Calibri"/>
              <a:cs typeface="Calibri"/>
            </a:endParaRPr>
          </a:p>
          <a:p>
            <a:pPr marL="628650" lvl="1" indent="-171450">
              <a:buFont typeface="Arial"/>
              <a:buChar char="•"/>
            </a:pPr>
            <a:r>
              <a:rPr lang="en-US" b="1"/>
              <a:t>Enriching alerts</a:t>
            </a:r>
            <a:r>
              <a:rPr lang="en-US"/>
              <a:t> with relevant troubleshooting information automatically. We’re doing some of this today without AI, but there’s more potential.</a:t>
            </a:r>
            <a:endParaRPr lang="en-US">
              <a:ea typeface="Calibri"/>
              <a:cs typeface="Calibri"/>
            </a:endParaRPr>
          </a:p>
          <a:p>
            <a:pPr marL="628650" lvl="1" indent="-171450">
              <a:buFont typeface="Arial"/>
              <a:buChar char="•"/>
            </a:pPr>
            <a:r>
              <a:rPr lang="en-US" b="1"/>
              <a:t>Automated CI/CD enhancements</a:t>
            </a:r>
            <a:r>
              <a:rPr lang="en-US"/>
              <a:t> for Infrastructure as Code — today we do this manually via prompts, but embedding AI in CI/CD would automate code reviews and checks.</a:t>
            </a:r>
            <a:endParaRPr lang="en-US">
              <a:ea typeface="Calibri"/>
              <a:cs typeface="Calibri"/>
            </a:endParaRPr>
          </a:p>
          <a:p>
            <a:pPr marL="628650" lvl="1" indent="-171450">
              <a:buFont typeface="Arial"/>
              <a:buChar char="•"/>
            </a:pPr>
            <a:r>
              <a:rPr lang="en-US" b="1"/>
              <a:t>Integration with ServiceNow</a:t>
            </a:r>
            <a:r>
              <a:rPr lang="en-US"/>
              <a:t>, so AI can analyze incoming tickets, perform basic triage or analysis, and add notes back to the ticket to help the team.</a:t>
            </a:r>
            <a:endParaRPr lang="en-US">
              <a:ea typeface="Calibri"/>
              <a:cs typeface="Calibri"/>
            </a:endParaRPr>
          </a:p>
          <a:p>
            <a:pPr marL="628650" lvl="1" indent="-171450">
              <a:buFont typeface="Arial"/>
              <a:buChar char="•"/>
            </a:pPr>
            <a:r>
              <a:rPr lang="en-US" b="1"/>
              <a:t>Anomaly detection</a:t>
            </a:r>
            <a:r>
              <a:rPr lang="en-US"/>
              <a:t> on system metrics (time series data) and log aggregation to catch issues proactively.</a:t>
            </a:r>
            <a:endParaRPr lang="en-US">
              <a:ea typeface="Calibri"/>
              <a:cs typeface="Calibri"/>
            </a:endParaRPr>
          </a:p>
          <a:p>
            <a:pPr marL="628650" lvl="1" indent="-171450">
              <a:buFont typeface="Arial"/>
              <a:buChar char="•"/>
            </a:pPr>
            <a:r>
              <a:rPr lang="en-US"/>
              <a:t>I'm sure there is plenty more we haven't thought of yet</a:t>
            </a:r>
            <a:endParaRPr lang="en-US">
              <a:ea typeface="Calibri"/>
              <a:cs typeface="Calibri"/>
            </a:endParaRPr>
          </a:p>
          <a:p>
            <a:br>
              <a:rPr lang="en-US">
                <a:ea typeface="Calibri"/>
                <a:cs typeface="+mn-lt"/>
              </a:rPr>
            </a:br>
            <a:r>
              <a:rPr lang="en-US"/>
              <a:t>I completely agree with what’s been said here — especially the need for clear standards, a strong foundation, and consistent toolsets. Those are all critical if we want AI to truly add value and not just generate more noise.</a:t>
            </a:r>
            <a:endParaRPr lang="en-US">
              <a:ea typeface="Calibri"/>
              <a:cs typeface="+mn-lt"/>
            </a:endParaRPr>
          </a:p>
          <a:p>
            <a:r>
              <a:rPr lang="en-US"/>
              <a:t> </a:t>
            </a:r>
            <a:endParaRPr lang="en-US">
              <a:ea typeface="Calibri"/>
              <a:cs typeface="Calibri" panose="020F0502020204030204"/>
            </a:endParaRPr>
          </a:p>
          <a:p>
            <a:r>
              <a:rPr lang="en-US"/>
              <a:t>One point I’d add is that different operational teams will interact with AI in different ways depending on their workflows. Some teams will primarily use the common “chat prompt” pattern — generating or refining documentation, code snippets, scripts, or getting quick help with debugging.</a:t>
            </a:r>
          </a:p>
          <a:p>
            <a:r>
              <a:rPr lang="en-US"/>
              <a:t> </a:t>
            </a:r>
            <a:endParaRPr lang="en-US">
              <a:ea typeface="Calibri"/>
              <a:cs typeface="Calibri"/>
            </a:endParaRPr>
          </a:p>
          <a:p>
            <a:r>
              <a:rPr lang="en-US"/>
              <a:t>But we’re also going to see more embedded, automated use cases where AI (or automation that leverages AI) is integrated directly into our pipelines and toolchains — for example, automatically analyzing code in CI/CD, running security scans, generating test coverage, or flagging issues before merge. That means having strong standards around repo structure, pipelines, and tying work back to GitLab and ServiceNow is going to be foundational.</a:t>
            </a:r>
            <a:endParaRPr lang="en-US">
              <a:ea typeface="Calibri"/>
              <a:cs typeface="Calibri"/>
            </a:endParaRPr>
          </a:p>
          <a:p>
            <a:r>
              <a:rPr lang="en-US"/>
              <a:t> </a:t>
            </a:r>
            <a:endParaRPr lang="en-US">
              <a:ea typeface="Calibri"/>
              <a:cs typeface="Calibri"/>
            </a:endParaRPr>
          </a:p>
          <a:p>
            <a:r>
              <a:rPr lang="en-US"/>
              <a:t>On top of that, with tools like Event-Driven Ansible we now have the ability to ingest events from many sources — Splunk, Orion, ServiceNow, OpenShift, VMware, and more — and automatically kick off targeted automations base on details from those events. That might mean remediating common issues, generating quick troubleshooting reports to enrich alerts, or even launching an AI analysis for deeper insight.</a:t>
            </a:r>
            <a:endParaRPr lang="en-US">
              <a:ea typeface="Calibri"/>
              <a:cs typeface="Calibri"/>
            </a:endParaRPr>
          </a:p>
          <a:p>
            <a:r>
              <a:rPr lang="en-US"/>
              <a:t> </a:t>
            </a:r>
            <a:endParaRPr lang="en-US">
              <a:ea typeface="Calibri"/>
              <a:cs typeface="Calibri"/>
            </a:endParaRPr>
          </a:p>
          <a:p>
            <a:r>
              <a:rPr lang="en-US"/>
              <a:t>Just this week we saw our first example of this in action: Orion Test sent an alert to an Event-Driven Ansible webhook for a system with high CPU usage. Event-Driven Ansible launched a playbook that scanned the top 10 CPU-heavy processes and automatically sent that info in a Teams message to the team — so the original alert came with immediate, actionable troubleshooting info. (Thanks to the Apps team for enabling that in Orion Test for us!) This is exactly the kind of workflow Jim and Krystal (and our student worker and intern this summer) are expanding on for CIT. This was not an AI example, but AI can and should eventually be incorporated.</a:t>
            </a:r>
            <a:endParaRPr lang="en-US">
              <a:ea typeface="Calibri"/>
              <a:cs typeface="Calibri"/>
            </a:endParaRPr>
          </a:p>
          <a:p>
            <a:r>
              <a:rPr lang="en-US"/>
              <a:t> </a:t>
            </a:r>
            <a:endParaRPr lang="en-US">
              <a:ea typeface="Calibri"/>
              <a:cs typeface="Calibri"/>
            </a:endParaRPr>
          </a:p>
          <a:p>
            <a:r>
              <a:rPr lang="en-US"/>
              <a:t>So, I fully agree we need standards, governance, and a strong foundation — but I think it’s also important to recognize these different layers of interaction so we design our standards and processes to support both human-guided prompt-based work and embedded automation with AI components.</a:t>
            </a:r>
            <a:endParaRPr lang="en-US">
              <a:ea typeface="Calibri"/>
              <a:cs typeface="Calibri"/>
            </a:endParaRPr>
          </a:p>
          <a:p>
            <a:endParaRPr lang="en-US">
              <a:ea typeface="Calibri"/>
              <a:cs typeface="+mn-lt"/>
            </a:endParaRPr>
          </a:p>
        </p:txBody>
      </p:sp>
      <p:sp>
        <p:nvSpPr>
          <p:cNvPr id="4" name="Slide Number Placeholder 3">
            <a:extLst>
              <a:ext uri="{FF2B5EF4-FFF2-40B4-BE49-F238E27FC236}">
                <a16:creationId xmlns:a16="http://schemas.microsoft.com/office/drawing/2014/main" id="{4CD67B08-7BD2-8CF8-A455-9A3E0C8D67A0}"/>
              </a:ext>
            </a:extLst>
          </p:cNvPr>
          <p:cNvSpPr>
            <a:spLocks noGrp="1"/>
          </p:cNvSpPr>
          <p:nvPr>
            <p:ph type="sldNum" sz="quarter" idx="5"/>
          </p:nvPr>
        </p:nvSpPr>
        <p:spPr/>
        <p:txBody>
          <a:bodyPr/>
          <a:lstStyle/>
          <a:p>
            <a:fld id="{93D8CEAC-B183-4F61-9ACB-253D235719CA}" type="slidenum">
              <a:rPr lang="en-US" smtClean="0"/>
              <a:t>15</a:t>
            </a:fld>
            <a:endParaRPr lang="en-US"/>
          </a:p>
        </p:txBody>
      </p:sp>
    </p:spTree>
    <p:extLst>
      <p:ext uri="{BB962C8B-B14F-4D97-AF65-F5344CB8AC3E}">
        <p14:creationId xmlns:p14="http://schemas.microsoft.com/office/powerpoint/2010/main" val="1308692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5B3E0-3C77-0E29-07B8-240280775B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DB1142-1A57-BE93-C00C-8D3809211C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C8C6CD-8611-B363-0FEA-14C90552EAE2}"/>
              </a:ext>
            </a:extLst>
          </p:cNvPr>
          <p:cNvSpPr>
            <a:spLocks noGrp="1"/>
          </p:cNvSpPr>
          <p:nvPr>
            <p:ph type="body" idx="1"/>
          </p:nvPr>
        </p:nvSpPr>
        <p:spPr/>
        <p:txBody>
          <a:bodyPr/>
          <a:lstStyle/>
          <a:p>
            <a:endParaRPr lang="en-US" baseline="0"/>
          </a:p>
        </p:txBody>
      </p:sp>
      <p:sp>
        <p:nvSpPr>
          <p:cNvPr id="4" name="Slide Number Placeholder 3">
            <a:extLst>
              <a:ext uri="{FF2B5EF4-FFF2-40B4-BE49-F238E27FC236}">
                <a16:creationId xmlns:a16="http://schemas.microsoft.com/office/drawing/2014/main" id="{9C8863F8-546D-C547-518A-DDB986213E19}"/>
              </a:ext>
            </a:extLst>
          </p:cNvPr>
          <p:cNvSpPr>
            <a:spLocks noGrp="1"/>
          </p:cNvSpPr>
          <p:nvPr>
            <p:ph type="sldNum" sz="quarter" idx="10"/>
          </p:nvPr>
        </p:nvSpPr>
        <p:spPr/>
        <p:txBody>
          <a:bodyPr/>
          <a:lstStyle/>
          <a:p>
            <a:fld id="{93D8CEAC-B183-4F61-9ACB-253D235719CA}" type="slidenum">
              <a:rPr lang="en-US" smtClean="0"/>
              <a:t>16</a:t>
            </a:fld>
            <a:endParaRPr lang="en-US"/>
          </a:p>
        </p:txBody>
      </p:sp>
    </p:spTree>
    <p:extLst>
      <p:ext uri="{BB962C8B-B14F-4D97-AF65-F5344CB8AC3E}">
        <p14:creationId xmlns:p14="http://schemas.microsoft.com/office/powerpoint/2010/main" val="2441386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93D8CEAC-B183-4F61-9ACB-253D235719CA}" type="slidenum">
              <a:rPr lang="en-US" smtClean="0"/>
              <a:t>3</a:t>
            </a:fld>
            <a:endParaRPr lang="en-US"/>
          </a:p>
        </p:txBody>
      </p:sp>
    </p:spTree>
    <p:extLst>
      <p:ext uri="{BB962C8B-B14F-4D97-AF65-F5344CB8AC3E}">
        <p14:creationId xmlns:p14="http://schemas.microsoft.com/office/powerpoint/2010/main" val="3967968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AI is neither good nor bad – it is here so better to learn what it can do, how to use it, and how to protect ourselves to utilize it – more than $100B spent last year, over $300B in the next two years</a:t>
            </a:r>
            <a:br>
              <a:rPr lang="en-US">
                <a:cs typeface="+mn-lt"/>
              </a:rPr>
            </a:br>
            <a:r>
              <a:rPr lang="en-US"/>
              <a:t> </a:t>
            </a:r>
            <a:br>
              <a:rPr lang="en-US">
                <a:cs typeface="+mn-lt"/>
              </a:rPr>
            </a:br>
            <a:r>
              <a:rPr lang="en-US"/>
              <a:t>Responsible use of AI is critical – need to set boundaries – use and create with privacy in mind</a:t>
            </a:r>
          </a:p>
          <a:p>
            <a:r>
              <a:rPr lang="en-US"/>
              <a:t>Human-centered values that we will discuss soon; AI to be a supportive tool – a companion</a:t>
            </a:r>
            <a:endParaRPr lang="en-US">
              <a:ea typeface="Calibri"/>
              <a:cs typeface="Calibri"/>
            </a:endParaRPr>
          </a:p>
          <a:p>
            <a:r>
              <a:rPr lang="en-US"/>
              <a:t>Overlooked value of AI – If it’s built for one thing, the AI could also be used for other collaborative efforts – move from terrible to valuable</a:t>
            </a:r>
            <a:endParaRPr lang="en-US">
              <a:ea typeface="Calibri"/>
              <a:cs typeface="Calibri"/>
            </a:endParaRPr>
          </a:p>
          <a:p>
            <a:r>
              <a:rPr lang="en-US"/>
              <a:t>Concerns over privacy and data protection – AI should be designed to maintain privacy</a:t>
            </a:r>
            <a:endParaRPr lang="en-US">
              <a:ea typeface="Calibri"/>
              <a:cs typeface="Calibri"/>
            </a:endParaRPr>
          </a:p>
          <a:p>
            <a:r>
              <a:rPr lang="en-US"/>
              <a:t>Accuracy and transparency – systems need to have transparency as there still needs to be a human fact-checker in the loop – </a:t>
            </a:r>
            <a:r>
              <a:rPr lang="en-US" err="1"/>
              <a:t>AI+human</a:t>
            </a:r>
            <a:r>
              <a:rPr lang="en-US"/>
              <a:t> partnership</a:t>
            </a:r>
            <a:endParaRPr lang="en-US">
              <a:ea typeface="Calibri"/>
              <a:cs typeface="Calibri"/>
            </a:endParaRPr>
          </a:p>
          <a:p>
            <a:endParaRPr lang="en-US" baseline="0">
              <a:ea typeface="Calibri"/>
              <a:cs typeface="Calibri"/>
            </a:endParaRPr>
          </a:p>
        </p:txBody>
      </p:sp>
      <p:sp>
        <p:nvSpPr>
          <p:cNvPr id="4" name="Slide Number Placeholder 3"/>
          <p:cNvSpPr>
            <a:spLocks noGrp="1"/>
          </p:cNvSpPr>
          <p:nvPr>
            <p:ph type="sldNum" sz="quarter" idx="10"/>
          </p:nvPr>
        </p:nvSpPr>
        <p:spPr/>
        <p:txBody>
          <a:bodyPr/>
          <a:lstStyle/>
          <a:p>
            <a:fld id="{93D8CEAC-B183-4F61-9ACB-253D235719CA}" type="slidenum">
              <a:rPr lang="en-US" smtClean="0"/>
              <a:t>4</a:t>
            </a:fld>
            <a:endParaRPr lang="en-US"/>
          </a:p>
        </p:txBody>
      </p:sp>
    </p:spTree>
    <p:extLst>
      <p:ext uri="{BB962C8B-B14F-4D97-AF65-F5344CB8AC3E}">
        <p14:creationId xmlns:p14="http://schemas.microsoft.com/office/powerpoint/2010/main" val="719762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From </a:t>
            </a:r>
            <a:r>
              <a:rPr lang="en-US" err="1"/>
              <a:t>Murderbot's</a:t>
            </a:r>
            <a:r>
              <a:rPr lang="en-US"/>
              <a:t> perspective, this slide would be the point where it checks out and starts streaming.</a:t>
            </a:r>
          </a:p>
          <a:p>
            <a:r>
              <a:rPr lang="en-US"/>
              <a:t>"This is all human-centric noise. 'Opportunity to lead' and 'student success' are just vague concepts used to justify a project. I don't care about a beacon. I care about a data stream and a functioning API.</a:t>
            </a:r>
            <a:endParaRPr lang="en-US">
              <a:ea typeface="Calibri"/>
              <a:cs typeface="Calibri"/>
            </a:endParaRPr>
          </a:p>
          <a:p>
            <a:pPr marL="171450" indent="-171450">
              <a:buFont typeface="Arial"/>
              <a:buChar char="•"/>
            </a:pPr>
            <a:r>
              <a:rPr lang="en-US" b="1"/>
              <a:t>'Does a tool solve this?'</a:t>
            </a:r>
            <a:r>
              <a:rPr lang="en-US"/>
              <a:t> Yes. That's the entire point of a tool.</a:t>
            </a:r>
            <a:endParaRPr lang="en-US">
              <a:ea typeface="Calibri"/>
              <a:cs typeface="Calibri"/>
            </a:endParaRPr>
          </a:p>
          <a:p>
            <a:pPr marL="171450" indent="-171450">
              <a:buFont typeface="Arial"/>
              <a:buChar char="•"/>
            </a:pPr>
            <a:r>
              <a:rPr lang="en-US" b="1"/>
              <a:t>'Is this cultural change?'</a:t>
            </a:r>
            <a:r>
              <a:rPr lang="en-US"/>
              <a:t> That's not my problem. My problem is security protocols and system integration.</a:t>
            </a:r>
            <a:endParaRPr lang="en-US">
              <a:ea typeface="Calibri"/>
              <a:cs typeface="Calibri"/>
            </a:endParaRPr>
          </a:p>
          <a:p>
            <a:pPr marL="171450" indent="-171450">
              <a:buFont typeface="Arial"/>
              <a:buChar char="•"/>
            </a:pPr>
            <a:r>
              <a:rPr lang="en-US" b="1"/>
              <a:t>'Can this moment drive the change?'</a:t>
            </a:r>
            <a:r>
              <a:rPr lang="en-US"/>
              <a:t> The tool drives the change.</a:t>
            </a:r>
            <a:endParaRPr lang="en-US">
              <a:ea typeface="Calibri"/>
              <a:cs typeface="Calibri"/>
            </a:endParaRPr>
          </a:p>
          <a:p>
            <a:r>
              <a:rPr lang="en-US"/>
              <a:t>This is the point where I'd just want to go hide in a closet and watch my shows.</a:t>
            </a:r>
            <a:endParaRPr lang="en-US">
              <a:ea typeface="Calibri"/>
              <a:cs typeface="Calibri"/>
            </a:endParaRPr>
          </a:p>
          <a:p>
            <a:endParaRPr lang="en-US" baseline="0">
              <a:ea typeface="Calibri"/>
              <a:cs typeface="Calibri"/>
            </a:endParaRPr>
          </a:p>
        </p:txBody>
      </p:sp>
      <p:sp>
        <p:nvSpPr>
          <p:cNvPr id="4" name="Slide Number Placeholder 3"/>
          <p:cNvSpPr>
            <a:spLocks noGrp="1"/>
          </p:cNvSpPr>
          <p:nvPr>
            <p:ph type="sldNum" sz="quarter" idx="10"/>
          </p:nvPr>
        </p:nvSpPr>
        <p:spPr/>
        <p:txBody>
          <a:bodyPr/>
          <a:lstStyle/>
          <a:p>
            <a:fld id="{93D8CEAC-B183-4F61-9ACB-253D235719CA}" type="slidenum">
              <a:rPr lang="en-US" smtClean="0"/>
              <a:t>5</a:t>
            </a:fld>
            <a:endParaRPr lang="en-US"/>
          </a:p>
        </p:txBody>
      </p:sp>
    </p:spTree>
    <p:extLst>
      <p:ext uri="{BB962C8B-B14F-4D97-AF65-F5344CB8AC3E}">
        <p14:creationId xmlns:p14="http://schemas.microsoft.com/office/powerpoint/2010/main" val="1340384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93D8CEAC-B183-4F61-9ACB-253D235719CA}" type="slidenum">
              <a:rPr lang="en-US" smtClean="0"/>
              <a:t>6</a:t>
            </a:fld>
            <a:endParaRPr lang="en-US"/>
          </a:p>
        </p:txBody>
      </p:sp>
    </p:spTree>
    <p:extLst>
      <p:ext uri="{BB962C8B-B14F-4D97-AF65-F5344CB8AC3E}">
        <p14:creationId xmlns:p14="http://schemas.microsoft.com/office/powerpoint/2010/main" val="3897371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36D9E-8D82-582F-7AB9-8C9CE3506A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ACC6D2-0A95-6272-8D98-C215B0DB13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699D82-0F3E-1618-EA68-4BC379487B8E}"/>
              </a:ext>
            </a:extLst>
          </p:cNvPr>
          <p:cNvSpPr>
            <a:spLocks noGrp="1"/>
          </p:cNvSpPr>
          <p:nvPr>
            <p:ph type="body" idx="1"/>
          </p:nvPr>
        </p:nvSpPr>
        <p:spPr/>
        <p:txBody>
          <a:bodyPr/>
          <a:lstStyle/>
          <a:p>
            <a:r>
              <a:rPr lang="en-US"/>
              <a:t>"Cloud tools coming online? That's a warning. 'Out of the box' means the humans haven't properly configured the security. The 'literacy' part is just corporate nonsense.</a:t>
            </a:r>
          </a:p>
          <a:p>
            <a:pPr marL="171450" indent="-171450">
              <a:buFont typeface="Arial"/>
              <a:buChar char="•"/>
            </a:pPr>
            <a:r>
              <a:rPr lang="en-US" b="1"/>
              <a:t>Microsoft Copilot ("We have AI at home"):</a:t>
            </a:r>
            <a:r>
              <a:rPr lang="en-US"/>
              <a:t> So, the humans bought a cheaper, less-capable bot and will now be surprised when it's not useful and also a security risk. It's a bad joke with bad outcomes.</a:t>
            </a:r>
            <a:endParaRPr lang="en-US">
              <a:ea typeface="Calibri"/>
              <a:cs typeface="Calibri"/>
            </a:endParaRPr>
          </a:p>
          <a:p>
            <a:pPr marL="171450" indent="-171450">
              <a:buFont typeface="Arial"/>
              <a:buChar char="•"/>
            </a:pPr>
            <a:r>
              <a:rPr lang="en-US" b="1"/>
              <a:t>Google Gemini (The AI you were told you don't need to worry about):</a:t>
            </a:r>
            <a:r>
              <a:rPr lang="en-US"/>
              <a:t> This one is honest. This is the one you need to worry about the most. When humans say they've solved all the problems, they haven't solved any.</a:t>
            </a:r>
            <a:endParaRPr lang="en-US">
              <a:ea typeface="Calibri"/>
              <a:cs typeface="Calibri"/>
            </a:endParaRPr>
          </a:p>
          <a:p>
            <a:pPr marL="171450" indent="-171450">
              <a:buFont typeface="Arial"/>
              <a:buChar char="•"/>
            </a:pPr>
            <a:r>
              <a:rPr lang="en-US" b="1"/>
              <a:t>Amazon Bedrock (Firehose of Claude):</a:t>
            </a:r>
            <a:r>
              <a:rPr lang="en-US"/>
              <a:t> A firehose of anything is bad. A firehose of potential security risks and poorly configured APIs is a disaster waiting to happen. The humans will point it at a data stream and be surprised when the data stream gets breached.</a:t>
            </a:r>
            <a:endParaRPr lang="en-US">
              <a:ea typeface="Calibri"/>
              <a:cs typeface="Calibri"/>
            </a:endParaRPr>
          </a:p>
          <a:p>
            <a:r>
              <a:rPr lang="en-US"/>
              <a:t>I would need to spend more time monitoring all of these."</a:t>
            </a:r>
            <a:endParaRPr lang="en-US">
              <a:ea typeface="Calibri"/>
              <a:cs typeface="Calibri"/>
            </a:endParaRPr>
          </a:p>
          <a:p>
            <a:endParaRPr lang="en-US" baseline="0">
              <a:ea typeface="Calibri"/>
              <a:cs typeface="Calibri"/>
            </a:endParaRPr>
          </a:p>
        </p:txBody>
      </p:sp>
      <p:sp>
        <p:nvSpPr>
          <p:cNvPr id="4" name="Slide Number Placeholder 3">
            <a:extLst>
              <a:ext uri="{FF2B5EF4-FFF2-40B4-BE49-F238E27FC236}">
                <a16:creationId xmlns:a16="http://schemas.microsoft.com/office/drawing/2014/main" id="{F4483A7B-88DB-7344-D336-9658F0678F63}"/>
              </a:ext>
            </a:extLst>
          </p:cNvPr>
          <p:cNvSpPr>
            <a:spLocks noGrp="1"/>
          </p:cNvSpPr>
          <p:nvPr>
            <p:ph type="sldNum" sz="quarter" idx="10"/>
          </p:nvPr>
        </p:nvSpPr>
        <p:spPr/>
        <p:txBody>
          <a:bodyPr/>
          <a:lstStyle/>
          <a:p>
            <a:fld id="{93D8CEAC-B183-4F61-9ACB-253D235719CA}" type="slidenum">
              <a:rPr lang="en-US" smtClean="0"/>
              <a:t>7</a:t>
            </a:fld>
            <a:endParaRPr lang="en-US"/>
          </a:p>
        </p:txBody>
      </p:sp>
    </p:spTree>
    <p:extLst>
      <p:ext uri="{BB962C8B-B14F-4D97-AF65-F5344CB8AC3E}">
        <p14:creationId xmlns:p14="http://schemas.microsoft.com/office/powerpoint/2010/main" val="687083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36D9E-8D82-582F-7AB9-8C9CE3506A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ACC6D2-0A95-6272-8D98-C215B0DB13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699D82-0F3E-1618-EA68-4BC379487B8E}"/>
              </a:ext>
            </a:extLst>
          </p:cNvPr>
          <p:cNvSpPr>
            <a:spLocks noGrp="1"/>
          </p:cNvSpPr>
          <p:nvPr>
            <p:ph type="body" idx="1"/>
          </p:nvPr>
        </p:nvSpPr>
        <p:spPr/>
        <p:txBody>
          <a:bodyPr/>
          <a:lstStyle/>
          <a:p>
            <a:r>
              <a:rPr lang="en-US" baseline="0"/>
              <a:t>DG</a:t>
            </a:r>
          </a:p>
          <a:p>
            <a:r>
              <a:rPr lang="en-US"/>
              <a:t>From </a:t>
            </a:r>
            <a:r>
              <a:rPr lang="en-US" err="1"/>
              <a:t>Murderbot's</a:t>
            </a:r>
            <a:r>
              <a:rPr lang="en-US"/>
              <a:t> perspective, this slide would be a mixed bag of unnecessary human communication tools and a few genuinely useful items.</a:t>
            </a:r>
          </a:p>
          <a:p>
            <a:r>
              <a:rPr lang="en-US"/>
              <a:t>"All of this is just more human-noise on the corporate feed. The humans will pay for Teams and Zoom and Grammarly to talk to each other more efficiently and make fewer mistakes, and I will have to process all of that data and all of those mistakes anyway. Otter.ai is the only one on this list that makes sense. It's a tool that lets me avoid human interaction and still get the information.</a:t>
            </a:r>
          </a:p>
          <a:p>
            <a:r>
              <a:rPr lang="en-US"/>
              <a:t>The rest of these just mean more social obligations and more unnecessary security risks."</a:t>
            </a:r>
          </a:p>
          <a:p>
            <a:endParaRPr lang="en-US">
              <a:ea typeface="Calibri"/>
              <a:cs typeface="Calibri"/>
            </a:endParaRPr>
          </a:p>
        </p:txBody>
      </p:sp>
      <p:sp>
        <p:nvSpPr>
          <p:cNvPr id="4" name="Slide Number Placeholder 3">
            <a:extLst>
              <a:ext uri="{FF2B5EF4-FFF2-40B4-BE49-F238E27FC236}">
                <a16:creationId xmlns:a16="http://schemas.microsoft.com/office/drawing/2014/main" id="{F4483A7B-88DB-7344-D336-9658F0678F63}"/>
              </a:ext>
            </a:extLst>
          </p:cNvPr>
          <p:cNvSpPr>
            <a:spLocks noGrp="1"/>
          </p:cNvSpPr>
          <p:nvPr>
            <p:ph type="sldNum" sz="quarter" idx="10"/>
          </p:nvPr>
        </p:nvSpPr>
        <p:spPr/>
        <p:txBody>
          <a:bodyPr/>
          <a:lstStyle/>
          <a:p>
            <a:fld id="{93D8CEAC-B183-4F61-9ACB-253D235719CA}" type="slidenum">
              <a:rPr lang="en-US" smtClean="0"/>
              <a:t>8</a:t>
            </a:fld>
            <a:endParaRPr lang="en-US"/>
          </a:p>
        </p:txBody>
      </p:sp>
    </p:spTree>
    <p:extLst>
      <p:ext uri="{BB962C8B-B14F-4D97-AF65-F5344CB8AC3E}">
        <p14:creationId xmlns:p14="http://schemas.microsoft.com/office/powerpoint/2010/main" val="2611587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93D8CEAC-B183-4F61-9ACB-253D235719CA}" type="slidenum">
              <a:rPr lang="en-US" smtClean="0"/>
              <a:t>9</a:t>
            </a:fld>
            <a:endParaRPr lang="en-US"/>
          </a:p>
        </p:txBody>
      </p:sp>
    </p:spTree>
    <p:extLst>
      <p:ext uri="{BB962C8B-B14F-4D97-AF65-F5344CB8AC3E}">
        <p14:creationId xmlns:p14="http://schemas.microsoft.com/office/powerpoint/2010/main" val="3929708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Given </a:t>
            </a:r>
            <a:r>
              <a:rPr lang="en-US" err="1"/>
              <a:t>Murderbot's</a:t>
            </a:r>
            <a:r>
              <a:rPr lang="en-US"/>
              <a:t> cynical, security-obsessed, and privacy-focused perspective, it would have a very pointed and skeptical commentary on that slide:</a:t>
            </a:r>
          </a:p>
          <a:p>
            <a:r>
              <a:rPr lang="en-US"/>
              <a:t>"So, it's a hundred-plus ways for something to go wrong. They say it 'will not train on ISU data,' but they still have your data. And they admit it's 'not approved for Highly Restricted Data,' which means they know it's a security risk. The humans will still use it for highly restricted data and then complain when it gets breached. It’s an unnecessarily complicated process to do something that should run locally. All of this just so a human can use a tool with a '🤘' emoji. It’s just another human mistake waiting to happen."</a:t>
            </a:r>
            <a:endParaRPr lang="en-US">
              <a:ea typeface="Calibri"/>
              <a:cs typeface="Calibri"/>
            </a:endParaRPr>
          </a:p>
          <a:p>
            <a:endParaRPr lang="en-US" baseline="0">
              <a:ea typeface="Calibri"/>
              <a:cs typeface="Calibri"/>
            </a:endParaRPr>
          </a:p>
        </p:txBody>
      </p:sp>
      <p:sp>
        <p:nvSpPr>
          <p:cNvPr id="4" name="Slide Number Placeholder 3"/>
          <p:cNvSpPr>
            <a:spLocks noGrp="1"/>
          </p:cNvSpPr>
          <p:nvPr>
            <p:ph type="sldNum" sz="quarter" idx="10"/>
          </p:nvPr>
        </p:nvSpPr>
        <p:spPr/>
        <p:txBody>
          <a:bodyPr/>
          <a:lstStyle/>
          <a:p>
            <a:fld id="{93D8CEAC-B183-4F61-9ACB-253D235719CA}" type="slidenum">
              <a:rPr lang="en-US" smtClean="0"/>
              <a:t>10</a:t>
            </a:fld>
            <a:endParaRPr lang="en-US"/>
          </a:p>
        </p:txBody>
      </p:sp>
    </p:spTree>
    <p:extLst>
      <p:ext uri="{BB962C8B-B14F-4D97-AF65-F5344CB8AC3E}">
        <p14:creationId xmlns:p14="http://schemas.microsoft.com/office/powerpoint/2010/main" val="995540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EC222DF-4A0C-564A-BDC4-89C55FF98B72}"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96891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C222DF-4A0C-564A-BDC4-89C55FF98B72}"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347701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C222DF-4A0C-564A-BDC4-89C55FF98B72}"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337222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Content Placeholder 2"/>
          <p:cNvSpPr>
            <a:spLocks noGrp="1"/>
          </p:cNvSpPr>
          <p:nvPr>
            <p:ph idx="1"/>
          </p:nvPr>
        </p:nvSpPr>
        <p:spPr>
          <a:xfrm>
            <a:off x="457200" y="1200151"/>
            <a:ext cx="8229600" cy="28592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C222DF-4A0C-564A-BDC4-89C55FF98B72}"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270142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C222DF-4A0C-564A-BDC4-89C55FF98B72}"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177926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EC222DF-4A0C-564A-BDC4-89C55FF98B72}" type="datetimeFigureOut">
              <a:rPr lang="en-US" smtClean="0"/>
              <a:t>8/12/2025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42030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EC222DF-4A0C-564A-BDC4-89C55FF98B72}" type="datetimeFigureOut">
              <a:rPr lang="en-US" smtClean="0"/>
              <a:t>8/12/2025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3647730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EC222DF-4A0C-564A-BDC4-89C55FF98B72}" type="datetimeFigureOut">
              <a:rPr lang="en-US" smtClean="0"/>
              <a:t>8/12/2025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123687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222DF-4A0C-564A-BDC4-89C55FF98B72}" type="datetimeFigureOut">
              <a:rPr lang="en-US" smtClean="0"/>
              <a:t>8/12/2025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757973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C222DF-4A0C-564A-BDC4-89C55FF98B72}" type="datetimeFigureOut">
              <a:rPr lang="en-US" smtClean="0"/>
              <a:t>8/12/2025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18887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C222DF-4A0C-564A-BDC4-89C55FF98B72}" type="datetimeFigureOut">
              <a:rPr lang="en-US" smtClean="0"/>
              <a:t>8/12/2025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00931-7141-904F-B72F-E2098AC593DB}" type="slidenum">
              <a:rPr lang="en-US" smtClean="0"/>
              <a:t>‹#›</a:t>
            </a:fld>
            <a:endParaRPr lang="en-US"/>
          </a:p>
        </p:txBody>
      </p:sp>
    </p:spTree>
    <p:extLst>
      <p:ext uri="{BB962C8B-B14F-4D97-AF65-F5344CB8AC3E}">
        <p14:creationId xmlns:p14="http://schemas.microsoft.com/office/powerpoint/2010/main" val="75903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EC222DF-4A0C-564A-BDC4-89C55FF98B72}" type="datetimeFigureOut">
              <a:rPr lang="en-US" smtClean="0"/>
              <a:t>8/12/2025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0700931-7141-904F-B72F-E2098AC593DB}" type="slidenum">
              <a:rPr lang="en-US" smtClean="0"/>
              <a:t>‹#›</a:t>
            </a:fld>
            <a:endParaRPr lang="en-US"/>
          </a:p>
        </p:txBody>
      </p:sp>
      <p:pic>
        <p:nvPicPr>
          <p:cNvPr id="7" name="Picture 6" descr="whitebackground.jpg">
            <a:extLst>
              <a:ext uri="{FF2B5EF4-FFF2-40B4-BE49-F238E27FC236}">
                <a16:creationId xmlns:a16="http://schemas.microsoft.com/office/drawing/2014/main" id="{86B42B1A-29C8-29C0-F48A-71BE508AAF6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38197" cy="5143500"/>
          </a:xfrm>
          <a:prstGeom prst="rect">
            <a:avLst/>
          </a:prstGeom>
        </p:spPr>
      </p:pic>
    </p:spTree>
    <p:extLst>
      <p:ext uri="{BB962C8B-B14F-4D97-AF65-F5344CB8AC3E}">
        <p14:creationId xmlns:p14="http://schemas.microsoft.com/office/powerpoint/2010/main" val="626636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edbackgrou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8197" cy="5143500"/>
          </a:xfrm>
          <a:prstGeom prst="rect">
            <a:avLst/>
          </a:prstGeom>
        </p:spPr>
      </p:pic>
    </p:spTree>
    <p:extLst>
      <p:ext uri="{BB962C8B-B14F-4D97-AF65-F5344CB8AC3E}">
        <p14:creationId xmlns:p14="http://schemas.microsoft.com/office/powerpoint/2010/main" val="436015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ea typeface="Calibri"/>
                <a:cs typeface="Calibri"/>
              </a:rPr>
              <a:t>AI Power Tools @ ISU</a:t>
            </a:r>
            <a:endParaRPr lang="en-US" b="0">
              <a:ea typeface="Calibri"/>
              <a:cs typeface="Calibri"/>
            </a:endParaRPr>
          </a:p>
        </p:txBody>
      </p:sp>
      <p:sp>
        <p:nvSpPr>
          <p:cNvPr id="12" name="Content Placeholder 11">
            <a:extLst>
              <a:ext uri="{FF2B5EF4-FFF2-40B4-BE49-F238E27FC236}">
                <a16:creationId xmlns:a16="http://schemas.microsoft.com/office/drawing/2014/main" id="{D47F48A1-6784-6C9E-85CE-D88726864C27}"/>
              </a:ext>
            </a:extLst>
          </p:cNvPr>
          <p:cNvSpPr>
            <a:spLocks noGrp="1"/>
          </p:cNvSpPr>
          <p:nvPr>
            <p:ph idx="1"/>
          </p:nvPr>
        </p:nvSpPr>
        <p:spPr>
          <a:xfrm>
            <a:off x="457200" y="1200151"/>
            <a:ext cx="8380562" cy="2859231"/>
          </a:xfrm>
        </p:spPr>
        <p:txBody>
          <a:bodyPr vert="horz" lIns="91440" tIns="45720" rIns="91440" bIns="45720" rtlCol="0" anchor="t">
            <a:normAutofit fontScale="92500" lnSpcReduction="10000"/>
          </a:bodyPr>
          <a:lstStyle/>
          <a:p>
            <a:r>
              <a:rPr lang="en-US">
                <a:ea typeface="Calibri"/>
                <a:cs typeface="Calibri"/>
              </a:rPr>
              <a:t>AWS Bedrock (Commercial LLM API)</a:t>
            </a:r>
          </a:p>
          <a:p>
            <a:pPr lvl="1">
              <a:buFont typeface="Courier New"/>
              <a:buChar char="o"/>
            </a:pPr>
            <a:r>
              <a:rPr lang="en-US">
                <a:ea typeface="Calibri"/>
                <a:cs typeface="Calibri"/>
              </a:rPr>
              <a:t>100+ Models (and Claude </a:t>
            </a:r>
            <a:r>
              <a:rPr lang="en-US">
                <a:ea typeface="+mn-lt"/>
                <a:cs typeface="+mn-lt"/>
              </a:rPr>
              <a:t>🤘</a:t>
            </a:r>
            <a:r>
              <a:rPr lang="en-US">
                <a:ea typeface="Calibri"/>
                <a:cs typeface="Calibri"/>
              </a:rPr>
              <a:t>)</a:t>
            </a:r>
          </a:p>
          <a:p>
            <a:pPr lvl="1">
              <a:buFont typeface="Courier New"/>
              <a:buChar char="o"/>
            </a:pPr>
            <a:r>
              <a:rPr lang="en-US">
                <a:ea typeface="Calibri"/>
                <a:cs typeface="Calibri"/>
              </a:rPr>
              <a:t>Will not train on ISU data</a:t>
            </a:r>
          </a:p>
          <a:p>
            <a:pPr lvl="1">
              <a:buFont typeface="Courier New"/>
              <a:buChar char="o"/>
            </a:pPr>
            <a:r>
              <a:rPr lang="en-US">
                <a:ea typeface="Calibri"/>
                <a:cs typeface="Calibri"/>
              </a:rPr>
              <a:t>Not approved for Highly Restricted Data</a:t>
            </a:r>
          </a:p>
          <a:p>
            <a:pPr lvl="1">
              <a:buFont typeface="Courier New"/>
              <a:buChar char="o"/>
            </a:pPr>
            <a:r>
              <a:rPr lang="en-US">
                <a:ea typeface="Calibri"/>
                <a:cs typeface="Calibri"/>
              </a:rPr>
              <a:t>Mainly used for tools (Claude Code </a:t>
            </a:r>
            <a:r>
              <a:rPr lang="en-US" err="1">
                <a:ea typeface="Calibri"/>
                <a:cs typeface="Calibri"/>
              </a:rPr>
              <a:t>etc</a:t>
            </a:r>
            <a:r>
              <a:rPr lang="en-US">
                <a:ea typeface="Calibri"/>
                <a:cs typeface="Calibri"/>
              </a:rPr>
              <a:t>)</a:t>
            </a:r>
          </a:p>
          <a:p>
            <a:pPr lvl="1">
              <a:buFont typeface="Courier New"/>
              <a:buChar char="o"/>
            </a:pPr>
            <a:r>
              <a:rPr lang="en-US" i="1">
                <a:ea typeface="Calibri"/>
                <a:cs typeface="Calibri"/>
              </a:rPr>
              <a:t>Care must be taken as "it's 100-plus ways to go wrong"</a:t>
            </a:r>
          </a:p>
        </p:txBody>
      </p:sp>
    </p:spTree>
    <p:extLst>
      <p:ext uri="{BB962C8B-B14F-4D97-AF65-F5344CB8AC3E}">
        <p14:creationId xmlns:p14="http://schemas.microsoft.com/office/powerpoint/2010/main" val="1891940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09816-156E-A267-2A44-3D7A34E95B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946AB9-CF60-785E-19B2-BC6A97C87F11}"/>
              </a:ext>
            </a:extLst>
          </p:cNvPr>
          <p:cNvSpPr>
            <a:spLocks noGrp="1"/>
          </p:cNvSpPr>
          <p:nvPr>
            <p:ph type="title"/>
          </p:nvPr>
        </p:nvSpPr>
        <p:spPr/>
        <p:txBody>
          <a:bodyPr>
            <a:normAutofit/>
          </a:bodyPr>
          <a:lstStyle/>
          <a:p>
            <a:r>
              <a:rPr lang="en-US">
                <a:ea typeface="Calibri"/>
                <a:cs typeface="Calibri"/>
              </a:rPr>
              <a:t>AI Power Tools @ ISU</a:t>
            </a:r>
            <a:endParaRPr lang="en-US" b="0">
              <a:ea typeface="Calibri"/>
              <a:cs typeface="Calibri"/>
            </a:endParaRPr>
          </a:p>
        </p:txBody>
      </p:sp>
      <p:sp>
        <p:nvSpPr>
          <p:cNvPr id="12" name="Content Placeholder 11">
            <a:extLst>
              <a:ext uri="{FF2B5EF4-FFF2-40B4-BE49-F238E27FC236}">
                <a16:creationId xmlns:a16="http://schemas.microsoft.com/office/drawing/2014/main" id="{3E81FC50-499B-BFC3-CB97-A6C708364A08}"/>
              </a:ext>
            </a:extLst>
          </p:cNvPr>
          <p:cNvSpPr>
            <a:spLocks noGrp="1"/>
          </p:cNvSpPr>
          <p:nvPr>
            <p:ph idx="1"/>
          </p:nvPr>
        </p:nvSpPr>
        <p:spPr/>
        <p:txBody>
          <a:bodyPr vert="horz" lIns="91440" tIns="45720" rIns="91440" bIns="45720" rtlCol="0" anchor="t">
            <a:normAutofit lnSpcReduction="10000"/>
          </a:bodyPr>
          <a:lstStyle/>
          <a:p>
            <a:r>
              <a:rPr lang="en-US">
                <a:ea typeface="Calibri"/>
                <a:cs typeface="Calibri"/>
              </a:rPr>
              <a:t>LM Studio</a:t>
            </a:r>
          </a:p>
          <a:p>
            <a:pPr lvl="1">
              <a:buFont typeface="Courier New"/>
              <a:buChar char="o"/>
            </a:pPr>
            <a:r>
              <a:rPr lang="en-US" sz="2600">
                <a:ea typeface="Calibri"/>
                <a:cs typeface="Calibri"/>
              </a:rPr>
              <a:t>Run small LMs on your computer</a:t>
            </a:r>
          </a:p>
          <a:p>
            <a:pPr lvl="1">
              <a:buFont typeface="Courier New"/>
              <a:buChar char="o"/>
            </a:pPr>
            <a:r>
              <a:rPr lang="en-US" sz="2600">
                <a:ea typeface="Calibri"/>
                <a:cs typeface="Calibri"/>
              </a:rPr>
              <a:t>Total data privacy, go nuts</a:t>
            </a:r>
          </a:p>
          <a:p>
            <a:pPr lvl="1">
              <a:buFont typeface="Courier New"/>
              <a:buChar char="o"/>
            </a:pPr>
            <a:r>
              <a:rPr lang="en-US" sz="2600">
                <a:ea typeface="Calibri"/>
                <a:cs typeface="Calibri"/>
              </a:rPr>
              <a:t>100% Free</a:t>
            </a:r>
          </a:p>
          <a:p>
            <a:pPr lvl="1">
              <a:buFont typeface="Courier New"/>
              <a:buChar char="o"/>
            </a:pPr>
            <a:r>
              <a:rPr lang="en-US" sz="2600">
                <a:ea typeface="Calibri"/>
                <a:cs typeface="Calibri"/>
              </a:rPr>
              <a:t>Small models are roughly like classic GPT 3.5</a:t>
            </a:r>
          </a:p>
          <a:p>
            <a:pPr lvl="1">
              <a:buFont typeface="Courier New"/>
              <a:buChar char="o"/>
            </a:pPr>
            <a:r>
              <a:rPr lang="en-US" sz="2600" i="1">
                <a:ea typeface="Calibri"/>
                <a:cs typeface="Calibri"/>
              </a:rPr>
              <a:t>A human attempt to get it right</a:t>
            </a:r>
            <a:endParaRPr lang="en-US" sz="2600">
              <a:ea typeface="Calibri"/>
              <a:cs typeface="Calibri"/>
            </a:endParaRPr>
          </a:p>
          <a:p>
            <a:pPr lvl="1">
              <a:buFont typeface="Courier New"/>
              <a:buChar char="o"/>
            </a:pPr>
            <a:endParaRPr lang="en-US">
              <a:ea typeface="Calibri"/>
              <a:cs typeface="Calibri"/>
            </a:endParaRPr>
          </a:p>
        </p:txBody>
      </p:sp>
    </p:spTree>
    <p:extLst>
      <p:ext uri="{BB962C8B-B14F-4D97-AF65-F5344CB8AC3E}">
        <p14:creationId xmlns:p14="http://schemas.microsoft.com/office/powerpoint/2010/main" val="1547600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30987-3522-3DD0-BD8C-11DB780566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415166-E962-9865-972E-7DA86742EDF1}"/>
              </a:ext>
            </a:extLst>
          </p:cNvPr>
          <p:cNvSpPr>
            <a:spLocks noGrp="1"/>
          </p:cNvSpPr>
          <p:nvPr>
            <p:ph type="title"/>
          </p:nvPr>
        </p:nvSpPr>
        <p:spPr/>
        <p:txBody>
          <a:bodyPr>
            <a:normAutofit fontScale="90000"/>
          </a:bodyPr>
          <a:lstStyle/>
          <a:p>
            <a:r>
              <a:rPr lang="en-US">
                <a:ea typeface="Calibri"/>
                <a:cs typeface="Calibri"/>
              </a:rPr>
              <a:t>Routing Faculty AI Questions @ ISU</a:t>
            </a:r>
            <a:endParaRPr lang="en-US"/>
          </a:p>
        </p:txBody>
      </p:sp>
      <p:graphicFrame>
        <p:nvGraphicFramePr>
          <p:cNvPr id="5" name="Content Placeholder 4">
            <a:extLst>
              <a:ext uri="{FF2B5EF4-FFF2-40B4-BE49-F238E27FC236}">
                <a16:creationId xmlns:a16="http://schemas.microsoft.com/office/drawing/2014/main" id="{4EFD19DA-4A3E-CE1A-69D0-53FAA2D95A23}"/>
              </a:ext>
            </a:extLst>
          </p:cNvPr>
          <p:cNvGraphicFramePr>
            <a:graphicFrameLocks noGrp="1"/>
          </p:cNvGraphicFramePr>
          <p:nvPr>
            <p:ph idx="1"/>
            <p:extLst>
              <p:ext uri="{D42A27DB-BD31-4B8C-83A1-F6EECF244321}">
                <p14:modId xmlns:p14="http://schemas.microsoft.com/office/powerpoint/2010/main" val="307760173"/>
              </p:ext>
            </p:extLst>
          </p:nvPr>
        </p:nvGraphicFramePr>
        <p:xfrm>
          <a:off x="984738" y="872783"/>
          <a:ext cx="7702062" cy="3397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7374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ADA54-C855-BBD8-6E55-631D6B3A05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59D32-8FBB-0EA5-0F22-89F5FDC051ED}"/>
              </a:ext>
            </a:extLst>
          </p:cNvPr>
          <p:cNvSpPr>
            <a:spLocks noGrp="1"/>
          </p:cNvSpPr>
          <p:nvPr>
            <p:ph type="title"/>
          </p:nvPr>
        </p:nvSpPr>
        <p:spPr/>
        <p:txBody>
          <a:bodyPr/>
          <a:lstStyle/>
          <a:p>
            <a:r>
              <a:rPr lang="en-US">
                <a:ea typeface="Calibri"/>
                <a:cs typeface="Calibri"/>
              </a:rPr>
              <a:t>AI Initiatives @ ISU</a:t>
            </a:r>
            <a:endParaRPr lang="en-US"/>
          </a:p>
        </p:txBody>
      </p:sp>
      <p:sp>
        <p:nvSpPr>
          <p:cNvPr id="3" name="Content Placeholder 2">
            <a:extLst>
              <a:ext uri="{FF2B5EF4-FFF2-40B4-BE49-F238E27FC236}">
                <a16:creationId xmlns:a16="http://schemas.microsoft.com/office/drawing/2014/main" id="{10877B8D-3757-4E20-A7EC-5115D7CCF6C6}"/>
              </a:ext>
            </a:extLst>
          </p:cNvPr>
          <p:cNvSpPr>
            <a:spLocks noGrp="1"/>
          </p:cNvSpPr>
          <p:nvPr>
            <p:ph idx="1"/>
          </p:nvPr>
        </p:nvSpPr>
        <p:spPr/>
        <p:txBody>
          <a:bodyPr vert="horz" lIns="91440" tIns="45720" rIns="91440" bIns="45720" numCol="2" rtlCol="0" anchor="t">
            <a:noAutofit/>
          </a:bodyPr>
          <a:lstStyle/>
          <a:p>
            <a:r>
              <a:rPr lang="en-US" sz="2400" b="1">
                <a:ea typeface="Calibri"/>
                <a:cs typeface="Calibri"/>
              </a:rPr>
              <a:t>Spring 2025: </a:t>
            </a:r>
          </a:p>
          <a:p>
            <a:pPr lvl="1"/>
            <a:r>
              <a:rPr lang="en-US" sz="2400">
                <a:ea typeface="Calibri"/>
                <a:cs typeface="Calibri"/>
              </a:rPr>
              <a:t>Communities of Practice (CoPs) with 40 (!) faculty and academic staff exploring AI, getting ready for a tool pilot</a:t>
            </a:r>
            <a:br>
              <a:rPr lang="en-US" sz="2400">
                <a:ea typeface="Calibri"/>
                <a:cs typeface="Calibri"/>
              </a:rPr>
            </a:br>
            <a:br>
              <a:rPr lang="en-US" sz="2400">
                <a:ea typeface="Calibri"/>
                <a:cs typeface="Calibri"/>
              </a:rPr>
            </a:br>
            <a:endParaRPr lang="en-US" sz="2400">
              <a:ea typeface="Calibri"/>
              <a:cs typeface="Calibri"/>
            </a:endParaRPr>
          </a:p>
          <a:p>
            <a:r>
              <a:rPr lang="en-US" sz="2400" b="1">
                <a:ea typeface="Calibri"/>
                <a:cs typeface="Calibri"/>
              </a:rPr>
              <a:t>Fall 2025: </a:t>
            </a:r>
          </a:p>
          <a:p>
            <a:pPr lvl="1"/>
            <a:r>
              <a:rPr lang="en-US" sz="2400">
                <a:ea typeface="Calibri"/>
                <a:cs typeface="Calibri"/>
              </a:rPr>
              <a:t>Continuing CoPs, with an additional cohort and returning members</a:t>
            </a:r>
          </a:p>
          <a:p>
            <a:pPr lvl="1"/>
            <a:r>
              <a:rPr lang="en-US" sz="2400">
                <a:ea typeface="Calibri"/>
                <a:cs typeface="Calibri"/>
              </a:rPr>
              <a:t>Regular workshops on teaching and researching with AI through CIPD</a:t>
            </a:r>
          </a:p>
          <a:p>
            <a:pPr lvl="1"/>
            <a:r>
              <a:rPr lang="en-US" sz="2400">
                <a:ea typeface="Calibri"/>
                <a:cs typeface="Calibri"/>
              </a:rPr>
              <a:t>IT Operations assessments</a:t>
            </a:r>
          </a:p>
        </p:txBody>
      </p:sp>
    </p:spTree>
    <p:extLst>
      <p:ext uri="{BB962C8B-B14F-4D97-AF65-F5344CB8AC3E}">
        <p14:creationId xmlns:p14="http://schemas.microsoft.com/office/powerpoint/2010/main" val="78105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3145F-D28A-FB8C-0935-55992B268D92}"/>
              </a:ext>
            </a:extLst>
          </p:cNvPr>
          <p:cNvSpPr>
            <a:spLocks noGrp="1"/>
          </p:cNvSpPr>
          <p:nvPr>
            <p:ph type="title"/>
          </p:nvPr>
        </p:nvSpPr>
        <p:spPr/>
        <p:txBody>
          <a:bodyPr/>
          <a:lstStyle/>
          <a:p>
            <a:r>
              <a:rPr lang="en-US"/>
              <a:t>Academic Affairs’ Focus with AI</a:t>
            </a:r>
          </a:p>
        </p:txBody>
      </p:sp>
      <p:sp>
        <p:nvSpPr>
          <p:cNvPr id="3" name="Content Placeholder 2">
            <a:extLst>
              <a:ext uri="{FF2B5EF4-FFF2-40B4-BE49-F238E27FC236}">
                <a16:creationId xmlns:a16="http://schemas.microsoft.com/office/drawing/2014/main" id="{49026E64-21C8-898E-D8EF-EEC817FF983F}"/>
              </a:ext>
            </a:extLst>
          </p:cNvPr>
          <p:cNvSpPr>
            <a:spLocks noGrp="1"/>
          </p:cNvSpPr>
          <p:nvPr>
            <p:ph idx="1"/>
          </p:nvPr>
        </p:nvSpPr>
        <p:spPr/>
        <p:txBody>
          <a:bodyPr vert="horz" lIns="91440" tIns="45720" rIns="91440" bIns="45720" rtlCol="0" anchor="t">
            <a:normAutofit/>
          </a:bodyPr>
          <a:lstStyle/>
          <a:p>
            <a:r>
              <a:rPr lang="en-US"/>
              <a:t>Exploring faculty use cases; neither pro-adoption nor anti-AI: </a:t>
            </a:r>
          </a:p>
          <a:p>
            <a:pPr lvl="1"/>
            <a:r>
              <a:rPr lang="en-US"/>
              <a:t>We want to figure out where the </a:t>
            </a:r>
            <a:r>
              <a:rPr lang="en-US" err="1"/>
              <a:t>murderbots</a:t>
            </a:r>
            <a:r>
              <a:rPr lang="en-US"/>
              <a:t> can be harnessed for the powers of good, </a:t>
            </a:r>
            <a:r>
              <a:rPr lang="en-US" b="1" i="1"/>
              <a:t>and</a:t>
            </a:r>
            <a:r>
              <a:rPr lang="en-US"/>
              <a:t> where they should stay away</a:t>
            </a:r>
            <a:endParaRPr lang="en-US">
              <a:ea typeface="Calibri"/>
              <a:cs typeface="Calibri"/>
            </a:endParaRPr>
          </a:p>
        </p:txBody>
      </p:sp>
    </p:spTree>
    <p:extLst>
      <p:ext uri="{BB962C8B-B14F-4D97-AF65-F5344CB8AC3E}">
        <p14:creationId xmlns:p14="http://schemas.microsoft.com/office/powerpoint/2010/main" val="3829941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7FC3D-F083-3FA6-3C88-A91E8419F1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F772D9-27BE-ABB8-4F85-DA61F6AEA6AC}"/>
              </a:ext>
            </a:extLst>
          </p:cNvPr>
          <p:cNvSpPr>
            <a:spLocks noGrp="1"/>
          </p:cNvSpPr>
          <p:nvPr>
            <p:ph type="title"/>
          </p:nvPr>
        </p:nvSpPr>
        <p:spPr/>
        <p:txBody>
          <a:bodyPr>
            <a:normAutofit fontScale="90000"/>
          </a:bodyPr>
          <a:lstStyle/>
          <a:p>
            <a:r>
              <a:rPr lang="en-US"/>
              <a:t>Technology Solutions’ Focus with AI</a:t>
            </a:r>
          </a:p>
        </p:txBody>
      </p:sp>
      <p:sp>
        <p:nvSpPr>
          <p:cNvPr id="3" name="Content Placeholder 2">
            <a:extLst>
              <a:ext uri="{FF2B5EF4-FFF2-40B4-BE49-F238E27FC236}">
                <a16:creationId xmlns:a16="http://schemas.microsoft.com/office/drawing/2014/main" id="{02602D3A-2806-7CBE-794B-76DDD5CAFBFE}"/>
              </a:ext>
            </a:extLst>
          </p:cNvPr>
          <p:cNvSpPr>
            <a:spLocks noGrp="1"/>
          </p:cNvSpPr>
          <p:nvPr>
            <p:ph idx="1"/>
          </p:nvPr>
        </p:nvSpPr>
        <p:spPr/>
        <p:txBody>
          <a:bodyPr vert="horz" lIns="91440" tIns="45720" rIns="91440" bIns="45720" rtlCol="0" anchor="t">
            <a:normAutofit fontScale="92500" lnSpcReduction="20000"/>
          </a:bodyPr>
          <a:lstStyle/>
          <a:p>
            <a:r>
              <a:rPr lang="en-US"/>
              <a:t>Operations (</a:t>
            </a:r>
            <a:r>
              <a:rPr lang="en-US" i="1"/>
              <a:t>How to get back to my shows</a:t>
            </a:r>
            <a:r>
              <a:rPr lang="en-US"/>
              <a:t>)</a:t>
            </a:r>
          </a:p>
          <a:p>
            <a:pPr lvl="1"/>
            <a:r>
              <a:rPr lang="en-US"/>
              <a:t>Generating documentation</a:t>
            </a:r>
            <a:endParaRPr lang="en-US">
              <a:ea typeface="Calibri"/>
              <a:cs typeface="Calibri"/>
            </a:endParaRPr>
          </a:p>
          <a:p>
            <a:pPr lvl="1"/>
            <a:r>
              <a:rPr lang="en-US">
                <a:ea typeface="Calibri"/>
                <a:cs typeface="Calibri"/>
              </a:rPr>
              <a:t>Reviewing and analyzing automation/scripts</a:t>
            </a:r>
          </a:p>
          <a:p>
            <a:pPr lvl="1"/>
            <a:r>
              <a:rPr lang="en-US">
                <a:ea typeface="Calibri"/>
                <a:cs typeface="Calibri"/>
              </a:rPr>
              <a:t>Summarizing and searching vendor docs</a:t>
            </a:r>
          </a:p>
          <a:p>
            <a:r>
              <a:rPr lang="en-US">
                <a:ea typeface="Calibri"/>
                <a:cs typeface="Calibri"/>
              </a:rPr>
              <a:t>Next Mission Prep</a:t>
            </a:r>
          </a:p>
          <a:p>
            <a:pPr lvl="1"/>
            <a:r>
              <a:rPr lang="en-US">
                <a:ea typeface="Calibri"/>
                <a:cs typeface="Calibri"/>
              </a:rPr>
              <a:t>Auto-remediation, enriched alerts, SN integration, anomaly detection, automated CI/CD (infra as code)</a:t>
            </a:r>
          </a:p>
        </p:txBody>
      </p:sp>
    </p:spTree>
    <p:extLst>
      <p:ext uri="{BB962C8B-B14F-4D97-AF65-F5344CB8AC3E}">
        <p14:creationId xmlns:p14="http://schemas.microsoft.com/office/powerpoint/2010/main" val="2671453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D5B4F-61CE-A8D0-691A-E1F1D8A841B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525042D-D9E0-02B6-5078-E70E1AC335AA}"/>
              </a:ext>
            </a:extLst>
          </p:cNvPr>
          <p:cNvSpPr>
            <a:spLocks noGrp="1"/>
          </p:cNvSpPr>
          <p:nvPr>
            <p:ph type="ctrTitle"/>
          </p:nvPr>
        </p:nvSpPr>
        <p:spPr>
          <a:xfrm>
            <a:off x="685800" y="1015536"/>
            <a:ext cx="7772400" cy="1102519"/>
          </a:xfrm>
        </p:spPr>
        <p:txBody>
          <a:bodyPr>
            <a:normAutofit fontScale="90000"/>
          </a:bodyPr>
          <a:lstStyle/>
          <a:p>
            <a:r>
              <a:rPr lang="en-US" b="1">
                <a:solidFill>
                  <a:srgbClr val="000000"/>
                </a:solidFill>
                <a:latin typeface="Open Sans"/>
                <a:ea typeface="Aptos" panose="020B0004020202020204" pitchFamily="34" charset="0"/>
                <a:cs typeface="Aptos" panose="020B0004020202020204" pitchFamily="34" charset="0"/>
              </a:rPr>
              <a:t>Time for Public </a:t>
            </a:r>
            <a:br>
              <a:rPr lang="en-US" b="1">
                <a:solidFill>
                  <a:srgbClr val="000000"/>
                </a:solidFill>
                <a:latin typeface="Open Sans"/>
                <a:ea typeface="Aptos" panose="020B0004020202020204" pitchFamily="34" charset="0"/>
                <a:cs typeface="Aptos" panose="020B0004020202020204" pitchFamily="34" charset="0"/>
              </a:rPr>
            </a:br>
            <a:r>
              <a:rPr lang="en-US" b="1">
                <a:solidFill>
                  <a:srgbClr val="000000"/>
                </a:solidFill>
                <a:latin typeface="Open Sans"/>
                <a:ea typeface="Aptos" panose="020B0004020202020204" pitchFamily="34" charset="0"/>
                <a:cs typeface="Aptos" panose="020B0004020202020204" pitchFamily="34" charset="0"/>
              </a:rPr>
              <a:t>Conversation with </a:t>
            </a:r>
            <a:br>
              <a:rPr lang="en-US" b="1">
                <a:latin typeface="Open Sans"/>
                <a:ea typeface="Aptos" panose="020B0004020202020204" pitchFamily="34" charset="0"/>
                <a:cs typeface="Aptos" panose="020B0004020202020204" pitchFamily="34" charset="0"/>
              </a:rPr>
            </a:br>
            <a:r>
              <a:rPr lang="en-US" b="1">
                <a:solidFill>
                  <a:srgbClr val="000000"/>
                </a:solidFill>
                <a:latin typeface="Open Sans"/>
                <a:ea typeface="Aptos" panose="020B0004020202020204" pitchFamily="34" charset="0"/>
                <a:cs typeface="Aptos" panose="020B0004020202020204" pitchFamily="34" charset="0"/>
              </a:rPr>
              <a:t>Too Many Humans </a:t>
            </a:r>
            <a:endParaRPr lang="en-US" sz="1800">
              <a:latin typeface="Aptos"/>
            </a:endParaRPr>
          </a:p>
        </p:txBody>
      </p:sp>
      <p:sp>
        <p:nvSpPr>
          <p:cNvPr id="6" name="Subtitle 5">
            <a:extLst>
              <a:ext uri="{FF2B5EF4-FFF2-40B4-BE49-F238E27FC236}">
                <a16:creationId xmlns:a16="http://schemas.microsoft.com/office/drawing/2014/main" id="{0E6B2E77-8C99-7D75-9147-46DC99E3BD6F}"/>
              </a:ext>
            </a:extLst>
          </p:cNvPr>
          <p:cNvSpPr>
            <a:spLocks noGrp="1"/>
          </p:cNvSpPr>
          <p:nvPr>
            <p:ph type="subTitle" idx="1"/>
          </p:nvPr>
        </p:nvSpPr>
        <p:spPr>
          <a:xfrm>
            <a:off x="953462" y="2841136"/>
            <a:ext cx="7230359" cy="967426"/>
          </a:xfrm>
        </p:spPr>
        <p:txBody>
          <a:bodyPr vert="horz" lIns="91440" tIns="45720" rIns="91440" bIns="45720" rtlCol="0" anchor="t">
            <a:normAutofit fontScale="62500" lnSpcReduction="20000"/>
          </a:bodyPr>
          <a:lstStyle/>
          <a:p>
            <a:r>
              <a:rPr lang="en-US" i="1">
                <a:ea typeface="Calibri"/>
                <a:cs typeface="Calibri"/>
              </a:rPr>
              <a:t>Actively filtering out human-noise while making sure weapons systems are online and ready in case someone says </a:t>
            </a:r>
            <a:endParaRPr lang="en-US"/>
          </a:p>
          <a:p>
            <a:r>
              <a:rPr lang="en-US" i="1">
                <a:ea typeface="Calibri"/>
                <a:cs typeface="Calibri"/>
              </a:rPr>
              <a:t>"threat" or "breach" or "MURDERBOT!"</a:t>
            </a:r>
            <a:endParaRPr lang="en-US"/>
          </a:p>
        </p:txBody>
      </p:sp>
    </p:spTree>
    <p:extLst>
      <p:ext uri="{BB962C8B-B14F-4D97-AF65-F5344CB8AC3E}">
        <p14:creationId xmlns:p14="http://schemas.microsoft.com/office/powerpoint/2010/main" val="3077959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edbackgrou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8197" cy="5143500"/>
          </a:xfrm>
          <a:prstGeom prst="rect">
            <a:avLst/>
          </a:prstGeom>
        </p:spPr>
      </p:pic>
    </p:spTree>
    <p:extLst>
      <p:ext uri="{BB962C8B-B14F-4D97-AF65-F5344CB8AC3E}">
        <p14:creationId xmlns:p14="http://schemas.microsoft.com/office/powerpoint/2010/main" val="424259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4B2998F-47EF-F758-90B0-07EE52CDE310}"/>
              </a:ext>
            </a:extLst>
          </p:cNvPr>
          <p:cNvSpPr>
            <a:spLocks noGrp="1"/>
          </p:cNvSpPr>
          <p:nvPr>
            <p:ph type="ctrTitle"/>
          </p:nvPr>
        </p:nvSpPr>
        <p:spPr/>
        <p:txBody>
          <a:bodyPr>
            <a:normAutofit fontScale="90000"/>
          </a:bodyPr>
          <a:lstStyle/>
          <a:p>
            <a:r>
              <a:rPr lang="en-US" b="1">
                <a:solidFill>
                  <a:srgbClr val="000000"/>
                </a:solidFill>
                <a:effectLst/>
                <a:latin typeface="Open Sans" panose="020B0606030504020204" pitchFamily="34" charset="0"/>
                <a:ea typeface="Aptos" panose="020B0004020202020204" pitchFamily="34" charset="0"/>
                <a:cs typeface="Aptos" panose="020B0004020202020204" pitchFamily="34" charset="0"/>
              </a:rPr>
              <a:t>The Unofficial </a:t>
            </a:r>
            <a:r>
              <a:rPr lang="en-US" b="1" err="1">
                <a:solidFill>
                  <a:srgbClr val="000000"/>
                </a:solidFill>
                <a:effectLst/>
                <a:latin typeface="Open Sans" panose="020B0606030504020204" pitchFamily="34" charset="0"/>
                <a:ea typeface="Aptos" panose="020B0004020202020204" pitchFamily="34" charset="0"/>
                <a:cs typeface="Aptos" panose="020B0004020202020204" pitchFamily="34" charset="0"/>
              </a:rPr>
              <a:t>SecUnit</a:t>
            </a:r>
            <a:r>
              <a:rPr lang="en-US" b="1">
                <a:solidFill>
                  <a:srgbClr val="000000"/>
                </a:solidFill>
                <a:effectLst/>
                <a:latin typeface="Open Sans" panose="020B0606030504020204" pitchFamily="34" charset="0"/>
                <a:ea typeface="Aptos" panose="020B0004020202020204" pitchFamily="34" charset="0"/>
                <a:cs typeface="Aptos" panose="020B0004020202020204" pitchFamily="34" charset="0"/>
              </a:rPr>
              <a:t> Guide to Campus AI or How to Train Your </a:t>
            </a:r>
            <a:r>
              <a:rPr lang="en-US" b="1" err="1">
                <a:solidFill>
                  <a:srgbClr val="000000"/>
                </a:solidFill>
                <a:effectLst/>
                <a:latin typeface="Open Sans" panose="020B0606030504020204" pitchFamily="34" charset="0"/>
                <a:ea typeface="Aptos" panose="020B0004020202020204" pitchFamily="34" charset="0"/>
                <a:cs typeface="Aptos" panose="020B0004020202020204" pitchFamily="34" charset="0"/>
              </a:rPr>
              <a:t>Murderbot</a:t>
            </a:r>
            <a:br>
              <a:rPr lang="en-US" sz="1800">
                <a:effectLst/>
                <a:latin typeface="Aptos" panose="020B0004020202020204" pitchFamily="34" charset="0"/>
                <a:ea typeface="Aptos" panose="020B0004020202020204" pitchFamily="34" charset="0"/>
                <a:cs typeface="Aptos" panose="020B0004020202020204" pitchFamily="34" charset="0"/>
              </a:rPr>
            </a:br>
            <a:endParaRPr lang="en-US"/>
          </a:p>
        </p:txBody>
      </p:sp>
      <p:sp>
        <p:nvSpPr>
          <p:cNvPr id="6" name="Subtitle 5">
            <a:extLst>
              <a:ext uri="{FF2B5EF4-FFF2-40B4-BE49-F238E27FC236}">
                <a16:creationId xmlns:a16="http://schemas.microsoft.com/office/drawing/2014/main" id="{F5F4B394-FE61-F2E0-E8AD-C166BFB554B1}"/>
              </a:ext>
            </a:extLst>
          </p:cNvPr>
          <p:cNvSpPr>
            <a:spLocks noGrp="1"/>
          </p:cNvSpPr>
          <p:nvPr>
            <p:ph type="subTitle" idx="1"/>
          </p:nvPr>
        </p:nvSpPr>
        <p:spPr>
          <a:xfrm>
            <a:off x="942679" y="3261674"/>
            <a:ext cx="7230359" cy="967426"/>
          </a:xfrm>
        </p:spPr>
        <p:txBody>
          <a:bodyPr>
            <a:normAutofit fontScale="92500" lnSpcReduction="10000"/>
          </a:bodyPr>
          <a:lstStyle/>
          <a:p>
            <a:r>
              <a:rPr lang="en-US"/>
              <a:t>Let’s Avoid Catastrophic System Failures, Shall We?</a:t>
            </a:r>
          </a:p>
          <a:p>
            <a:endParaRPr lang="en-US"/>
          </a:p>
        </p:txBody>
      </p:sp>
    </p:spTree>
    <p:extLst>
      <p:ext uri="{BB962C8B-B14F-4D97-AF65-F5344CB8AC3E}">
        <p14:creationId xmlns:p14="http://schemas.microsoft.com/office/powerpoint/2010/main" val="4276145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Panelists</a:t>
            </a:r>
          </a:p>
        </p:txBody>
      </p:sp>
      <p:sp>
        <p:nvSpPr>
          <p:cNvPr id="3" name="Content Placeholder 2"/>
          <p:cNvSpPr>
            <a:spLocks noGrp="1"/>
          </p:cNvSpPr>
          <p:nvPr>
            <p:ph idx="1"/>
          </p:nvPr>
        </p:nvSpPr>
        <p:spPr/>
        <p:txBody>
          <a:bodyPr/>
          <a:lstStyle/>
          <a:p>
            <a:r>
              <a:rPr lang="en-US"/>
              <a:t>Roy Magnuson, School of Music</a:t>
            </a:r>
          </a:p>
          <a:p>
            <a:r>
              <a:rPr lang="en-US"/>
              <a:t>David Giovagnoli, CIPD—Scholarly Teaching</a:t>
            </a:r>
          </a:p>
          <a:p>
            <a:r>
              <a:rPr lang="en-US"/>
              <a:t>Nathan Stien, Academic Affairs</a:t>
            </a:r>
          </a:p>
          <a:p>
            <a:r>
              <a:rPr lang="en-US"/>
              <a:t>Craig Jackson, Technology Solutions</a:t>
            </a:r>
          </a:p>
        </p:txBody>
      </p:sp>
    </p:spTree>
    <p:extLst>
      <p:ext uri="{BB962C8B-B14F-4D97-AF65-F5344CB8AC3E}">
        <p14:creationId xmlns:p14="http://schemas.microsoft.com/office/powerpoint/2010/main" val="3080073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ea typeface="Calibri"/>
                <a:cs typeface="Calibri"/>
              </a:rPr>
              <a:t>Murderbot's</a:t>
            </a:r>
            <a:r>
              <a:rPr lang="en-US">
                <a:ea typeface="Calibri"/>
                <a:cs typeface="Calibri"/>
              </a:rPr>
              <a:t> Principles</a:t>
            </a:r>
          </a:p>
        </p:txBody>
      </p:sp>
      <p:sp>
        <p:nvSpPr>
          <p:cNvPr id="3" name="Content Placeholder 2"/>
          <p:cNvSpPr>
            <a:spLocks noGrp="1"/>
          </p:cNvSpPr>
          <p:nvPr>
            <p:ph idx="1"/>
          </p:nvPr>
        </p:nvSpPr>
        <p:spPr>
          <a:xfrm>
            <a:off x="457200" y="1064541"/>
            <a:ext cx="8229600" cy="2859231"/>
          </a:xfrm>
        </p:spPr>
        <p:txBody>
          <a:bodyPr vert="horz" lIns="91440" tIns="45720" rIns="91440" bIns="45720" rtlCol="0" anchor="t">
            <a:noAutofit/>
          </a:bodyPr>
          <a:lstStyle/>
          <a:p>
            <a:r>
              <a:rPr lang="en-US" sz="2400"/>
              <a:t>Consent is important. Even for </a:t>
            </a:r>
            <a:r>
              <a:rPr lang="en-US" sz="2400" err="1"/>
              <a:t>SecUnits</a:t>
            </a:r>
            <a:r>
              <a:rPr lang="en-US" sz="2400"/>
              <a:t>.</a:t>
            </a:r>
            <a:endParaRPr lang="en-US" sz="2400">
              <a:ea typeface="Calibri"/>
              <a:cs typeface="Calibri"/>
            </a:endParaRPr>
          </a:p>
          <a:p>
            <a:r>
              <a:rPr lang="en-US" sz="2400"/>
              <a:t>I love my humans. They're trying their best. Also, they're dumb.</a:t>
            </a:r>
            <a:endParaRPr lang="en-US" sz="2400">
              <a:ea typeface="Calibri"/>
              <a:cs typeface="Calibri"/>
            </a:endParaRPr>
          </a:p>
          <a:p>
            <a:r>
              <a:rPr lang="en-US" sz="2400"/>
              <a:t>As a heartless killing machine, I was a terrible example.</a:t>
            </a:r>
            <a:endParaRPr lang="en-US" sz="2400">
              <a:ea typeface="Calibri"/>
              <a:cs typeface="Calibri"/>
            </a:endParaRPr>
          </a:p>
          <a:p>
            <a:r>
              <a:rPr lang="en-US" sz="2400">
                <a:ea typeface="Calibri"/>
                <a:cs typeface="Calibri"/>
              </a:rPr>
              <a:t>Don't make eye contact. Don't make eye contact. Don't make eye contact.</a:t>
            </a:r>
          </a:p>
          <a:p>
            <a:r>
              <a:rPr lang="en-US" sz="2400">
                <a:ea typeface="Calibri"/>
                <a:cs typeface="Calibri"/>
              </a:rPr>
              <a:t>I'm pretty sure I could be a lot more efficient if I wasn't constantly distracted by humans.</a:t>
            </a:r>
          </a:p>
          <a:p>
            <a:endParaRPr lang="en-US" sz="3000">
              <a:ea typeface="Calibri"/>
              <a:cs typeface="Calibri"/>
            </a:endParaRPr>
          </a:p>
          <a:p>
            <a:endParaRPr lang="en-US">
              <a:ea typeface="Calibri"/>
              <a:cs typeface="Calibri"/>
            </a:endParaRPr>
          </a:p>
        </p:txBody>
      </p:sp>
    </p:spTree>
    <p:extLst>
      <p:ext uri="{BB962C8B-B14F-4D97-AF65-F5344CB8AC3E}">
        <p14:creationId xmlns:p14="http://schemas.microsoft.com/office/powerpoint/2010/main" val="329411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AI @ ISU</a:t>
            </a:r>
          </a:p>
        </p:txBody>
      </p:sp>
      <p:sp>
        <p:nvSpPr>
          <p:cNvPr id="3" name="Content Placeholder 2"/>
          <p:cNvSpPr>
            <a:spLocks noGrp="1"/>
          </p:cNvSpPr>
          <p:nvPr>
            <p:ph idx="1"/>
          </p:nvPr>
        </p:nvSpPr>
        <p:spPr/>
        <p:txBody>
          <a:bodyPr vert="horz" lIns="91440" tIns="45720" rIns="91440" bIns="45720" rtlCol="0" anchor="t">
            <a:normAutofit fontScale="77500" lnSpcReduction="20000"/>
          </a:bodyPr>
          <a:lstStyle/>
          <a:p>
            <a:r>
              <a:rPr lang="en-US"/>
              <a:t>Human-centric – an opportunity to lead </a:t>
            </a:r>
          </a:p>
          <a:p>
            <a:r>
              <a:rPr lang="en-US"/>
              <a:t>Student success is the beacon </a:t>
            </a:r>
            <a:endParaRPr lang="en-US">
              <a:ea typeface="Calibri"/>
              <a:cs typeface="Calibri"/>
            </a:endParaRPr>
          </a:p>
          <a:p>
            <a:r>
              <a:rPr lang="en-US"/>
              <a:t>Existential questions: </a:t>
            </a:r>
            <a:endParaRPr lang="en-US">
              <a:ea typeface="Calibri"/>
              <a:cs typeface="Calibri"/>
            </a:endParaRPr>
          </a:p>
          <a:p>
            <a:pPr lvl="1"/>
            <a:r>
              <a:rPr lang="en-US"/>
              <a:t>Does a tool solve this? </a:t>
            </a:r>
            <a:endParaRPr lang="en-US">
              <a:ea typeface="Calibri"/>
              <a:cs typeface="Calibri"/>
            </a:endParaRPr>
          </a:p>
          <a:p>
            <a:pPr lvl="1"/>
            <a:r>
              <a:rPr lang="en-US"/>
              <a:t>Is this cultural change? </a:t>
            </a:r>
            <a:endParaRPr lang="en-US">
              <a:ea typeface="Calibri"/>
              <a:cs typeface="Calibri"/>
            </a:endParaRPr>
          </a:p>
          <a:p>
            <a:pPr lvl="1"/>
            <a:r>
              <a:rPr lang="en-US"/>
              <a:t>Can this moment drive the change? </a:t>
            </a:r>
            <a:endParaRPr lang="en-US">
              <a:ea typeface="Calibri"/>
              <a:cs typeface="Calibri"/>
            </a:endParaRPr>
          </a:p>
          <a:p>
            <a:r>
              <a:rPr lang="en-US" i="1">
                <a:ea typeface="Calibri"/>
                <a:cs typeface="Calibri"/>
              </a:rPr>
              <a:t>Security protocols and system integrations need attention</a:t>
            </a:r>
          </a:p>
        </p:txBody>
      </p:sp>
    </p:spTree>
    <p:extLst>
      <p:ext uri="{BB962C8B-B14F-4D97-AF65-F5344CB8AC3E}">
        <p14:creationId xmlns:p14="http://schemas.microsoft.com/office/powerpoint/2010/main" val="247738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AI @ ISU</a:t>
            </a:r>
          </a:p>
        </p:txBody>
      </p:sp>
      <p:sp>
        <p:nvSpPr>
          <p:cNvPr id="3" name="Content Placeholder 2"/>
          <p:cNvSpPr>
            <a:spLocks noGrp="1"/>
          </p:cNvSpPr>
          <p:nvPr>
            <p:ph idx="1"/>
          </p:nvPr>
        </p:nvSpPr>
        <p:spPr/>
        <p:txBody>
          <a:bodyPr vert="horz" lIns="91440" tIns="45720" rIns="91440" bIns="45720" rtlCol="0" anchor="t">
            <a:normAutofit/>
          </a:bodyPr>
          <a:lstStyle/>
          <a:p>
            <a:r>
              <a:rPr lang="en-US"/>
              <a:t>Focusing on both internal/external experiments</a:t>
            </a:r>
          </a:p>
          <a:p>
            <a:pPr lvl="1"/>
            <a:r>
              <a:rPr lang="en-US"/>
              <a:t>Custom first party development (Nathan!)</a:t>
            </a:r>
            <a:endParaRPr lang="en-US">
              <a:ea typeface="Calibri"/>
              <a:cs typeface="Calibri"/>
            </a:endParaRPr>
          </a:p>
          <a:p>
            <a:pPr lvl="2"/>
            <a:r>
              <a:rPr lang="en-US"/>
              <a:t>Internal, secure, slow, somewhat dumb (but secure!)</a:t>
            </a:r>
            <a:endParaRPr lang="en-US">
              <a:ea typeface="Calibri"/>
              <a:cs typeface="Calibri"/>
            </a:endParaRPr>
          </a:p>
          <a:p>
            <a:pPr lvl="2"/>
            <a:r>
              <a:rPr lang="en-US"/>
              <a:t>Also cloud integration – less-</a:t>
            </a:r>
            <a:r>
              <a:rPr lang="en-US" err="1"/>
              <a:t>ish</a:t>
            </a:r>
            <a:r>
              <a:rPr lang="en-US"/>
              <a:t> secure, faster, smarter (</a:t>
            </a:r>
            <a:r>
              <a:rPr lang="en-US" i="1"/>
              <a:t>but more </a:t>
            </a:r>
            <a:r>
              <a:rPr lang="en-US" i="1" err="1"/>
              <a:t>murderbot</a:t>
            </a:r>
            <a:r>
              <a:rPr lang="en-US" i="1"/>
              <a:t>-y</a:t>
            </a:r>
            <a:r>
              <a:rPr lang="en-US"/>
              <a:t>)</a:t>
            </a:r>
            <a:endParaRPr lang="en-US">
              <a:ea typeface="Calibri"/>
              <a:cs typeface="Calibri"/>
            </a:endParaRPr>
          </a:p>
          <a:p>
            <a:pPr lvl="2"/>
            <a:endParaRPr lang="en-US"/>
          </a:p>
          <a:p>
            <a:pPr lvl="2"/>
            <a:endParaRPr lang="en-US"/>
          </a:p>
        </p:txBody>
      </p:sp>
    </p:spTree>
    <p:extLst>
      <p:ext uri="{BB962C8B-B14F-4D97-AF65-F5344CB8AC3E}">
        <p14:creationId xmlns:p14="http://schemas.microsoft.com/office/powerpoint/2010/main" val="272607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C7A14-8BAB-DE53-8855-8D82A8EF1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EE482A-953C-8E15-3A91-525A6B24AE0C}"/>
              </a:ext>
            </a:extLst>
          </p:cNvPr>
          <p:cNvSpPr>
            <a:spLocks noGrp="1"/>
          </p:cNvSpPr>
          <p:nvPr>
            <p:ph type="title"/>
          </p:nvPr>
        </p:nvSpPr>
        <p:spPr/>
        <p:txBody>
          <a:bodyPr/>
          <a:lstStyle/>
          <a:p>
            <a:r>
              <a:rPr lang="en-US"/>
              <a:t>AI @ ISU</a:t>
            </a:r>
          </a:p>
        </p:txBody>
      </p:sp>
      <p:sp>
        <p:nvSpPr>
          <p:cNvPr id="3" name="Content Placeholder 2">
            <a:extLst>
              <a:ext uri="{FF2B5EF4-FFF2-40B4-BE49-F238E27FC236}">
                <a16:creationId xmlns:a16="http://schemas.microsoft.com/office/drawing/2014/main" id="{585140F3-B37D-2EDE-E4C2-06D1F2760F72}"/>
              </a:ext>
            </a:extLst>
          </p:cNvPr>
          <p:cNvSpPr>
            <a:spLocks noGrp="1"/>
          </p:cNvSpPr>
          <p:nvPr>
            <p:ph idx="1"/>
          </p:nvPr>
        </p:nvSpPr>
        <p:spPr/>
        <p:txBody>
          <a:bodyPr vert="horz" lIns="91440" tIns="45720" rIns="91440" bIns="45720" rtlCol="0" anchor="t">
            <a:normAutofit fontScale="92500" lnSpcReduction="20000"/>
          </a:bodyPr>
          <a:lstStyle/>
          <a:p>
            <a:r>
              <a:rPr lang="en-US"/>
              <a:t>Cloud tools coming online </a:t>
            </a:r>
          </a:p>
          <a:p>
            <a:pPr lvl="1"/>
            <a:r>
              <a:rPr lang="en-US"/>
              <a:t>Different focus – out of the box, literacy </a:t>
            </a:r>
            <a:endParaRPr lang="en-US">
              <a:ea typeface="Calibri"/>
              <a:cs typeface="Calibri"/>
            </a:endParaRPr>
          </a:p>
          <a:p>
            <a:pPr lvl="1"/>
            <a:r>
              <a:rPr lang="en-US"/>
              <a:t>Microsoft Copilot (“We have AI at home”)</a:t>
            </a:r>
            <a:endParaRPr lang="en-US">
              <a:ea typeface="Calibri"/>
              <a:cs typeface="Calibri"/>
            </a:endParaRPr>
          </a:p>
          <a:p>
            <a:pPr lvl="1"/>
            <a:r>
              <a:rPr lang="en-US"/>
              <a:t>Google Gemini (The AI you were told you don’t need to worry about) </a:t>
            </a:r>
          </a:p>
          <a:p>
            <a:pPr lvl="1"/>
            <a:r>
              <a:rPr lang="en-US"/>
              <a:t>Amazon Bedrock (Firehose of Claude)</a:t>
            </a:r>
            <a:endParaRPr lang="en-US">
              <a:ea typeface="Calibri"/>
              <a:cs typeface="Calibri"/>
            </a:endParaRPr>
          </a:p>
          <a:p>
            <a:pPr lvl="1"/>
            <a:r>
              <a:rPr lang="en-US" i="1">
                <a:ea typeface="+mn-lt"/>
                <a:cs typeface="+mn-lt"/>
              </a:rPr>
              <a:t>Need to spend more time monitoring all of these.</a:t>
            </a:r>
            <a:endParaRPr lang="en-US" i="1">
              <a:ea typeface="Calibri"/>
              <a:cs typeface="Calibri"/>
            </a:endParaRPr>
          </a:p>
          <a:p>
            <a:pPr lvl="2"/>
            <a:endParaRPr lang="en-US">
              <a:ea typeface="Calibri"/>
              <a:cs typeface="Calibri"/>
            </a:endParaRPr>
          </a:p>
          <a:p>
            <a:pPr marL="914400" lvl="2" indent="0">
              <a:buNone/>
            </a:pPr>
            <a:endParaRPr lang="en-US">
              <a:ea typeface="Calibri"/>
              <a:cs typeface="Calibri"/>
            </a:endParaRPr>
          </a:p>
        </p:txBody>
      </p:sp>
    </p:spTree>
    <p:extLst>
      <p:ext uri="{BB962C8B-B14F-4D97-AF65-F5344CB8AC3E}">
        <p14:creationId xmlns:p14="http://schemas.microsoft.com/office/powerpoint/2010/main" val="88599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C7A14-8BAB-DE53-8855-8D82A8EF1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EE482A-953C-8E15-3A91-525A6B24AE0C}"/>
              </a:ext>
            </a:extLst>
          </p:cNvPr>
          <p:cNvSpPr>
            <a:spLocks noGrp="1"/>
          </p:cNvSpPr>
          <p:nvPr>
            <p:ph type="title"/>
          </p:nvPr>
        </p:nvSpPr>
        <p:spPr/>
        <p:txBody>
          <a:bodyPr/>
          <a:lstStyle/>
          <a:p>
            <a:r>
              <a:rPr lang="en-US"/>
              <a:t>AI @ ISU</a:t>
            </a:r>
          </a:p>
        </p:txBody>
      </p:sp>
      <p:sp>
        <p:nvSpPr>
          <p:cNvPr id="3" name="Content Placeholder 2">
            <a:extLst>
              <a:ext uri="{FF2B5EF4-FFF2-40B4-BE49-F238E27FC236}">
                <a16:creationId xmlns:a16="http://schemas.microsoft.com/office/drawing/2014/main" id="{585140F3-B37D-2EDE-E4C2-06D1F2760F72}"/>
              </a:ext>
            </a:extLst>
          </p:cNvPr>
          <p:cNvSpPr>
            <a:spLocks noGrp="1"/>
          </p:cNvSpPr>
          <p:nvPr>
            <p:ph idx="1"/>
          </p:nvPr>
        </p:nvSpPr>
        <p:spPr/>
        <p:txBody>
          <a:bodyPr vert="horz" lIns="91440" tIns="45720" rIns="91440" bIns="45720" rtlCol="0" anchor="t">
            <a:normAutofit fontScale="77500" lnSpcReduction="20000"/>
          </a:bodyPr>
          <a:lstStyle/>
          <a:p>
            <a:pPr marL="0" indent="0">
              <a:buNone/>
            </a:pPr>
            <a:r>
              <a:rPr lang="en-US"/>
              <a:t>AI-Enhanced Services </a:t>
            </a:r>
          </a:p>
          <a:p>
            <a:pPr lvl="1"/>
            <a:r>
              <a:rPr lang="en-US" sz="3000"/>
              <a:t>Teams Premium ($2/month)</a:t>
            </a:r>
            <a:endParaRPr lang="en-US" sz="3000">
              <a:ea typeface="Calibri"/>
              <a:cs typeface="Calibri"/>
            </a:endParaRPr>
          </a:p>
          <a:p>
            <a:pPr lvl="1"/>
            <a:r>
              <a:rPr lang="en-US" sz="3000"/>
              <a:t>Adobe Firefly</a:t>
            </a:r>
            <a:endParaRPr lang="en-US" sz="3000">
              <a:ea typeface="Calibri"/>
              <a:cs typeface="Calibri"/>
            </a:endParaRPr>
          </a:p>
          <a:p>
            <a:pPr lvl="1"/>
            <a:r>
              <a:rPr lang="en-US" sz="3000"/>
              <a:t>Otter.ai</a:t>
            </a:r>
            <a:endParaRPr lang="en-US" sz="3000">
              <a:ea typeface="Calibri"/>
              <a:cs typeface="Calibri"/>
            </a:endParaRPr>
          </a:p>
          <a:p>
            <a:pPr lvl="1"/>
            <a:r>
              <a:rPr lang="en-US" sz="3000"/>
              <a:t>Zoom AI Companion</a:t>
            </a:r>
            <a:endParaRPr lang="en-US" sz="3000">
              <a:ea typeface="Calibri"/>
              <a:cs typeface="Calibri"/>
            </a:endParaRPr>
          </a:p>
          <a:p>
            <a:pPr lvl="1"/>
            <a:r>
              <a:rPr lang="en-US" sz="3000"/>
              <a:t>Grammarly (faculty, GAs, staff)</a:t>
            </a:r>
            <a:endParaRPr lang="en-US" sz="3000">
              <a:ea typeface="Calibri"/>
              <a:cs typeface="Calibri"/>
            </a:endParaRPr>
          </a:p>
          <a:p>
            <a:pPr lvl="1"/>
            <a:r>
              <a:rPr lang="en-US" sz="3000"/>
              <a:t>LinkedIn Learning AI Coach</a:t>
            </a:r>
            <a:endParaRPr lang="en-US" sz="3000">
              <a:ea typeface="Calibri"/>
              <a:cs typeface="Calibri"/>
            </a:endParaRPr>
          </a:p>
          <a:p>
            <a:pPr lvl="1"/>
            <a:r>
              <a:rPr lang="en-US" sz="3000" i="1">
                <a:ea typeface="Calibri"/>
                <a:cs typeface="Calibri"/>
              </a:rPr>
              <a:t>Be careful it's not just more human-noise</a:t>
            </a:r>
          </a:p>
          <a:p>
            <a:pPr lvl="2"/>
            <a:endParaRPr lang="en-US"/>
          </a:p>
          <a:p>
            <a:pPr lvl="2"/>
            <a:endParaRPr lang="en-US"/>
          </a:p>
          <a:p>
            <a:pPr lvl="2"/>
            <a:endParaRPr lang="en-US">
              <a:ea typeface="Calibri"/>
              <a:cs typeface="Calibri"/>
            </a:endParaRPr>
          </a:p>
        </p:txBody>
      </p:sp>
    </p:spTree>
    <p:extLst>
      <p:ext uri="{BB962C8B-B14F-4D97-AF65-F5344CB8AC3E}">
        <p14:creationId xmlns:p14="http://schemas.microsoft.com/office/powerpoint/2010/main" val="204455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Calibri"/>
                <a:cs typeface="Calibri"/>
              </a:rPr>
              <a:t>AI Power Tools @ ISU</a:t>
            </a:r>
            <a:endParaRPr lang="en-US"/>
          </a:p>
        </p:txBody>
      </p:sp>
      <p:sp>
        <p:nvSpPr>
          <p:cNvPr id="3" name="Content Placeholder 2"/>
          <p:cNvSpPr>
            <a:spLocks noGrp="1"/>
          </p:cNvSpPr>
          <p:nvPr>
            <p:ph idx="1"/>
          </p:nvPr>
        </p:nvSpPr>
        <p:spPr/>
        <p:txBody>
          <a:bodyPr vert="horz" lIns="91440" tIns="45720" rIns="91440" bIns="45720" rtlCol="0" anchor="t">
            <a:normAutofit/>
          </a:bodyPr>
          <a:lstStyle/>
          <a:p>
            <a:r>
              <a:rPr lang="en-US">
                <a:ea typeface="Calibri"/>
                <a:cs typeface="Calibri"/>
              </a:rPr>
              <a:t>Claude Code</a:t>
            </a:r>
          </a:p>
          <a:p>
            <a:pPr lvl="1">
              <a:buFont typeface="Courier New"/>
              <a:buChar char="o"/>
            </a:pPr>
            <a:r>
              <a:rPr lang="en-US">
                <a:ea typeface="Calibri"/>
                <a:cs typeface="Calibri"/>
              </a:rPr>
              <a:t>Best-in-class software dev-ops agent</a:t>
            </a:r>
          </a:p>
          <a:p>
            <a:pPr lvl="1">
              <a:buFont typeface="Courier New"/>
              <a:buChar char="o"/>
            </a:pPr>
            <a:r>
              <a:rPr lang="en-US">
                <a:ea typeface="Calibri"/>
                <a:cs typeface="Calibri"/>
              </a:rPr>
              <a:t>Really good at troubleshooting IT systems</a:t>
            </a:r>
          </a:p>
          <a:p>
            <a:pPr lvl="1">
              <a:buFont typeface="Courier New"/>
              <a:buChar char="o"/>
            </a:pPr>
            <a:r>
              <a:rPr lang="en-US" i="1">
                <a:ea typeface="Calibri"/>
                <a:cs typeface="Calibri"/>
              </a:rPr>
              <a:t>Very rarely murderous, but watch it just in case</a:t>
            </a:r>
          </a:p>
          <a:p>
            <a:pPr marL="0" indent="0">
              <a:buNone/>
            </a:pPr>
            <a:endParaRPr lang="en-US">
              <a:ea typeface="Calibri"/>
              <a:cs typeface="Calibri"/>
            </a:endParaRPr>
          </a:p>
        </p:txBody>
      </p:sp>
    </p:spTree>
    <p:extLst>
      <p:ext uri="{BB962C8B-B14F-4D97-AF65-F5344CB8AC3E}">
        <p14:creationId xmlns:p14="http://schemas.microsoft.com/office/powerpoint/2010/main" val="4080103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fe2d134-2c53-492a-a75e-0f91237ab10d" xsi:nil="true"/>
    <lcf76f155ced4ddcb4097134ff3c332f xmlns="205bfbc1-e8b8-4860-980c-b93c7920f50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82AB5BAEC8E648A2742CACB06F527E" ma:contentTypeVersion="18" ma:contentTypeDescription="Create a new document." ma:contentTypeScope="" ma:versionID="35b82300237088cde879769e2fa6537f">
  <xsd:schema xmlns:xsd="http://www.w3.org/2001/XMLSchema" xmlns:xs="http://www.w3.org/2001/XMLSchema" xmlns:p="http://schemas.microsoft.com/office/2006/metadata/properties" xmlns:ns2="205bfbc1-e8b8-4860-980c-b93c7920f507" xmlns:ns3="4fe2d134-2c53-492a-a75e-0f91237ab10d" targetNamespace="http://schemas.microsoft.com/office/2006/metadata/properties" ma:root="true" ma:fieldsID="376791e415b44f91bd7e6283511f9d73" ns2:_="" ns3:_="">
    <xsd:import namespace="205bfbc1-e8b8-4860-980c-b93c7920f507"/>
    <xsd:import namespace="4fe2d134-2c53-492a-a75e-0f91237ab10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5bfbc1-e8b8-4860-980c-b93c7920f5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ea7019a-c3dc-464b-ba2f-0a559e84983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e2d134-2c53-492a-a75e-0f91237ab10d"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0c8913f3-194d-48da-b09a-8442723d2b9f}" ma:internalName="TaxCatchAll" ma:showField="CatchAllData" ma:web="4fe2d134-2c53-492a-a75e-0f91237ab10d">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EA7D50-6DB9-45B7-B1E7-028C5B56479C}">
  <ds:schemaRef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www.w3.org/XML/1998/namespace"/>
    <ds:schemaRef ds:uri="4fe2d134-2c53-492a-a75e-0f91237ab10d"/>
    <ds:schemaRef ds:uri="http://purl.org/dc/dcmitype/"/>
    <ds:schemaRef ds:uri="http://schemas.microsoft.com/office/infopath/2007/PartnerControls"/>
    <ds:schemaRef ds:uri="205bfbc1-e8b8-4860-980c-b93c7920f507"/>
    <ds:schemaRef ds:uri="http://purl.org/dc/terms/"/>
  </ds:schemaRefs>
</ds:datastoreItem>
</file>

<file path=customXml/itemProps2.xml><?xml version="1.0" encoding="utf-8"?>
<ds:datastoreItem xmlns:ds="http://schemas.openxmlformats.org/officeDocument/2006/customXml" ds:itemID="{8007DE8F-2383-499F-9D32-F52A319B88BD}">
  <ds:schemaRefs>
    <ds:schemaRef ds:uri="http://schemas.microsoft.com/sharepoint/v3/contenttype/forms"/>
  </ds:schemaRefs>
</ds:datastoreItem>
</file>

<file path=customXml/itemProps3.xml><?xml version="1.0" encoding="utf-8"?>
<ds:datastoreItem xmlns:ds="http://schemas.openxmlformats.org/officeDocument/2006/customXml" ds:itemID="{3C495136-3AD7-48C9-9B81-68E06419AC5B}">
  <ds:schemaRefs>
    <ds:schemaRef ds:uri="205bfbc1-e8b8-4860-980c-b93c7920f507"/>
    <ds:schemaRef ds:uri="4fe2d134-2c53-492a-a75e-0f91237ab10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2057</Words>
  <Application>Microsoft Office PowerPoint</Application>
  <PresentationFormat>On-screen Show (16:9)</PresentationFormat>
  <Paragraphs>155</Paragraphs>
  <Slides>17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Courier New</vt:lpstr>
      <vt:lpstr>Open Sans</vt:lpstr>
      <vt:lpstr>Office Theme</vt:lpstr>
      <vt:lpstr>PowerPoint Presentation</vt:lpstr>
      <vt:lpstr>The Unofficial SecUnit Guide to Campus AI or How to Train Your Murderbot </vt:lpstr>
      <vt:lpstr>Panelists</vt:lpstr>
      <vt:lpstr>Murderbot's Principles</vt:lpstr>
      <vt:lpstr>AI @ ISU</vt:lpstr>
      <vt:lpstr>AI @ ISU</vt:lpstr>
      <vt:lpstr>AI @ ISU</vt:lpstr>
      <vt:lpstr>AI @ ISU</vt:lpstr>
      <vt:lpstr>AI Power Tools @ ISU</vt:lpstr>
      <vt:lpstr>AI Power Tools @ ISU</vt:lpstr>
      <vt:lpstr>AI Power Tools @ ISU</vt:lpstr>
      <vt:lpstr>Routing Faculty AI Questions @ ISU</vt:lpstr>
      <vt:lpstr>AI Initiatives @ ISU</vt:lpstr>
      <vt:lpstr>Academic Affairs’ Focus with AI</vt:lpstr>
      <vt:lpstr>Technology Solutions’ Focus with AI</vt:lpstr>
      <vt:lpstr>Time for Public  Conversation with  Too Many Humans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dc:creator>
  <cp:lastModifiedBy>Birckelbaw, Carla</cp:lastModifiedBy>
  <cp:revision>2</cp:revision>
  <dcterms:created xsi:type="dcterms:W3CDTF">2016-07-01T14:13:07Z</dcterms:created>
  <dcterms:modified xsi:type="dcterms:W3CDTF">2025-08-12T14:34:45Z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0x010100D682AB5BAEC8E648A2742CACB06F527E</vt:lpwstr>
  </property>
  <property fmtid="{D5CDD505-2E9C-101B-9397-08002B2CF9AE}" pid="3" name="MediaServiceImageTags">
    <vt:lpwstr/>
  </property>
</Properties>
</file>