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12"/>
  </p:notesMasterIdLst>
  <p:sldIdLst>
    <p:sldId id="256" r:id="rId2"/>
    <p:sldId id="257" r:id="rId3"/>
    <p:sldId id="271" r:id="rId4"/>
    <p:sldId id="259" r:id="rId5"/>
    <p:sldId id="270" r:id="rId6"/>
    <p:sldId id="261" r:id="rId7"/>
    <p:sldId id="263" r:id="rId8"/>
    <p:sldId id="268" r:id="rId9"/>
    <p:sldId id="267" r:id="rId10"/>
    <p:sldId id="269"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51937"/>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5" d="100"/>
          <a:sy n="105" d="100"/>
        </p:scale>
        <p:origin x="79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532F3B0-3DF9-4EFF-8760-AE054C1AEBD1}" type="datetimeFigureOut">
              <a:rPr lang="en-US" smtClean="0"/>
              <a:t>8/4/2025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75C7D9-0F72-4D95-A6A7-A5EC0337EE3D}" type="slidenum">
              <a:rPr lang="en-US" smtClean="0"/>
              <a:t>‹#›</a:t>
            </a:fld>
            <a:endParaRPr lang="en-US"/>
          </a:p>
        </p:txBody>
      </p:sp>
    </p:spTree>
    <p:extLst>
      <p:ext uri="{BB962C8B-B14F-4D97-AF65-F5344CB8AC3E}">
        <p14:creationId xmlns:p14="http://schemas.microsoft.com/office/powerpoint/2010/main" val="202415662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Ashley</a:t>
            </a:r>
          </a:p>
        </p:txBody>
      </p:sp>
      <p:sp>
        <p:nvSpPr>
          <p:cNvPr id="4" name="Slide Number Placeholder 3"/>
          <p:cNvSpPr>
            <a:spLocks noGrp="1"/>
          </p:cNvSpPr>
          <p:nvPr>
            <p:ph type="sldNum" sz="quarter" idx="5"/>
          </p:nvPr>
        </p:nvSpPr>
        <p:spPr/>
        <p:txBody>
          <a:bodyPr/>
          <a:lstStyle/>
          <a:p>
            <a:fld id="{0A75C7D9-0F72-4D95-A6A7-A5EC0337EE3D}" type="slidenum">
              <a:rPr lang="en-US" smtClean="0"/>
              <a:t>1</a:t>
            </a:fld>
            <a:endParaRPr lang="en-US"/>
          </a:p>
        </p:txBody>
      </p:sp>
    </p:spTree>
    <p:extLst>
      <p:ext uri="{BB962C8B-B14F-4D97-AF65-F5344CB8AC3E}">
        <p14:creationId xmlns:p14="http://schemas.microsoft.com/office/powerpoint/2010/main" val="18822802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defRPr/>
            </a:pPr>
            <a:r>
              <a:rPr lang="en-US">
                <a:ea typeface="Calibri"/>
                <a:cs typeface="Calibri"/>
              </a:rPr>
              <a:t>Ashely (intro/</a:t>
            </a:r>
            <a:r>
              <a:rPr lang="en-US" err="1">
                <a:ea typeface="Calibri"/>
                <a:cs typeface="Calibri"/>
              </a:rPr>
              <a:t>wrapup</a:t>
            </a:r>
            <a:r>
              <a:rPr lang="en-US">
                <a:ea typeface="Calibri"/>
                <a:cs typeface="Calibri"/>
              </a:rPr>
              <a:t>)</a:t>
            </a:r>
            <a:br>
              <a:rPr lang="en-US">
                <a:ea typeface="Calibri"/>
                <a:cs typeface="+mn-lt"/>
              </a:rPr>
            </a:br>
            <a:r>
              <a:rPr lang="en-US">
                <a:ea typeface="Calibri"/>
                <a:cs typeface="Calibri"/>
              </a:rPr>
              <a:t>Everybody take their </a:t>
            </a:r>
            <a:r>
              <a:rPr lang="en-US" err="1">
                <a:ea typeface="Calibri"/>
                <a:cs typeface="Calibri"/>
              </a:rPr>
              <a:t>subcomittee</a:t>
            </a:r>
            <a:endParaRPr lang="en-US">
              <a:ea typeface="Calibri"/>
              <a:cs typeface="Calibri"/>
            </a:endParaRPr>
          </a:p>
        </p:txBody>
      </p:sp>
      <p:sp>
        <p:nvSpPr>
          <p:cNvPr id="4" name="Slide Number Placeholder 3"/>
          <p:cNvSpPr>
            <a:spLocks noGrp="1"/>
          </p:cNvSpPr>
          <p:nvPr>
            <p:ph type="sldNum" sz="quarter" idx="5"/>
          </p:nvPr>
        </p:nvSpPr>
        <p:spPr/>
        <p:txBody>
          <a:bodyPr/>
          <a:lstStyle/>
          <a:p>
            <a:fld id="{0A75C7D9-0F72-4D95-A6A7-A5EC0337EE3D}" type="slidenum">
              <a:rPr lang="en-US" smtClean="0"/>
              <a:t>10</a:t>
            </a:fld>
            <a:endParaRPr lang="en-US"/>
          </a:p>
        </p:txBody>
      </p:sp>
    </p:spTree>
    <p:extLst>
      <p:ext uri="{BB962C8B-B14F-4D97-AF65-F5344CB8AC3E}">
        <p14:creationId xmlns:p14="http://schemas.microsoft.com/office/powerpoint/2010/main" val="83336966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Ashley</a:t>
            </a:r>
          </a:p>
        </p:txBody>
      </p:sp>
      <p:sp>
        <p:nvSpPr>
          <p:cNvPr id="4" name="Slide Number Placeholder 3"/>
          <p:cNvSpPr>
            <a:spLocks noGrp="1"/>
          </p:cNvSpPr>
          <p:nvPr>
            <p:ph type="sldNum" sz="quarter" idx="5"/>
          </p:nvPr>
        </p:nvSpPr>
        <p:spPr/>
        <p:txBody>
          <a:bodyPr/>
          <a:lstStyle/>
          <a:p>
            <a:fld id="{0A75C7D9-0F72-4D95-A6A7-A5EC0337EE3D}" type="slidenum">
              <a:rPr lang="en-US" smtClean="0"/>
              <a:t>2</a:t>
            </a:fld>
            <a:endParaRPr lang="en-US"/>
          </a:p>
        </p:txBody>
      </p:sp>
    </p:spTree>
    <p:extLst>
      <p:ext uri="{BB962C8B-B14F-4D97-AF65-F5344CB8AC3E}">
        <p14:creationId xmlns:p14="http://schemas.microsoft.com/office/powerpoint/2010/main" val="3305333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ashley</a:t>
            </a:r>
          </a:p>
        </p:txBody>
      </p:sp>
      <p:sp>
        <p:nvSpPr>
          <p:cNvPr id="4" name="Slide Number Placeholder 3"/>
          <p:cNvSpPr>
            <a:spLocks noGrp="1"/>
          </p:cNvSpPr>
          <p:nvPr>
            <p:ph type="sldNum" sz="quarter" idx="5"/>
          </p:nvPr>
        </p:nvSpPr>
        <p:spPr/>
        <p:txBody>
          <a:bodyPr/>
          <a:lstStyle/>
          <a:p>
            <a:fld id="{0A75C7D9-0F72-4D95-A6A7-A5EC0337EE3D}" type="slidenum">
              <a:rPr lang="en-US" smtClean="0"/>
              <a:t>3</a:t>
            </a:fld>
            <a:endParaRPr lang="en-US"/>
          </a:p>
        </p:txBody>
      </p:sp>
    </p:spTree>
    <p:extLst>
      <p:ext uri="{BB962C8B-B14F-4D97-AF65-F5344CB8AC3E}">
        <p14:creationId xmlns:p14="http://schemas.microsoft.com/office/powerpoint/2010/main" val="27032789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Jen</a:t>
            </a:r>
          </a:p>
        </p:txBody>
      </p:sp>
      <p:sp>
        <p:nvSpPr>
          <p:cNvPr id="4" name="Slide Number Placeholder 3"/>
          <p:cNvSpPr>
            <a:spLocks noGrp="1"/>
          </p:cNvSpPr>
          <p:nvPr>
            <p:ph type="sldNum" sz="quarter" idx="5"/>
          </p:nvPr>
        </p:nvSpPr>
        <p:spPr/>
        <p:txBody>
          <a:bodyPr/>
          <a:lstStyle/>
          <a:p>
            <a:fld id="{0A75C7D9-0F72-4D95-A6A7-A5EC0337EE3D}" type="slidenum">
              <a:rPr lang="en-US" smtClean="0"/>
              <a:t>4</a:t>
            </a:fld>
            <a:endParaRPr lang="en-US"/>
          </a:p>
        </p:txBody>
      </p:sp>
    </p:spTree>
    <p:extLst>
      <p:ext uri="{BB962C8B-B14F-4D97-AF65-F5344CB8AC3E}">
        <p14:creationId xmlns:p14="http://schemas.microsoft.com/office/powerpoint/2010/main" val="701260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Jen</a:t>
            </a:r>
          </a:p>
        </p:txBody>
      </p:sp>
      <p:sp>
        <p:nvSpPr>
          <p:cNvPr id="4" name="Slide Number Placeholder 3"/>
          <p:cNvSpPr>
            <a:spLocks noGrp="1"/>
          </p:cNvSpPr>
          <p:nvPr>
            <p:ph type="sldNum" sz="quarter" idx="5"/>
          </p:nvPr>
        </p:nvSpPr>
        <p:spPr/>
        <p:txBody>
          <a:bodyPr/>
          <a:lstStyle/>
          <a:p>
            <a:fld id="{0A75C7D9-0F72-4D95-A6A7-A5EC0337EE3D}" type="slidenum">
              <a:rPr lang="en-US" smtClean="0"/>
              <a:t>5</a:t>
            </a:fld>
            <a:endParaRPr lang="en-US"/>
          </a:p>
        </p:txBody>
      </p:sp>
    </p:spTree>
    <p:extLst>
      <p:ext uri="{BB962C8B-B14F-4D97-AF65-F5344CB8AC3E}">
        <p14:creationId xmlns:p14="http://schemas.microsoft.com/office/powerpoint/2010/main" val="30501592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carrie</a:t>
            </a:r>
          </a:p>
        </p:txBody>
      </p:sp>
      <p:sp>
        <p:nvSpPr>
          <p:cNvPr id="4" name="Slide Number Placeholder 3"/>
          <p:cNvSpPr>
            <a:spLocks noGrp="1"/>
          </p:cNvSpPr>
          <p:nvPr>
            <p:ph type="sldNum" sz="quarter" idx="5"/>
          </p:nvPr>
        </p:nvSpPr>
        <p:spPr/>
        <p:txBody>
          <a:bodyPr/>
          <a:lstStyle/>
          <a:p>
            <a:fld id="{0A75C7D9-0F72-4D95-A6A7-A5EC0337EE3D}" type="slidenum">
              <a:rPr lang="en-US" smtClean="0"/>
              <a:t>6</a:t>
            </a:fld>
            <a:endParaRPr lang="en-US"/>
          </a:p>
        </p:txBody>
      </p:sp>
    </p:spTree>
    <p:extLst>
      <p:ext uri="{BB962C8B-B14F-4D97-AF65-F5344CB8AC3E}">
        <p14:creationId xmlns:p14="http://schemas.microsoft.com/office/powerpoint/2010/main" val="11712915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carrie</a:t>
            </a:r>
          </a:p>
        </p:txBody>
      </p:sp>
      <p:sp>
        <p:nvSpPr>
          <p:cNvPr id="4" name="Slide Number Placeholder 3"/>
          <p:cNvSpPr>
            <a:spLocks noGrp="1"/>
          </p:cNvSpPr>
          <p:nvPr>
            <p:ph type="sldNum" sz="quarter" idx="5"/>
          </p:nvPr>
        </p:nvSpPr>
        <p:spPr/>
        <p:txBody>
          <a:bodyPr/>
          <a:lstStyle/>
          <a:p>
            <a:fld id="{0A75C7D9-0F72-4D95-A6A7-A5EC0337EE3D}" type="slidenum">
              <a:rPr lang="en-US" smtClean="0"/>
              <a:t>7</a:t>
            </a:fld>
            <a:endParaRPr lang="en-US"/>
          </a:p>
        </p:txBody>
      </p:sp>
    </p:spTree>
    <p:extLst>
      <p:ext uri="{BB962C8B-B14F-4D97-AF65-F5344CB8AC3E}">
        <p14:creationId xmlns:p14="http://schemas.microsoft.com/office/powerpoint/2010/main" val="1123519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tammie</a:t>
            </a:r>
          </a:p>
        </p:txBody>
      </p:sp>
      <p:sp>
        <p:nvSpPr>
          <p:cNvPr id="4" name="Slide Number Placeholder 3"/>
          <p:cNvSpPr>
            <a:spLocks noGrp="1"/>
          </p:cNvSpPr>
          <p:nvPr>
            <p:ph type="sldNum" sz="quarter" idx="5"/>
          </p:nvPr>
        </p:nvSpPr>
        <p:spPr/>
        <p:txBody>
          <a:bodyPr/>
          <a:lstStyle/>
          <a:p>
            <a:fld id="{0A75C7D9-0F72-4D95-A6A7-A5EC0337EE3D}" type="slidenum">
              <a:rPr lang="en-US" smtClean="0"/>
              <a:t>8</a:t>
            </a:fld>
            <a:endParaRPr lang="en-US"/>
          </a:p>
        </p:txBody>
      </p:sp>
    </p:spTree>
    <p:extLst>
      <p:ext uri="{BB962C8B-B14F-4D97-AF65-F5344CB8AC3E}">
        <p14:creationId xmlns:p14="http://schemas.microsoft.com/office/powerpoint/2010/main" val="344240540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ea typeface="Calibri"/>
                <a:cs typeface="Calibri"/>
              </a:rPr>
              <a:t>tammie</a:t>
            </a:r>
          </a:p>
        </p:txBody>
      </p:sp>
      <p:sp>
        <p:nvSpPr>
          <p:cNvPr id="4" name="Slide Number Placeholder 3"/>
          <p:cNvSpPr>
            <a:spLocks noGrp="1"/>
          </p:cNvSpPr>
          <p:nvPr>
            <p:ph type="sldNum" sz="quarter" idx="5"/>
          </p:nvPr>
        </p:nvSpPr>
        <p:spPr/>
        <p:txBody>
          <a:bodyPr/>
          <a:lstStyle/>
          <a:p>
            <a:fld id="{0A75C7D9-0F72-4D95-A6A7-A5EC0337EE3D}" type="slidenum">
              <a:rPr lang="en-US" smtClean="0"/>
              <a:t>9</a:t>
            </a:fld>
            <a:endParaRPr lang="en-US"/>
          </a:p>
        </p:txBody>
      </p:sp>
    </p:spTree>
    <p:extLst>
      <p:ext uri="{BB962C8B-B14F-4D97-AF65-F5344CB8AC3E}">
        <p14:creationId xmlns:p14="http://schemas.microsoft.com/office/powerpoint/2010/main" val="381745808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Subtitle 2"/>
          <p:cNvSpPr>
            <a:spLocks noGrp="1"/>
          </p:cNvSpPr>
          <p:nvPr>
            <p:ph type="subTitle" idx="1"/>
          </p:nvPr>
        </p:nvSpPr>
        <p:spPr>
          <a:xfrm>
            <a:off x="1100051" y="4455620"/>
            <a:ext cx="10058400" cy="1143000"/>
          </a:xfrm>
        </p:spPr>
        <p:txBody>
          <a:bodyPr lIns="91440" rIns="91440">
            <a:normAutofit/>
          </a:bodyPr>
          <a:lstStyle>
            <a:lvl1pPr marL="0" indent="0" algn="l">
              <a:buNone/>
              <a:defRPr sz="2400" cap="all" spc="200" baseline="0">
                <a:solidFill>
                  <a:schemeClr val="tx2"/>
                </a:solidFill>
                <a:latin typeface="+mj-lt"/>
              </a:defRPr>
            </a:lvl1pPr>
            <a:lvl2pPr marL="457200" indent="0" algn="ctr">
              <a:buNone/>
              <a:defRPr sz="24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p>
        </p:txBody>
      </p:sp>
      <p:sp>
        <p:nvSpPr>
          <p:cNvPr id="4" name="Date Placeholder 3"/>
          <p:cNvSpPr>
            <a:spLocks noGrp="1"/>
          </p:cNvSpPr>
          <p:nvPr>
            <p:ph type="dt" sz="half" idx="10"/>
          </p:nvPr>
        </p:nvSpPr>
        <p:spPr/>
        <p:txBody>
          <a:bodyPr/>
          <a:lstStyle/>
          <a:p>
            <a:fld id="{4BDF68E2-58F2-4D09-BE8B-E3BD06533059}" type="datetimeFigureOut">
              <a:rPr lang="en-US" dirty="0"/>
              <a:t>8/4/2025</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pic>
        <p:nvPicPr>
          <p:cNvPr id="1028" name="Picture 4" descr="ISU Seal 1-color red logo">
            <a:extLst>
              <a:ext uri="{FF2B5EF4-FFF2-40B4-BE49-F238E27FC236}">
                <a16:creationId xmlns:a16="http://schemas.microsoft.com/office/drawing/2014/main" id="{107C43E7-938F-97DA-ACB4-CF886B69618B}"/>
              </a:ext>
            </a:extLst>
          </p:cNvPr>
          <p:cNvPicPr>
            <a:picLocks noChangeAspect="1" noChangeArrowheads="1"/>
          </p:cNvPicPr>
          <p:nvPr userDrawn="1"/>
        </p:nvPicPr>
        <p:blipFill>
          <a:blip r:embed="rId2">
            <a:alphaModFix/>
            <a:extLst>
              <a:ext uri="{28A0092B-C50C-407E-A947-70E740481C1C}">
                <a14:useLocalDpi xmlns:a14="http://schemas.microsoft.com/office/drawing/2010/main" val="0"/>
              </a:ext>
            </a:extLst>
          </a:blip>
          <a:srcRect/>
          <a:stretch>
            <a:fillRect/>
          </a:stretch>
        </p:blipFill>
        <p:spPr bwMode="auto">
          <a:xfrm>
            <a:off x="5006108" y="305426"/>
            <a:ext cx="2450059" cy="2450059"/>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ctrTitle"/>
          </p:nvPr>
        </p:nvSpPr>
        <p:spPr>
          <a:xfrm>
            <a:off x="1097279" y="2814470"/>
            <a:ext cx="10115203" cy="1510641"/>
          </a:xfrm>
        </p:spPr>
        <p:txBody>
          <a:bodyPr anchor="b">
            <a:normAutofit/>
          </a:bodyPr>
          <a:lstStyle>
            <a:lvl1pPr algn="l">
              <a:lnSpc>
                <a:spcPct val="85000"/>
              </a:lnSpc>
              <a:defRPr sz="8000" spc="-50" baseline="0">
                <a:solidFill>
                  <a:schemeClr val="tx1">
                    <a:lumMod val="85000"/>
                    <a:lumOff val="15000"/>
                  </a:schemeClr>
                </a:solidFill>
              </a:defRPr>
            </a:lvl1pPr>
          </a:lstStyle>
          <a:p>
            <a:r>
              <a:rPr lang="en-US"/>
              <a:t>Click to edit Master title</a:t>
            </a:r>
          </a:p>
        </p:txBody>
      </p:sp>
    </p:spTree>
    <p:extLst>
      <p:ext uri="{BB962C8B-B14F-4D97-AF65-F5344CB8AC3E}">
        <p14:creationId xmlns:p14="http://schemas.microsoft.com/office/powerpoint/2010/main" val="49090976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E2D6473-DF6D-4702-B328-E0DD40540A4E}" type="datetimeFigureOut">
              <a:rPr lang="en-US" dirty="0"/>
              <a:t>8/4/2025</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834126001"/>
      </p:ext>
    </p:extLst>
  </p:cSld>
  <p:clrMapOvr>
    <a:masterClrMapping/>
  </p:clrMapOvr>
  <p:hf sldNum="0" hd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8724900" y="414778"/>
            <a:ext cx="2628900" cy="575742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414778"/>
            <a:ext cx="7734300" cy="5757422"/>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6F7E3A-B166-407D-9866-32884E7D5B37}" type="datetimeFigureOut">
              <a:rPr lang="en-US" dirty="0"/>
              <a:t>8/4/2025</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829912006"/>
      </p:ext>
    </p:extLst>
  </p:cSld>
  <p:clrMapOvr>
    <a:masterClrMapping/>
  </p:clrMapOvr>
  <p:hf sldNum="0" hd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p>
        </p:txBody>
      </p:sp>
      <p:sp>
        <p:nvSpPr>
          <p:cNvPr id="3" name="Content Placeholder 2"/>
          <p:cNvSpPr>
            <a:spLocks noGrp="1"/>
          </p:cNvSpPr>
          <p:nvPr>
            <p:ph idx="1"/>
          </p:nvPr>
        </p:nvSpPr>
        <p:spPr/>
        <p:txBody>
          <a:bodyPr/>
          <a:lstStyle>
            <a:lvl2pPr>
              <a:buClrTx/>
              <a:defRPr/>
            </a:lvl2pPr>
            <a:lvl3pPr>
              <a:buClrTx/>
              <a:defRPr/>
            </a:lvl3pPr>
            <a:lvl4pPr>
              <a:buClrTx/>
              <a:defRPr/>
            </a:lvl4pPr>
            <a:lvl5pPr>
              <a:buClrTx/>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28FC5F6-F338-4AE4-BB23-26385BCFC423}" type="datetimeFigureOut">
              <a:rPr lang="en-US" dirty="0"/>
              <a:t>8/4/2025</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6113E31D-E2AB-40D1-8B51-AFA5AFEF393A}" type="slidenum">
              <a:rPr lang="en-US" dirty="0"/>
              <a:t>‹#›</a:t>
            </a:fld>
            <a:endParaRPr lang="en-US"/>
          </a:p>
        </p:txBody>
      </p:sp>
    </p:spTree>
    <p:extLst>
      <p:ext uri="{BB962C8B-B14F-4D97-AF65-F5344CB8AC3E}">
        <p14:creationId xmlns:p14="http://schemas.microsoft.com/office/powerpoint/2010/main" val="680954698"/>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3175" y="6400800"/>
            <a:ext cx="12188825" cy="4572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5" y="6334316"/>
            <a:ext cx="12188825"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758952"/>
            <a:ext cx="10058400" cy="3566160"/>
          </a:xfrm>
        </p:spPr>
        <p:txBody>
          <a:bodyPr anchor="b" anchorCtr="0">
            <a:normAutofit/>
          </a:bodyPr>
          <a:lstStyle>
            <a:lvl1pPr>
              <a:lnSpc>
                <a:spcPct val="85000"/>
              </a:lnSpc>
              <a:defRPr sz="8000" b="0">
                <a:solidFill>
                  <a:schemeClr val="tx1">
                    <a:lumMod val="85000"/>
                    <a:lumOff val="15000"/>
                  </a:schemeClr>
                </a:solidFill>
              </a:defRPr>
            </a:lvl1pPr>
          </a:lstStyle>
          <a:p>
            <a:r>
              <a:rPr lang="en-US"/>
              <a:t>Click to edit Master title style</a:t>
            </a:r>
          </a:p>
        </p:txBody>
      </p:sp>
      <p:sp>
        <p:nvSpPr>
          <p:cNvPr id="3" name="Text Placeholder 2"/>
          <p:cNvSpPr>
            <a:spLocks noGrp="1"/>
          </p:cNvSpPr>
          <p:nvPr>
            <p:ph type="body" idx="1"/>
          </p:nvPr>
        </p:nvSpPr>
        <p:spPr>
          <a:xfrm>
            <a:off x="1097280" y="4453128"/>
            <a:ext cx="10058400" cy="1143000"/>
          </a:xfrm>
        </p:spPr>
        <p:txBody>
          <a:bodyPr lIns="91440" rIns="91440" anchor="t" anchorCtr="0">
            <a:normAutofit/>
          </a:bodyPr>
          <a:lstStyle>
            <a:lvl1pPr marL="0" indent="0">
              <a:buNone/>
              <a:defRPr sz="2400" cap="all" spc="200" baseline="0">
                <a:solidFill>
                  <a:schemeClr val="tx2"/>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8/4/2025</a:t>
            </a:fld>
            <a:endParaRPr lang="en-US"/>
          </a:p>
        </p:txBody>
      </p:sp>
      <p:sp>
        <p:nvSpPr>
          <p:cNvPr id="5" name="Footer Placeholder 4"/>
          <p:cNvSpPr>
            <a:spLocks noGrp="1"/>
          </p:cNvSpPr>
          <p:nvPr>
            <p:ph type="ftr" sz="quarter" idx="11"/>
          </p:nvPr>
        </p:nvSpPr>
        <p:spPr/>
        <p:txBody>
          <a:bodyPr/>
          <a:lstStyle/>
          <a:p>
            <a:r>
              <a:rPr lang="en-US"/>
              <a:t>Draft</a:t>
            </a:r>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a:p>
        </p:txBody>
      </p:sp>
      <p:cxnSp>
        <p:nvCxnSpPr>
          <p:cNvPr id="9" name="Straight Connector 8"/>
          <p:cNvCxnSpPr/>
          <p:nvPr/>
        </p:nvCxnSpPr>
        <p:spPr>
          <a:xfrm>
            <a:off x="1207658" y="4343400"/>
            <a:ext cx="98755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7864484"/>
      </p:ext>
    </p:extLst>
  </p:cSld>
  <p:clrMapOvr>
    <a:masterClrMapping/>
  </p:clrMapOvr>
  <p:hf sldNum="0" hd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1097280" y="286603"/>
            <a:ext cx="10058400" cy="1450757"/>
          </a:xfrm>
        </p:spPr>
        <p:txBody>
          <a:bodyPr/>
          <a:lstStyle/>
          <a:p>
            <a:r>
              <a:rPr lang="en-US"/>
              <a:t>Click to edit Master title style</a:t>
            </a:r>
          </a:p>
        </p:txBody>
      </p:sp>
      <p:sp>
        <p:nvSpPr>
          <p:cNvPr id="3" name="Content Placeholder 2"/>
          <p:cNvSpPr>
            <a:spLocks noGrp="1"/>
          </p:cNvSpPr>
          <p:nvPr>
            <p:ph sz="half" idx="1"/>
          </p:nvPr>
        </p:nvSpPr>
        <p:spPr>
          <a:xfrm>
            <a:off x="1097279" y="1845734"/>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217920" y="1845735"/>
            <a:ext cx="493776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9AB4D41-86C1-4908-B66A-0B50CEB3BF29}" type="datetimeFigureOut">
              <a:rPr lang="en-US" dirty="0"/>
              <a:t>8/4/2025</a:t>
            </a:fld>
            <a:endParaRPr lang="en-US"/>
          </a:p>
        </p:txBody>
      </p:sp>
      <p:sp>
        <p:nvSpPr>
          <p:cNvPr id="6" name="Footer Placeholder 5"/>
          <p:cNvSpPr>
            <a:spLocks noGrp="1"/>
          </p:cNvSpPr>
          <p:nvPr>
            <p:ph type="ftr" sz="quarter" idx="11"/>
          </p:nvPr>
        </p:nvSpPr>
        <p:spPr/>
        <p:txBody>
          <a:bodyPr/>
          <a:lstStyle/>
          <a:p>
            <a:r>
              <a:rPr lang="en-US"/>
              <a:t>Draft</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970224084"/>
      </p:ext>
    </p:extLst>
  </p:cSld>
  <p:clrMapOvr>
    <a:masterClrMapping/>
  </p:clrMapOvr>
  <p:hf sldNum="0" hd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1097280" y="286603"/>
            <a:ext cx="10058400" cy="1450757"/>
          </a:xfrm>
        </p:spPr>
        <p:txBody>
          <a:bodyPr/>
          <a:lstStyle/>
          <a:p>
            <a:r>
              <a:rPr lang="en-US"/>
              <a:t>Click to edit Master title style</a:t>
            </a:r>
          </a:p>
        </p:txBody>
      </p:sp>
      <p:sp>
        <p:nvSpPr>
          <p:cNvPr id="3" name="Text Placeholder 2"/>
          <p:cNvSpPr>
            <a:spLocks noGrp="1"/>
          </p:cNvSpPr>
          <p:nvPr>
            <p:ph type="body" idx="1"/>
          </p:nvPr>
        </p:nvSpPr>
        <p:spPr>
          <a:xfrm>
            <a:off x="109728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9728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217920" y="1846052"/>
            <a:ext cx="4937760" cy="736282"/>
          </a:xfrm>
        </p:spPr>
        <p:txBody>
          <a:bodyPr lIns="91440" rIns="91440" anchor="ctr">
            <a:normAutofit/>
          </a:bodyPr>
          <a:lstStyle>
            <a:lvl1pPr marL="0" indent="0">
              <a:buNone/>
              <a:defRPr sz="2000" b="0" cap="all"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217920" y="2582334"/>
            <a:ext cx="4937760" cy="337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E6426E2C-56C1-4E0D-A793-0088A7FDD37E}" type="datetimeFigureOut">
              <a:rPr lang="en-US" dirty="0"/>
              <a:t>8/4/2025</a:t>
            </a:fld>
            <a:endParaRPr lang="en-US"/>
          </a:p>
        </p:txBody>
      </p:sp>
      <p:sp>
        <p:nvSpPr>
          <p:cNvPr id="8" name="Footer Placeholder 7"/>
          <p:cNvSpPr>
            <a:spLocks noGrp="1"/>
          </p:cNvSpPr>
          <p:nvPr>
            <p:ph type="ftr" sz="quarter" idx="11"/>
          </p:nvPr>
        </p:nvSpPr>
        <p:spPr/>
        <p:txBody>
          <a:bodyPr/>
          <a:lstStyle/>
          <a:p>
            <a:r>
              <a:rPr lang="en-US"/>
              <a:t>Draft</a:t>
            </a:r>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799576007"/>
      </p:ext>
    </p:extLst>
  </p:cSld>
  <p:clrMapOvr>
    <a:masterClrMapping/>
  </p:clrMapOvr>
  <p:hf sldNum="0" hd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C8C39B41-D8B5-4052-B551-9B5525EAA8B6}" type="datetimeFigureOut">
              <a:rPr lang="en-US" dirty="0"/>
              <a:t>8/4/2025</a:t>
            </a:fld>
            <a:endParaRPr lang="en-US"/>
          </a:p>
        </p:txBody>
      </p:sp>
      <p:sp>
        <p:nvSpPr>
          <p:cNvPr id="4" name="Footer Placeholder 3"/>
          <p:cNvSpPr>
            <a:spLocks noGrp="1"/>
          </p:cNvSpPr>
          <p:nvPr>
            <p:ph type="ftr" sz="quarter" idx="11"/>
          </p:nvPr>
        </p:nvSpPr>
        <p:spPr/>
        <p:txBody>
          <a:bodyPr/>
          <a:lstStyle/>
          <a:p>
            <a:r>
              <a:rPr lang="en-US"/>
              <a:t>Draft</a:t>
            </a:r>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1875013085"/>
      </p:ext>
    </p:extLst>
  </p:cSld>
  <p:clrMapOvr>
    <a:masterClrMapping/>
  </p:clrMapOvr>
  <p:hf sldNum="0" hd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3175" y="6400800"/>
            <a:ext cx="12188825" cy="4572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5" y="6334316"/>
            <a:ext cx="12188825" cy="6400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8/4/2025</a:t>
            </a:fld>
            <a:endParaRPr lang="en-US"/>
          </a:p>
        </p:txBody>
      </p:sp>
      <p:sp>
        <p:nvSpPr>
          <p:cNvPr id="8" name="Footer Placeholder 7"/>
          <p:cNvSpPr>
            <a:spLocks noGrp="1"/>
          </p:cNvSpPr>
          <p:nvPr>
            <p:ph type="ftr" sz="quarter" idx="11"/>
          </p:nvPr>
        </p:nvSpPr>
        <p:spPr/>
        <p:txBody>
          <a:bodyPr/>
          <a:lstStyle>
            <a:lvl1pPr>
              <a:defRPr>
                <a:solidFill>
                  <a:srgbClr val="FFFFFF"/>
                </a:solidFill>
              </a:defRPr>
            </a:lvl1pPr>
          </a:lstStyle>
          <a:p>
            <a:r>
              <a:rPr lang="en-US"/>
              <a:t>Draft</a:t>
            </a:r>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a:p>
        </p:txBody>
      </p:sp>
    </p:spTree>
    <p:extLst>
      <p:ext uri="{BB962C8B-B14F-4D97-AF65-F5344CB8AC3E}">
        <p14:creationId xmlns:p14="http://schemas.microsoft.com/office/powerpoint/2010/main" val="1264041834"/>
      </p:ext>
    </p:extLst>
  </p:cSld>
  <p:clrMapOvr>
    <a:masterClrMapping/>
  </p:clrMapOvr>
  <p:hf sldNum="0" hdr="0" dt="0"/>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6" y="0"/>
            <a:ext cx="4050791" cy="68580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4040071" y="0"/>
            <a:ext cx="64008" cy="6858000"/>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594359"/>
            <a:ext cx="3200400" cy="2286000"/>
          </a:xfrm>
        </p:spPr>
        <p:txBody>
          <a:bodyPr anchor="b">
            <a:normAutofit/>
          </a:bodyPr>
          <a:lstStyle>
            <a:lvl1pPr>
              <a:defRPr sz="3600" b="0">
                <a:solidFill>
                  <a:srgbClr val="FFFFFF"/>
                </a:solidFill>
              </a:defRPr>
            </a:lvl1pPr>
          </a:lstStyle>
          <a:p>
            <a:r>
              <a:rPr lang="en-US"/>
              <a:t>Click to edit Master title style</a:t>
            </a:r>
          </a:p>
        </p:txBody>
      </p:sp>
      <p:sp>
        <p:nvSpPr>
          <p:cNvPr id="3" name="Content Placeholder 2"/>
          <p:cNvSpPr>
            <a:spLocks noGrp="1"/>
          </p:cNvSpPr>
          <p:nvPr>
            <p:ph idx="1"/>
          </p:nvPr>
        </p:nvSpPr>
        <p:spPr>
          <a:xfrm>
            <a:off x="4800600" y="731520"/>
            <a:ext cx="6492240" cy="5257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2926080"/>
            <a:ext cx="3200400" cy="3379124"/>
          </a:xfrm>
        </p:spPr>
        <p:txBody>
          <a:bodyPr lIns="91440" rIns="91440">
            <a:normAutofit/>
          </a:bodyPr>
          <a:lstStyle>
            <a:lvl1pPr marL="0" indent="0">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65512" y="6459785"/>
            <a:ext cx="2618510" cy="365125"/>
          </a:xfrm>
        </p:spPr>
        <p:txBody>
          <a:bodyPr/>
          <a:lstStyle>
            <a:lvl1pPr algn="l">
              <a:defRPr/>
            </a:lvl1pPr>
          </a:lstStyle>
          <a:p>
            <a:fld id="{32ABBEA6-7C60-4B02-AE87-00D78D8422AF}" type="datetimeFigureOut">
              <a:rPr lang="en-US" dirty="0"/>
              <a:t>8/4/2025</a:t>
            </a:fld>
            <a:endParaRPr lang="en-US"/>
          </a:p>
        </p:txBody>
      </p:sp>
      <p:sp>
        <p:nvSpPr>
          <p:cNvPr id="6" name="Footer Placeholder 5"/>
          <p:cNvSpPr>
            <a:spLocks noGrp="1"/>
          </p:cNvSpPr>
          <p:nvPr>
            <p:ph type="ftr" sz="quarter" idx="11"/>
          </p:nvPr>
        </p:nvSpPr>
        <p:spPr>
          <a:xfrm>
            <a:off x="4800600" y="6459785"/>
            <a:ext cx="4648200" cy="365125"/>
          </a:xfrm>
        </p:spPr>
        <p:txBody>
          <a:bodyPr/>
          <a:lstStyle>
            <a:lvl1pPr algn="l">
              <a:defRPr>
                <a:solidFill>
                  <a:schemeClr val="tx2"/>
                </a:solidFill>
              </a:defRPr>
            </a:lvl1pPr>
          </a:lstStyle>
          <a:p>
            <a:r>
              <a:rPr lang="en-US"/>
              <a:t>Draft</a:t>
            </a:r>
          </a:p>
        </p:txBody>
      </p:sp>
      <p:sp>
        <p:nvSpPr>
          <p:cNvPr id="7" name="Slide Number Placeholder 6"/>
          <p:cNvSpPr>
            <a:spLocks noGrp="1"/>
          </p:cNvSpPr>
          <p:nvPr>
            <p:ph type="sldNum" sz="quarter" idx="12"/>
          </p:nvPr>
        </p:nvSpPr>
        <p:spPr/>
        <p:txBody>
          <a:bodyPr/>
          <a:lstStyle>
            <a:lvl1pPr>
              <a:defRPr>
                <a:solidFill>
                  <a:schemeClr val="tx2"/>
                </a:solidFill>
              </a:defRPr>
            </a:lvl1pPr>
          </a:lstStyle>
          <a:p>
            <a:fld id="{4FAB73BC-B049-4115-A692-8D63A059BFB8}" type="slidenum">
              <a:rPr lang="en-US" dirty="0"/>
              <a:pPr/>
              <a:t>‹#›</a:t>
            </a:fld>
            <a:endParaRPr lang="en-US"/>
          </a:p>
        </p:txBody>
      </p:sp>
    </p:spTree>
    <p:extLst>
      <p:ext uri="{BB962C8B-B14F-4D97-AF65-F5344CB8AC3E}">
        <p14:creationId xmlns:p14="http://schemas.microsoft.com/office/powerpoint/2010/main" val="2932286685"/>
      </p:ext>
    </p:extLst>
  </p:cSld>
  <p:clrMapOvr>
    <a:masterClrMapping/>
  </p:clrMapOvr>
  <p:hf sldNum="0" hd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4953000"/>
            <a:ext cx="12188825" cy="19050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4915076"/>
            <a:ext cx="12188841" cy="45719"/>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097280" y="5074920"/>
            <a:ext cx="10113264" cy="822960"/>
          </a:xfrm>
        </p:spPr>
        <p:txBody>
          <a:bodyPr lIns="91440" tIns="0" rIns="91440" bIns="0" anchor="b">
            <a:noAutofit/>
          </a:bodyPr>
          <a:lstStyle>
            <a:lvl1pPr>
              <a:defRPr sz="3600" b="0">
                <a:solidFill>
                  <a:srgbClr val="FFFFFF"/>
                </a:solidFill>
              </a:defRPr>
            </a:lvl1pPr>
          </a:lstStyle>
          <a:p>
            <a:r>
              <a:rPr lang="en-US"/>
              <a:t>Click to edit Master title style</a:t>
            </a:r>
          </a:p>
        </p:txBody>
      </p:sp>
      <p:sp>
        <p:nvSpPr>
          <p:cNvPr id="3" name="Picture Placeholder 2"/>
          <p:cNvSpPr>
            <a:spLocks noGrp="1" noChangeAspect="1"/>
          </p:cNvSpPr>
          <p:nvPr>
            <p:ph type="pic" idx="1"/>
          </p:nvPr>
        </p:nvSpPr>
        <p:spPr>
          <a:xfrm>
            <a:off x="15" y="0"/>
            <a:ext cx="12191985" cy="4915076"/>
          </a:xfrm>
          <a:blipFill>
            <a:blip r:embed="rId2"/>
            <a:stretch>
              <a:fillRect/>
            </a:stretch>
          </a:blipFill>
        </p:spPr>
        <p:txBody>
          <a:bodyPr lIns="457200" tIns="457200" anchor="t"/>
          <a:lstStyle>
            <a:lvl1pPr marL="0" indent="0">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097280" y="5907023"/>
            <a:ext cx="10113264" cy="594360"/>
          </a:xfrm>
        </p:spPr>
        <p:txBody>
          <a:bodyPr lIns="91440" tIns="0" rIns="91440" bIns="0">
            <a:normAutofit/>
          </a:bodyPr>
          <a:lstStyle>
            <a:lvl1pPr marL="0" indent="0">
              <a:spcBef>
                <a:spcPts val="0"/>
              </a:spcBef>
              <a:spcAft>
                <a:spcPts val="600"/>
              </a:spcAft>
              <a:buNone/>
              <a:defRPr sz="15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8/4/2025</a:t>
            </a:fld>
            <a:endParaRPr lang="en-US"/>
          </a:p>
        </p:txBody>
      </p:sp>
      <p:sp>
        <p:nvSpPr>
          <p:cNvPr id="6" name="Footer Placeholder 5"/>
          <p:cNvSpPr>
            <a:spLocks noGrp="1"/>
          </p:cNvSpPr>
          <p:nvPr>
            <p:ph type="ftr" sz="quarter" idx="11"/>
          </p:nvPr>
        </p:nvSpPr>
        <p:spPr/>
        <p:txBody>
          <a:bodyPr/>
          <a:lstStyle/>
          <a:p>
            <a:r>
              <a:rPr lang="en-US"/>
              <a:t>Draft</a:t>
            </a:r>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a:p>
        </p:txBody>
      </p:sp>
    </p:spTree>
    <p:extLst>
      <p:ext uri="{BB962C8B-B14F-4D97-AF65-F5344CB8AC3E}">
        <p14:creationId xmlns:p14="http://schemas.microsoft.com/office/powerpoint/2010/main" val="3060254281"/>
      </p:ext>
    </p:extLst>
  </p:cSld>
  <p:clrMapOvr>
    <a:masterClrMapping/>
  </p:clrMapOvr>
  <p:hf sldNum="0" hd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6400800"/>
            <a:ext cx="12192000" cy="457200"/>
          </a:xfrm>
          <a:prstGeom prst="rect">
            <a:avLst/>
          </a:prstGeom>
          <a:solidFill>
            <a:srgbClr val="CC0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6334316"/>
            <a:ext cx="12192001" cy="65998"/>
          </a:xfrm>
          <a:prstGeom prst="rect">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097280" y="286603"/>
            <a:ext cx="10058400" cy="1450757"/>
          </a:xfrm>
          <a:prstGeom prst="rect">
            <a:avLst/>
          </a:prstGeom>
        </p:spPr>
        <p:txBody>
          <a:bodyPr vert="horz" lIns="91440" tIns="45720" rIns="91440" bIns="45720" rtlCol="0" anchor="b">
            <a:normAutofit/>
          </a:bodyPr>
          <a:lstStyle/>
          <a:p>
            <a:r>
              <a:rPr lang="en-US"/>
              <a:t>Click to edit Master title style</a:t>
            </a:r>
          </a:p>
        </p:txBody>
      </p:sp>
      <p:sp>
        <p:nvSpPr>
          <p:cNvPr id="3" name="Text Placeholder 2"/>
          <p:cNvSpPr>
            <a:spLocks noGrp="1"/>
          </p:cNvSpPr>
          <p:nvPr>
            <p:ph type="body" idx="1"/>
          </p:nvPr>
        </p:nvSpPr>
        <p:spPr>
          <a:xfrm>
            <a:off x="1097280" y="1845734"/>
            <a:ext cx="10058400" cy="402336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097280" y="6459785"/>
            <a:ext cx="2472271" cy="365125"/>
          </a:xfrm>
          <a:prstGeom prst="rect">
            <a:avLst/>
          </a:prstGeom>
        </p:spPr>
        <p:txBody>
          <a:bodyPr vert="horz" lIns="91440" tIns="45720" rIns="91440" bIns="45720" rtlCol="0" anchor="ctr"/>
          <a:lstStyle>
            <a:lvl1pPr algn="l">
              <a:defRPr sz="900">
                <a:solidFill>
                  <a:srgbClr val="FFFFFF"/>
                </a:solidFill>
              </a:defRPr>
            </a:lvl1pPr>
          </a:lstStyle>
          <a:p>
            <a:fld id="{98624D31-43A5-475A-80CF-332C9F6DCF35}" type="datetimeFigureOut">
              <a:rPr lang="en-US" dirty="0"/>
              <a:t>8/4/2025</a:t>
            </a:fld>
            <a:endParaRPr lang="en-US"/>
          </a:p>
        </p:txBody>
      </p:sp>
      <p:sp>
        <p:nvSpPr>
          <p:cNvPr id="5" name="Footer Placeholder 4"/>
          <p:cNvSpPr>
            <a:spLocks noGrp="1"/>
          </p:cNvSpPr>
          <p:nvPr>
            <p:ph type="ftr" sz="quarter" idx="3"/>
          </p:nvPr>
        </p:nvSpPr>
        <p:spPr>
          <a:xfrm>
            <a:off x="3686185" y="6459785"/>
            <a:ext cx="4822804" cy="365125"/>
          </a:xfrm>
          <a:prstGeom prst="rect">
            <a:avLst/>
          </a:prstGeom>
        </p:spPr>
        <p:txBody>
          <a:bodyPr vert="horz" lIns="91440" tIns="45720" rIns="91440" bIns="45720" rtlCol="0" anchor="ctr"/>
          <a:lstStyle>
            <a:lvl1pPr algn="ctr">
              <a:defRPr sz="900" cap="all" baseline="0">
                <a:solidFill>
                  <a:srgbClr val="FFFFFF"/>
                </a:solidFill>
              </a:defRPr>
            </a:lvl1pPr>
          </a:lstStyle>
          <a:p>
            <a:r>
              <a:rPr lang="en-US"/>
              <a:t>Draft</a:t>
            </a:r>
          </a:p>
        </p:txBody>
      </p:sp>
      <p:sp>
        <p:nvSpPr>
          <p:cNvPr id="6" name="Slide Number Placeholder 5"/>
          <p:cNvSpPr>
            <a:spLocks noGrp="1"/>
          </p:cNvSpPr>
          <p:nvPr>
            <p:ph type="sldNum" sz="quarter" idx="4"/>
          </p:nvPr>
        </p:nvSpPr>
        <p:spPr>
          <a:xfrm>
            <a:off x="9900458" y="6459785"/>
            <a:ext cx="1312025" cy="365125"/>
          </a:xfrm>
          <a:prstGeom prst="rect">
            <a:avLst/>
          </a:prstGeom>
        </p:spPr>
        <p:txBody>
          <a:bodyPr vert="horz" lIns="91440" tIns="45720" rIns="91440" bIns="45720" rtlCol="0" anchor="ctr"/>
          <a:lstStyle>
            <a:lvl1pPr algn="r">
              <a:defRPr sz="1050">
                <a:solidFill>
                  <a:srgbClr val="FFFFFF"/>
                </a:solidFill>
              </a:defRPr>
            </a:lvl1pPr>
          </a:lstStyle>
          <a:p>
            <a:fld id="{4FAB73BC-B049-4115-A692-8D63A059BFB8}" type="slidenum">
              <a:rPr lang="en-US" dirty="0"/>
              <a:pPr/>
              <a:t>‹#›</a:t>
            </a:fld>
            <a:endParaRPr lang="en-US"/>
          </a:p>
        </p:txBody>
      </p:sp>
      <p:cxnSp>
        <p:nvCxnSpPr>
          <p:cNvPr id="10" name="Straight Connector 9"/>
          <p:cNvCxnSpPr/>
          <p:nvPr/>
        </p:nvCxnSpPr>
        <p:spPr>
          <a:xfrm>
            <a:off x="1193532" y="1737845"/>
            <a:ext cx="996696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72574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dt="0"/>
  <p:txStyles>
    <p:titleStyle>
      <a:lvl1pPr algn="l" defTabSz="914400" rtl="0" eaLnBrk="1" latinLnBrk="0" hangingPunct="1">
        <a:lnSpc>
          <a:spcPct val="85000"/>
        </a:lnSpc>
        <a:spcBef>
          <a:spcPct val="0"/>
        </a:spcBef>
        <a:buNone/>
        <a:defRPr sz="4800" kern="1200" spc="-50" baseline="0">
          <a:solidFill>
            <a:schemeClr val="tx1">
              <a:lumMod val="75000"/>
              <a:lumOff val="2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Calibri" panose="020F0502020204030204" pitchFamily="34" charset="0"/>
        <a:buChar char=" "/>
        <a:defRPr sz="2000" kern="1200">
          <a:solidFill>
            <a:schemeClr val="tx1">
              <a:lumMod val="75000"/>
              <a:lumOff val="25000"/>
            </a:schemeClr>
          </a:solidFill>
          <a:latin typeface="+mn-lt"/>
          <a:ea typeface="+mn-ea"/>
          <a:cs typeface="+mn-cs"/>
        </a:defRPr>
      </a:lvl1pPr>
      <a:lvl2pPr marL="384048" indent="-182880" algn="l" defTabSz="914400" rtl="0" eaLnBrk="1" latinLnBrk="0" hangingPunct="1">
        <a:lnSpc>
          <a:spcPct val="90000"/>
        </a:lnSpc>
        <a:spcBef>
          <a:spcPts val="200"/>
        </a:spcBef>
        <a:spcAft>
          <a:spcPts val="400"/>
        </a:spcAft>
        <a:buClrTx/>
        <a:buFont typeface="Arial" panose="020B0604020202020204" pitchFamily="34" charset="0"/>
        <a:buChar char="•"/>
        <a:defRPr sz="1800" kern="1200">
          <a:solidFill>
            <a:schemeClr val="tx1">
              <a:lumMod val="75000"/>
              <a:lumOff val="25000"/>
            </a:schemeClr>
          </a:solidFill>
          <a:latin typeface="+mn-lt"/>
          <a:ea typeface="+mn-ea"/>
          <a:cs typeface="+mn-cs"/>
        </a:defRPr>
      </a:lvl2pPr>
      <a:lvl3pPr marL="566928" indent="-182880" algn="l" defTabSz="914400" rtl="0" eaLnBrk="1" latinLnBrk="0" hangingPunct="1">
        <a:lnSpc>
          <a:spcPct val="90000"/>
        </a:lnSpc>
        <a:spcBef>
          <a:spcPts val="200"/>
        </a:spcBef>
        <a:spcAft>
          <a:spcPts val="400"/>
        </a:spcAft>
        <a:buClrTx/>
        <a:buFont typeface="Arial" panose="020B0604020202020204" pitchFamily="34" charset="0"/>
        <a:buChar char="•"/>
        <a:defRPr sz="1400" kern="1200">
          <a:solidFill>
            <a:schemeClr val="tx1">
              <a:lumMod val="75000"/>
              <a:lumOff val="25000"/>
            </a:schemeClr>
          </a:solidFill>
          <a:latin typeface="+mn-lt"/>
          <a:ea typeface="+mn-ea"/>
          <a:cs typeface="+mn-cs"/>
        </a:defRPr>
      </a:lvl3pPr>
      <a:lvl4pPr marL="749808" indent="-182880" algn="l" defTabSz="914400" rtl="0" eaLnBrk="1" latinLnBrk="0" hangingPunct="1">
        <a:lnSpc>
          <a:spcPct val="90000"/>
        </a:lnSpc>
        <a:spcBef>
          <a:spcPts val="200"/>
        </a:spcBef>
        <a:spcAft>
          <a:spcPts val="400"/>
        </a:spcAft>
        <a:buClrTx/>
        <a:buFont typeface="Arial" panose="020B0604020202020204" pitchFamily="34" charset="0"/>
        <a:buChar char="•"/>
        <a:defRPr sz="1400" kern="1200">
          <a:solidFill>
            <a:schemeClr val="tx1">
              <a:lumMod val="75000"/>
              <a:lumOff val="25000"/>
            </a:schemeClr>
          </a:solidFill>
          <a:latin typeface="+mn-lt"/>
          <a:ea typeface="+mn-ea"/>
          <a:cs typeface="+mn-cs"/>
        </a:defRPr>
      </a:lvl4pPr>
      <a:lvl5pPr marL="932688" indent="-182880" algn="l" defTabSz="914400" rtl="0" eaLnBrk="1" latinLnBrk="0" hangingPunct="1">
        <a:lnSpc>
          <a:spcPct val="90000"/>
        </a:lnSpc>
        <a:spcBef>
          <a:spcPts val="200"/>
        </a:spcBef>
        <a:spcAft>
          <a:spcPts val="400"/>
        </a:spcAft>
        <a:buClrTx/>
        <a:buFont typeface="Arial" panose="020B0604020202020204" pitchFamily="34" charset="0"/>
        <a:buChar char="•"/>
        <a:defRPr sz="1400" kern="1200">
          <a:solidFill>
            <a:schemeClr val="tx1">
              <a:lumMod val="75000"/>
              <a:lumOff val="25000"/>
            </a:schemeClr>
          </a:solidFill>
          <a:latin typeface="+mn-lt"/>
          <a:ea typeface="+mn-ea"/>
          <a:cs typeface="+mn-cs"/>
        </a:defRPr>
      </a:lvl5pPr>
      <a:lvl6pPr marL="11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6pPr>
      <a:lvl7pPr marL="13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7pPr>
      <a:lvl8pPr marL="15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8pPr>
      <a:lvl9pPr marL="1700000" indent="-228600" algn="l" defTabSz="914400" rtl="0" eaLnBrk="1" latinLnBrk="0" hangingPunct="1">
        <a:lnSpc>
          <a:spcPct val="90000"/>
        </a:lnSpc>
        <a:spcBef>
          <a:spcPts val="200"/>
        </a:spcBef>
        <a:spcAft>
          <a:spcPts val="400"/>
        </a:spcAft>
        <a:buClr>
          <a:schemeClr val="accent1"/>
        </a:buClr>
        <a:buFont typeface="Calibri" pitchFamily="34"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3" Type="http://schemas.openxmlformats.org/officeDocument/2006/relationships/hyperlink" Target="https://www.ada.gov/topics/title-ii"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hyperlink" Target="https://www.ada.gov/resources/2024-03-08-web-rul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help.illinoisstate.edu/accessibility/website-and-digital/accessible-content-overview/page-structure" TargetMode="External"/><Relationship Id="rId7" Type="http://schemas.openxmlformats.org/officeDocument/2006/relationships/hyperlink" Target="https://help.illinoisstate.edu/accessibility/website-and-digital/accessible-content-overview/page-content/videos-and-multi-media/captioning-videos" TargetMode="External"/><Relationship Id="rId2" Type="http://schemas.openxmlformats.org/officeDocument/2006/relationships/notesSlide" Target="../notesSlides/notesSlide5.xml"/><Relationship Id="rId1" Type="http://schemas.openxmlformats.org/officeDocument/2006/relationships/slideLayout" Target="../slideLayouts/slideLayout8.xml"/><Relationship Id="rId6" Type="http://schemas.openxmlformats.org/officeDocument/2006/relationships/hyperlink" Target="https://help.illinoisstate.edu/display/ATUnifiedCommunications/Alt.+Text+For+Images" TargetMode="External"/><Relationship Id="rId5" Type="http://schemas.openxmlformats.org/officeDocument/2006/relationships/hyperlink" Target="https://help.illinoisstate.edu/accessibility/website-and-digital/accessible-content-overview/keyboard-only-accessibility" TargetMode="External"/><Relationship Id="rId4" Type="http://schemas.openxmlformats.org/officeDocument/2006/relationships/hyperlink" Target="https://help.illinoisstate.edu/accessibility/website-and-digital/accessible-content-overview/page-content/choosing-color"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help.illinoisstate.edu/accessibility"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4" Type="http://schemas.openxmlformats.org/officeDocument/2006/relationships/hyperlink" Target="https://ithelp.illinoisstate.edu/software-catalog/software-catalog-a-z"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CA7DFF-FFE0-E984-C8E1-303B04807939}"/>
              </a:ext>
            </a:extLst>
          </p:cNvPr>
          <p:cNvSpPr>
            <a:spLocks noGrp="1"/>
          </p:cNvSpPr>
          <p:nvPr>
            <p:ph type="ctrTitle"/>
          </p:nvPr>
        </p:nvSpPr>
        <p:spPr>
          <a:xfrm>
            <a:off x="1524003" y="1999615"/>
            <a:ext cx="9144000" cy="2764028"/>
          </a:xfrm>
        </p:spPr>
        <p:txBody>
          <a:bodyPr anchor="ctr">
            <a:normAutofit/>
          </a:bodyPr>
          <a:lstStyle/>
          <a:p>
            <a:r>
              <a:rPr lang="en-US" sz="7200"/>
              <a:t>Digital Accessibility Rule</a:t>
            </a:r>
          </a:p>
        </p:txBody>
      </p:sp>
      <p:sp>
        <p:nvSpPr>
          <p:cNvPr id="3" name="Subtitle 2">
            <a:extLst>
              <a:ext uri="{FF2B5EF4-FFF2-40B4-BE49-F238E27FC236}">
                <a16:creationId xmlns:a16="http://schemas.microsoft.com/office/drawing/2014/main" id="{87EF28D2-95FD-51AD-C798-807C6F789D89}"/>
              </a:ext>
            </a:extLst>
          </p:cNvPr>
          <p:cNvSpPr>
            <a:spLocks noGrp="1"/>
          </p:cNvSpPr>
          <p:nvPr>
            <p:ph type="subTitle" idx="1"/>
          </p:nvPr>
        </p:nvSpPr>
        <p:spPr>
          <a:xfrm>
            <a:off x="1966912" y="5072495"/>
            <a:ext cx="8258176" cy="631825"/>
          </a:xfrm>
        </p:spPr>
        <p:txBody>
          <a:bodyPr anchor="ctr">
            <a:normAutofit fontScale="92500"/>
          </a:bodyPr>
          <a:lstStyle/>
          <a:p>
            <a:r>
              <a:rPr lang="en-US" sz="2800"/>
              <a:t>Title II of the Americans with Disabilities Act</a:t>
            </a:r>
          </a:p>
        </p:txBody>
      </p:sp>
    </p:spTree>
    <p:extLst>
      <p:ext uri="{BB962C8B-B14F-4D97-AF65-F5344CB8AC3E}">
        <p14:creationId xmlns:p14="http://schemas.microsoft.com/office/powerpoint/2010/main" val="1877697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A4F7049-D648-36B1-BBB7-CD094AEA1B9F}"/>
              </a:ext>
            </a:extLst>
          </p:cNvPr>
          <p:cNvSpPr>
            <a:spLocks noGrp="1"/>
          </p:cNvSpPr>
          <p:nvPr>
            <p:ph type="title"/>
          </p:nvPr>
        </p:nvSpPr>
        <p:spPr>
          <a:xfrm>
            <a:off x="323273" y="247651"/>
            <a:ext cx="3439101" cy="1600200"/>
          </a:xfrm>
        </p:spPr>
        <p:txBody>
          <a:bodyPr/>
          <a:lstStyle/>
          <a:p>
            <a:r>
              <a:rPr lang="en-US"/>
              <a:t>Digital Accessibility Committee</a:t>
            </a:r>
          </a:p>
        </p:txBody>
      </p:sp>
      <p:sp>
        <p:nvSpPr>
          <p:cNvPr id="5" name="Content Placeholder 4">
            <a:extLst>
              <a:ext uri="{FF2B5EF4-FFF2-40B4-BE49-F238E27FC236}">
                <a16:creationId xmlns:a16="http://schemas.microsoft.com/office/drawing/2014/main" id="{E41EE40F-3A9B-2C73-E4E1-5F67DE9C8E10}"/>
              </a:ext>
            </a:extLst>
          </p:cNvPr>
          <p:cNvSpPr>
            <a:spLocks noGrp="1"/>
          </p:cNvSpPr>
          <p:nvPr>
            <p:ph idx="1"/>
          </p:nvPr>
        </p:nvSpPr>
        <p:spPr>
          <a:xfrm>
            <a:off x="4507345" y="381001"/>
            <a:ext cx="7361381" cy="6195290"/>
          </a:xfrm>
        </p:spPr>
        <p:txBody>
          <a:bodyPr>
            <a:normAutofit lnSpcReduction="10000"/>
          </a:bodyPr>
          <a:lstStyle/>
          <a:p>
            <a:pPr>
              <a:spcBef>
                <a:spcPts val="0"/>
              </a:spcBef>
              <a:spcAft>
                <a:spcPts val="1200"/>
              </a:spcAft>
            </a:pPr>
            <a:r>
              <a:rPr lang="en-US" sz="3200" dirty="0">
                <a:solidFill>
                  <a:schemeClr val="tx1"/>
                </a:solidFill>
              </a:rPr>
              <a:t>Issues for consideration/recommendation:</a:t>
            </a:r>
          </a:p>
          <a:p>
            <a:pPr lvl="1"/>
            <a:r>
              <a:rPr lang="en-US" sz="2400" dirty="0">
                <a:solidFill>
                  <a:schemeClr val="tx1"/>
                </a:solidFill>
              </a:rPr>
              <a:t>Potential financial impacts-How much will this cost, and whose budget will it fall under?</a:t>
            </a:r>
          </a:p>
          <a:p>
            <a:pPr lvl="1"/>
            <a:r>
              <a:rPr lang="en-US" sz="2400" dirty="0">
                <a:solidFill>
                  <a:schemeClr val="tx1"/>
                </a:solidFill>
              </a:rPr>
              <a:t>Updated policy being drafted for review by OGC and the President, no Academic Senate review needed</a:t>
            </a:r>
          </a:p>
          <a:p>
            <a:pPr lvl="1"/>
            <a:r>
              <a:rPr lang="en-US" sz="2400" dirty="0">
                <a:solidFill>
                  <a:schemeClr val="tx1"/>
                </a:solidFill>
              </a:rPr>
              <a:t>Updating all Accessibility and Privacy Statements </a:t>
            </a:r>
          </a:p>
          <a:p>
            <a:pPr lvl="1"/>
            <a:r>
              <a:rPr lang="en-US" sz="2400" dirty="0">
                <a:solidFill>
                  <a:schemeClr val="tx1"/>
                </a:solidFill>
              </a:rPr>
              <a:t>Reviewing public facing, high traffic websites</a:t>
            </a:r>
          </a:p>
          <a:p>
            <a:pPr lvl="1"/>
            <a:r>
              <a:rPr lang="en-US" sz="2400" dirty="0">
                <a:solidFill>
                  <a:schemeClr val="tx1"/>
                </a:solidFill>
              </a:rPr>
              <a:t>Documenting essential intranet functions &amp; working with vendors for improvements</a:t>
            </a:r>
            <a:endParaRPr lang="en-US" sz="2400" dirty="0">
              <a:solidFill>
                <a:schemeClr val="tx1"/>
              </a:solidFill>
              <a:cs typeface="Calibri"/>
            </a:endParaRPr>
          </a:p>
          <a:p>
            <a:pPr lvl="1"/>
            <a:r>
              <a:rPr lang="en-US" sz="2400" dirty="0">
                <a:solidFill>
                  <a:schemeClr val="tx1"/>
                </a:solidFill>
              </a:rPr>
              <a:t>Contracts and purchasing terms/conditions</a:t>
            </a:r>
            <a:endParaRPr lang="en-US" sz="2400" dirty="0">
              <a:solidFill>
                <a:schemeClr val="tx1"/>
              </a:solidFill>
              <a:cs typeface="Calibri" panose="020F0502020204030204"/>
            </a:endParaRPr>
          </a:p>
          <a:p>
            <a:pPr lvl="1"/>
            <a:r>
              <a:rPr lang="en-US" sz="2400" dirty="0">
                <a:solidFill>
                  <a:schemeClr val="tx1"/>
                </a:solidFill>
              </a:rPr>
              <a:t>Training and communications</a:t>
            </a:r>
          </a:p>
          <a:p>
            <a:pPr lvl="2"/>
            <a:r>
              <a:rPr lang="en-US" sz="2000" dirty="0">
                <a:solidFill>
                  <a:schemeClr val="tx1"/>
                </a:solidFill>
              </a:rPr>
              <a:t>Technology</a:t>
            </a:r>
          </a:p>
          <a:p>
            <a:pPr lvl="2"/>
            <a:r>
              <a:rPr lang="en-US" sz="2000" dirty="0">
                <a:solidFill>
                  <a:schemeClr val="tx1"/>
                </a:solidFill>
              </a:rPr>
              <a:t>Professional Development</a:t>
            </a:r>
          </a:p>
          <a:p>
            <a:pPr lvl="2"/>
            <a:r>
              <a:rPr lang="en-US" sz="2000" dirty="0">
                <a:solidFill>
                  <a:schemeClr val="tx1"/>
                </a:solidFill>
              </a:rPr>
              <a:t>Faculty assistance with online courses and resources</a:t>
            </a:r>
          </a:p>
          <a:p>
            <a:pPr lvl="1"/>
            <a:r>
              <a:rPr lang="en-US" sz="2400" dirty="0">
                <a:solidFill>
                  <a:schemeClr val="tx1"/>
                </a:solidFill>
              </a:rPr>
              <a:t>Building additional and ongoing support and accountability</a:t>
            </a:r>
            <a:endParaRPr lang="en-US" sz="2400" dirty="0">
              <a:solidFill>
                <a:schemeClr val="tx1"/>
              </a:solidFill>
              <a:cs typeface="Calibri"/>
            </a:endParaRPr>
          </a:p>
        </p:txBody>
      </p:sp>
      <p:sp>
        <p:nvSpPr>
          <p:cNvPr id="6" name="Text Placeholder 5">
            <a:extLst>
              <a:ext uri="{FF2B5EF4-FFF2-40B4-BE49-F238E27FC236}">
                <a16:creationId xmlns:a16="http://schemas.microsoft.com/office/drawing/2014/main" id="{0E4069BC-463A-D25C-4BD9-B318AC5E3116}"/>
              </a:ext>
            </a:extLst>
          </p:cNvPr>
          <p:cNvSpPr>
            <a:spLocks noGrp="1"/>
          </p:cNvSpPr>
          <p:nvPr>
            <p:ph type="body" sz="half" idx="2"/>
          </p:nvPr>
        </p:nvSpPr>
        <p:spPr>
          <a:xfrm>
            <a:off x="138545" y="1990725"/>
            <a:ext cx="3805381" cy="4867275"/>
          </a:xfrm>
        </p:spPr>
        <p:txBody>
          <a:bodyPr>
            <a:noAutofit/>
          </a:bodyPr>
          <a:lstStyle/>
          <a:p>
            <a:r>
              <a:rPr lang="en-US" sz="1800"/>
              <a:t>We have convened a group of stakeholders from across campus to provide an updated Digital Accessibility Plan, so we are compliant by April 2026.</a:t>
            </a:r>
          </a:p>
          <a:p>
            <a:pPr marL="742950" lvl="1" indent="-285750">
              <a:buFont typeface="Arial" panose="020B0604020202020204" pitchFamily="34" charset="0"/>
              <a:buChar char="•"/>
            </a:pPr>
            <a:r>
              <a:rPr lang="en-US" sz="1800">
                <a:solidFill>
                  <a:schemeClr val="bg1"/>
                </a:solidFill>
              </a:rPr>
              <a:t>Subcommittees</a:t>
            </a:r>
          </a:p>
          <a:p>
            <a:pPr marL="1200150" lvl="2" indent="-285750">
              <a:buFont typeface="Arial" panose="020B0604020202020204" pitchFamily="34" charset="0"/>
              <a:buChar char="•"/>
            </a:pPr>
            <a:r>
              <a:rPr lang="en-US" sz="1800">
                <a:solidFill>
                  <a:schemeClr val="bg1"/>
                </a:solidFill>
              </a:rPr>
              <a:t>Policy Review &amp; Updates</a:t>
            </a:r>
          </a:p>
          <a:p>
            <a:pPr marL="1200150" lvl="2" indent="-285750">
              <a:buFont typeface="Arial" panose="020B0604020202020204" pitchFamily="34" charset="0"/>
              <a:buChar char="•"/>
            </a:pPr>
            <a:r>
              <a:rPr lang="en-US" sz="1800">
                <a:solidFill>
                  <a:schemeClr val="bg1"/>
                </a:solidFill>
              </a:rPr>
              <a:t>Audit Company Reviews &amp; Recommendations</a:t>
            </a:r>
          </a:p>
          <a:p>
            <a:pPr marL="1200150" lvl="2" indent="-285750">
              <a:buFont typeface="Arial" panose="020B0604020202020204" pitchFamily="34" charset="0"/>
              <a:buChar char="•"/>
            </a:pPr>
            <a:r>
              <a:rPr lang="en-US" sz="1800">
                <a:solidFill>
                  <a:schemeClr val="bg1"/>
                </a:solidFill>
              </a:rPr>
              <a:t>Training &amp; Resources</a:t>
            </a:r>
          </a:p>
          <a:p>
            <a:pPr marL="742950" lvl="1" indent="-285750">
              <a:buFont typeface="Arial" panose="020B0604020202020204" pitchFamily="34" charset="0"/>
              <a:buChar char="•"/>
            </a:pPr>
            <a:r>
              <a:rPr lang="en-US" sz="1800">
                <a:solidFill>
                  <a:schemeClr val="bg1"/>
                </a:solidFill>
              </a:rPr>
              <a:t>Chaired by:</a:t>
            </a:r>
          </a:p>
          <a:p>
            <a:pPr marL="1200150" lvl="2" indent="-285750">
              <a:buFont typeface="Arial" panose="020B0604020202020204" pitchFamily="34" charset="0"/>
              <a:buChar char="•"/>
            </a:pPr>
            <a:r>
              <a:rPr lang="en-US" sz="1800">
                <a:solidFill>
                  <a:schemeClr val="bg1"/>
                </a:solidFill>
              </a:rPr>
              <a:t>OEOA</a:t>
            </a:r>
          </a:p>
          <a:p>
            <a:pPr marL="1200150" lvl="2" indent="-285750">
              <a:buFont typeface="Arial" panose="020B0604020202020204" pitchFamily="34" charset="0"/>
              <a:buChar char="•"/>
            </a:pPr>
            <a:r>
              <a:rPr lang="en-US" sz="1800">
                <a:solidFill>
                  <a:schemeClr val="bg1"/>
                </a:solidFill>
              </a:rPr>
              <a:t>SAAS</a:t>
            </a:r>
          </a:p>
          <a:p>
            <a:pPr marL="1200150" lvl="2" indent="-285750">
              <a:buFont typeface="Arial" panose="020B0604020202020204" pitchFamily="34" charset="0"/>
              <a:buChar char="•"/>
            </a:pPr>
            <a:r>
              <a:rPr lang="en-US" sz="1800">
                <a:solidFill>
                  <a:schemeClr val="bg1"/>
                </a:solidFill>
              </a:rPr>
              <a:t>Web Accessibility Coordinator</a:t>
            </a:r>
          </a:p>
        </p:txBody>
      </p:sp>
    </p:spTree>
    <p:extLst>
      <p:ext uri="{BB962C8B-B14F-4D97-AF65-F5344CB8AC3E}">
        <p14:creationId xmlns:p14="http://schemas.microsoft.com/office/powerpoint/2010/main" val="39167381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F4323B-124A-2497-3CD5-7F07E6480B3A}"/>
              </a:ext>
            </a:extLst>
          </p:cNvPr>
          <p:cNvSpPr>
            <a:spLocks noGrp="1"/>
          </p:cNvSpPr>
          <p:nvPr>
            <p:ph type="title"/>
          </p:nvPr>
        </p:nvSpPr>
        <p:spPr/>
        <p:txBody>
          <a:bodyPr/>
          <a:lstStyle/>
          <a:p>
            <a:r>
              <a:rPr lang="en-US" dirty="0">
                <a:solidFill>
                  <a:schemeClr val="tx1"/>
                </a:solidFill>
              </a:rPr>
              <a:t>Background</a:t>
            </a:r>
          </a:p>
        </p:txBody>
      </p:sp>
      <p:sp>
        <p:nvSpPr>
          <p:cNvPr id="3" name="Content Placeholder 2">
            <a:extLst>
              <a:ext uri="{FF2B5EF4-FFF2-40B4-BE49-F238E27FC236}">
                <a16:creationId xmlns:a16="http://schemas.microsoft.com/office/drawing/2014/main" id="{0A7B95EC-A2EE-7235-4930-C255101FB3CA}"/>
              </a:ext>
            </a:extLst>
          </p:cNvPr>
          <p:cNvSpPr>
            <a:spLocks noGrp="1"/>
          </p:cNvSpPr>
          <p:nvPr>
            <p:ph idx="1"/>
          </p:nvPr>
        </p:nvSpPr>
        <p:spPr>
          <a:xfrm>
            <a:off x="1234440" y="1928030"/>
            <a:ext cx="10058400" cy="4023360"/>
          </a:xfrm>
        </p:spPr>
        <p:txBody>
          <a:bodyPr>
            <a:normAutofit/>
          </a:bodyPr>
          <a:lstStyle/>
          <a:p>
            <a:pPr marL="0" indent="0">
              <a:buClrTx/>
              <a:buNone/>
            </a:pPr>
            <a:r>
              <a:rPr lang="en-US" sz="2400" b="0" i="0" dirty="0">
                <a:solidFill>
                  <a:srgbClr val="162E51"/>
                </a:solidFill>
                <a:effectLst/>
                <a:latin typeface="Public Sans Web"/>
                <a:hlinkClick r:id="rId3"/>
              </a:rPr>
              <a:t>Title II of the ADA</a:t>
            </a:r>
            <a:r>
              <a:rPr lang="en-US" sz="2400" b="0" i="0" dirty="0">
                <a:solidFill>
                  <a:srgbClr val="162E51"/>
                </a:solidFill>
                <a:effectLst/>
                <a:latin typeface="Public Sans Web"/>
              </a:rPr>
              <a:t> </a:t>
            </a:r>
            <a:r>
              <a:rPr lang="en-US" sz="2400" b="0" i="0" dirty="0">
                <a:solidFill>
                  <a:schemeClr val="tx1"/>
                </a:solidFill>
                <a:effectLst/>
                <a:latin typeface="Public Sans Web"/>
              </a:rPr>
              <a:t>requires state and local governments to provide services, programs, and activities that are accessible to people with disabilities. Title II applies to all services, programs, or activities of state and local governments, including public universities. This accessibility obligation includes services, programs, and activities that are offered online and through mobile apps.</a:t>
            </a:r>
          </a:p>
          <a:p>
            <a:pPr marL="0" indent="0">
              <a:buClrTx/>
              <a:buNone/>
            </a:pPr>
            <a:r>
              <a:rPr lang="en-US" sz="2400" dirty="0">
                <a:solidFill>
                  <a:schemeClr val="tx1"/>
                </a:solidFill>
                <a:latin typeface="Public Sans Web"/>
              </a:rPr>
              <a:t>US Department of Justice issued new regulation on April 24, 2024, that significantly updated digital accessibility requirements for state and local governments.</a:t>
            </a:r>
          </a:p>
          <a:p>
            <a:pPr marL="0" indent="0">
              <a:buClrTx/>
              <a:buNone/>
            </a:pPr>
            <a:r>
              <a:rPr lang="en-US" sz="2400" dirty="0">
                <a:solidFill>
                  <a:srgbClr val="2E2E2A"/>
                </a:solidFill>
                <a:latin typeface="Public Sans Web"/>
                <a:hlinkClick r:id="rId4"/>
              </a:rPr>
              <a:t>ADA Fact Sheet Resource</a:t>
            </a:r>
            <a:endParaRPr lang="en-US" sz="2400" dirty="0"/>
          </a:p>
        </p:txBody>
      </p:sp>
    </p:spTree>
    <p:extLst>
      <p:ext uri="{BB962C8B-B14F-4D97-AF65-F5344CB8AC3E}">
        <p14:creationId xmlns:p14="http://schemas.microsoft.com/office/powerpoint/2010/main" val="41447318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CF6FD691-EF9C-7A53-582F-D46465A4B9F4}"/>
              </a:ext>
            </a:extLst>
          </p:cNvPr>
          <p:cNvSpPr>
            <a:spLocks noGrp="1"/>
          </p:cNvSpPr>
          <p:nvPr>
            <p:ph type="title"/>
          </p:nvPr>
        </p:nvSpPr>
        <p:spPr/>
        <p:txBody>
          <a:bodyPr/>
          <a:lstStyle/>
          <a:p>
            <a:r>
              <a:rPr lang="en-US" dirty="0">
                <a:solidFill>
                  <a:schemeClr val="tx1"/>
                </a:solidFill>
              </a:rPr>
              <a:t>When is the compliance date?</a:t>
            </a:r>
          </a:p>
        </p:txBody>
      </p:sp>
      <p:graphicFrame>
        <p:nvGraphicFramePr>
          <p:cNvPr id="7" name="Content Placeholder 6">
            <a:extLst>
              <a:ext uri="{FF2B5EF4-FFF2-40B4-BE49-F238E27FC236}">
                <a16:creationId xmlns:a16="http://schemas.microsoft.com/office/drawing/2014/main" id="{F8D49656-1F61-A1CE-2EC8-D2404CE49D1F}"/>
              </a:ext>
            </a:extLst>
          </p:cNvPr>
          <p:cNvGraphicFramePr>
            <a:graphicFrameLocks noGrp="1"/>
          </p:cNvGraphicFramePr>
          <p:nvPr>
            <p:ph sz="half" idx="1"/>
            <p:extLst>
              <p:ext uri="{D42A27DB-BD31-4B8C-83A1-F6EECF244321}">
                <p14:modId xmlns:p14="http://schemas.microsoft.com/office/powerpoint/2010/main" val="3939612894"/>
              </p:ext>
            </p:extLst>
          </p:nvPr>
        </p:nvGraphicFramePr>
        <p:xfrm>
          <a:off x="757382" y="2261361"/>
          <a:ext cx="6179127" cy="2836061"/>
        </p:xfrm>
        <a:graphic>
          <a:graphicData uri="http://schemas.openxmlformats.org/drawingml/2006/table">
            <a:tbl>
              <a:tblPr firstRow="1" bandRow="1">
                <a:tableStyleId>{68D230F3-CF80-4859-8CE7-A43EE81993B5}</a:tableStyleId>
              </a:tblPr>
              <a:tblGrid>
                <a:gridCol w="3622393">
                  <a:extLst>
                    <a:ext uri="{9D8B030D-6E8A-4147-A177-3AD203B41FA5}">
                      <a16:colId xmlns:a16="http://schemas.microsoft.com/office/drawing/2014/main" val="1984272075"/>
                    </a:ext>
                  </a:extLst>
                </a:gridCol>
                <a:gridCol w="2556734">
                  <a:extLst>
                    <a:ext uri="{9D8B030D-6E8A-4147-A177-3AD203B41FA5}">
                      <a16:colId xmlns:a16="http://schemas.microsoft.com/office/drawing/2014/main" val="1231508964"/>
                    </a:ext>
                  </a:extLst>
                </a:gridCol>
              </a:tblGrid>
              <a:tr h="7687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a:solidFill>
                            <a:srgbClr val="2E2E2A"/>
                          </a:solidFill>
                          <a:effectLst/>
                        </a:rPr>
                        <a:t>State and local government size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1">
                          <a:solidFill>
                            <a:srgbClr val="2E2E2A"/>
                          </a:solidFill>
                          <a:effectLst/>
                        </a:rPr>
                        <a:t>Compliance date</a:t>
                      </a:r>
                    </a:p>
                  </a:txBody>
                  <a:tcPr/>
                </a:tc>
                <a:extLst>
                  <a:ext uri="{0D108BD9-81ED-4DB2-BD59-A6C34878D82A}">
                    <a16:rowId xmlns:a16="http://schemas.microsoft.com/office/drawing/2014/main" val="3405894595"/>
                  </a:ext>
                </a:extLst>
              </a:tr>
              <a:tr h="42707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a:effectLst/>
                        </a:rPr>
                        <a:t>0 to 49,999 persons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a:effectLst/>
                        </a:rPr>
                        <a:t>April 26, 2027</a:t>
                      </a:r>
                    </a:p>
                  </a:txBody>
                  <a:tcPr/>
                </a:tc>
                <a:extLst>
                  <a:ext uri="{0D108BD9-81ED-4DB2-BD59-A6C34878D82A}">
                    <a16:rowId xmlns:a16="http://schemas.microsoft.com/office/drawing/2014/main" val="3774486486"/>
                  </a:ext>
                </a:extLst>
              </a:tr>
              <a:tr h="7687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a:effectLst/>
                        </a:rPr>
                        <a:t>Special district governments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a:effectLst/>
                        </a:rPr>
                        <a:t>April 26, 2027</a:t>
                      </a:r>
                    </a:p>
                  </a:txBody>
                  <a:tcPr/>
                </a:tc>
                <a:extLst>
                  <a:ext uri="{0D108BD9-81ED-4DB2-BD59-A6C34878D82A}">
                    <a16:rowId xmlns:a16="http://schemas.microsoft.com/office/drawing/2014/main" val="965976736"/>
                  </a:ext>
                </a:extLst>
              </a:tr>
              <a:tr h="73294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a:effectLst/>
                          <a:highlight>
                            <a:srgbClr val="FFFF00"/>
                          </a:highlight>
                        </a:rPr>
                        <a:t>*50,000 or more persons</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b="0">
                          <a:effectLst/>
                          <a:highlight>
                            <a:srgbClr val="FFFF00"/>
                          </a:highlight>
                        </a:rPr>
                        <a:t>*April 24, 2026</a:t>
                      </a:r>
                    </a:p>
                  </a:txBody>
                  <a:tcPr/>
                </a:tc>
                <a:extLst>
                  <a:ext uri="{0D108BD9-81ED-4DB2-BD59-A6C34878D82A}">
                    <a16:rowId xmlns:a16="http://schemas.microsoft.com/office/drawing/2014/main" val="3909606400"/>
                  </a:ext>
                </a:extLst>
              </a:tr>
            </a:tbl>
          </a:graphicData>
        </a:graphic>
      </p:graphicFrame>
      <p:sp>
        <p:nvSpPr>
          <p:cNvPr id="6" name="Content Placeholder 5">
            <a:extLst>
              <a:ext uri="{FF2B5EF4-FFF2-40B4-BE49-F238E27FC236}">
                <a16:creationId xmlns:a16="http://schemas.microsoft.com/office/drawing/2014/main" id="{78EB329F-6552-4E98-DDD0-DA812BEDBE65}"/>
              </a:ext>
            </a:extLst>
          </p:cNvPr>
          <p:cNvSpPr>
            <a:spLocks noGrp="1"/>
          </p:cNvSpPr>
          <p:nvPr>
            <p:ph sz="half" idx="2"/>
          </p:nvPr>
        </p:nvSpPr>
        <p:spPr>
          <a:xfrm>
            <a:off x="7389091" y="2261361"/>
            <a:ext cx="4341091" cy="3215803"/>
          </a:xfrm>
        </p:spPr>
        <p:txBody>
          <a:bodyPr>
            <a:normAutofit fontScale="92500" lnSpcReduction="20000"/>
          </a:bodyPr>
          <a:lstStyle/>
          <a:p>
            <a:r>
              <a:rPr lang="en-US" sz="2600" dirty="0">
                <a:solidFill>
                  <a:schemeClr val="tx1"/>
                </a:solidFill>
              </a:rPr>
              <a:t>*Public universities are considered to be instrumentalities of the State and subject to the 50,000 or more person standard. </a:t>
            </a:r>
          </a:p>
          <a:p>
            <a:r>
              <a:rPr lang="en-US" sz="2600" dirty="0">
                <a:solidFill>
                  <a:schemeClr val="tx1"/>
                </a:solidFill>
              </a:rPr>
              <a:t>Per the regulation, the total population size for a state instrumentality is determined by the State population as a whole, rather than the number of students enrolled.</a:t>
            </a:r>
          </a:p>
          <a:p>
            <a:endParaRPr lang="en-US" dirty="0"/>
          </a:p>
        </p:txBody>
      </p:sp>
    </p:spTree>
    <p:extLst>
      <p:ext uri="{BB962C8B-B14F-4D97-AF65-F5344CB8AC3E}">
        <p14:creationId xmlns:p14="http://schemas.microsoft.com/office/powerpoint/2010/main" val="19793486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F638D3-0065-2730-C66A-40A00B24D1DF}"/>
              </a:ext>
            </a:extLst>
          </p:cNvPr>
          <p:cNvSpPr>
            <a:spLocks noGrp="1"/>
          </p:cNvSpPr>
          <p:nvPr>
            <p:ph type="title"/>
          </p:nvPr>
        </p:nvSpPr>
        <p:spPr/>
        <p:txBody>
          <a:bodyPr/>
          <a:lstStyle/>
          <a:p>
            <a:r>
              <a:rPr lang="en-US" dirty="0">
                <a:solidFill>
                  <a:schemeClr val="tx1"/>
                </a:solidFill>
              </a:rPr>
              <a:t>What does rule require?</a:t>
            </a:r>
          </a:p>
        </p:txBody>
      </p:sp>
      <p:sp>
        <p:nvSpPr>
          <p:cNvPr id="3" name="Content Placeholder 2">
            <a:extLst>
              <a:ext uri="{FF2B5EF4-FFF2-40B4-BE49-F238E27FC236}">
                <a16:creationId xmlns:a16="http://schemas.microsoft.com/office/drawing/2014/main" id="{650AC90D-EED8-CF11-790C-CF040FFB5253}"/>
              </a:ext>
            </a:extLst>
          </p:cNvPr>
          <p:cNvSpPr>
            <a:spLocks noGrp="1"/>
          </p:cNvSpPr>
          <p:nvPr>
            <p:ph idx="1"/>
          </p:nvPr>
        </p:nvSpPr>
        <p:spPr/>
        <p:txBody>
          <a:bodyPr vert="horz" lIns="91440" tIns="45720" rIns="91440" bIns="45720" rtlCol="0" anchor="t">
            <a:normAutofit fontScale="92500" lnSpcReduction="20000"/>
          </a:bodyPr>
          <a:lstStyle/>
          <a:p>
            <a:r>
              <a:rPr lang="en-US" sz="2600" dirty="0">
                <a:solidFill>
                  <a:schemeClr val="tx1"/>
                </a:solidFill>
                <a:latin typeface="Calibri"/>
                <a:cs typeface="Calibri"/>
              </a:rPr>
              <a:t>State and local governments’ web content, including content provided by mobile app, needs to meet the Web Content Accessibility Guidelines (“WCAG”) Version 2.1, Level A &amp; AA by the compliance date unless there is an exception that applies.</a:t>
            </a:r>
          </a:p>
          <a:p>
            <a:pPr>
              <a:lnSpc>
                <a:spcPct val="110000"/>
              </a:lnSpc>
            </a:pPr>
            <a:r>
              <a:rPr lang="en-US" sz="2600" dirty="0">
                <a:solidFill>
                  <a:schemeClr val="tx1"/>
                </a:solidFill>
                <a:latin typeface="Calibri"/>
                <a:cs typeface="Calibri"/>
              </a:rPr>
              <a:t>WCAG is globally adopted guidelines to provide standard practices for anyone creating digital content to produce content for a diverse range of abilities. </a:t>
            </a:r>
          </a:p>
          <a:p>
            <a:pPr marL="365760">
              <a:lnSpc>
                <a:spcPct val="110000"/>
              </a:lnSpc>
              <a:spcBef>
                <a:spcPts val="0"/>
              </a:spcBef>
              <a:spcAft>
                <a:spcPts val="0"/>
              </a:spcAft>
              <a:buClrTx/>
              <a:buFont typeface="Arial" panose="020B0604020202020204" pitchFamily="34" charset="0"/>
              <a:buChar char="•"/>
            </a:pPr>
            <a:r>
              <a:rPr lang="en-US" sz="2600" dirty="0">
                <a:solidFill>
                  <a:schemeClr val="tx1"/>
                </a:solidFill>
                <a:latin typeface="Calibri"/>
                <a:cs typeface="Calibri"/>
              </a:rPr>
              <a:t>Websites</a:t>
            </a:r>
          </a:p>
          <a:p>
            <a:pPr marL="365760">
              <a:lnSpc>
                <a:spcPct val="110000"/>
              </a:lnSpc>
              <a:spcBef>
                <a:spcPts val="0"/>
              </a:spcBef>
              <a:spcAft>
                <a:spcPts val="0"/>
              </a:spcAft>
              <a:buClrTx/>
              <a:buFont typeface="Arial" panose="020B0604020202020204" pitchFamily="34" charset="0"/>
              <a:buChar char="•"/>
            </a:pPr>
            <a:r>
              <a:rPr lang="en-US" sz="2600" dirty="0">
                <a:solidFill>
                  <a:schemeClr val="tx1"/>
                </a:solidFill>
                <a:latin typeface="Calibri"/>
                <a:cs typeface="Calibri"/>
              </a:rPr>
              <a:t>Software as a service</a:t>
            </a:r>
          </a:p>
          <a:p>
            <a:pPr marL="365760">
              <a:lnSpc>
                <a:spcPct val="110000"/>
              </a:lnSpc>
              <a:spcBef>
                <a:spcPts val="0"/>
              </a:spcBef>
              <a:spcAft>
                <a:spcPts val="0"/>
              </a:spcAft>
              <a:buClrTx/>
              <a:buFont typeface="Arial" panose="020B0604020202020204" pitchFamily="34" charset="0"/>
              <a:buChar char="•"/>
            </a:pPr>
            <a:r>
              <a:rPr lang="en-US" sz="2600" dirty="0">
                <a:solidFill>
                  <a:schemeClr val="tx1"/>
                </a:solidFill>
                <a:latin typeface="Calibri"/>
                <a:cs typeface="Calibri"/>
              </a:rPr>
              <a:t>LMS</a:t>
            </a:r>
          </a:p>
          <a:p>
            <a:pPr marL="365760">
              <a:lnSpc>
                <a:spcPct val="110000"/>
              </a:lnSpc>
              <a:spcBef>
                <a:spcPts val="0"/>
              </a:spcBef>
              <a:spcAft>
                <a:spcPts val="0"/>
              </a:spcAft>
              <a:buClrTx/>
              <a:buFont typeface="Arial" panose="020B0604020202020204" pitchFamily="34" charset="0"/>
              <a:buChar char="•"/>
            </a:pPr>
            <a:r>
              <a:rPr lang="en-US" sz="2600" dirty="0">
                <a:solidFill>
                  <a:schemeClr val="tx1"/>
                </a:solidFill>
                <a:latin typeface="Calibri"/>
                <a:cs typeface="Calibri"/>
              </a:rPr>
              <a:t>PDFs</a:t>
            </a:r>
          </a:p>
          <a:p>
            <a:pPr marL="365760">
              <a:lnSpc>
                <a:spcPct val="110000"/>
              </a:lnSpc>
              <a:spcBef>
                <a:spcPts val="0"/>
              </a:spcBef>
              <a:spcAft>
                <a:spcPts val="0"/>
              </a:spcAft>
              <a:buClrTx/>
              <a:buFont typeface="Arial" panose="020B0604020202020204" pitchFamily="34" charset="0"/>
              <a:buChar char="•"/>
            </a:pPr>
            <a:r>
              <a:rPr lang="en-US" sz="2600" i="0" dirty="0">
                <a:solidFill>
                  <a:schemeClr val="tx1"/>
                </a:solidFill>
                <a:effectLst/>
                <a:latin typeface="Calibri"/>
                <a:cs typeface="Calibri"/>
              </a:rPr>
              <a:t>Social Media</a:t>
            </a:r>
            <a:endParaRPr lang="en-US" sz="2200" i="0" dirty="0">
              <a:solidFill>
                <a:schemeClr val="tx1"/>
              </a:solidFill>
              <a:effectLst/>
              <a:latin typeface="Calibri"/>
              <a:cs typeface="Calibri"/>
            </a:endParaRPr>
          </a:p>
          <a:p>
            <a:pPr marL="0" indent="0">
              <a:buNone/>
            </a:pPr>
            <a:endParaRPr lang="en-US" dirty="0">
              <a:solidFill>
                <a:srgbClr val="162E51"/>
              </a:solidFill>
              <a:latin typeface="Merriweather Web"/>
            </a:endParaRPr>
          </a:p>
          <a:p>
            <a:endParaRPr lang="en-US" dirty="0">
              <a:cs typeface="Calibri" panose="020F0502020204030204"/>
            </a:endParaRPr>
          </a:p>
        </p:txBody>
      </p:sp>
    </p:spTree>
    <p:extLst>
      <p:ext uri="{BB962C8B-B14F-4D97-AF65-F5344CB8AC3E}">
        <p14:creationId xmlns:p14="http://schemas.microsoft.com/office/powerpoint/2010/main" val="26387740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396E6DE-DA04-B81C-19AE-5A17A77447C9}"/>
              </a:ext>
            </a:extLst>
          </p:cNvPr>
          <p:cNvSpPr>
            <a:spLocks noGrp="1"/>
          </p:cNvSpPr>
          <p:nvPr>
            <p:ph type="title"/>
          </p:nvPr>
        </p:nvSpPr>
        <p:spPr>
          <a:xfrm>
            <a:off x="249383" y="842356"/>
            <a:ext cx="3200400" cy="1568335"/>
          </a:xfrm>
        </p:spPr>
        <p:txBody>
          <a:bodyPr/>
          <a:lstStyle/>
          <a:p>
            <a:r>
              <a:rPr lang="en-US"/>
              <a:t>What does WCAG 2.1 Level AA really mean?</a:t>
            </a:r>
          </a:p>
        </p:txBody>
      </p:sp>
      <p:sp>
        <p:nvSpPr>
          <p:cNvPr id="5" name="Content Placeholder 4">
            <a:extLst>
              <a:ext uri="{FF2B5EF4-FFF2-40B4-BE49-F238E27FC236}">
                <a16:creationId xmlns:a16="http://schemas.microsoft.com/office/drawing/2014/main" id="{2CC5A478-923B-1714-9621-ED4381B428A5}"/>
              </a:ext>
            </a:extLst>
          </p:cNvPr>
          <p:cNvSpPr>
            <a:spLocks noGrp="1"/>
          </p:cNvSpPr>
          <p:nvPr>
            <p:ph idx="1"/>
          </p:nvPr>
        </p:nvSpPr>
        <p:spPr/>
        <p:txBody>
          <a:bodyPr>
            <a:normAutofit/>
          </a:bodyPr>
          <a:lstStyle/>
          <a:p>
            <a:pPr>
              <a:lnSpc>
                <a:spcPct val="110000"/>
              </a:lnSpc>
            </a:pPr>
            <a:r>
              <a:rPr lang="en-US" sz="2800" dirty="0">
                <a:solidFill>
                  <a:schemeClr val="tx1"/>
                </a:solidFill>
              </a:rPr>
              <a:t>Overview of WCAG Guidelines</a:t>
            </a:r>
          </a:p>
          <a:p>
            <a:pPr marL="617220" indent="-342900">
              <a:lnSpc>
                <a:spcPct val="110000"/>
              </a:lnSpc>
              <a:spcBef>
                <a:spcPts val="0"/>
              </a:spcBef>
              <a:spcAft>
                <a:spcPts val="0"/>
              </a:spcAft>
              <a:buClrTx/>
              <a:buFontTx/>
              <a:buChar char="•"/>
            </a:pPr>
            <a:r>
              <a:rPr lang="en-US" sz="1900" dirty="0">
                <a:latin typeface="Open Sans"/>
                <a:ea typeface="Open Sans"/>
                <a:cs typeface="Open Sans"/>
                <a:hlinkClick r:id="rId3"/>
              </a:rPr>
              <a:t>Page structure</a:t>
            </a:r>
            <a:r>
              <a:rPr lang="en-US" sz="1900" dirty="0">
                <a:latin typeface="Open Sans"/>
                <a:ea typeface="Open Sans"/>
                <a:cs typeface="Open Sans"/>
              </a:rPr>
              <a:t> </a:t>
            </a:r>
            <a:r>
              <a:rPr lang="en-US" sz="1900" dirty="0">
                <a:solidFill>
                  <a:schemeClr val="tx1"/>
                </a:solidFill>
                <a:latin typeface="Open Sans"/>
                <a:ea typeface="Open Sans"/>
                <a:cs typeface="Open Sans"/>
              </a:rPr>
              <a:t>– headings, lists, tables, forms</a:t>
            </a:r>
            <a:endParaRPr lang="en-US" sz="1900" dirty="0">
              <a:solidFill>
                <a:schemeClr val="tx1"/>
              </a:solidFill>
              <a:cs typeface="Calibri"/>
            </a:endParaRPr>
          </a:p>
          <a:p>
            <a:pPr marL="617220" indent="-342900">
              <a:lnSpc>
                <a:spcPct val="110000"/>
              </a:lnSpc>
              <a:spcBef>
                <a:spcPts val="0"/>
              </a:spcBef>
              <a:spcAft>
                <a:spcPts val="0"/>
              </a:spcAft>
              <a:buClrTx/>
              <a:buFontTx/>
              <a:buChar char="•"/>
            </a:pPr>
            <a:r>
              <a:rPr lang="en-US" sz="1900" dirty="0">
                <a:latin typeface="Open Sans"/>
                <a:ea typeface="Open Sans"/>
                <a:cs typeface="Open Sans"/>
                <a:hlinkClick r:id="rId4"/>
              </a:rPr>
              <a:t>Color contrast</a:t>
            </a:r>
            <a:r>
              <a:rPr lang="en-US" sz="1900" dirty="0">
                <a:latin typeface="Open Sans"/>
                <a:ea typeface="Open Sans"/>
                <a:cs typeface="Open Sans"/>
              </a:rPr>
              <a:t> </a:t>
            </a:r>
            <a:r>
              <a:rPr lang="en-US" sz="1900" dirty="0">
                <a:solidFill>
                  <a:schemeClr val="tx1"/>
                </a:solidFill>
                <a:latin typeface="Open Sans"/>
                <a:ea typeface="Open Sans"/>
                <a:cs typeface="Open Sans"/>
              </a:rPr>
              <a:t>of text, buttons and links against background images and colors</a:t>
            </a:r>
            <a:endParaRPr lang="en-US" sz="1900" dirty="0">
              <a:solidFill>
                <a:schemeClr val="tx1"/>
              </a:solidFill>
              <a:cs typeface="Calibri"/>
            </a:endParaRPr>
          </a:p>
          <a:p>
            <a:pPr marL="617220" indent="-342900">
              <a:lnSpc>
                <a:spcPct val="110000"/>
              </a:lnSpc>
              <a:spcBef>
                <a:spcPts val="0"/>
              </a:spcBef>
              <a:spcAft>
                <a:spcPts val="0"/>
              </a:spcAft>
              <a:buClrTx/>
              <a:buFontTx/>
              <a:buChar char="•"/>
            </a:pPr>
            <a:r>
              <a:rPr lang="en-US" sz="1900" dirty="0">
                <a:latin typeface="Open Sans"/>
                <a:ea typeface="Open Sans"/>
                <a:cs typeface="Open Sans"/>
                <a:hlinkClick r:id="rId5"/>
              </a:rPr>
              <a:t>Keyboard-only</a:t>
            </a:r>
            <a:r>
              <a:rPr lang="en-US" sz="1900" dirty="0">
                <a:latin typeface="Open Sans"/>
                <a:ea typeface="Open Sans"/>
                <a:cs typeface="Open Sans"/>
              </a:rPr>
              <a:t> </a:t>
            </a:r>
            <a:r>
              <a:rPr lang="en-US" sz="1900" dirty="0">
                <a:solidFill>
                  <a:schemeClr val="tx1"/>
                </a:solidFill>
                <a:latin typeface="Open Sans"/>
                <a:ea typeface="Open Sans"/>
                <a:cs typeface="Open Sans"/>
              </a:rPr>
              <a:t>navigation (no mouse)</a:t>
            </a:r>
            <a:endParaRPr lang="en-US" sz="1900" dirty="0">
              <a:solidFill>
                <a:schemeClr val="tx1"/>
              </a:solidFill>
              <a:cs typeface="Calibri"/>
            </a:endParaRPr>
          </a:p>
          <a:p>
            <a:pPr marL="617220" indent="-342900">
              <a:lnSpc>
                <a:spcPct val="110000"/>
              </a:lnSpc>
              <a:spcBef>
                <a:spcPts val="0"/>
              </a:spcBef>
              <a:spcAft>
                <a:spcPts val="0"/>
              </a:spcAft>
              <a:buClrTx/>
              <a:buFontTx/>
              <a:buChar char="•"/>
            </a:pPr>
            <a:r>
              <a:rPr lang="en-US" sz="1900" dirty="0">
                <a:solidFill>
                  <a:schemeClr val="tx1"/>
                </a:solidFill>
                <a:latin typeface="Open Sans"/>
                <a:ea typeface="Open Sans"/>
                <a:cs typeface="Open Sans"/>
              </a:rPr>
              <a:t>Use with common assistive technologies like screen readers to navigate the product</a:t>
            </a:r>
            <a:endParaRPr lang="en-US" sz="1900" dirty="0">
              <a:solidFill>
                <a:schemeClr val="tx1"/>
              </a:solidFill>
              <a:cs typeface="Calibri"/>
            </a:endParaRPr>
          </a:p>
          <a:p>
            <a:pPr marL="617220" indent="-342900">
              <a:lnSpc>
                <a:spcPct val="110000"/>
              </a:lnSpc>
              <a:spcBef>
                <a:spcPts val="0"/>
              </a:spcBef>
              <a:spcAft>
                <a:spcPts val="0"/>
              </a:spcAft>
              <a:buClrTx/>
              <a:buFontTx/>
              <a:buChar char="•"/>
            </a:pPr>
            <a:r>
              <a:rPr lang="en-US" sz="1900" dirty="0">
                <a:solidFill>
                  <a:schemeClr val="tx1"/>
                </a:solidFill>
                <a:latin typeface="Open Sans"/>
                <a:ea typeface="Open Sans"/>
                <a:cs typeface="Open Sans"/>
              </a:rPr>
              <a:t>Screen magnification – product should be able to magnify to at least 200% without causing major issues with the readability or structure of the interface.</a:t>
            </a:r>
            <a:endParaRPr lang="en-US" sz="1900" dirty="0">
              <a:solidFill>
                <a:schemeClr val="tx1"/>
              </a:solidFill>
              <a:cs typeface="Calibri"/>
            </a:endParaRPr>
          </a:p>
          <a:p>
            <a:pPr marL="617220" indent="-342900">
              <a:lnSpc>
                <a:spcPct val="110000"/>
              </a:lnSpc>
              <a:spcBef>
                <a:spcPts val="0"/>
              </a:spcBef>
              <a:spcAft>
                <a:spcPts val="0"/>
              </a:spcAft>
              <a:buClrTx/>
              <a:buFontTx/>
              <a:buChar char="•"/>
            </a:pPr>
            <a:r>
              <a:rPr lang="en-US" sz="1900" dirty="0">
                <a:latin typeface="Open Sans"/>
                <a:ea typeface="Open Sans"/>
                <a:cs typeface="Open Sans"/>
                <a:hlinkClick r:id="rId6"/>
              </a:rPr>
              <a:t>Alt text for images</a:t>
            </a:r>
            <a:endParaRPr lang="en-US" sz="1900" dirty="0">
              <a:cs typeface="Calibri"/>
            </a:endParaRPr>
          </a:p>
          <a:p>
            <a:pPr marL="617220" indent="-342900">
              <a:lnSpc>
                <a:spcPct val="110000"/>
              </a:lnSpc>
              <a:spcBef>
                <a:spcPts val="0"/>
              </a:spcBef>
              <a:spcAft>
                <a:spcPts val="0"/>
              </a:spcAft>
              <a:buClrTx/>
              <a:buFontTx/>
              <a:buChar char="•"/>
            </a:pPr>
            <a:r>
              <a:rPr lang="en-US" sz="1900" dirty="0">
                <a:latin typeface="Open Sans"/>
                <a:ea typeface="Open Sans"/>
                <a:cs typeface="Open Sans"/>
                <a:hlinkClick r:id="rId7"/>
              </a:rPr>
              <a:t>Captioning and transcripts </a:t>
            </a:r>
            <a:r>
              <a:rPr lang="en-US" sz="1900" dirty="0">
                <a:solidFill>
                  <a:schemeClr val="tx1"/>
                </a:solidFill>
                <a:latin typeface="Open Sans"/>
                <a:ea typeface="Open Sans"/>
                <a:cs typeface="Open Sans"/>
              </a:rPr>
              <a:t>for videos, podcasts, audio content, animations</a:t>
            </a:r>
            <a:endParaRPr lang="en-US" sz="1900" dirty="0">
              <a:solidFill>
                <a:schemeClr val="tx1"/>
              </a:solidFill>
              <a:cs typeface="Calibri"/>
            </a:endParaRPr>
          </a:p>
          <a:p>
            <a:endParaRPr lang="en-US" dirty="0"/>
          </a:p>
        </p:txBody>
      </p:sp>
      <p:sp>
        <p:nvSpPr>
          <p:cNvPr id="6" name="Text Placeholder 5">
            <a:extLst>
              <a:ext uri="{FF2B5EF4-FFF2-40B4-BE49-F238E27FC236}">
                <a16:creationId xmlns:a16="http://schemas.microsoft.com/office/drawing/2014/main" id="{33377163-7764-7584-9D21-F5BFC4A806D6}"/>
              </a:ext>
            </a:extLst>
          </p:cNvPr>
          <p:cNvSpPr>
            <a:spLocks noGrp="1"/>
          </p:cNvSpPr>
          <p:nvPr>
            <p:ph type="body" sz="half" idx="2"/>
          </p:nvPr>
        </p:nvSpPr>
        <p:spPr>
          <a:xfrm>
            <a:off x="184727" y="2410691"/>
            <a:ext cx="3749963" cy="4230254"/>
          </a:xfrm>
        </p:spPr>
        <p:txBody>
          <a:bodyPr>
            <a:normAutofit/>
          </a:bodyPr>
          <a:lstStyle/>
          <a:p>
            <a:pPr marL="342900" indent="-342900">
              <a:lnSpc>
                <a:spcPct val="110000"/>
              </a:lnSpc>
              <a:buClrTx/>
              <a:buFont typeface="Arial" panose="020B0604020202020204" pitchFamily="34" charset="0"/>
              <a:buChar char="•"/>
            </a:pPr>
            <a:r>
              <a:rPr lang="en-US" sz="2600"/>
              <a:t>Web Content Accessibility Guidelines</a:t>
            </a:r>
          </a:p>
          <a:p>
            <a:pPr marL="342900" indent="-342900">
              <a:lnSpc>
                <a:spcPct val="110000"/>
              </a:lnSpc>
              <a:buClrTx/>
              <a:buFont typeface="Arial" panose="020B0604020202020204" pitchFamily="34" charset="0"/>
              <a:buChar char="•"/>
            </a:pPr>
            <a:r>
              <a:rPr lang="en-US" sz="2600"/>
              <a:t>Not just for websites. It’s for web content on:</a:t>
            </a:r>
          </a:p>
          <a:p>
            <a:pPr marL="800100" lvl="1" indent="-342900">
              <a:lnSpc>
                <a:spcPct val="110000"/>
              </a:lnSpc>
              <a:buFont typeface="Arial" panose="020B0604020202020204" pitchFamily="34" charset="0"/>
              <a:buChar char="•"/>
            </a:pPr>
            <a:r>
              <a:rPr lang="en-US" sz="2200">
                <a:solidFill>
                  <a:schemeClr val="bg1"/>
                </a:solidFill>
                <a:ea typeface="+mn-lt"/>
                <a:cs typeface="+mn-lt"/>
              </a:rPr>
              <a:t>Desktops</a:t>
            </a:r>
          </a:p>
          <a:p>
            <a:pPr marL="800100" lvl="1" indent="-342900">
              <a:lnSpc>
                <a:spcPct val="110000"/>
              </a:lnSpc>
              <a:buFont typeface="Arial" panose="020B0604020202020204" pitchFamily="34" charset="0"/>
              <a:buChar char="•"/>
            </a:pPr>
            <a:r>
              <a:rPr lang="en-US" sz="2200">
                <a:solidFill>
                  <a:schemeClr val="bg1"/>
                </a:solidFill>
                <a:ea typeface="+mn-lt"/>
                <a:cs typeface="+mn-lt"/>
              </a:rPr>
              <a:t>Laptops</a:t>
            </a:r>
          </a:p>
          <a:p>
            <a:pPr marL="800100" lvl="1" indent="-342900">
              <a:lnSpc>
                <a:spcPct val="110000"/>
              </a:lnSpc>
              <a:buFont typeface="Arial" panose="020B0604020202020204" pitchFamily="34" charset="0"/>
              <a:buChar char="•"/>
            </a:pPr>
            <a:r>
              <a:rPr lang="en-US" sz="2200">
                <a:solidFill>
                  <a:schemeClr val="bg1"/>
                </a:solidFill>
                <a:ea typeface="+mn-lt"/>
                <a:cs typeface="+mn-lt"/>
              </a:rPr>
              <a:t>Tablets</a:t>
            </a:r>
          </a:p>
          <a:p>
            <a:pPr marL="800100" lvl="1" indent="-342900">
              <a:lnSpc>
                <a:spcPct val="110000"/>
              </a:lnSpc>
              <a:buFont typeface="Arial" panose="020B0604020202020204" pitchFamily="34" charset="0"/>
              <a:buChar char="•"/>
            </a:pPr>
            <a:r>
              <a:rPr lang="en-US" sz="2200">
                <a:solidFill>
                  <a:schemeClr val="bg1"/>
                </a:solidFill>
                <a:ea typeface="+mn-lt"/>
                <a:cs typeface="+mn-lt"/>
              </a:rPr>
              <a:t>Mobile devices</a:t>
            </a:r>
            <a:endParaRPr lang="en-US" sz="2200">
              <a:solidFill>
                <a:schemeClr val="bg1"/>
              </a:solidFill>
              <a:latin typeface="Calibri"/>
              <a:ea typeface="Open Sans"/>
              <a:cs typeface="Calibri"/>
            </a:endParaRPr>
          </a:p>
          <a:p>
            <a:endParaRPr lang="en-US"/>
          </a:p>
        </p:txBody>
      </p:sp>
    </p:spTree>
    <p:extLst>
      <p:ext uri="{BB962C8B-B14F-4D97-AF65-F5344CB8AC3E}">
        <p14:creationId xmlns:p14="http://schemas.microsoft.com/office/powerpoint/2010/main" val="3372979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D5A75-FCCD-9E4B-0CA3-3D4167741439}"/>
              </a:ext>
            </a:extLst>
          </p:cNvPr>
          <p:cNvSpPr>
            <a:spLocks noGrp="1"/>
          </p:cNvSpPr>
          <p:nvPr>
            <p:ph type="title"/>
          </p:nvPr>
        </p:nvSpPr>
        <p:spPr/>
        <p:txBody>
          <a:bodyPr/>
          <a:lstStyle/>
          <a:p>
            <a:r>
              <a:rPr lang="en-US" dirty="0">
                <a:solidFill>
                  <a:schemeClr val="tx1"/>
                </a:solidFill>
              </a:rPr>
              <a:t>Exceptions?</a:t>
            </a:r>
          </a:p>
        </p:txBody>
      </p:sp>
      <p:sp>
        <p:nvSpPr>
          <p:cNvPr id="3" name="Content Placeholder 2">
            <a:extLst>
              <a:ext uri="{FF2B5EF4-FFF2-40B4-BE49-F238E27FC236}">
                <a16:creationId xmlns:a16="http://schemas.microsoft.com/office/drawing/2014/main" id="{A1DB6F14-125A-3E52-2F6A-F51316E2F267}"/>
              </a:ext>
            </a:extLst>
          </p:cNvPr>
          <p:cNvSpPr>
            <a:spLocks noGrp="1"/>
          </p:cNvSpPr>
          <p:nvPr>
            <p:ph idx="1"/>
          </p:nvPr>
        </p:nvSpPr>
        <p:spPr/>
        <p:txBody>
          <a:bodyPr vert="horz" lIns="0" tIns="45720" rIns="0" bIns="45720" rtlCol="0" anchor="t">
            <a:normAutofit/>
          </a:bodyPr>
          <a:lstStyle/>
          <a:p>
            <a:r>
              <a:rPr lang="en-US" sz="2400" dirty="0">
                <a:solidFill>
                  <a:schemeClr val="tx1"/>
                </a:solidFill>
              </a:rPr>
              <a:t>Archived Web Content: </a:t>
            </a:r>
          </a:p>
          <a:p>
            <a:pPr marL="383540" lvl="1"/>
            <a:r>
              <a:rPr lang="en-US" sz="2200" dirty="0">
                <a:solidFill>
                  <a:schemeClr val="tx1"/>
                </a:solidFill>
              </a:rPr>
              <a:t>Must be for reference, in specially designated area, and content unchanged since archival date. </a:t>
            </a:r>
            <a:endParaRPr lang="en-US" sz="2200" dirty="0">
              <a:solidFill>
                <a:schemeClr val="tx1"/>
              </a:solidFill>
              <a:ea typeface="Calibri"/>
              <a:cs typeface="Calibri"/>
            </a:endParaRPr>
          </a:p>
          <a:p>
            <a:r>
              <a:rPr lang="en-US" sz="2400" dirty="0">
                <a:solidFill>
                  <a:schemeClr val="tx1"/>
                </a:solidFill>
              </a:rPr>
              <a:t>Pre-existing conventional electronic documents such as word documents, .pdf. or spreadsheet files posted before the compliance date.</a:t>
            </a:r>
          </a:p>
          <a:p>
            <a:pPr marL="383540" lvl="1"/>
            <a:r>
              <a:rPr lang="en-US" sz="2000" dirty="0">
                <a:solidFill>
                  <a:schemeClr val="tx1"/>
                </a:solidFill>
              </a:rPr>
              <a:t>Any updates made after the compliance date must meet WCAG 2.1, Level AA.</a:t>
            </a:r>
            <a:endParaRPr lang="en-US" sz="2000" dirty="0">
              <a:solidFill>
                <a:schemeClr val="tx1"/>
              </a:solidFill>
              <a:ea typeface="Calibri" panose="020F0502020204030204"/>
              <a:cs typeface="Calibri" panose="020F0502020204030204"/>
            </a:endParaRPr>
          </a:p>
          <a:p>
            <a:r>
              <a:rPr lang="en-US" sz="2400" dirty="0">
                <a:solidFill>
                  <a:schemeClr val="tx1"/>
                </a:solidFill>
              </a:rPr>
              <a:t>Content posted by a third party, where the third party is not posting content due to a contractual or licensing requirement.</a:t>
            </a:r>
          </a:p>
          <a:p>
            <a:pPr marL="383540" lvl="1"/>
            <a:r>
              <a:rPr lang="en-US" sz="2000" dirty="0">
                <a:solidFill>
                  <a:schemeClr val="tx1"/>
                </a:solidFill>
              </a:rPr>
              <a:t>YES: Third party posts to ISU social media accounts would apply.</a:t>
            </a:r>
            <a:endParaRPr lang="en-US" sz="2000" dirty="0">
              <a:solidFill>
                <a:schemeClr val="tx1"/>
              </a:solidFill>
              <a:ea typeface="Calibri" panose="020F0502020204030204"/>
              <a:cs typeface="Calibri"/>
            </a:endParaRPr>
          </a:p>
          <a:p>
            <a:pPr marL="383540" lvl="1"/>
            <a:r>
              <a:rPr lang="en-US" sz="2000" dirty="0">
                <a:solidFill>
                  <a:schemeClr val="tx1"/>
                </a:solidFill>
              </a:rPr>
              <a:t>NO: Periodicals/LMS content used for instruction would NOT apply.</a:t>
            </a:r>
            <a:endParaRPr lang="en-US" sz="2000" dirty="0">
              <a:solidFill>
                <a:schemeClr val="tx1"/>
              </a:solidFill>
              <a:ea typeface="Calibri" panose="020F0502020204030204"/>
              <a:cs typeface="Calibri" panose="020F0502020204030204"/>
            </a:endParaRPr>
          </a:p>
          <a:p>
            <a:pPr marL="383540" lvl="1"/>
            <a:endParaRPr lang="en-US" sz="2000" dirty="0">
              <a:ea typeface="Calibri" panose="020F0502020204030204"/>
              <a:cs typeface="Calibri" panose="020F0502020204030204"/>
            </a:endParaRPr>
          </a:p>
        </p:txBody>
      </p:sp>
    </p:spTree>
    <p:extLst>
      <p:ext uri="{BB962C8B-B14F-4D97-AF65-F5344CB8AC3E}">
        <p14:creationId xmlns:p14="http://schemas.microsoft.com/office/powerpoint/2010/main" val="36578440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D5A75-FCCD-9E4B-0CA3-3D4167741439}"/>
              </a:ext>
            </a:extLst>
          </p:cNvPr>
          <p:cNvSpPr>
            <a:spLocks noGrp="1"/>
          </p:cNvSpPr>
          <p:nvPr>
            <p:ph type="title"/>
          </p:nvPr>
        </p:nvSpPr>
        <p:spPr/>
        <p:txBody>
          <a:bodyPr/>
          <a:lstStyle/>
          <a:p>
            <a:r>
              <a:rPr lang="en-US" dirty="0">
                <a:solidFill>
                  <a:schemeClr val="tx1"/>
                </a:solidFill>
              </a:rPr>
              <a:t>Exceptions?</a:t>
            </a:r>
          </a:p>
        </p:txBody>
      </p:sp>
      <p:sp>
        <p:nvSpPr>
          <p:cNvPr id="3" name="Content Placeholder 2">
            <a:extLst>
              <a:ext uri="{FF2B5EF4-FFF2-40B4-BE49-F238E27FC236}">
                <a16:creationId xmlns:a16="http://schemas.microsoft.com/office/drawing/2014/main" id="{A1DB6F14-125A-3E52-2F6A-F51316E2F267}"/>
              </a:ext>
            </a:extLst>
          </p:cNvPr>
          <p:cNvSpPr>
            <a:spLocks noGrp="1"/>
          </p:cNvSpPr>
          <p:nvPr>
            <p:ph idx="1"/>
          </p:nvPr>
        </p:nvSpPr>
        <p:spPr/>
        <p:txBody>
          <a:bodyPr/>
          <a:lstStyle/>
          <a:p>
            <a:r>
              <a:rPr lang="en-US" sz="2400" dirty="0">
                <a:solidFill>
                  <a:schemeClr val="tx1"/>
                </a:solidFill>
              </a:rPr>
              <a:t>Individualized (non-public) documents that are password-protected </a:t>
            </a:r>
          </a:p>
          <a:p>
            <a:r>
              <a:rPr lang="en-US" sz="2400" dirty="0">
                <a:solidFill>
                  <a:schemeClr val="tx1"/>
                </a:solidFill>
              </a:rPr>
              <a:t>Preexisting Social Media Posts</a:t>
            </a:r>
          </a:p>
          <a:p>
            <a:r>
              <a:rPr lang="en-US" sz="2400" dirty="0">
                <a:solidFill>
                  <a:schemeClr val="tx1"/>
                </a:solidFill>
              </a:rPr>
              <a:t>Conforming Alternate Versions</a:t>
            </a:r>
          </a:p>
          <a:p>
            <a:r>
              <a:rPr lang="en-US" sz="2400" dirty="0">
                <a:solidFill>
                  <a:schemeClr val="tx1"/>
                </a:solidFill>
              </a:rPr>
              <a:t>Fundamental Alteration of the Nature of a Service/Program/Activity Or Undue Financial and Administrative Burden</a:t>
            </a:r>
          </a:p>
          <a:p>
            <a:pPr lvl="1"/>
            <a:r>
              <a:rPr lang="en-US" sz="2000" dirty="0">
                <a:solidFill>
                  <a:schemeClr val="tx1"/>
                </a:solidFill>
              </a:rPr>
              <a:t>Decision must be made by agency head or designee;</a:t>
            </a:r>
          </a:p>
          <a:p>
            <a:pPr lvl="1"/>
            <a:r>
              <a:rPr lang="en-US" sz="2000" dirty="0">
                <a:solidFill>
                  <a:schemeClr val="tx1"/>
                </a:solidFill>
              </a:rPr>
              <a:t>Must consider “all resources available for use in the funding and operation of the service, program, or activity”</a:t>
            </a:r>
          </a:p>
          <a:p>
            <a:pPr lvl="1"/>
            <a:r>
              <a:rPr lang="en-US" sz="2000" dirty="0">
                <a:solidFill>
                  <a:schemeClr val="tx1"/>
                </a:solidFill>
              </a:rPr>
              <a:t>Must include a written statement of reasons</a:t>
            </a:r>
          </a:p>
          <a:p>
            <a:pPr lvl="1"/>
            <a:r>
              <a:rPr lang="en-US" sz="2000" dirty="0">
                <a:solidFill>
                  <a:schemeClr val="tx1"/>
                </a:solidFill>
              </a:rPr>
              <a:t>Must still provide benefits/services to the “maximum extent possible.”</a:t>
            </a:r>
          </a:p>
          <a:p>
            <a:pPr lvl="1"/>
            <a:endParaRPr lang="en-US" dirty="0"/>
          </a:p>
        </p:txBody>
      </p:sp>
    </p:spTree>
    <p:extLst>
      <p:ext uri="{BB962C8B-B14F-4D97-AF65-F5344CB8AC3E}">
        <p14:creationId xmlns:p14="http://schemas.microsoft.com/office/powerpoint/2010/main" val="176725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4BF367-D8F9-AF56-B759-A4C614A40290}"/>
              </a:ext>
            </a:extLst>
          </p:cNvPr>
          <p:cNvSpPr>
            <a:spLocks noGrp="1"/>
          </p:cNvSpPr>
          <p:nvPr>
            <p:ph type="title"/>
          </p:nvPr>
        </p:nvSpPr>
        <p:spPr>
          <a:xfrm>
            <a:off x="1066800" y="304891"/>
            <a:ext cx="10058400" cy="1450757"/>
          </a:xfrm>
        </p:spPr>
        <p:txBody>
          <a:bodyPr/>
          <a:lstStyle/>
          <a:p>
            <a:r>
              <a:rPr lang="en-US" dirty="0">
                <a:solidFill>
                  <a:schemeClr val="tx1"/>
                </a:solidFill>
              </a:rPr>
              <a:t>What if materials are not compliant?</a:t>
            </a:r>
          </a:p>
        </p:txBody>
      </p:sp>
      <p:sp>
        <p:nvSpPr>
          <p:cNvPr id="3" name="Content Placeholder 2">
            <a:extLst>
              <a:ext uri="{FF2B5EF4-FFF2-40B4-BE49-F238E27FC236}">
                <a16:creationId xmlns:a16="http://schemas.microsoft.com/office/drawing/2014/main" id="{0869943E-74E3-E641-EA23-5844C3EA5981}"/>
              </a:ext>
            </a:extLst>
          </p:cNvPr>
          <p:cNvSpPr>
            <a:spLocks noGrp="1"/>
          </p:cNvSpPr>
          <p:nvPr>
            <p:ph idx="1"/>
          </p:nvPr>
        </p:nvSpPr>
        <p:spPr>
          <a:xfrm>
            <a:off x="1066800" y="1932154"/>
            <a:ext cx="10515600" cy="3990109"/>
          </a:xfrm>
        </p:spPr>
        <p:txBody>
          <a:bodyPr vert="horz" lIns="91440" tIns="45720" rIns="91440" bIns="45720" rtlCol="0" anchor="t">
            <a:normAutofit/>
          </a:bodyPr>
          <a:lstStyle/>
          <a:p>
            <a:r>
              <a:rPr lang="en-US" sz="2400" dirty="0">
                <a:solidFill>
                  <a:schemeClr val="tx1"/>
                </a:solidFill>
                <a:cs typeface="Calibri"/>
              </a:rPr>
              <a:t>Future Rule: Once the university has knowledge of an issue, University has 5 days to address. </a:t>
            </a:r>
          </a:p>
          <a:p>
            <a:r>
              <a:rPr lang="en-US" sz="2400" dirty="0">
                <a:solidFill>
                  <a:schemeClr val="tx1"/>
                </a:solidFill>
                <a:cs typeface="Calibri"/>
              </a:rPr>
              <a:t>If a complaint is filed with</a:t>
            </a:r>
            <a:r>
              <a:rPr lang="en-US" sz="2400" dirty="0">
                <a:solidFill>
                  <a:schemeClr val="tx1"/>
                </a:solidFill>
                <a:ea typeface="+mn-lt"/>
                <a:cs typeface="+mn-lt"/>
              </a:rPr>
              <a:t> the US Department of Education Office of Civil Rights (OCR), there would typically be an investigation and response.  If found to be in violation, some common corrective measures may include: </a:t>
            </a:r>
          </a:p>
          <a:p>
            <a:pPr lvl="1"/>
            <a:r>
              <a:rPr lang="en-US" sz="2000" dirty="0">
                <a:solidFill>
                  <a:schemeClr val="tx1"/>
                </a:solidFill>
                <a:ea typeface="+mn-lt"/>
                <a:cs typeface="+mn-lt"/>
              </a:rPr>
              <a:t>Develop a corrective plan </a:t>
            </a:r>
            <a:endParaRPr lang="en-US" sz="2000" dirty="0">
              <a:solidFill>
                <a:schemeClr val="tx1"/>
              </a:solidFill>
            </a:endParaRPr>
          </a:p>
          <a:p>
            <a:pPr lvl="1"/>
            <a:r>
              <a:rPr lang="en-US" sz="2000" dirty="0">
                <a:solidFill>
                  <a:schemeClr val="tx1"/>
                </a:solidFill>
                <a:ea typeface="+mn-lt"/>
                <a:cs typeface="+mn-lt"/>
              </a:rPr>
              <a:t>Mandatory training for everyone (Faculty, staff…)</a:t>
            </a:r>
          </a:p>
          <a:p>
            <a:pPr lvl="1"/>
            <a:r>
              <a:rPr lang="en-US" sz="2000" dirty="0">
                <a:solidFill>
                  <a:schemeClr val="tx1"/>
                </a:solidFill>
                <a:ea typeface="+mn-lt"/>
                <a:cs typeface="+mn-lt"/>
              </a:rPr>
              <a:t>OCR mandates a timeframe (typically 1-18 months) for corrective action</a:t>
            </a:r>
          </a:p>
          <a:p>
            <a:pPr lvl="1"/>
            <a:r>
              <a:rPr lang="en-US" sz="2000" dirty="0">
                <a:solidFill>
                  <a:schemeClr val="tx1"/>
                </a:solidFill>
                <a:ea typeface="+mn-lt"/>
                <a:cs typeface="+mn-lt"/>
              </a:rPr>
              <a:t>OCR will continue to monitor university</a:t>
            </a:r>
          </a:p>
        </p:txBody>
      </p:sp>
    </p:spTree>
    <p:extLst>
      <p:ext uri="{BB962C8B-B14F-4D97-AF65-F5344CB8AC3E}">
        <p14:creationId xmlns:p14="http://schemas.microsoft.com/office/powerpoint/2010/main" val="5867842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7F32A0-1F72-EFC3-6C32-CC1B985FBCE0}"/>
              </a:ext>
            </a:extLst>
          </p:cNvPr>
          <p:cNvSpPr>
            <a:spLocks noGrp="1"/>
          </p:cNvSpPr>
          <p:nvPr>
            <p:ph type="title"/>
          </p:nvPr>
        </p:nvSpPr>
        <p:spPr/>
        <p:txBody>
          <a:bodyPr/>
          <a:lstStyle/>
          <a:p>
            <a:r>
              <a:rPr lang="en-US" dirty="0">
                <a:solidFill>
                  <a:schemeClr val="tx1"/>
                </a:solidFill>
              </a:rPr>
              <a:t>Current Primary ISU Resources</a:t>
            </a:r>
          </a:p>
        </p:txBody>
      </p:sp>
      <p:sp>
        <p:nvSpPr>
          <p:cNvPr id="3" name="Content Placeholder 2">
            <a:extLst>
              <a:ext uri="{FF2B5EF4-FFF2-40B4-BE49-F238E27FC236}">
                <a16:creationId xmlns:a16="http://schemas.microsoft.com/office/drawing/2014/main" id="{534E8E65-4176-923F-684F-81EFD47C43CA}"/>
              </a:ext>
            </a:extLst>
          </p:cNvPr>
          <p:cNvSpPr>
            <a:spLocks noGrp="1"/>
          </p:cNvSpPr>
          <p:nvPr>
            <p:ph idx="1"/>
          </p:nvPr>
        </p:nvSpPr>
        <p:spPr>
          <a:xfrm>
            <a:off x="1097280" y="1845734"/>
            <a:ext cx="10058400" cy="4398048"/>
          </a:xfrm>
        </p:spPr>
        <p:txBody>
          <a:bodyPr vert="horz" lIns="91440" tIns="45720" rIns="91440" bIns="45720" rtlCol="0" anchor="t">
            <a:normAutofit fontScale="85000" lnSpcReduction="20000"/>
          </a:bodyPr>
          <a:lstStyle/>
          <a:p>
            <a:pPr marL="0" indent="0">
              <a:buNone/>
            </a:pPr>
            <a:r>
              <a:rPr lang="en-US" sz="3200" b="1" dirty="0">
                <a:solidFill>
                  <a:schemeClr val="tx1"/>
                </a:solidFill>
                <a:cs typeface="Calibri"/>
              </a:rPr>
              <a:t>Resources</a:t>
            </a:r>
            <a:r>
              <a:rPr lang="en-US" dirty="0">
                <a:solidFill>
                  <a:schemeClr val="tx1"/>
                </a:solidFill>
                <a:cs typeface="Calibri"/>
              </a:rPr>
              <a:t>:</a:t>
            </a:r>
            <a:endParaRPr lang="en-US" dirty="0">
              <a:solidFill>
                <a:schemeClr val="tx1"/>
              </a:solidFill>
            </a:endParaRPr>
          </a:p>
          <a:p>
            <a:r>
              <a:rPr lang="en-US" sz="3100" dirty="0">
                <a:solidFill>
                  <a:schemeClr val="tx1"/>
                </a:solidFill>
              </a:rPr>
              <a:t>Student Access and Accommodation Services (SAAS)</a:t>
            </a:r>
            <a:endParaRPr lang="en-US" sz="3100" dirty="0">
              <a:solidFill>
                <a:schemeClr val="tx1"/>
              </a:solidFill>
              <a:ea typeface="Calibri"/>
              <a:cs typeface="Calibri"/>
            </a:endParaRPr>
          </a:p>
          <a:p>
            <a:pPr marL="383540" lvl="1"/>
            <a:r>
              <a:rPr lang="en-US" sz="2800" dirty="0">
                <a:solidFill>
                  <a:schemeClr val="tx1"/>
                </a:solidFill>
              </a:rPr>
              <a:t>Student accommodations</a:t>
            </a:r>
            <a:endParaRPr lang="en-US" sz="2800" dirty="0">
              <a:solidFill>
                <a:schemeClr val="tx1"/>
              </a:solidFill>
              <a:ea typeface="Calibri"/>
              <a:cs typeface="Calibri"/>
            </a:endParaRPr>
          </a:p>
          <a:p>
            <a:r>
              <a:rPr lang="en-US" sz="3100" dirty="0">
                <a:solidFill>
                  <a:schemeClr val="tx1"/>
                </a:solidFill>
              </a:rPr>
              <a:t>Office of Equal Opportunity and Access (OEOA)</a:t>
            </a:r>
            <a:endParaRPr lang="en-US" sz="3100" dirty="0">
              <a:solidFill>
                <a:schemeClr val="tx1"/>
              </a:solidFill>
              <a:ea typeface="Calibri"/>
              <a:cs typeface="Calibri"/>
            </a:endParaRPr>
          </a:p>
          <a:p>
            <a:pPr marL="383540" lvl="1"/>
            <a:r>
              <a:rPr lang="en-US" sz="2800" dirty="0">
                <a:solidFill>
                  <a:schemeClr val="tx1"/>
                </a:solidFill>
              </a:rPr>
              <a:t>Employee accommodations</a:t>
            </a:r>
            <a:endParaRPr lang="en-US" sz="2800" dirty="0">
              <a:solidFill>
                <a:schemeClr val="tx1"/>
              </a:solidFill>
              <a:ea typeface="Calibri"/>
              <a:cs typeface="Calibri"/>
            </a:endParaRPr>
          </a:p>
          <a:p>
            <a:r>
              <a:rPr lang="en-US" sz="3100" dirty="0">
                <a:solidFill>
                  <a:schemeClr val="tx1"/>
                </a:solidFill>
              </a:rPr>
              <a:t>Center for Integrated Professional Development (CIPD)</a:t>
            </a:r>
            <a:endParaRPr lang="en-US" sz="3100" dirty="0">
              <a:solidFill>
                <a:schemeClr val="tx1"/>
              </a:solidFill>
              <a:ea typeface="Calibri"/>
              <a:cs typeface="Calibri"/>
            </a:endParaRPr>
          </a:p>
          <a:p>
            <a:pPr marL="383540" lvl="1"/>
            <a:r>
              <a:rPr lang="en-US" sz="2800" dirty="0">
                <a:solidFill>
                  <a:schemeClr val="tx1"/>
                </a:solidFill>
              </a:rPr>
              <a:t>Instructional design</a:t>
            </a:r>
            <a:endParaRPr lang="en-US" sz="2800" dirty="0">
              <a:solidFill>
                <a:schemeClr val="tx1"/>
              </a:solidFill>
              <a:ea typeface="Calibri"/>
              <a:cs typeface="Calibri"/>
            </a:endParaRPr>
          </a:p>
          <a:p>
            <a:r>
              <a:rPr lang="en-US" sz="3100" dirty="0">
                <a:solidFill>
                  <a:schemeClr val="tx1"/>
                </a:solidFill>
              </a:rPr>
              <a:t>Web Accessibility Coordinator / Technology Solutions</a:t>
            </a:r>
          </a:p>
          <a:p>
            <a:pPr marL="383540" lvl="1"/>
            <a:r>
              <a:rPr lang="en-US" sz="2800" dirty="0">
                <a:solidFill>
                  <a:schemeClr val="tx1"/>
                </a:solidFill>
              </a:rPr>
              <a:t>Accessibility guidance and reviews</a:t>
            </a:r>
            <a:endParaRPr lang="en-US" sz="2800" dirty="0">
              <a:solidFill>
                <a:schemeClr val="tx1"/>
              </a:solidFill>
              <a:ea typeface="Calibri"/>
              <a:cs typeface="Calibri"/>
            </a:endParaRPr>
          </a:p>
          <a:p>
            <a:pPr marL="383540" lvl="1"/>
            <a:r>
              <a:rPr lang="en-US" sz="2800" dirty="0">
                <a:hlinkClick r:id="rId3"/>
              </a:rPr>
              <a:t>Help.IllinoisState.edu/accessibility</a:t>
            </a:r>
            <a:endParaRPr lang="en-US" sz="2800" dirty="0">
              <a:ea typeface="Calibri" panose="020F0502020204030204"/>
              <a:cs typeface="Calibri" panose="020F0502020204030204"/>
            </a:endParaRPr>
          </a:p>
          <a:p>
            <a:pPr marL="383540" lvl="1"/>
            <a:r>
              <a:rPr lang="en-US" sz="2800" dirty="0">
                <a:ea typeface="+mn-lt"/>
                <a:cs typeface="+mn-lt"/>
                <a:hlinkClick r:id="rId4"/>
              </a:rPr>
              <a:t>Software Catalog</a:t>
            </a:r>
            <a:endParaRPr lang="en-US" sz="2800" dirty="0">
              <a:ea typeface="Calibri" panose="020F0502020204030204"/>
              <a:cs typeface="Calibri"/>
            </a:endParaRPr>
          </a:p>
        </p:txBody>
      </p:sp>
    </p:spTree>
    <p:extLst>
      <p:ext uri="{BB962C8B-B14F-4D97-AF65-F5344CB8AC3E}">
        <p14:creationId xmlns:p14="http://schemas.microsoft.com/office/powerpoint/2010/main" val="171140059"/>
      </p:ext>
    </p:extLst>
  </p:cSld>
  <p:clrMapOvr>
    <a:masterClrMapping/>
  </p:clrMapOvr>
</p:sld>
</file>

<file path=ppt/theme/theme1.xml><?xml version="1.0" encoding="utf-8"?>
<a:theme xmlns:a="http://schemas.openxmlformats.org/drawingml/2006/main" name="Retrospect">
  <a:themeElements>
    <a:clrScheme name="Custom 2">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C00000"/>
      </a:hlink>
      <a:folHlink>
        <a:srgbClr val="FF0000"/>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D682AB5BAEC8E648A2742CACB06F527E" ma:contentTypeVersion="18" ma:contentTypeDescription="Create a new document." ma:contentTypeScope="" ma:versionID="35b82300237088cde879769e2fa6537f">
  <xsd:schema xmlns:xsd="http://www.w3.org/2001/XMLSchema" xmlns:xs="http://www.w3.org/2001/XMLSchema" xmlns:p="http://schemas.microsoft.com/office/2006/metadata/properties" xmlns:ns2="205bfbc1-e8b8-4860-980c-b93c7920f507" xmlns:ns3="4fe2d134-2c53-492a-a75e-0f91237ab10d" targetNamespace="http://schemas.microsoft.com/office/2006/metadata/properties" ma:root="true" ma:fieldsID="376791e415b44f91bd7e6283511f9d73" ns2:_="" ns3:_="">
    <xsd:import namespace="205bfbc1-e8b8-4860-980c-b93c7920f507"/>
    <xsd:import namespace="4fe2d134-2c53-492a-a75e-0f91237ab10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Location" minOccurs="0"/>
                <xsd:element ref="ns2:MediaServiceAutoTags" minOccurs="0"/>
                <xsd:element ref="ns2:MediaServiceOCR" minOccurs="0"/>
                <xsd:element ref="ns2:MediaServiceAutoKeyPoints" minOccurs="0"/>
                <xsd:element ref="ns2:MediaServiceKeyPoint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ObjectDetectorVersions" minOccurs="0"/>
                <xsd:element ref="ns3:SharedWithUsers" minOccurs="0"/>
                <xsd:element ref="ns3:SharedWithDetail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05bfbc1-e8b8-4860-980c-b93c7920f50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Location" ma:index="11" nillable="true" ma:displayName="MediaServiceLocation" ma:internalName="MediaServiceLocation" ma:readOnly="true">
      <xsd:simpleType>
        <xsd:restriction base="dms:Text"/>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0" nillable="true" ma:taxonomy="true" ma:internalName="lcf76f155ced4ddcb4097134ff3c332f" ma:taxonomyFieldName="MediaServiceImageTags" ma:displayName="Image Tags" ma:readOnly="false" ma:fieldId="{5cf76f15-5ced-4ddc-b409-7134ff3c332f}" ma:taxonomyMulti="true" ma:sspId="dea7019a-c3dc-464b-ba2f-0a559e849834"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4fe2d134-2c53-492a-a75e-0f91237ab10d" elementFormDefault="qualified">
    <xsd:import namespace="http://schemas.microsoft.com/office/2006/documentManagement/types"/>
    <xsd:import namespace="http://schemas.microsoft.com/office/infopath/2007/PartnerControls"/>
    <xsd:element name="TaxCatchAll" ma:index="21" nillable="true" ma:displayName="Taxonomy Catch All Column" ma:hidden="true" ma:list="{0c8913f3-194d-48da-b09a-8442723d2b9f}" ma:internalName="TaxCatchAll" ma:showField="CatchAllData" ma:web="4fe2d134-2c53-492a-a75e-0f91237ab10d">
      <xsd:complexType>
        <xsd:complexContent>
          <xsd:extension base="dms:MultiChoiceLookup">
            <xsd:sequence>
              <xsd:element name="Value" type="dms:Lookup" maxOccurs="unbounded" minOccurs="0" nillable="true"/>
            </xsd:sequence>
          </xsd:extension>
        </xsd:complexContent>
      </xsd:complexType>
    </xsd:element>
    <xsd:element name="SharedWithUsers" ma:index="2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4fe2d134-2c53-492a-a75e-0f91237ab10d" xsi:nil="true"/>
    <lcf76f155ced4ddcb4097134ff3c332f xmlns="205bfbc1-e8b8-4860-980c-b93c7920f50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185CE99B-CE10-4D3D-BD43-8B93F6257F51}"/>
</file>

<file path=customXml/itemProps2.xml><?xml version="1.0" encoding="utf-8"?>
<ds:datastoreItem xmlns:ds="http://schemas.openxmlformats.org/officeDocument/2006/customXml" ds:itemID="{D60D548F-A35B-4DC9-8231-63A401E50C15}"/>
</file>

<file path=customXml/itemProps3.xml><?xml version="1.0" encoding="utf-8"?>
<ds:datastoreItem xmlns:ds="http://schemas.openxmlformats.org/officeDocument/2006/customXml" ds:itemID="{B300C32E-83C3-49D8-9299-54F8EF411B8C}"/>
</file>

<file path=docProps/app.xml><?xml version="1.0" encoding="utf-8"?>
<Properties xmlns="http://schemas.openxmlformats.org/officeDocument/2006/extended-properties" xmlns:vt="http://schemas.openxmlformats.org/officeDocument/2006/docPropsVTypes">
  <TotalTime>22</TotalTime>
  <Words>913</Words>
  <Application>Microsoft Office PowerPoint</Application>
  <PresentationFormat>Widescreen</PresentationFormat>
  <Paragraphs>118</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Arial</vt:lpstr>
      <vt:lpstr>Calibri</vt:lpstr>
      <vt:lpstr>Calibri Light</vt:lpstr>
      <vt:lpstr>Merriweather Web</vt:lpstr>
      <vt:lpstr>Open Sans</vt:lpstr>
      <vt:lpstr>Public Sans Web</vt:lpstr>
      <vt:lpstr>Retrospect</vt:lpstr>
      <vt:lpstr>Digital Accessibility Rule</vt:lpstr>
      <vt:lpstr>Background</vt:lpstr>
      <vt:lpstr>When is the compliance date?</vt:lpstr>
      <vt:lpstr>What does rule require?</vt:lpstr>
      <vt:lpstr>What does WCAG 2.1 Level AA really mean?</vt:lpstr>
      <vt:lpstr>Exceptions?</vt:lpstr>
      <vt:lpstr>Exceptions?</vt:lpstr>
      <vt:lpstr>What if materials are not compliant?</vt:lpstr>
      <vt:lpstr>Current Primary ISU Resources</vt:lpstr>
      <vt:lpstr>Digital Accessibility Committee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Digital Accessibility Rule</dc:title>
  <dc:creator>Maginnis, Alice</dc:creator>
  <cp:lastModifiedBy>Pritts, Ashley</cp:lastModifiedBy>
  <cp:revision>3</cp:revision>
  <dcterms:created xsi:type="dcterms:W3CDTF">2024-09-12T15:10:39Z</dcterms:created>
  <dcterms:modified xsi:type="dcterms:W3CDTF">2025-08-04T21:47:06Z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0x010100D682AB5BAEC8E648A2742CACB06F527E</vt:lpwstr>
  </property>
</Properties>
</file>