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60" r:id="rId6"/>
    <p:sldId id="262" r:id="rId7"/>
    <p:sldId id="261" r:id="rId8"/>
    <p:sldId id="263" r:id="rId9"/>
    <p:sldId id="264" r:id="rId10"/>
    <p:sldId id="265" r:id="rId11"/>
    <p:sldId id="268" r:id="rId12"/>
    <p:sldId id="272" r:id="rId13"/>
    <p:sldId id="271" r:id="rId14"/>
    <p:sldId id="269" r:id="rId15"/>
    <p:sldId id="270" r:id="rId16"/>
    <p:sldId id="274" r:id="rId17"/>
    <p:sldId id="276" r:id="rId18"/>
    <p:sldId id="277" r:id="rId19"/>
    <p:sldId id="278" r:id="rId20"/>
    <p:sldId id="279" r:id="rId21"/>
    <p:sldId id="280" r:id="rId22"/>
    <p:sldId id="281" r:id="rId23"/>
    <p:sldId id="266" r:id="rId24"/>
    <p:sldId id="259" r:id="rId25"/>
    <p:sldId id="273"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4904F-2DA3-4C3F-8D5E-CFD7A423B7A5}" v="34" dt="2025-08-05T02:26:54.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34587" autoAdjust="0"/>
    <p:restoredTop sz="86375" autoAdjust="0"/>
  </p:normalViewPr>
  <p:slideViewPr>
    <p:cSldViewPr snapToGrid="0" snapToObjects="1">
      <p:cViewPr>
        <p:scale>
          <a:sx n="110" d="100"/>
          <a:sy n="110" d="100"/>
        </p:scale>
        <p:origin x="52" y="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80" d="100"/>
          <a:sy n="80" d="100"/>
        </p:scale>
        <p:origin x="2064" y="-14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ckelbaw, Carla" userId="89e5e359-8c52-4425-b0b0-1e6ab999f439" providerId="ADAL" clId="{D494904F-2DA3-4C3F-8D5E-CFD7A423B7A5}"/>
    <pc:docChg chg="undo custSel addSld delSld modSld sldOrd">
      <pc:chgData name="Birckelbaw, Carla" userId="89e5e359-8c52-4425-b0b0-1e6ab999f439" providerId="ADAL" clId="{D494904F-2DA3-4C3F-8D5E-CFD7A423B7A5}" dt="2025-08-05T03:34:56.407" v="16198" actId="20577"/>
      <pc:docMkLst>
        <pc:docMk/>
      </pc:docMkLst>
      <pc:sldChg chg="add del setBg">
        <pc:chgData name="Birckelbaw, Carla" userId="89e5e359-8c52-4425-b0b0-1e6ab999f439" providerId="ADAL" clId="{D494904F-2DA3-4C3F-8D5E-CFD7A423B7A5}" dt="2025-08-04T00:39:46.403" v="2" actId="2696"/>
        <pc:sldMkLst>
          <pc:docMk/>
          <pc:sldMk cId="1646243445" sldId="257"/>
        </pc:sldMkLst>
      </pc:sldChg>
      <pc:sldChg chg="addSp delSp modSp mod modClrScheme chgLayout">
        <pc:chgData name="Birckelbaw, Carla" userId="89e5e359-8c52-4425-b0b0-1e6ab999f439" providerId="ADAL" clId="{D494904F-2DA3-4C3F-8D5E-CFD7A423B7A5}" dt="2025-08-04T00:42:13.482" v="90" actId="20577"/>
        <pc:sldMkLst>
          <pc:docMk/>
          <pc:sldMk cId="3080073922" sldId="260"/>
        </pc:sldMkLst>
        <pc:spChg chg="del mod ord">
          <ac:chgData name="Birckelbaw, Carla" userId="89e5e359-8c52-4425-b0b0-1e6ab999f439" providerId="ADAL" clId="{D494904F-2DA3-4C3F-8D5E-CFD7A423B7A5}" dt="2025-08-04T00:41:23.625" v="75" actId="700"/>
          <ac:spMkLst>
            <pc:docMk/>
            <pc:sldMk cId="3080073922" sldId="260"/>
            <ac:spMk id="2" creationId="{00000000-0000-0000-0000-000000000000}"/>
          </ac:spMkLst>
        </pc:spChg>
        <pc:spChg chg="del mod ord">
          <ac:chgData name="Birckelbaw, Carla" userId="89e5e359-8c52-4425-b0b0-1e6ab999f439" providerId="ADAL" clId="{D494904F-2DA3-4C3F-8D5E-CFD7A423B7A5}" dt="2025-08-04T00:41:23.625" v="75" actId="700"/>
          <ac:spMkLst>
            <pc:docMk/>
            <pc:sldMk cId="3080073922" sldId="260"/>
            <ac:spMk id="3" creationId="{00000000-0000-0000-0000-000000000000}"/>
          </ac:spMkLst>
        </pc:spChg>
        <pc:spChg chg="add del mod ord">
          <ac:chgData name="Birckelbaw, Carla" userId="89e5e359-8c52-4425-b0b0-1e6ab999f439" providerId="ADAL" clId="{D494904F-2DA3-4C3F-8D5E-CFD7A423B7A5}" dt="2025-08-04T00:42:13.482" v="90" actId="20577"/>
          <ac:spMkLst>
            <pc:docMk/>
            <pc:sldMk cId="3080073922" sldId="260"/>
            <ac:spMk id="5" creationId="{1846C3E5-8117-CBD6-3D5F-A08E5DE01A2E}"/>
          </ac:spMkLst>
        </pc:spChg>
        <pc:spChg chg="add del mod ord">
          <ac:chgData name="Birckelbaw, Carla" userId="89e5e359-8c52-4425-b0b0-1e6ab999f439" providerId="ADAL" clId="{D494904F-2DA3-4C3F-8D5E-CFD7A423B7A5}" dt="2025-08-04T00:41:45.909" v="84" actId="478"/>
          <ac:spMkLst>
            <pc:docMk/>
            <pc:sldMk cId="3080073922" sldId="260"/>
            <ac:spMk id="6" creationId="{30275EBB-D7E9-CC87-029F-2E6C29A4B911}"/>
          </ac:spMkLst>
        </pc:spChg>
        <pc:spChg chg="add del">
          <ac:chgData name="Birckelbaw, Carla" userId="89e5e359-8c52-4425-b0b0-1e6ab999f439" providerId="ADAL" clId="{D494904F-2DA3-4C3F-8D5E-CFD7A423B7A5}" dt="2025-08-04T00:41:28.067" v="77" actId="22"/>
          <ac:spMkLst>
            <pc:docMk/>
            <pc:sldMk cId="3080073922" sldId="260"/>
            <ac:spMk id="8" creationId="{586DA914-D7E7-6515-8CE9-1D9CC44DF0DD}"/>
          </ac:spMkLst>
        </pc:spChg>
        <pc:spChg chg="add del mod">
          <ac:chgData name="Birckelbaw, Carla" userId="89e5e359-8c52-4425-b0b0-1e6ab999f439" providerId="ADAL" clId="{D494904F-2DA3-4C3F-8D5E-CFD7A423B7A5}" dt="2025-08-04T00:41:54.347" v="87" actId="478"/>
          <ac:spMkLst>
            <pc:docMk/>
            <pc:sldMk cId="3080073922" sldId="260"/>
            <ac:spMk id="10" creationId="{B2727537-A2F7-C063-4F7E-293772048DCC}"/>
          </ac:spMkLst>
        </pc:spChg>
      </pc:sldChg>
      <pc:sldChg chg="add modNotesTx">
        <pc:chgData name="Birckelbaw, Carla" userId="89e5e359-8c52-4425-b0b0-1e6ab999f439" providerId="ADAL" clId="{D494904F-2DA3-4C3F-8D5E-CFD7A423B7A5}" dt="2025-08-04T00:40:35.613" v="74" actId="20577"/>
        <pc:sldMkLst>
          <pc:docMk/>
          <pc:sldMk cId="1572629245" sldId="261"/>
        </pc:sldMkLst>
      </pc:sldChg>
      <pc:sldChg chg="add modNotesTx">
        <pc:chgData name="Birckelbaw, Carla" userId="89e5e359-8c52-4425-b0b0-1e6ab999f439" providerId="ADAL" clId="{D494904F-2DA3-4C3F-8D5E-CFD7A423B7A5}" dt="2025-08-04T00:44:46.504" v="93" actId="20577"/>
        <pc:sldMkLst>
          <pc:docMk/>
          <pc:sldMk cId="1060576269" sldId="262"/>
        </pc:sldMkLst>
      </pc:sldChg>
      <pc:sldChg chg="modSp add mod modNotesTx">
        <pc:chgData name="Birckelbaw, Carla" userId="89e5e359-8c52-4425-b0b0-1e6ab999f439" providerId="ADAL" clId="{D494904F-2DA3-4C3F-8D5E-CFD7A423B7A5}" dt="2025-08-05T00:40:03.945" v="3080" actId="20577"/>
        <pc:sldMkLst>
          <pc:docMk/>
          <pc:sldMk cId="3455109195" sldId="263"/>
        </pc:sldMkLst>
        <pc:spChg chg="mod">
          <ac:chgData name="Birckelbaw, Carla" userId="89e5e359-8c52-4425-b0b0-1e6ab999f439" providerId="ADAL" clId="{D494904F-2DA3-4C3F-8D5E-CFD7A423B7A5}" dt="2025-08-05T00:08:14.484" v="952" actId="20577"/>
          <ac:spMkLst>
            <pc:docMk/>
            <pc:sldMk cId="3455109195" sldId="263"/>
            <ac:spMk id="3" creationId="{8B8843F0-2EF1-40D4-8794-49E25377CF98}"/>
          </ac:spMkLst>
        </pc:spChg>
        <pc:spChg chg="mod">
          <ac:chgData name="Birckelbaw, Carla" userId="89e5e359-8c52-4425-b0b0-1e6ab999f439" providerId="ADAL" clId="{D494904F-2DA3-4C3F-8D5E-CFD7A423B7A5}" dt="2025-08-05T00:39:02.719" v="2968" actId="20577"/>
          <ac:spMkLst>
            <pc:docMk/>
            <pc:sldMk cId="3455109195" sldId="263"/>
            <ac:spMk id="5" creationId="{2DCCAB0C-5648-491A-8E8C-7789D9E2468C}"/>
          </ac:spMkLst>
        </pc:spChg>
      </pc:sldChg>
      <pc:sldChg chg="addSp modSp add mod modNotesTx">
        <pc:chgData name="Birckelbaw, Carla" userId="89e5e359-8c52-4425-b0b0-1e6ab999f439" providerId="ADAL" clId="{D494904F-2DA3-4C3F-8D5E-CFD7A423B7A5}" dt="2025-08-05T00:41:29.400" v="3152" actId="20577"/>
        <pc:sldMkLst>
          <pc:docMk/>
          <pc:sldMk cId="3919680192" sldId="264"/>
        </pc:sldMkLst>
        <pc:spChg chg="mod">
          <ac:chgData name="Birckelbaw, Carla" userId="89e5e359-8c52-4425-b0b0-1e6ab999f439" providerId="ADAL" clId="{D494904F-2DA3-4C3F-8D5E-CFD7A423B7A5}" dt="2025-08-05T00:18:34.082" v="1042" actId="20577"/>
          <ac:spMkLst>
            <pc:docMk/>
            <pc:sldMk cId="3919680192" sldId="264"/>
            <ac:spMk id="3" creationId="{8B8843F0-2EF1-40D4-8794-49E25377CF98}"/>
          </ac:spMkLst>
        </pc:spChg>
        <pc:spChg chg="mod">
          <ac:chgData name="Birckelbaw, Carla" userId="89e5e359-8c52-4425-b0b0-1e6ab999f439" providerId="ADAL" clId="{D494904F-2DA3-4C3F-8D5E-CFD7A423B7A5}" dt="2025-08-05T00:22:29.137" v="1234" actId="20577"/>
          <ac:spMkLst>
            <pc:docMk/>
            <pc:sldMk cId="3919680192" sldId="264"/>
            <ac:spMk id="5" creationId="{2DCCAB0C-5648-491A-8E8C-7789D9E2468C}"/>
          </ac:spMkLst>
        </pc:spChg>
        <pc:graphicFrameChg chg="add mod">
          <ac:chgData name="Birckelbaw, Carla" userId="89e5e359-8c52-4425-b0b0-1e6ab999f439" providerId="ADAL" clId="{D494904F-2DA3-4C3F-8D5E-CFD7A423B7A5}" dt="2025-08-05T00:26:27.306" v="1363" actId="1076"/>
          <ac:graphicFrameMkLst>
            <pc:docMk/>
            <pc:sldMk cId="3919680192" sldId="264"/>
            <ac:graphicFrameMk id="2" creationId="{3664AB3D-665B-1134-C77F-AA71DBF6D844}"/>
          </ac:graphicFrameMkLst>
        </pc:graphicFrameChg>
      </pc:sldChg>
      <pc:sldChg chg="addSp delSp modSp add mod modNotes modNotesTx">
        <pc:chgData name="Birckelbaw, Carla" userId="89e5e359-8c52-4425-b0b0-1e6ab999f439" providerId="ADAL" clId="{D494904F-2DA3-4C3F-8D5E-CFD7A423B7A5}" dt="2025-08-05T03:20:45.542" v="16186" actId="20577"/>
        <pc:sldMkLst>
          <pc:docMk/>
          <pc:sldMk cId="838008908" sldId="265"/>
        </pc:sldMkLst>
        <pc:spChg chg="mod">
          <ac:chgData name="Birckelbaw, Carla" userId="89e5e359-8c52-4425-b0b0-1e6ab999f439" providerId="ADAL" clId="{D494904F-2DA3-4C3F-8D5E-CFD7A423B7A5}" dt="2025-08-05T00:45:56.101" v="3590" actId="1076"/>
          <ac:spMkLst>
            <pc:docMk/>
            <pc:sldMk cId="838008908" sldId="265"/>
            <ac:spMk id="3" creationId="{8B8843F0-2EF1-40D4-8794-49E25377CF98}"/>
          </ac:spMkLst>
        </pc:spChg>
        <pc:spChg chg="del mod">
          <ac:chgData name="Birckelbaw, Carla" userId="89e5e359-8c52-4425-b0b0-1e6ab999f439" providerId="ADAL" clId="{D494904F-2DA3-4C3F-8D5E-CFD7A423B7A5}" dt="2025-08-05T00:44:54.441" v="3584" actId="478"/>
          <ac:spMkLst>
            <pc:docMk/>
            <pc:sldMk cId="838008908" sldId="265"/>
            <ac:spMk id="5" creationId="{2DCCAB0C-5648-491A-8E8C-7789D9E2468C}"/>
          </ac:spMkLst>
        </pc:spChg>
        <pc:graphicFrameChg chg="add mod">
          <ac:chgData name="Birckelbaw, Carla" userId="89e5e359-8c52-4425-b0b0-1e6ab999f439" providerId="ADAL" clId="{D494904F-2DA3-4C3F-8D5E-CFD7A423B7A5}" dt="2025-08-05T00:44:56.038" v="3585"/>
          <ac:graphicFrameMkLst>
            <pc:docMk/>
            <pc:sldMk cId="838008908" sldId="265"/>
            <ac:graphicFrameMk id="2" creationId="{C198D676-7560-C037-1DE5-3D5D837CF765}"/>
          </ac:graphicFrameMkLst>
        </pc:graphicFrameChg>
        <pc:graphicFrameChg chg="add mod modGraphic">
          <ac:chgData name="Birckelbaw, Carla" userId="89e5e359-8c52-4425-b0b0-1e6ab999f439" providerId="ADAL" clId="{D494904F-2DA3-4C3F-8D5E-CFD7A423B7A5}" dt="2025-08-05T00:47:20.075" v="3604" actId="14734"/>
          <ac:graphicFrameMkLst>
            <pc:docMk/>
            <pc:sldMk cId="838008908" sldId="265"/>
            <ac:graphicFrameMk id="6" creationId="{5C4F0048-3B55-86E8-0F47-7C219B753EBB}"/>
          </ac:graphicFrameMkLst>
        </pc:graphicFrameChg>
        <pc:graphicFrameChg chg="add mod">
          <ac:chgData name="Birckelbaw, Carla" userId="89e5e359-8c52-4425-b0b0-1e6ab999f439" providerId="ADAL" clId="{D494904F-2DA3-4C3F-8D5E-CFD7A423B7A5}" dt="2025-08-05T00:46:33.801" v="3596"/>
          <ac:graphicFrameMkLst>
            <pc:docMk/>
            <pc:sldMk cId="838008908" sldId="265"/>
            <ac:graphicFrameMk id="7" creationId="{CF24B1C8-2483-39FA-0145-7C1546BB1E74}"/>
          </ac:graphicFrameMkLst>
        </pc:graphicFrameChg>
        <pc:graphicFrameChg chg="add mod modGraphic">
          <ac:chgData name="Birckelbaw, Carla" userId="89e5e359-8c52-4425-b0b0-1e6ab999f439" providerId="ADAL" clId="{D494904F-2DA3-4C3F-8D5E-CFD7A423B7A5}" dt="2025-08-05T00:47:28.244" v="3605" actId="14734"/>
          <ac:graphicFrameMkLst>
            <pc:docMk/>
            <pc:sldMk cId="838008908" sldId="265"/>
            <ac:graphicFrameMk id="8" creationId="{9871C595-BE55-7FB0-2791-48378DC3B7C8}"/>
          </ac:graphicFrameMkLst>
        </pc:graphicFrameChg>
        <pc:graphicFrameChg chg="add mod modGraphic">
          <ac:chgData name="Birckelbaw, Carla" userId="89e5e359-8c52-4425-b0b0-1e6ab999f439" providerId="ADAL" clId="{D494904F-2DA3-4C3F-8D5E-CFD7A423B7A5}" dt="2025-08-05T00:49:02.334" v="3615" actId="1076"/>
          <ac:graphicFrameMkLst>
            <pc:docMk/>
            <pc:sldMk cId="838008908" sldId="265"/>
            <ac:graphicFrameMk id="9" creationId="{B299BF6A-223D-09E6-BA90-10F88B787D65}"/>
          </ac:graphicFrameMkLst>
        </pc:graphicFrameChg>
      </pc:sldChg>
      <pc:sldChg chg="addSp delSp modSp add mod replId modNotes modNotesTx">
        <pc:chgData name="Birckelbaw, Carla" userId="89e5e359-8c52-4425-b0b0-1e6ab999f439" providerId="ADAL" clId="{D494904F-2DA3-4C3F-8D5E-CFD7A423B7A5}" dt="2025-08-05T03:34:56.407" v="16198" actId="20577"/>
        <pc:sldMkLst>
          <pc:docMk/>
          <pc:sldMk cId="1616963198" sldId="266"/>
        </pc:sldMkLst>
        <pc:spChg chg="mod">
          <ac:chgData name="Birckelbaw, Carla" userId="89e5e359-8c52-4425-b0b0-1e6ab999f439" providerId="ADAL" clId="{D494904F-2DA3-4C3F-8D5E-CFD7A423B7A5}" dt="2025-08-05T02:14:23.571" v="13093" actId="20577"/>
          <ac:spMkLst>
            <pc:docMk/>
            <pc:sldMk cId="1616963198" sldId="266"/>
            <ac:spMk id="3" creationId="{8B8843F0-2EF1-40D4-8794-49E25377CF98}"/>
          </ac:spMkLst>
        </pc:spChg>
        <pc:spChg chg="mod">
          <ac:chgData name="Birckelbaw, Carla" userId="89e5e359-8c52-4425-b0b0-1e6ab999f439" providerId="ADAL" clId="{D494904F-2DA3-4C3F-8D5E-CFD7A423B7A5}" dt="2025-08-05T02:30:52.598" v="14127" actId="20577"/>
          <ac:spMkLst>
            <pc:docMk/>
            <pc:sldMk cId="1616963198" sldId="266"/>
            <ac:spMk id="5" creationId="{2DCCAB0C-5648-491A-8E8C-7789D9E2468C}"/>
          </ac:spMkLst>
        </pc:spChg>
        <pc:picChg chg="add del mod">
          <ac:chgData name="Birckelbaw, Carla" userId="89e5e359-8c52-4425-b0b0-1e6ab999f439" providerId="ADAL" clId="{D494904F-2DA3-4C3F-8D5E-CFD7A423B7A5}" dt="2025-08-05T02:27:47.247" v="13981" actId="478"/>
          <ac:picMkLst>
            <pc:docMk/>
            <pc:sldMk cId="1616963198" sldId="266"/>
            <ac:picMk id="6" creationId="{8851D93C-7FED-28E1-8C60-99339D6ED23D}"/>
          </ac:picMkLst>
        </pc:picChg>
        <pc:picChg chg="add del mod">
          <ac:chgData name="Birckelbaw, Carla" userId="89e5e359-8c52-4425-b0b0-1e6ab999f439" providerId="ADAL" clId="{D494904F-2DA3-4C3F-8D5E-CFD7A423B7A5}" dt="2025-08-05T02:27:48.157" v="13982" actId="478"/>
          <ac:picMkLst>
            <pc:docMk/>
            <pc:sldMk cId="1616963198" sldId="266"/>
            <ac:picMk id="8" creationId="{6EB4062A-6488-B02F-D4FC-00352D7B74A1}"/>
          </ac:picMkLst>
        </pc:picChg>
      </pc:sldChg>
      <pc:sldChg chg="add del replId">
        <pc:chgData name="Birckelbaw, Carla" userId="89e5e359-8c52-4425-b0b0-1e6ab999f439" providerId="ADAL" clId="{D494904F-2DA3-4C3F-8D5E-CFD7A423B7A5}" dt="2025-08-05T02:41:49.306" v="16184" actId="47"/>
        <pc:sldMkLst>
          <pc:docMk/>
          <pc:sldMk cId="1349426065" sldId="267"/>
        </pc:sldMkLst>
      </pc:sldChg>
      <pc:sldChg chg="addSp delSp modSp add mod modNotesTx">
        <pc:chgData name="Birckelbaw, Carla" userId="89e5e359-8c52-4425-b0b0-1e6ab999f439" providerId="ADAL" clId="{D494904F-2DA3-4C3F-8D5E-CFD7A423B7A5}" dt="2025-08-05T01:07:30.329" v="5124" actId="20577"/>
        <pc:sldMkLst>
          <pc:docMk/>
          <pc:sldMk cId="4087418497" sldId="268"/>
        </pc:sldMkLst>
        <pc:spChg chg="add mod">
          <ac:chgData name="Birckelbaw, Carla" userId="89e5e359-8c52-4425-b0b0-1e6ab999f439" providerId="ADAL" clId="{D494904F-2DA3-4C3F-8D5E-CFD7A423B7A5}" dt="2025-08-05T01:00:22.430" v="4408" actId="20577"/>
          <ac:spMkLst>
            <pc:docMk/>
            <pc:sldMk cId="4087418497" sldId="268"/>
            <ac:spMk id="5" creationId="{5D20C1E5-10D1-F1B3-2C56-D80E49E251BA}"/>
          </ac:spMkLst>
        </pc:spChg>
        <pc:graphicFrameChg chg="add mod modGraphic">
          <ac:chgData name="Birckelbaw, Carla" userId="89e5e359-8c52-4425-b0b0-1e6ab999f439" providerId="ADAL" clId="{D494904F-2DA3-4C3F-8D5E-CFD7A423B7A5}" dt="2025-08-05T01:02:46.457" v="4444"/>
          <ac:graphicFrameMkLst>
            <pc:docMk/>
            <pc:sldMk cId="4087418497" sldId="268"/>
            <ac:graphicFrameMk id="2" creationId="{0902555E-1A00-8EAE-A443-15F901967225}"/>
          </ac:graphicFrameMkLst>
        </pc:graphicFrameChg>
        <pc:graphicFrameChg chg="del">
          <ac:chgData name="Birckelbaw, Carla" userId="89e5e359-8c52-4425-b0b0-1e6ab999f439" providerId="ADAL" clId="{D494904F-2DA3-4C3F-8D5E-CFD7A423B7A5}" dt="2025-08-05T00:57:44.600" v="4295" actId="478"/>
          <ac:graphicFrameMkLst>
            <pc:docMk/>
            <pc:sldMk cId="4087418497" sldId="268"/>
            <ac:graphicFrameMk id="6" creationId="{5C4F0048-3B55-86E8-0F47-7C219B753EBB}"/>
          </ac:graphicFrameMkLst>
        </pc:graphicFrameChg>
        <pc:graphicFrameChg chg="del">
          <ac:chgData name="Birckelbaw, Carla" userId="89e5e359-8c52-4425-b0b0-1e6ab999f439" providerId="ADAL" clId="{D494904F-2DA3-4C3F-8D5E-CFD7A423B7A5}" dt="2025-08-05T00:57:46.102" v="4296" actId="478"/>
          <ac:graphicFrameMkLst>
            <pc:docMk/>
            <pc:sldMk cId="4087418497" sldId="268"/>
            <ac:graphicFrameMk id="8" creationId="{9871C595-BE55-7FB0-2791-48378DC3B7C8}"/>
          </ac:graphicFrameMkLst>
        </pc:graphicFrameChg>
        <pc:graphicFrameChg chg="del">
          <ac:chgData name="Birckelbaw, Carla" userId="89e5e359-8c52-4425-b0b0-1e6ab999f439" providerId="ADAL" clId="{D494904F-2DA3-4C3F-8D5E-CFD7A423B7A5}" dt="2025-08-05T00:57:47.902" v="4297" actId="478"/>
          <ac:graphicFrameMkLst>
            <pc:docMk/>
            <pc:sldMk cId="4087418497" sldId="268"/>
            <ac:graphicFrameMk id="9" creationId="{B299BF6A-223D-09E6-BA90-10F88B787D65}"/>
          </ac:graphicFrameMkLst>
        </pc:graphicFrameChg>
      </pc:sldChg>
      <pc:sldChg chg="addSp delSp modSp add mod modNotesTx">
        <pc:chgData name="Birckelbaw, Carla" userId="89e5e359-8c52-4425-b0b0-1e6ab999f439" providerId="ADAL" clId="{D494904F-2DA3-4C3F-8D5E-CFD7A423B7A5}" dt="2025-08-05T01:21:27.601" v="6960" actId="20577"/>
        <pc:sldMkLst>
          <pc:docMk/>
          <pc:sldMk cId="2204254072" sldId="269"/>
        </pc:sldMkLst>
        <pc:graphicFrameChg chg="add mod">
          <ac:chgData name="Birckelbaw, Carla" userId="89e5e359-8c52-4425-b0b0-1e6ab999f439" providerId="ADAL" clId="{D494904F-2DA3-4C3F-8D5E-CFD7A423B7A5}" dt="2025-08-05T01:15:41.685" v="6184" actId="14100"/>
          <ac:graphicFrameMkLst>
            <pc:docMk/>
            <pc:sldMk cId="2204254072" sldId="269"/>
            <ac:graphicFrameMk id="2" creationId="{8A41F36D-60DF-45D3-9932-857254B6233C}"/>
          </ac:graphicFrameMkLst>
        </pc:graphicFrameChg>
        <pc:graphicFrameChg chg="add mod">
          <ac:chgData name="Birckelbaw, Carla" userId="89e5e359-8c52-4425-b0b0-1e6ab999f439" providerId="ADAL" clId="{D494904F-2DA3-4C3F-8D5E-CFD7A423B7A5}" dt="2025-08-05T01:15:31.321" v="6183" actId="1076"/>
          <ac:graphicFrameMkLst>
            <pc:docMk/>
            <pc:sldMk cId="2204254072" sldId="269"/>
            <ac:graphicFrameMk id="5" creationId="{8E2551CB-FCDF-4C2E-A86B-996FFFC2C013}"/>
          </ac:graphicFrameMkLst>
        </pc:graphicFrameChg>
        <pc:graphicFrameChg chg="del">
          <ac:chgData name="Birckelbaw, Carla" userId="89e5e359-8c52-4425-b0b0-1e6ab999f439" providerId="ADAL" clId="{D494904F-2DA3-4C3F-8D5E-CFD7A423B7A5}" dt="2025-08-05T01:14:54.102" v="6174" actId="478"/>
          <ac:graphicFrameMkLst>
            <pc:docMk/>
            <pc:sldMk cId="2204254072" sldId="269"/>
            <ac:graphicFrameMk id="6" creationId="{5C4F0048-3B55-86E8-0F47-7C219B753EBB}"/>
          </ac:graphicFrameMkLst>
        </pc:graphicFrameChg>
        <pc:graphicFrameChg chg="del">
          <ac:chgData name="Birckelbaw, Carla" userId="89e5e359-8c52-4425-b0b0-1e6ab999f439" providerId="ADAL" clId="{D494904F-2DA3-4C3F-8D5E-CFD7A423B7A5}" dt="2025-08-05T01:14:55.922" v="6175" actId="478"/>
          <ac:graphicFrameMkLst>
            <pc:docMk/>
            <pc:sldMk cId="2204254072" sldId="269"/>
            <ac:graphicFrameMk id="8" creationId="{9871C595-BE55-7FB0-2791-48378DC3B7C8}"/>
          </ac:graphicFrameMkLst>
        </pc:graphicFrameChg>
        <pc:graphicFrameChg chg="del">
          <ac:chgData name="Birckelbaw, Carla" userId="89e5e359-8c52-4425-b0b0-1e6ab999f439" providerId="ADAL" clId="{D494904F-2DA3-4C3F-8D5E-CFD7A423B7A5}" dt="2025-08-05T01:14:56.992" v="6176" actId="478"/>
          <ac:graphicFrameMkLst>
            <pc:docMk/>
            <pc:sldMk cId="2204254072" sldId="269"/>
            <ac:graphicFrameMk id="9" creationId="{B299BF6A-223D-09E6-BA90-10F88B787D65}"/>
          </ac:graphicFrameMkLst>
        </pc:graphicFrameChg>
      </pc:sldChg>
      <pc:sldChg chg="addSp delSp modSp add mod modNotes modNotesTx">
        <pc:chgData name="Birckelbaw, Carla" userId="89e5e359-8c52-4425-b0b0-1e6ab999f439" providerId="ADAL" clId="{D494904F-2DA3-4C3F-8D5E-CFD7A423B7A5}" dt="2025-08-05T03:24:40.225" v="16187" actId="20577"/>
        <pc:sldMkLst>
          <pc:docMk/>
          <pc:sldMk cId="1967757980" sldId="270"/>
        </pc:sldMkLst>
        <pc:graphicFrameChg chg="add mod">
          <ac:chgData name="Birckelbaw, Carla" userId="89e5e359-8c52-4425-b0b0-1e6ab999f439" providerId="ADAL" clId="{D494904F-2DA3-4C3F-8D5E-CFD7A423B7A5}" dt="2025-08-05T01:23:14.863" v="6969" actId="14100"/>
          <ac:graphicFrameMkLst>
            <pc:docMk/>
            <pc:sldMk cId="1967757980" sldId="270"/>
            <ac:graphicFrameMk id="2" creationId="{8E56CCFF-06D7-4DE2-BD73-58C1CB2497EA}"/>
          </ac:graphicFrameMkLst>
        </pc:graphicFrameChg>
        <pc:graphicFrameChg chg="del">
          <ac:chgData name="Birckelbaw, Carla" userId="89e5e359-8c52-4425-b0b0-1e6ab999f439" providerId="ADAL" clId="{D494904F-2DA3-4C3F-8D5E-CFD7A423B7A5}" dt="2025-08-05T01:22:21.463" v="6961" actId="478"/>
          <ac:graphicFrameMkLst>
            <pc:docMk/>
            <pc:sldMk cId="1967757980" sldId="270"/>
            <ac:graphicFrameMk id="6" creationId="{5C4F0048-3B55-86E8-0F47-7C219B753EBB}"/>
          </ac:graphicFrameMkLst>
        </pc:graphicFrameChg>
        <pc:graphicFrameChg chg="del modGraphic">
          <ac:chgData name="Birckelbaw, Carla" userId="89e5e359-8c52-4425-b0b0-1e6ab999f439" providerId="ADAL" clId="{D494904F-2DA3-4C3F-8D5E-CFD7A423B7A5}" dt="2025-08-05T01:22:25.198" v="6963" actId="478"/>
          <ac:graphicFrameMkLst>
            <pc:docMk/>
            <pc:sldMk cId="1967757980" sldId="270"/>
            <ac:graphicFrameMk id="8" creationId="{9871C595-BE55-7FB0-2791-48378DC3B7C8}"/>
          </ac:graphicFrameMkLst>
        </pc:graphicFrameChg>
        <pc:graphicFrameChg chg="del">
          <ac:chgData name="Birckelbaw, Carla" userId="89e5e359-8c52-4425-b0b0-1e6ab999f439" providerId="ADAL" clId="{D494904F-2DA3-4C3F-8D5E-CFD7A423B7A5}" dt="2025-08-05T01:22:27.538" v="6964" actId="478"/>
          <ac:graphicFrameMkLst>
            <pc:docMk/>
            <pc:sldMk cId="1967757980" sldId="270"/>
            <ac:graphicFrameMk id="9" creationId="{B299BF6A-223D-09E6-BA90-10F88B787D65}"/>
          </ac:graphicFrameMkLst>
        </pc:graphicFrameChg>
      </pc:sldChg>
      <pc:sldChg chg="addSp delSp modSp add mod modNotesTx">
        <pc:chgData name="Birckelbaw, Carla" userId="89e5e359-8c52-4425-b0b0-1e6ab999f439" providerId="ADAL" clId="{D494904F-2DA3-4C3F-8D5E-CFD7A423B7A5}" dt="2025-08-05T01:13:29.803" v="6173" actId="20577"/>
        <pc:sldMkLst>
          <pc:docMk/>
          <pc:sldMk cId="1417553895" sldId="271"/>
        </pc:sldMkLst>
        <pc:spChg chg="mod">
          <ac:chgData name="Birckelbaw, Carla" userId="89e5e359-8c52-4425-b0b0-1e6ab999f439" providerId="ADAL" clId="{D494904F-2DA3-4C3F-8D5E-CFD7A423B7A5}" dt="2025-08-05T01:04:07.791" v="4451" actId="1076"/>
          <ac:spMkLst>
            <pc:docMk/>
            <pc:sldMk cId="1417553895" sldId="271"/>
            <ac:spMk id="5" creationId="{5D20C1E5-10D1-F1B3-2C56-D80E49E251BA}"/>
          </ac:spMkLst>
        </pc:spChg>
        <pc:graphicFrameChg chg="del">
          <ac:chgData name="Birckelbaw, Carla" userId="89e5e359-8c52-4425-b0b0-1e6ab999f439" providerId="ADAL" clId="{D494904F-2DA3-4C3F-8D5E-CFD7A423B7A5}" dt="2025-08-05T01:02:01.209" v="4440" actId="478"/>
          <ac:graphicFrameMkLst>
            <pc:docMk/>
            <pc:sldMk cId="1417553895" sldId="271"/>
            <ac:graphicFrameMk id="2" creationId="{0902555E-1A00-8EAE-A443-15F901967225}"/>
          </ac:graphicFrameMkLst>
        </pc:graphicFrameChg>
        <pc:graphicFrameChg chg="add mod modGraphic">
          <ac:chgData name="Birckelbaw, Carla" userId="89e5e359-8c52-4425-b0b0-1e6ab999f439" providerId="ADAL" clId="{D494904F-2DA3-4C3F-8D5E-CFD7A423B7A5}" dt="2025-08-05T01:04:04.751" v="4450" actId="1076"/>
          <ac:graphicFrameMkLst>
            <pc:docMk/>
            <pc:sldMk cId="1417553895" sldId="271"/>
            <ac:graphicFrameMk id="6" creationId="{8AE00793-8BF0-9C96-153E-CCD9E32E4BF0}"/>
          </ac:graphicFrameMkLst>
        </pc:graphicFrameChg>
      </pc:sldChg>
      <pc:sldChg chg="addSp delSp modSp add mod modNotesTx">
        <pc:chgData name="Birckelbaw, Carla" userId="89e5e359-8c52-4425-b0b0-1e6ab999f439" providerId="ADAL" clId="{D494904F-2DA3-4C3F-8D5E-CFD7A423B7A5}" dt="2025-08-05T01:10:39.294" v="5775" actId="20577"/>
        <pc:sldMkLst>
          <pc:docMk/>
          <pc:sldMk cId="2360842332" sldId="272"/>
        </pc:sldMkLst>
        <pc:spChg chg="mod">
          <ac:chgData name="Birckelbaw, Carla" userId="89e5e359-8c52-4425-b0b0-1e6ab999f439" providerId="ADAL" clId="{D494904F-2DA3-4C3F-8D5E-CFD7A423B7A5}" dt="2025-08-05T01:03:43.127" v="4448" actId="1076"/>
          <ac:spMkLst>
            <pc:docMk/>
            <pc:sldMk cId="2360842332" sldId="272"/>
            <ac:spMk id="5" creationId="{5D20C1E5-10D1-F1B3-2C56-D80E49E251BA}"/>
          </ac:spMkLst>
        </pc:spChg>
        <pc:graphicFrameChg chg="del">
          <ac:chgData name="Birckelbaw, Carla" userId="89e5e359-8c52-4425-b0b0-1e6ab999f439" providerId="ADAL" clId="{D494904F-2DA3-4C3F-8D5E-CFD7A423B7A5}" dt="2025-08-05T01:01:04.660" v="4411" actId="478"/>
          <ac:graphicFrameMkLst>
            <pc:docMk/>
            <pc:sldMk cId="2360842332" sldId="272"/>
            <ac:graphicFrameMk id="2" creationId="{0902555E-1A00-8EAE-A443-15F901967225}"/>
          </ac:graphicFrameMkLst>
        </pc:graphicFrameChg>
        <pc:graphicFrameChg chg="add mod modGraphic">
          <ac:chgData name="Birckelbaw, Carla" userId="89e5e359-8c52-4425-b0b0-1e6ab999f439" providerId="ADAL" clId="{D494904F-2DA3-4C3F-8D5E-CFD7A423B7A5}" dt="2025-08-05T01:03:34.224" v="4447" actId="1076"/>
          <ac:graphicFrameMkLst>
            <pc:docMk/>
            <pc:sldMk cId="2360842332" sldId="272"/>
            <ac:graphicFrameMk id="6" creationId="{F065BCC7-A376-289C-4A4A-1147C5433C23}"/>
          </ac:graphicFrameMkLst>
        </pc:graphicFrameChg>
      </pc:sldChg>
      <pc:sldChg chg="addSp delSp modSp add mod ord modNotesTx">
        <pc:chgData name="Birckelbaw, Carla" userId="89e5e359-8c52-4425-b0b0-1e6ab999f439" providerId="ADAL" clId="{D494904F-2DA3-4C3F-8D5E-CFD7A423B7A5}" dt="2025-08-05T01:35:15.585" v="8033"/>
        <pc:sldMkLst>
          <pc:docMk/>
          <pc:sldMk cId="2531462406" sldId="273"/>
        </pc:sldMkLst>
        <pc:graphicFrameChg chg="del">
          <ac:chgData name="Birckelbaw, Carla" userId="89e5e359-8c52-4425-b0b0-1e6ab999f439" providerId="ADAL" clId="{D494904F-2DA3-4C3F-8D5E-CFD7A423B7A5}" dt="2025-08-05T01:28:00.583" v="7422" actId="478"/>
          <ac:graphicFrameMkLst>
            <pc:docMk/>
            <pc:sldMk cId="2531462406" sldId="273"/>
            <ac:graphicFrameMk id="2" creationId="{8E56CCFF-06D7-4DE2-BD73-58C1CB2497EA}"/>
          </ac:graphicFrameMkLst>
        </pc:graphicFrameChg>
        <pc:graphicFrameChg chg="add mod">
          <ac:chgData name="Birckelbaw, Carla" userId="89e5e359-8c52-4425-b0b0-1e6ab999f439" providerId="ADAL" clId="{D494904F-2DA3-4C3F-8D5E-CFD7A423B7A5}" dt="2025-08-05T01:28:22.162" v="7427" actId="1076"/>
          <ac:graphicFrameMkLst>
            <pc:docMk/>
            <pc:sldMk cId="2531462406" sldId="273"/>
            <ac:graphicFrameMk id="5" creationId="{5BCDDC89-A3BC-44E1-A6D3-DE34308C382C}"/>
          </ac:graphicFrameMkLst>
        </pc:graphicFrameChg>
        <pc:graphicFrameChg chg="add mod">
          <ac:chgData name="Birckelbaw, Carla" userId="89e5e359-8c52-4425-b0b0-1e6ab999f439" providerId="ADAL" clId="{D494904F-2DA3-4C3F-8D5E-CFD7A423B7A5}" dt="2025-08-05T01:28:37.873" v="7430" actId="1076"/>
          <ac:graphicFrameMkLst>
            <pc:docMk/>
            <pc:sldMk cId="2531462406" sldId="273"/>
            <ac:graphicFrameMk id="6" creationId="{C79A42F4-62A7-43BB-948E-DB8CE9653540}"/>
          </ac:graphicFrameMkLst>
        </pc:graphicFrameChg>
      </pc:sldChg>
      <pc:sldChg chg="addSp delSp modSp add mod chgLayout modNotesTx">
        <pc:chgData name="Birckelbaw, Carla" userId="89e5e359-8c52-4425-b0b0-1e6ab999f439" providerId="ADAL" clId="{D494904F-2DA3-4C3F-8D5E-CFD7A423B7A5}" dt="2025-08-05T01:54:06.946" v="10840" actId="20577"/>
        <pc:sldMkLst>
          <pc:docMk/>
          <pc:sldMk cId="1053268269" sldId="274"/>
        </pc:sldMkLst>
        <pc:spChg chg="mod ord">
          <ac:chgData name="Birckelbaw, Carla" userId="89e5e359-8c52-4425-b0b0-1e6ab999f439" providerId="ADAL" clId="{D494904F-2DA3-4C3F-8D5E-CFD7A423B7A5}" dt="2025-08-05T01:43:43.694" v="9259" actId="700"/>
          <ac:spMkLst>
            <pc:docMk/>
            <pc:sldMk cId="1053268269" sldId="274"/>
            <ac:spMk id="3" creationId="{8B8843F0-2EF1-40D4-8794-49E25377CF98}"/>
          </ac:spMkLst>
        </pc:spChg>
        <pc:spChg chg="add mod ord">
          <ac:chgData name="Birckelbaw, Carla" userId="89e5e359-8c52-4425-b0b0-1e6ab999f439" providerId="ADAL" clId="{D494904F-2DA3-4C3F-8D5E-CFD7A423B7A5}" dt="2025-08-05T01:43:46.528" v="9261" actId="5793"/>
          <ac:spMkLst>
            <pc:docMk/>
            <pc:sldMk cId="1053268269" sldId="274"/>
            <ac:spMk id="5" creationId="{60D4F1FC-73F2-5456-7C97-E5657692E692}"/>
          </ac:spMkLst>
        </pc:spChg>
        <pc:graphicFrameChg chg="del">
          <ac:chgData name="Birckelbaw, Carla" userId="89e5e359-8c52-4425-b0b0-1e6ab999f439" providerId="ADAL" clId="{D494904F-2DA3-4C3F-8D5E-CFD7A423B7A5}" dt="2025-08-05T01:38:23.018" v="8225" actId="478"/>
          <ac:graphicFrameMkLst>
            <pc:docMk/>
            <pc:sldMk cId="1053268269" sldId="274"/>
            <ac:graphicFrameMk id="2" creationId="{8E56CCFF-06D7-4DE2-BD73-58C1CB2497EA}"/>
          </ac:graphicFrameMkLst>
        </pc:graphicFrameChg>
      </pc:sldChg>
      <pc:sldChg chg="modSp new del mod">
        <pc:chgData name="Birckelbaw, Carla" userId="89e5e359-8c52-4425-b0b0-1e6ab999f439" providerId="ADAL" clId="{D494904F-2DA3-4C3F-8D5E-CFD7A423B7A5}" dt="2025-08-05T01:43:35.805" v="9258" actId="2696"/>
        <pc:sldMkLst>
          <pc:docMk/>
          <pc:sldMk cId="3567951004" sldId="275"/>
        </pc:sldMkLst>
        <pc:spChg chg="mod">
          <ac:chgData name="Birckelbaw, Carla" userId="89e5e359-8c52-4425-b0b0-1e6ab999f439" providerId="ADAL" clId="{D494904F-2DA3-4C3F-8D5E-CFD7A423B7A5}" dt="2025-08-05T01:43:31.143" v="9257" actId="21"/>
          <ac:spMkLst>
            <pc:docMk/>
            <pc:sldMk cId="3567951004" sldId="275"/>
            <ac:spMk id="3" creationId="{51E18015-5FE2-DA44-3219-0977EE172B71}"/>
          </ac:spMkLst>
        </pc:spChg>
      </pc:sldChg>
      <pc:sldChg chg="addSp delSp modSp add mod modNotes modNotesTx">
        <pc:chgData name="Birckelbaw, Carla" userId="89e5e359-8c52-4425-b0b0-1e6ab999f439" providerId="ADAL" clId="{D494904F-2DA3-4C3F-8D5E-CFD7A423B7A5}" dt="2025-08-05T03:29:11.279" v="16196" actId="20577"/>
        <pc:sldMkLst>
          <pc:docMk/>
          <pc:sldMk cId="1366879899" sldId="276"/>
        </pc:sldMkLst>
        <pc:picChg chg="add del mod">
          <ac:chgData name="Birckelbaw, Carla" userId="89e5e359-8c52-4425-b0b0-1e6ab999f439" providerId="ADAL" clId="{D494904F-2DA3-4C3F-8D5E-CFD7A423B7A5}" dt="2025-08-05T01:55:17.898" v="10847" actId="478"/>
          <ac:picMkLst>
            <pc:docMk/>
            <pc:sldMk cId="1366879899" sldId="276"/>
            <ac:picMk id="2" creationId="{E7DBA809-A694-09D4-7AE9-467BE4039A25}"/>
          </ac:picMkLst>
        </pc:picChg>
        <pc:picChg chg="add del mod">
          <ac:chgData name="Birckelbaw, Carla" userId="89e5e359-8c52-4425-b0b0-1e6ab999f439" providerId="ADAL" clId="{D494904F-2DA3-4C3F-8D5E-CFD7A423B7A5}" dt="2025-08-05T01:55:45.737" v="10851" actId="478"/>
          <ac:picMkLst>
            <pc:docMk/>
            <pc:sldMk cId="1366879899" sldId="276"/>
            <ac:picMk id="5" creationId="{E7DBA809-A694-09D4-7AE9-467BE4039A25}"/>
          </ac:picMkLst>
        </pc:picChg>
        <pc:picChg chg="add mod">
          <ac:chgData name="Birckelbaw, Carla" userId="89e5e359-8c52-4425-b0b0-1e6ab999f439" providerId="ADAL" clId="{D494904F-2DA3-4C3F-8D5E-CFD7A423B7A5}" dt="2025-08-05T01:56:00.305" v="10855" actId="1076"/>
          <ac:picMkLst>
            <pc:docMk/>
            <pc:sldMk cId="1366879899" sldId="276"/>
            <ac:picMk id="6" creationId="{5526D0D8-C32B-566E-0D99-27B59882613E}"/>
          </ac:picMkLst>
        </pc:picChg>
      </pc:sldChg>
      <pc:sldChg chg="addSp delSp modSp add mod modNotesTx">
        <pc:chgData name="Birckelbaw, Carla" userId="89e5e359-8c52-4425-b0b0-1e6ab999f439" providerId="ADAL" clId="{D494904F-2DA3-4C3F-8D5E-CFD7A423B7A5}" dt="2025-08-05T02:03:54.972" v="11729" actId="20577"/>
        <pc:sldMkLst>
          <pc:docMk/>
          <pc:sldMk cId="2569885596" sldId="277"/>
        </pc:sldMkLst>
        <pc:picChg chg="del">
          <ac:chgData name="Birckelbaw, Carla" userId="89e5e359-8c52-4425-b0b0-1e6ab999f439" providerId="ADAL" clId="{D494904F-2DA3-4C3F-8D5E-CFD7A423B7A5}" dt="2025-08-05T02:01:06.453" v="11529" actId="478"/>
          <ac:picMkLst>
            <pc:docMk/>
            <pc:sldMk cId="2569885596" sldId="277"/>
            <ac:picMk id="2" creationId="{E7DBA809-A694-09D4-7AE9-467BE4039A25}"/>
          </ac:picMkLst>
        </pc:picChg>
        <pc:picChg chg="add mod">
          <ac:chgData name="Birckelbaw, Carla" userId="89e5e359-8c52-4425-b0b0-1e6ab999f439" providerId="ADAL" clId="{D494904F-2DA3-4C3F-8D5E-CFD7A423B7A5}" dt="2025-08-05T02:01:35.780" v="11536" actId="14100"/>
          <ac:picMkLst>
            <pc:docMk/>
            <pc:sldMk cId="2569885596" sldId="277"/>
            <ac:picMk id="5" creationId="{6708DD96-0DB5-9D5C-FC7B-4219336269D0}"/>
          </ac:picMkLst>
        </pc:picChg>
      </pc:sldChg>
      <pc:sldChg chg="addSp delSp modSp add mod modNotesTx">
        <pc:chgData name="Birckelbaw, Carla" userId="89e5e359-8c52-4425-b0b0-1e6ab999f439" providerId="ADAL" clId="{D494904F-2DA3-4C3F-8D5E-CFD7A423B7A5}" dt="2025-08-05T02:09:16.628" v="12046" actId="20577"/>
        <pc:sldMkLst>
          <pc:docMk/>
          <pc:sldMk cId="2222252446" sldId="278"/>
        </pc:sldMkLst>
        <pc:picChg chg="del">
          <ac:chgData name="Birckelbaw, Carla" userId="89e5e359-8c52-4425-b0b0-1e6ab999f439" providerId="ADAL" clId="{D494904F-2DA3-4C3F-8D5E-CFD7A423B7A5}" dt="2025-08-05T02:03:58.987" v="11730" actId="478"/>
          <ac:picMkLst>
            <pc:docMk/>
            <pc:sldMk cId="2222252446" sldId="278"/>
            <ac:picMk id="2" creationId="{E7DBA809-A694-09D4-7AE9-467BE4039A25}"/>
          </ac:picMkLst>
        </pc:picChg>
        <pc:picChg chg="add mod">
          <ac:chgData name="Birckelbaw, Carla" userId="89e5e359-8c52-4425-b0b0-1e6ab999f439" providerId="ADAL" clId="{D494904F-2DA3-4C3F-8D5E-CFD7A423B7A5}" dt="2025-08-05T02:04:26.036" v="11733" actId="14100"/>
          <ac:picMkLst>
            <pc:docMk/>
            <pc:sldMk cId="2222252446" sldId="278"/>
            <ac:picMk id="5" creationId="{B3B0564B-5E41-1141-0E3C-8FDDD4CB35FD}"/>
          </ac:picMkLst>
        </pc:picChg>
      </pc:sldChg>
      <pc:sldChg chg="addSp delSp modSp add mod modNotesTx">
        <pc:chgData name="Birckelbaw, Carla" userId="89e5e359-8c52-4425-b0b0-1e6ab999f439" providerId="ADAL" clId="{D494904F-2DA3-4C3F-8D5E-CFD7A423B7A5}" dt="2025-08-05T02:07:37.418" v="11918" actId="20577"/>
        <pc:sldMkLst>
          <pc:docMk/>
          <pc:sldMk cId="2632625145" sldId="279"/>
        </pc:sldMkLst>
        <pc:picChg chg="del">
          <ac:chgData name="Birckelbaw, Carla" userId="89e5e359-8c52-4425-b0b0-1e6ab999f439" providerId="ADAL" clId="{D494904F-2DA3-4C3F-8D5E-CFD7A423B7A5}" dt="2025-08-05T02:06:34.688" v="11809" actId="478"/>
          <ac:picMkLst>
            <pc:docMk/>
            <pc:sldMk cId="2632625145" sldId="279"/>
            <ac:picMk id="2" creationId="{E7DBA809-A694-09D4-7AE9-467BE4039A25}"/>
          </ac:picMkLst>
        </pc:picChg>
        <pc:picChg chg="add mod">
          <ac:chgData name="Birckelbaw, Carla" userId="89e5e359-8c52-4425-b0b0-1e6ab999f439" providerId="ADAL" clId="{D494904F-2DA3-4C3F-8D5E-CFD7A423B7A5}" dt="2025-08-05T02:06:52.559" v="11814" actId="14100"/>
          <ac:picMkLst>
            <pc:docMk/>
            <pc:sldMk cId="2632625145" sldId="279"/>
            <ac:picMk id="5" creationId="{9984702B-7230-46B2-EA10-E4A6F799E0E5}"/>
          </ac:picMkLst>
        </pc:picChg>
      </pc:sldChg>
      <pc:sldChg chg="add modNotesTx">
        <pc:chgData name="Birckelbaw, Carla" userId="89e5e359-8c52-4425-b0b0-1e6ab999f439" providerId="ADAL" clId="{D494904F-2DA3-4C3F-8D5E-CFD7A423B7A5}" dt="2025-08-05T02:13:58.925" v="13073" actId="20577"/>
        <pc:sldMkLst>
          <pc:docMk/>
          <pc:sldMk cId="2450523530" sldId="280"/>
        </pc:sldMkLst>
      </pc:sldChg>
      <pc:sldChg chg="add ord">
        <pc:chgData name="Birckelbaw, Carla" userId="89e5e359-8c52-4425-b0b0-1e6ab999f439" providerId="ADAL" clId="{D494904F-2DA3-4C3F-8D5E-CFD7A423B7A5}" dt="2025-08-05T02:30:13.235" v="14053"/>
        <pc:sldMkLst>
          <pc:docMk/>
          <pc:sldMk cId="1093000061" sldId="28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5/Results/MISO%202025%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5/Results/MISO%202025%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5/Results/MISO%202025%20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5/Results/MISO%202025%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5/Results/MISO%202025%20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5/Results/MISO%202025%20Chart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MISO Response Rates - 2021-2025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'Response Data'!$F$5</c:f>
              <c:strCache>
                <c:ptCount val="1"/>
                <c:pt idx="0">
                  <c:v>Faculty</c:v>
                </c:pt>
              </c:strCache>
            </c:strRef>
          </c:tx>
          <c:spPr>
            <a:ln w="28575" cap="rnd">
              <a:solidFill>
                <a:schemeClr val="accent1"/>
              </a:solidFill>
              <a:round/>
            </a:ln>
            <a:effectLst/>
          </c:spPr>
          <c:marker>
            <c:symbol val="none"/>
          </c:marker>
          <c:cat>
            <c:numRef>
              <c:f>'Response Data'!$G$4:$K$4</c:f>
              <c:numCache>
                <c:formatCode>General</c:formatCode>
                <c:ptCount val="5"/>
                <c:pt idx="0">
                  <c:v>2021</c:v>
                </c:pt>
                <c:pt idx="1">
                  <c:v>2022</c:v>
                </c:pt>
                <c:pt idx="2">
                  <c:v>2023</c:v>
                </c:pt>
                <c:pt idx="3">
                  <c:v>2024</c:v>
                </c:pt>
                <c:pt idx="4">
                  <c:v>2025</c:v>
                </c:pt>
              </c:numCache>
            </c:numRef>
          </c:cat>
          <c:val>
            <c:numRef>
              <c:f>'Response Data'!$G$5:$K$5</c:f>
              <c:numCache>
                <c:formatCode>0%</c:formatCode>
                <c:ptCount val="5"/>
                <c:pt idx="0">
                  <c:v>0.47</c:v>
                </c:pt>
                <c:pt idx="1">
                  <c:v>0.42</c:v>
                </c:pt>
                <c:pt idx="2">
                  <c:v>0.36</c:v>
                </c:pt>
                <c:pt idx="3">
                  <c:v>0.38</c:v>
                </c:pt>
                <c:pt idx="4">
                  <c:v>0.4</c:v>
                </c:pt>
              </c:numCache>
            </c:numRef>
          </c:val>
          <c:smooth val="0"/>
          <c:extLst>
            <c:ext xmlns:c16="http://schemas.microsoft.com/office/drawing/2014/chart" uri="{C3380CC4-5D6E-409C-BE32-E72D297353CC}">
              <c16:uniqueId val="{00000000-63F5-4FC4-85AD-945C41F9D606}"/>
            </c:ext>
          </c:extLst>
        </c:ser>
        <c:ser>
          <c:idx val="1"/>
          <c:order val="1"/>
          <c:tx>
            <c:strRef>
              <c:f>'Response Data'!$F$6</c:f>
              <c:strCache>
                <c:ptCount val="1"/>
                <c:pt idx="0">
                  <c:v>Staff</c:v>
                </c:pt>
              </c:strCache>
            </c:strRef>
          </c:tx>
          <c:spPr>
            <a:ln w="28575" cap="rnd">
              <a:solidFill>
                <a:schemeClr val="accent2"/>
              </a:solidFill>
              <a:round/>
            </a:ln>
            <a:effectLst/>
          </c:spPr>
          <c:marker>
            <c:symbol val="none"/>
          </c:marker>
          <c:cat>
            <c:numRef>
              <c:f>'Response Data'!$G$4:$K$4</c:f>
              <c:numCache>
                <c:formatCode>General</c:formatCode>
                <c:ptCount val="5"/>
                <c:pt idx="0">
                  <c:v>2021</c:v>
                </c:pt>
                <c:pt idx="1">
                  <c:v>2022</c:v>
                </c:pt>
                <c:pt idx="2">
                  <c:v>2023</c:v>
                </c:pt>
                <c:pt idx="3">
                  <c:v>2024</c:v>
                </c:pt>
                <c:pt idx="4">
                  <c:v>2025</c:v>
                </c:pt>
              </c:numCache>
            </c:numRef>
          </c:cat>
          <c:val>
            <c:numRef>
              <c:f>'Response Data'!$G$6:$K$6</c:f>
              <c:numCache>
                <c:formatCode>0%</c:formatCode>
                <c:ptCount val="5"/>
                <c:pt idx="0">
                  <c:v>0.37</c:v>
                </c:pt>
                <c:pt idx="1">
                  <c:v>0.27</c:v>
                </c:pt>
                <c:pt idx="2">
                  <c:v>0.35</c:v>
                </c:pt>
                <c:pt idx="3">
                  <c:v>0.33</c:v>
                </c:pt>
                <c:pt idx="4">
                  <c:v>0.35</c:v>
                </c:pt>
              </c:numCache>
            </c:numRef>
          </c:val>
          <c:smooth val="0"/>
          <c:extLst>
            <c:ext xmlns:c16="http://schemas.microsoft.com/office/drawing/2014/chart" uri="{C3380CC4-5D6E-409C-BE32-E72D297353CC}">
              <c16:uniqueId val="{00000001-63F5-4FC4-85AD-945C41F9D606}"/>
            </c:ext>
          </c:extLst>
        </c:ser>
        <c:ser>
          <c:idx val="2"/>
          <c:order val="2"/>
          <c:tx>
            <c:strRef>
              <c:f>'Response Data'!$F$7</c:f>
              <c:strCache>
                <c:ptCount val="1"/>
                <c:pt idx="0">
                  <c:v>Undergrad Students</c:v>
                </c:pt>
              </c:strCache>
            </c:strRef>
          </c:tx>
          <c:spPr>
            <a:ln w="28575" cap="rnd">
              <a:solidFill>
                <a:schemeClr val="accent3"/>
              </a:solidFill>
              <a:round/>
            </a:ln>
            <a:effectLst/>
          </c:spPr>
          <c:marker>
            <c:symbol val="none"/>
          </c:marker>
          <c:cat>
            <c:numRef>
              <c:f>'Response Data'!$G$4:$K$4</c:f>
              <c:numCache>
                <c:formatCode>General</c:formatCode>
                <c:ptCount val="5"/>
                <c:pt idx="0">
                  <c:v>2021</c:v>
                </c:pt>
                <c:pt idx="1">
                  <c:v>2022</c:v>
                </c:pt>
                <c:pt idx="2">
                  <c:v>2023</c:v>
                </c:pt>
                <c:pt idx="3">
                  <c:v>2024</c:v>
                </c:pt>
                <c:pt idx="4">
                  <c:v>2025</c:v>
                </c:pt>
              </c:numCache>
            </c:numRef>
          </c:cat>
          <c:val>
            <c:numRef>
              <c:f>'Response Data'!$G$7:$K$7</c:f>
              <c:numCache>
                <c:formatCode>0%</c:formatCode>
                <c:ptCount val="5"/>
                <c:pt idx="0">
                  <c:v>0.24</c:v>
                </c:pt>
                <c:pt idx="1">
                  <c:v>0.24</c:v>
                </c:pt>
                <c:pt idx="2">
                  <c:v>0.19</c:v>
                </c:pt>
                <c:pt idx="3">
                  <c:v>0.17</c:v>
                </c:pt>
                <c:pt idx="4">
                  <c:v>0.22</c:v>
                </c:pt>
              </c:numCache>
            </c:numRef>
          </c:val>
          <c:smooth val="0"/>
          <c:extLst>
            <c:ext xmlns:c16="http://schemas.microsoft.com/office/drawing/2014/chart" uri="{C3380CC4-5D6E-409C-BE32-E72D297353CC}">
              <c16:uniqueId val="{00000002-63F5-4FC4-85AD-945C41F9D606}"/>
            </c:ext>
          </c:extLst>
        </c:ser>
        <c:ser>
          <c:idx val="3"/>
          <c:order val="3"/>
          <c:tx>
            <c:strRef>
              <c:f>'Response Data'!$F$8</c:f>
              <c:strCache>
                <c:ptCount val="1"/>
                <c:pt idx="0">
                  <c:v>Grad Students</c:v>
                </c:pt>
              </c:strCache>
            </c:strRef>
          </c:tx>
          <c:spPr>
            <a:ln w="28575" cap="rnd">
              <a:solidFill>
                <a:schemeClr val="accent4"/>
              </a:solidFill>
              <a:round/>
            </a:ln>
            <a:effectLst/>
          </c:spPr>
          <c:marker>
            <c:symbol val="none"/>
          </c:marker>
          <c:cat>
            <c:numRef>
              <c:f>'Response Data'!$G$4:$K$4</c:f>
              <c:numCache>
                <c:formatCode>General</c:formatCode>
                <c:ptCount val="5"/>
                <c:pt idx="0">
                  <c:v>2021</c:v>
                </c:pt>
                <c:pt idx="1">
                  <c:v>2022</c:v>
                </c:pt>
                <c:pt idx="2">
                  <c:v>2023</c:v>
                </c:pt>
                <c:pt idx="3">
                  <c:v>2024</c:v>
                </c:pt>
                <c:pt idx="4">
                  <c:v>2025</c:v>
                </c:pt>
              </c:numCache>
            </c:numRef>
          </c:cat>
          <c:val>
            <c:numRef>
              <c:f>'Response Data'!$G$8:$K$8</c:f>
              <c:numCache>
                <c:formatCode>0%</c:formatCode>
                <c:ptCount val="5"/>
                <c:pt idx="0">
                  <c:v>0.41</c:v>
                </c:pt>
                <c:pt idx="1">
                  <c:v>0.28999999999999998</c:v>
                </c:pt>
                <c:pt idx="2">
                  <c:v>0.31</c:v>
                </c:pt>
                <c:pt idx="3">
                  <c:v>0.31</c:v>
                </c:pt>
                <c:pt idx="4">
                  <c:v>0.36</c:v>
                </c:pt>
              </c:numCache>
            </c:numRef>
          </c:val>
          <c:smooth val="0"/>
          <c:extLst>
            <c:ext xmlns:c16="http://schemas.microsoft.com/office/drawing/2014/chart" uri="{C3380CC4-5D6E-409C-BE32-E72D297353CC}">
              <c16:uniqueId val="{00000003-63F5-4FC4-85AD-945C41F9D606}"/>
            </c:ext>
          </c:extLst>
        </c:ser>
        <c:dLbls>
          <c:showLegendKey val="0"/>
          <c:showVal val="0"/>
          <c:showCatName val="0"/>
          <c:showSerName val="0"/>
          <c:showPercent val="0"/>
          <c:showBubbleSize val="0"/>
        </c:dLbls>
        <c:smooth val="0"/>
        <c:axId val="1448295519"/>
        <c:axId val="1028513759"/>
      </c:lineChart>
      <c:catAx>
        <c:axId val="144829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8513759"/>
        <c:crosses val="autoZero"/>
        <c:auto val="1"/>
        <c:lblAlgn val="ctr"/>
        <c:lblOffset val="100"/>
        <c:noMultiLvlLbl val="0"/>
      </c:catAx>
      <c:valAx>
        <c:axId val="10285137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829551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ysClr val="windowText" lastClr="000000">
                    <a:lumMod val="65000"/>
                    <a:lumOff val="35000"/>
                  </a:sysClr>
                </a:solidFill>
              </a:rPr>
              <a:t>Importance of the Overall Computing Service,   </a:t>
            </a:r>
          </a:p>
          <a:p>
            <a:pPr>
              <a:defRPr/>
            </a:pPr>
            <a:r>
              <a:rPr lang="en-US" sz="1400" b="1" i="0" u="none" strike="noStrike" kern="1200" spc="0" baseline="0">
                <a:solidFill>
                  <a:sysClr val="windowText" lastClr="000000">
                    <a:lumMod val="65000"/>
                    <a:lumOff val="35000"/>
                  </a:sysClr>
                </a:solidFill>
              </a:rPr>
              <a:t>2021-2025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2025 Results Data .xlsx]How Important'!$AU$296</c:f>
              <c:strCache>
                <c:ptCount val="1"/>
                <c:pt idx="0">
                  <c:v>Undergraduate Students</c:v>
                </c:pt>
              </c:strCache>
            </c:strRef>
          </c:tx>
          <c:spPr>
            <a:solidFill>
              <a:schemeClr val="accent1"/>
            </a:solidFill>
            <a:ln>
              <a:noFill/>
            </a:ln>
            <a:effectLst/>
          </c:spPr>
          <c:invertIfNegative val="0"/>
          <c:cat>
            <c:numRef>
              <c:f>'[1]How Important'!$AV$295:$AZ$295</c:f>
              <c:numCache>
                <c:formatCode>General</c:formatCode>
                <c:ptCount val="5"/>
                <c:pt idx="0">
                  <c:v>2021</c:v>
                </c:pt>
                <c:pt idx="1">
                  <c:v>2022</c:v>
                </c:pt>
                <c:pt idx="2">
                  <c:v>2023</c:v>
                </c:pt>
                <c:pt idx="3">
                  <c:v>2024</c:v>
                </c:pt>
                <c:pt idx="4">
                  <c:v>2025</c:v>
                </c:pt>
              </c:numCache>
            </c:numRef>
          </c:cat>
          <c:val>
            <c:numRef>
              <c:f>'[1]How Important'!$AV$296:$AZ$296</c:f>
              <c:numCache>
                <c:formatCode>0.00</c:formatCode>
                <c:ptCount val="5"/>
                <c:pt idx="0">
                  <c:v>3</c:v>
                </c:pt>
                <c:pt idx="1">
                  <c:v>3.17</c:v>
                </c:pt>
                <c:pt idx="2">
                  <c:v>3.0129999999999999</c:v>
                </c:pt>
                <c:pt idx="3">
                  <c:v>3.22</c:v>
                </c:pt>
                <c:pt idx="4">
                  <c:v>3.21</c:v>
                </c:pt>
              </c:numCache>
            </c:numRef>
          </c:val>
          <c:extLst>
            <c:ext xmlns:c16="http://schemas.microsoft.com/office/drawing/2014/chart" uri="{C3380CC4-5D6E-409C-BE32-E72D297353CC}">
              <c16:uniqueId val="{00000000-86D2-44BF-9024-3335B486917D}"/>
            </c:ext>
          </c:extLst>
        </c:ser>
        <c:ser>
          <c:idx val="1"/>
          <c:order val="1"/>
          <c:tx>
            <c:strRef>
              <c:f>'[MISO 2025 Results Data .xlsx]How Important'!$AU$297</c:f>
              <c:strCache>
                <c:ptCount val="1"/>
                <c:pt idx="0">
                  <c:v>Graduate Students</c:v>
                </c:pt>
              </c:strCache>
            </c:strRef>
          </c:tx>
          <c:spPr>
            <a:solidFill>
              <a:schemeClr val="accent2"/>
            </a:solidFill>
            <a:ln>
              <a:noFill/>
            </a:ln>
            <a:effectLst/>
          </c:spPr>
          <c:invertIfNegative val="0"/>
          <c:cat>
            <c:numRef>
              <c:f>'[1]How Important'!$AV$295:$AZ$295</c:f>
              <c:numCache>
                <c:formatCode>General</c:formatCode>
                <c:ptCount val="5"/>
                <c:pt idx="0">
                  <c:v>2021</c:v>
                </c:pt>
                <c:pt idx="1">
                  <c:v>2022</c:v>
                </c:pt>
                <c:pt idx="2">
                  <c:v>2023</c:v>
                </c:pt>
                <c:pt idx="3">
                  <c:v>2024</c:v>
                </c:pt>
                <c:pt idx="4">
                  <c:v>2025</c:v>
                </c:pt>
              </c:numCache>
            </c:numRef>
          </c:cat>
          <c:val>
            <c:numRef>
              <c:f>'[1]How Important'!$AV$297:$AZ$297</c:f>
              <c:numCache>
                <c:formatCode>0.00</c:formatCode>
                <c:ptCount val="5"/>
                <c:pt idx="0">
                  <c:v>3.13</c:v>
                </c:pt>
                <c:pt idx="1">
                  <c:v>3.35</c:v>
                </c:pt>
                <c:pt idx="2">
                  <c:v>3.2480000000000002</c:v>
                </c:pt>
                <c:pt idx="3">
                  <c:v>3.26</c:v>
                </c:pt>
                <c:pt idx="4">
                  <c:v>3.42</c:v>
                </c:pt>
              </c:numCache>
            </c:numRef>
          </c:val>
          <c:extLst>
            <c:ext xmlns:c16="http://schemas.microsoft.com/office/drawing/2014/chart" uri="{C3380CC4-5D6E-409C-BE32-E72D297353CC}">
              <c16:uniqueId val="{00000001-86D2-44BF-9024-3335B486917D}"/>
            </c:ext>
          </c:extLst>
        </c:ser>
        <c:ser>
          <c:idx val="2"/>
          <c:order val="2"/>
          <c:tx>
            <c:strRef>
              <c:f>'[MISO 2025 Results Data .xlsx]How Important'!$AU$298</c:f>
              <c:strCache>
                <c:ptCount val="1"/>
                <c:pt idx="0">
                  <c:v>Faculty</c:v>
                </c:pt>
              </c:strCache>
            </c:strRef>
          </c:tx>
          <c:spPr>
            <a:solidFill>
              <a:schemeClr val="accent3"/>
            </a:solidFill>
            <a:ln>
              <a:noFill/>
            </a:ln>
            <a:effectLst/>
          </c:spPr>
          <c:invertIfNegative val="0"/>
          <c:cat>
            <c:numRef>
              <c:f>'[1]How Important'!$AV$295:$AZ$295</c:f>
              <c:numCache>
                <c:formatCode>General</c:formatCode>
                <c:ptCount val="5"/>
                <c:pt idx="0">
                  <c:v>2021</c:v>
                </c:pt>
                <c:pt idx="1">
                  <c:v>2022</c:v>
                </c:pt>
                <c:pt idx="2">
                  <c:v>2023</c:v>
                </c:pt>
                <c:pt idx="3">
                  <c:v>2024</c:v>
                </c:pt>
                <c:pt idx="4">
                  <c:v>2025</c:v>
                </c:pt>
              </c:numCache>
            </c:numRef>
          </c:cat>
          <c:val>
            <c:numRef>
              <c:f>'[1]How Important'!$AV$298:$AZ$298</c:f>
              <c:numCache>
                <c:formatCode>0.00</c:formatCode>
                <c:ptCount val="5"/>
                <c:pt idx="0">
                  <c:v>3.62</c:v>
                </c:pt>
                <c:pt idx="1">
                  <c:v>3.69</c:v>
                </c:pt>
                <c:pt idx="2">
                  <c:v>3.5339999999999998</c:v>
                </c:pt>
                <c:pt idx="3">
                  <c:v>3.5</c:v>
                </c:pt>
                <c:pt idx="4">
                  <c:v>3.55</c:v>
                </c:pt>
              </c:numCache>
            </c:numRef>
          </c:val>
          <c:extLst>
            <c:ext xmlns:c16="http://schemas.microsoft.com/office/drawing/2014/chart" uri="{C3380CC4-5D6E-409C-BE32-E72D297353CC}">
              <c16:uniqueId val="{00000002-86D2-44BF-9024-3335B486917D}"/>
            </c:ext>
          </c:extLst>
        </c:ser>
        <c:ser>
          <c:idx val="3"/>
          <c:order val="3"/>
          <c:tx>
            <c:strRef>
              <c:f>'[MISO 2025 Results Data .xlsx]How Important'!$AU$299</c:f>
              <c:strCache>
                <c:ptCount val="1"/>
                <c:pt idx="0">
                  <c:v>Staff</c:v>
                </c:pt>
              </c:strCache>
            </c:strRef>
          </c:tx>
          <c:spPr>
            <a:solidFill>
              <a:schemeClr val="accent4"/>
            </a:solidFill>
            <a:ln>
              <a:noFill/>
            </a:ln>
            <a:effectLst/>
          </c:spPr>
          <c:invertIfNegative val="0"/>
          <c:cat>
            <c:numRef>
              <c:f>'[1]How Important'!$AV$295:$AZ$295</c:f>
              <c:numCache>
                <c:formatCode>General</c:formatCode>
                <c:ptCount val="5"/>
                <c:pt idx="0">
                  <c:v>2021</c:v>
                </c:pt>
                <c:pt idx="1">
                  <c:v>2022</c:v>
                </c:pt>
                <c:pt idx="2">
                  <c:v>2023</c:v>
                </c:pt>
                <c:pt idx="3">
                  <c:v>2024</c:v>
                </c:pt>
                <c:pt idx="4">
                  <c:v>2025</c:v>
                </c:pt>
              </c:numCache>
            </c:numRef>
          </c:cat>
          <c:val>
            <c:numRef>
              <c:f>'[1]How Important'!$AV$299:$AZ$299</c:f>
              <c:numCache>
                <c:formatCode>0.00</c:formatCode>
                <c:ptCount val="5"/>
                <c:pt idx="0">
                  <c:v>3.7</c:v>
                </c:pt>
                <c:pt idx="1">
                  <c:v>3.7</c:v>
                </c:pt>
                <c:pt idx="2">
                  <c:v>3.6019999999999999</c:v>
                </c:pt>
                <c:pt idx="3">
                  <c:v>3.63</c:v>
                </c:pt>
                <c:pt idx="4">
                  <c:v>3.62</c:v>
                </c:pt>
              </c:numCache>
            </c:numRef>
          </c:val>
          <c:extLst>
            <c:ext xmlns:c16="http://schemas.microsoft.com/office/drawing/2014/chart" uri="{C3380CC4-5D6E-409C-BE32-E72D297353CC}">
              <c16:uniqueId val="{00000003-86D2-44BF-9024-3335B486917D}"/>
            </c:ext>
          </c:extLst>
        </c:ser>
        <c:dLbls>
          <c:showLegendKey val="0"/>
          <c:showVal val="0"/>
          <c:showCatName val="0"/>
          <c:showSerName val="0"/>
          <c:showPercent val="0"/>
          <c:showBubbleSize val="0"/>
        </c:dLbls>
        <c:gapWidth val="219"/>
        <c:overlap val="-27"/>
        <c:axId val="1414193727"/>
        <c:axId val="1414196127"/>
      </c:barChart>
      <c:catAx>
        <c:axId val="1414193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4196127"/>
        <c:crosses val="autoZero"/>
        <c:auto val="1"/>
        <c:lblAlgn val="ctr"/>
        <c:lblOffset val="100"/>
        <c:noMultiLvlLbl val="0"/>
      </c:catAx>
      <c:valAx>
        <c:axId val="14141961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4193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Satisfaction with the Overall Computing</a:t>
            </a:r>
            <a:r>
              <a:rPr lang="en-US" b="1" baseline="0"/>
              <a:t> Service, 2021-2025</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2025 Results Data .xlsx]How Satisfied'!$BH$289</c:f>
              <c:strCache>
                <c:ptCount val="1"/>
                <c:pt idx="0">
                  <c:v>Undergraduate Students</c:v>
                </c:pt>
              </c:strCache>
            </c:strRef>
          </c:tx>
          <c:spPr>
            <a:solidFill>
              <a:schemeClr val="accent1"/>
            </a:solidFill>
            <a:ln>
              <a:noFill/>
            </a:ln>
            <a:effectLst/>
          </c:spPr>
          <c:invertIfNegative val="0"/>
          <c:cat>
            <c:numRef>
              <c:f>'[1]How Satisfied'!$BI$288:$BM$288</c:f>
              <c:numCache>
                <c:formatCode>General</c:formatCode>
                <c:ptCount val="5"/>
                <c:pt idx="0">
                  <c:v>2021</c:v>
                </c:pt>
                <c:pt idx="1">
                  <c:v>2022</c:v>
                </c:pt>
                <c:pt idx="2">
                  <c:v>2023</c:v>
                </c:pt>
                <c:pt idx="3">
                  <c:v>2024</c:v>
                </c:pt>
                <c:pt idx="4">
                  <c:v>2025</c:v>
                </c:pt>
              </c:numCache>
            </c:numRef>
          </c:cat>
          <c:val>
            <c:numRef>
              <c:f>'[1]How Satisfied'!$BI$289:$BM$289</c:f>
              <c:numCache>
                <c:formatCode>0.00</c:formatCode>
                <c:ptCount val="5"/>
                <c:pt idx="0">
                  <c:v>3.64</c:v>
                </c:pt>
                <c:pt idx="1">
                  <c:v>3.59</c:v>
                </c:pt>
                <c:pt idx="2">
                  <c:v>3.5619999999999998</c:v>
                </c:pt>
                <c:pt idx="3">
                  <c:v>3.69</c:v>
                </c:pt>
                <c:pt idx="4">
                  <c:v>3.62</c:v>
                </c:pt>
              </c:numCache>
            </c:numRef>
          </c:val>
          <c:extLst>
            <c:ext xmlns:c16="http://schemas.microsoft.com/office/drawing/2014/chart" uri="{C3380CC4-5D6E-409C-BE32-E72D297353CC}">
              <c16:uniqueId val="{00000000-E20F-4770-8A09-AE767290727D}"/>
            </c:ext>
          </c:extLst>
        </c:ser>
        <c:ser>
          <c:idx val="1"/>
          <c:order val="1"/>
          <c:tx>
            <c:strRef>
              <c:f>'[MISO 2025 Results Data .xlsx]How Satisfied'!$BH$290</c:f>
              <c:strCache>
                <c:ptCount val="1"/>
                <c:pt idx="0">
                  <c:v>Graduate Students</c:v>
                </c:pt>
              </c:strCache>
            </c:strRef>
          </c:tx>
          <c:spPr>
            <a:solidFill>
              <a:schemeClr val="accent2"/>
            </a:solidFill>
            <a:ln>
              <a:noFill/>
            </a:ln>
            <a:effectLst/>
          </c:spPr>
          <c:invertIfNegative val="0"/>
          <c:cat>
            <c:numRef>
              <c:f>'[1]How Satisfied'!$BI$288:$BM$288</c:f>
              <c:numCache>
                <c:formatCode>General</c:formatCode>
                <c:ptCount val="5"/>
                <c:pt idx="0">
                  <c:v>2021</c:v>
                </c:pt>
                <c:pt idx="1">
                  <c:v>2022</c:v>
                </c:pt>
                <c:pt idx="2">
                  <c:v>2023</c:v>
                </c:pt>
                <c:pt idx="3">
                  <c:v>2024</c:v>
                </c:pt>
                <c:pt idx="4">
                  <c:v>2025</c:v>
                </c:pt>
              </c:numCache>
            </c:numRef>
          </c:cat>
          <c:val>
            <c:numRef>
              <c:f>'[1]How Satisfied'!$BI$290:$BM$290</c:f>
              <c:numCache>
                <c:formatCode>0.00</c:formatCode>
                <c:ptCount val="5"/>
                <c:pt idx="0">
                  <c:v>3.72</c:v>
                </c:pt>
                <c:pt idx="1">
                  <c:v>3.73</c:v>
                </c:pt>
                <c:pt idx="2">
                  <c:v>3.6579999999999999</c:v>
                </c:pt>
                <c:pt idx="3">
                  <c:v>3.69</c:v>
                </c:pt>
                <c:pt idx="4">
                  <c:v>3.76</c:v>
                </c:pt>
              </c:numCache>
            </c:numRef>
          </c:val>
          <c:extLst>
            <c:ext xmlns:c16="http://schemas.microsoft.com/office/drawing/2014/chart" uri="{C3380CC4-5D6E-409C-BE32-E72D297353CC}">
              <c16:uniqueId val="{00000001-E20F-4770-8A09-AE767290727D}"/>
            </c:ext>
          </c:extLst>
        </c:ser>
        <c:ser>
          <c:idx val="2"/>
          <c:order val="2"/>
          <c:tx>
            <c:strRef>
              <c:f>'[MISO 2025 Results Data .xlsx]How Satisfied'!$BH$291</c:f>
              <c:strCache>
                <c:ptCount val="1"/>
                <c:pt idx="0">
                  <c:v>Faculty</c:v>
                </c:pt>
              </c:strCache>
            </c:strRef>
          </c:tx>
          <c:spPr>
            <a:solidFill>
              <a:schemeClr val="accent3"/>
            </a:solidFill>
            <a:ln>
              <a:noFill/>
            </a:ln>
            <a:effectLst/>
          </c:spPr>
          <c:invertIfNegative val="0"/>
          <c:cat>
            <c:numRef>
              <c:f>'[1]How Satisfied'!$BI$288:$BM$288</c:f>
              <c:numCache>
                <c:formatCode>General</c:formatCode>
                <c:ptCount val="5"/>
                <c:pt idx="0">
                  <c:v>2021</c:v>
                </c:pt>
                <c:pt idx="1">
                  <c:v>2022</c:v>
                </c:pt>
                <c:pt idx="2">
                  <c:v>2023</c:v>
                </c:pt>
                <c:pt idx="3">
                  <c:v>2024</c:v>
                </c:pt>
                <c:pt idx="4">
                  <c:v>2025</c:v>
                </c:pt>
              </c:numCache>
            </c:numRef>
          </c:cat>
          <c:val>
            <c:numRef>
              <c:f>'[1]How Satisfied'!$BI$291:$BM$291</c:f>
              <c:numCache>
                <c:formatCode>0.00</c:formatCode>
                <c:ptCount val="5"/>
                <c:pt idx="0">
                  <c:v>3.61</c:v>
                </c:pt>
                <c:pt idx="1">
                  <c:v>3.66</c:v>
                </c:pt>
                <c:pt idx="2">
                  <c:v>3.581</c:v>
                </c:pt>
                <c:pt idx="3">
                  <c:v>3.64</c:v>
                </c:pt>
                <c:pt idx="4">
                  <c:v>3.62</c:v>
                </c:pt>
              </c:numCache>
            </c:numRef>
          </c:val>
          <c:extLst>
            <c:ext xmlns:c16="http://schemas.microsoft.com/office/drawing/2014/chart" uri="{C3380CC4-5D6E-409C-BE32-E72D297353CC}">
              <c16:uniqueId val="{00000002-E20F-4770-8A09-AE767290727D}"/>
            </c:ext>
          </c:extLst>
        </c:ser>
        <c:ser>
          <c:idx val="3"/>
          <c:order val="3"/>
          <c:tx>
            <c:strRef>
              <c:f>'[MISO 2025 Results Data .xlsx]How Satisfied'!$BH$292</c:f>
              <c:strCache>
                <c:ptCount val="1"/>
                <c:pt idx="0">
                  <c:v>Staff</c:v>
                </c:pt>
              </c:strCache>
            </c:strRef>
          </c:tx>
          <c:spPr>
            <a:solidFill>
              <a:schemeClr val="accent4"/>
            </a:solidFill>
            <a:ln>
              <a:noFill/>
            </a:ln>
            <a:effectLst/>
          </c:spPr>
          <c:invertIfNegative val="0"/>
          <c:cat>
            <c:numRef>
              <c:f>'[1]How Satisfied'!$BI$288:$BM$288</c:f>
              <c:numCache>
                <c:formatCode>General</c:formatCode>
                <c:ptCount val="5"/>
                <c:pt idx="0">
                  <c:v>2021</c:v>
                </c:pt>
                <c:pt idx="1">
                  <c:v>2022</c:v>
                </c:pt>
                <c:pt idx="2">
                  <c:v>2023</c:v>
                </c:pt>
                <c:pt idx="3">
                  <c:v>2024</c:v>
                </c:pt>
                <c:pt idx="4">
                  <c:v>2025</c:v>
                </c:pt>
              </c:numCache>
            </c:numRef>
          </c:cat>
          <c:val>
            <c:numRef>
              <c:f>'[1]How Satisfied'!$BI$292:$BM$292</c:f>
              <c:numCache>
                <c:formatCode>0.00</c:formatCode>
                <c:ptCount val="5"/>
                <c:pt idx="0">
                  <c:v>3.76</c:v>
                </c:pt>
                <c:pt idx="1">
                  <c:v>3.82</c:v>
                </c:pt>
                <c:pt idx="2">
                  <c:v>3.73</c:v>
                </c:pt>
                <c:pt idx="3">
                  <c:v>3.7</c:v>
                </c:pt>
                <c:pt idx="4">
                  <c:v>3.76</c:v>
                </c:pt>
              </c:numCache>
            </c:numRef>
          </c:val>
          <c:extLst>
            <c:ext xmlns:c16="http://schemas.microsoft.com/office/drawing/2014/chart" uri="{C3380CC4-5D6E-409C-BE32-E72D297353CC}">
              <c16:uniqueId val="{00000003-E20F-4770-8A09-AE767290727D}"/>
            </c:ext>
          </c:extLst>
        </c:ser>
        <c:dLbls>
          <c:showLegendKey val="0"/>
          <c:showVal val="0"/>
          <c:showCatName val="0"/>
          <c:showSerName val="0"/>
          <c:showPercent val="0"/>
          <c:showBubbleSize val="0"/>
        </c:dLbls>
        <c:gapWidth val="219"/>
        <c:overlap val="-27"/>
        <c:axId val="1414202847"/>
        <c:axId val="1414207167"/>
      </c:barChart>
      <c:catAx>
        <c:axId val="141420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4207167"/>
        <c:crosses val="autoZero"/>
        <c:auto val="1"/>
        <c:lblAlgn val="ctr"/>
        <c:lblOffset val="100"/>
        <c:noMultiLvlLbl val="0"/>
      </c:catAx>
      <c:valAx>
        <c:axId val="1414207167"/>
        <c:scaling>
          <c:orientation val="minMax"/>
          <c:max val="4"/>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420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IT Staff Ratings</a:t>
            </a:r>
            <a:r>
              <a:rPr lang="en-US" b="1" baseline="0"/>
              <a:t> 2021-2025</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2025 Results Data .xlsx]Tech Staff'!$C$77</c:f>
              <c:strCache>
                <c:ptCount val="1"/>
                <c:pt idx="0">
                  <c:v>Technology Support Center</c:v>
                </c:pt>
              </c:strCache>
            </c:strRef>
          </c:tx>
          <c:spPr>
            <a:solidFill>
              <a:schemeClr val="accent1"/>
            </a:solidFill>
            <a:ln>
              <a:noFill/>
            </a:ln>
            <a:effectLst/>
          </c:spPr>
          <c:invertIfNegative val="0"/>
          <c:cat>
            <c:strRef>
              <c:f>'[1]Tech Staff'!$B$77:$B$106</c:f>
              <c:strCache>
                <c:ptCount val="30"/>
                <c:pt idx="0">
                  <c:v>2021</c:v>
                </c:pt>
                <c:pt idx="1">
                  <c:v>Friendly</c:v>
                </c:pt>
                <c:pt idx="2">
                  <c:v>Knowledgeable</c:v>
                </c:pt>
                <c:pt idx="3">
                  <c:v>Reliable</c:v>
                </c:pt>
                <c:pt idx="4">
                  <c:v>Responsive</c:v>
                </c:pt>
                <c:pt idx="7">
                  <c:v>2022</c:v>
                </c:pt>
                <c:pt idx="8">
                  <c:v>Friendly</c:v>
                </c:pt>
                <c:pt idx="9">
                  <c:v>Knowledgeable</c:v>
                </c:pt>
                <c:pt idx="10">
                  <c:v>Reliable</c:v>
                </c:pt>
                <c:pt idx="11">
                  <c:v>Responsive</c:v>
                </c:pt>
                <c:pt idx="13">
                  <c:v>2023</c:v>
                </c:pt>
                <c:pt idx="14">
                  <c:v>Friendly</c:v>
                </c:pt>
                <c:pt idx="15">
                  <c:v>Knowledgeable</c:v>
                </c:pt>
                <c:pt idx="16">
                  <c:v>Reliable</c:v>
                </c:pt>
                <c:pt idx="17">
                  <c:v>Responsive</c:v>
                </c:pt>
                <c:pt idx="19">
                  <c:v>2024</c:v>
                </c:pt>
                <c:pt idx="20">
                  <c:v>Friendly</c:v>
                </c:pt>
                <c:pt idx="21">
                  <c:v>Knowledgeable</c:v>
                </c:pt>
                <c:pt idx="22">
                  <c:v>Reliable</c:v>
                </c:pt>
                <c:pt idx="23">
                  <c:v>Responsive</c:v>
                </c:pt>
                <c:pt idx="25">
                  <c:v>2025</c:v>
                </c:pt>
                <c:pt idx="26">
                  <c:v>Friendly</c:v>
                </c:pt>
                <c:pt idx="27">
                  <c:v>Knowledgeable</c:v>
                </c:pt>
                <c:pt idx="28">
                  <c:v>Reliable</c:v>
                </c:pt>
                <c:pt idx="29">
                  <c:v>Responsive</c:v>
                </c:pt>
              </c:strCache>
            </c:strRef>
          </c:cat>
          <c:val>
            <c:numRef>
              <c:f>'[1]Tech Staff'!$C$78:$C$106</c:f>
              <c:numCache>
                <c:formatCode>General</c:formatCode>
                <c:ptCount val="29"/>
                <c:pt idx="0">
                  <c:v>3.85</c:v>
                </c:pt>
                <c:pt idx="1">
                  <c:v>3.77</c:v>
                </c:pt>
                <c:pt idx="2">
                  <c:v>3.75</c:v>
                </c:pt>
                <c:pt idx="3">
                  <c:v>3.75</c:v>
                </c:pt>
                <c:pt idx="6">
                  <c:v>0</c:v>
                </c:pt>
                <c:pt idx="7">
                  <c:v>3.82</c:v>
                </c:pt>
                <c:pt idx="8">
                  <c:v>3.73</c:v>
                </c:pt>
                <c:pt idx="9">
                  <c:v>3.74</c:v>
                </c:pt>
                <c:pt idx="10">
                  <c:v>3.74</c:v>
                </c:pt>
                <c:pt idx="12">
                  <c:v>0</c:v>
                </c:pt>
                <c:pt idx="13">
                  <c:v>3.77</c:v>
                </c:pt>
                <c:pt idx="14">
                  <c:v>3.69</c:v>
                </c:pt>
                <c:pt idx="15">
                  <c:v>3.67</c:v>
                </c:pt>
                <c:pt idx="16">
                  <c:v>3.72</c:v>
                </c:pt>
                <c:pt idx="18">
                  <c:v>0</c:v>
                </c:pt>
                <c:pt idx="19" formatCode="0.00">
                  <c:v>3.8</c:v>
                </c:pt>
                <c:pt idx="20">
                  <c:v>3.71</c:v>
                </c:pt>
                <c:pt idx="21">
                  <c:v>3.69</c:v>
                </c:pt>
                <c:pt idx="22">
                  <c:v>3.69</c:v>
                </c:pt>
                <c:pt idx="24">
                  <c:v>0</c:v>
                </c:pt>
                <c:pt idx="25" formatCode="0.00">
                  <c:v>3.79</c:v>
                </c:pt>
                <c:pt idx="26">
                  <c:v>3.69</c:v>
                </c:pt>
                <c:pt idx="27">
                  <c:v>3.68</c:v>
                </c:pt>
                <c:pt idx="28">
                  <c:v>3.69</c:v>
                </c:pt>
              </c:numCache>
            </c:numRef>
          </c:val>
          <c:extLst>
            <c:ext xmlns:c16="http://schemas.microsoft.com/office/drawing/2014/chart" uri="{C3380CC4-5D6E-409C-BE32-E72D297353CC}">
              <c16:uniqueId val="{00000000-2322-4CAC-B14F-E71E0B5D9CEA}"/>
            </c:ext>
          </c:extLst>
        </c:ser>
        <c:ser>
          <c:idx val="1"/>
          <c:order val="1"/>
          <c:tx>
            <c:strRef>
              <c:f>'[MISO 2025 Results Data .xlsx]Tech Staff'!$D$77</c:f>
              <c:strCache>
                <c:ptCount val="1"/>
                <c:pt idx="0">
                  <c:v>College/ Departmental</c:v>
                </c:pt>
              </c:strCache>
            </c:strRef>
          </c:tx>
          <c:spPr>
            <a:solidFill>
              <a:schemeClr val="accent2"/>
            </a:solidFill>
            <a:ln>
              <a:noFill/>
            </a:ln>
            <a:effectLst/>
          </c:spPr>
          <c:invertIfNegative val="0"/>
          <c:cat>
            <c:strRef>
              <c:f>'[1]Tech Staff'!$B$77:$B$106</c:f>
              <c:strCache>
                <c:ptCount val="30"/>
                <c:pt idx="0">
                  <c:v>2021</c:v>
                </c:pt>
                <c:pt idx="1">
                  <c:v>Friendly</c:v>
                </c:pt>
                <c:pt idx="2">
                  <c:v>Knowledgeable</c:v>
                </c:pt>
                <c:pt idx="3">
                  <c:v>Reliable</c:v>
                </c:pt>
                <c:pt idx="4">
                  <c:v>Responsive</c:v>
                </c:pt>
                <c:pt idx="7">
                  <c:v>2022</c:v>
                </c:pt>
                <c:pt idx="8">
                  <c:v>Friendly</c:v>
                </c:pt>
                <c:pt idx="9">
                  <c:v>Knowledgeable</c:v>
                </c:pt>
                <c:pt idx="10">
                  <c:v>Reliable</c:v>
                </c:pt>
                <c:pt idx="11">
                  <c:v>Responsive</c:v>
                </c:pt>
                <c:pt idx="13">
                  <c:v>2023</c:v>
                </c:pt>
                <c:pt idx="14">
                  <c:v>Friendly</c:v>
                </c:pt>
                <c:pt idx="15">
                  <c:v>Knowledgeable</c:v>
                </c:pt>
                <c:pt idx="16">
                  <c:v>Reliable</c:v>
                </c:pt>
                <c:pt idx="17">
                  <c:v>Responsive</c:v>
                </c:pt>
                <c:pt idx="19">
                  <c:v>2024</c:v>
                </c:pt>
                <c:pt idx="20">
                  <c:v>Friendly</c:v>
                </c:pt>
                <c:pt idx="21">
                  <c:v>Knowledgeable</c:v>
                </c:pt>
                <c:pt idx="22">
                  <c:v>Reliable</c:v>
                </c:pt>
                <c:pt idx="23">
                  <c:v>Responsive</c:v>
                </c:pt>
                <c:pt idx="25">
                  <c:v>2025</c:v>
                </c:pt>
                <c:pt idx="26">
                  <c:v>Friendly</c:v>
                </c:pt>
                <c:pt idx="27">
                  <c:v>Knowledgeable</c:v>
                </c:pt>
                <c:pt idx="28">
                  <c:v>Reliable</c:v>
                </c:pt>
                <c:pt idx="29">
                  <c:v>Responsive</c:v>
                </c:pt>
              </c:strCache>
            </c:strRef>
          </c:cat>
          <c:val>
            <c:numRef>
              <c:f>'[1]Tech Staff'!$D$78:$D$106</c:f>
              <c:numCache>
                <c:formatCode>General</c:formatCode>
                <c:ptCount val="29"/>
                <c:pt idx="0">
                  <c:v>3.88</c:v>
                </c:pt>
                <c:pt idx="1">
                  <c:v>3.82</c:v>
                </c:pt>
                <c:pt idx="2">
                  <c:v>3.78</c:v>
                </c:pt>
                <c:pt idx="3">
                  <c:v>3.78</c:v>
                </c:pt>
                <c:pt idx="6">
                  <c:v>0</c:v>
                </c:pt>
                <c:pt idx="7">
                  <c:v>3.87</c:v>
                </c:pt>
                <c:pt idx="8" formatCode="0.00">
                  <c:v>3.8</c:v>
                </c:pt>
                <c:pt idx="9" formatCode="0.00">
                  <c:v>3.8</c:v>
                </c:pt>
                <c:pt idx="10">
                  <c:v>3.79</c:v>
                </c:pt>
                <c:pt idx="12">
                  <c:v>0</c:v>
                </c:pt>
                <c:pt idx="13">
                  <c:v>3.84</c:v>
                </c:pt>
                <c:pt idx="14" formatCode="0.00">
                  <c:v>3.73</c:v>
                </c:pt>
                <c:pt idx="15" formatCode="0.00">
                  <c:v>3.7</c:v>
                </c:pt>
                <c:pt idx="16">
                  <c:v>3.74</c:v>
                </c:pt>
                <c:pt idx="18">
                  <c:v>0</c:v>
                </c:pt>
                <c:pt idx="19">
                  <c:v>3.83</c:v>
                </c:pt>
                <c:pt idx="20" formatCode="0.00">
                  <c:v>3.77</c:v>
                </c:pt>
                <c:pt idx="21" formatCode="0.00">
                  <c:v>3.72</c:v>
                </c:pt>
                <c:pt idx="22">
                  <c:v>3.71</c:v>
                </c:pt>
                <c:pt idx="24">
                  <c:v>0</c:v>
                </c:pt>
                <c:pt idx="25">
                  <c:v>3.77</c:v>
                </c:pt>
                <c:pt idx="26" formatCode="0.00">
                  <c:v>3.77</c:v>
                </c:pt>
                <c:pt idx="27" formatCode="0.00">
                  <c:v>3.75</c:v>
                </c:pt>
                <c:pt idx="28">
                  <c:v>3.72</c:v>
                </c:pt>
              </c:numCache>
            </c:numRef>
          </c:val>
          <c:extLst>
            <c:ext xmlns:c16="http://schemas.microsoft.com/office/drawing/2014/chart" uri="{C3380CC4-5D6E-409C-BE32-E72D297353CC}">
              <c16:uniqueId val="{00000001-2322-4CAC-B14F-E71E0B5D9CEA}"/>
            </c:ext>
          </c:extLst>
        </c:ser>
        <c:ser>
          <c:idx val="2"/>
          <c:order val="2"/>
          <c:tx>
            <c:strRef>
              <c:f>'[MISO 2025 Results Data .xlsx]Tech Staff'!$E$77</c:f>
              <c:strCache>
                <c:ptCount val="1"/>
                <c:pt idx="0">
                  <c:v>CIPD</c:v>
                </c:pt>
              </c:strCache>
            </c:strRef>
          </c:tx>
          <c:spPr>
            <a:solidFill>
              <a:schemeClr val="accent3"/>
            </a:solidFill>
            <a:ln>
              <a:noFill/>
            </a:ln>
            <a:effectLst/>
          </c:spPr>
          <c:invertIfNegative val="0"/>
          <c:cat>
            <c:strRef>
              <c:f>'[1]Tech Staff'!$B$77:$B$106</c:f>
              <c:strCache>
                <c:ptCount val="30"/>
                <c:pt idx="0">
                  <c:v>2021</c:v>
                </c:pt>
                <c:pt idx="1">
                  <c:v>Friendly</c:v>
                </c:pt>
                <c:pt idx="2">
                  <c:v>Knowledgeable</c:v>
                </c:pt>
                <c:pt idx="3">
                  <c:v>Reliable</c:v>
                </c:pt>
                <c:pt idx="4">
                  <c:v>Responsive</c:v>
                </c:pt>
                <c:pt idx="7">
                  <c:v>2022</c:v>
                </c:pt>
                <c:pt idx="8">
                  <c:v>Friendly</c:v>
                </c:pt>
                <c:pt idx="9">
                  <c:v>Knowledgeable</c:v>
                </c:pt>
                <c:pt idx="10">
                  <c:v>Reliable</c:v>
                </c:pt>
                <c:pt idx="11">
                  <c:v>Responsive</c:v>
                </c:pt>
                <c:pt idx="13">
                  <c:v>2023</c:v>
                </c:pt>
                <c:pt idx="14">
                  <c:v>Friendly</c:v>
                </c:pt>
                <c:pt idx="15">
                  <c:v>Knowledgeable</c:v>
                </c:pt>
                <c:pt idx="16">
                  <c:v>Reliable</c:v>
                </c:pt>
                <c:pt idx="17">
                  <c:v>Responsive</c:v>
                </c:pt>
                <c:pt idx="19">
                  <c:v>2024</c:v>
                </c:pt>
                <c:pt idx="20">
                  <c:v>Friendly</c:v>
                </c:pt>
                <c:pt idx="21">
                  <c:v>Knowledgeable</c:v>
                </c:pt>
                <c:pt idx="22">
                  <c:v>Reliable</c:v>
                </c:pt>
                <c:pt idx="23">
                  <c:v>Responsive</c:v>
                </c:pt>
                <c:pt idx="25">
                  <c:v>2025</c:v>
                </c:pt>
                <c:pt idx="26">
                  <c:v>Friendly</c:v>
                </c:pt>
                <c:pt idx="27">
                  <c:v>Knowledgeable</c:v>
                </c:pt>
                <c:pt idx="28">
                  <c:v>Reliable</c:v>
                </c:pt>
                <c:pt idx="29">
                  <c:v>Responsive</c:v>
                </c:pt>
              </c:strCache>
            </c:strRef>
          </c:cat>
          <c:val>
            <c:numRef>
              <c:f>'[1]Tech Staff'!$E$78:$E$106</c:f>
              <c:numCache>
                <c:formatCode>General</c:formatCode>
                <c:ptCount val="29"/>
                <c:pt idx="0">
                  <c:v>3.87</c:v>
                </c:pt>
                <c:pt idx="1">
                  <c:v>3.76</c:v>
                </c:pt>
                <c:pt idx="2" formatCode="0.00">
                  <c:v>3.7</c:v>
                </c:pt>
                <c:pt idx="3">
                  <c:v>3.78</c:v>
                </c:pt>
                <c:pt idx="6">
                  <c:v>0</c:v>
                </c:pt>
                <c:pt idx="7">
                  <c:v>3.86</c:v>
                </c:pt>
                <c:pt idx="8">
                  <c:v>3.81</c:v>
                </c:pt>
                <c:pt idx="9" formatCode="0.00">
                  <c:v>3.82</c:v>
                </c:pt>
                <c:pt idx="10">
                  <c:v>3.82</c:v>
                </c:pt>
                <c:pt idx="12">
                  <c:v>0</c:v>
                </c:pt>
                <c:pt idx="13">
                  <c:v>3.82</c:v>
                </c:pt>
                <c:pt idx="14">
                  <c:v>3.72</c:v>
                </c:pt>
                <c:pt idx="15" formatCode="0.00">
                  <c:v>3.75</c:v>
                </c:pt>
                <c:pt idx="16">
                  <c:v>3.72</c:v>
                </c:pt>
                <c:pt idx="18">
                  <c:v>0</c:v>
                </c:pt>
                <c:pt idx="19">
                  <c:v>3.76</c:v>
                </c:pt>
                <c:pt idx="20">
                  <c:v>3.69</c:v>
                </c:pt>
                <c:pt idx="21" formatCode="0.00">
                  <c:v>3.7</c:v>
                </c:pt>
                <c:pt idx="22">
                  <c:v>3.69</c:v>
                </c:pt>
                <c:pt idx="24">
                  <c:v>0</c:v>
                </c:pt>
                <c:pt idx="25">
                  <c:v>3.82</c:v>
                </c:pt>
                <c:pt idx="26">
                  <c:v>3.73</c:v>
                </c:pt>
                <c:pt idx="27" formatCode="0.00">
                  <c:v>3.77</c:v>
                </c:pt>
                <c:pt idx="28">
                  <c:v>3.77</c:v>
                </c:pt>
              </c:numCache>
            </c:numRef>
          </c:val>
          <c:extLst>
            <c:ext xmlns:c16="http://schemas.microsoft.com/office/drawing/2014/chart" uri="{C3380CC4-5D6E-409C-BE32-E72D297353CC}">
              <c16:uniqueId val="{00000002-2322-4CAC-B14F-E71E0B5D9CEA}"/>
            </c:ext>
          </c:extLst>
        </c:ser>
        <c:dLbls>
          <c:showLegendKey val="0"/>
          <c:showVal val="0"/>
          <c:showCatName val="0"/>
          <c:showSerName val="0"/>
          <c:showPercent val="0"/>
          <c:showBubbleSize val="0"/>
        </c:dLbls>
        <c:gapWidth val="219"/>
        <c:overlap val="-27"/>
        <c:axId val="1414224927"/>
        <c:axId val="1414223967"/>
      </c:barChart>
      <c:catAx>
        <c:axId val="1414224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4223967"/>
        <c:crosses val="autoZero"/>
        <c:auto val="1"/>
        <c:lblAlgn val="ctr"/>
        <c:lblOffset val="100"/>
        <c:noMultiLvlLbl val="0"/>
      </c:catAx>
      <c:valAx>
        <c:axId val="1414223967"/>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4224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Personal</a:t>
            </a:r>
            <a:r>
              <a:rPr lang="en-US" b="1" baseline="0"/>
              <a:t> Ownership of Devices, 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2025 Results Data .xlsx]IT Demographics'!$AK$23</c:f>
              <c:strCache>
                <c:ptCount val="1"/>
                <c:pt idx="0">
                  <c:v>Undergraduate Students</c:v>
                </c:pt>
              </c:strCache>
            </c:strRef>
          </c:tx>
          <c:spPr>
            <a:solidFill>
              <a:schemeClr val="accent1"/>
            </a:solidFill>
            <a:ln>
              <a:noFill/>
            </a:ln>
            <a:effectLst/>
          </c:spPr>
          <c:invertIfNegative val="0"/>
          <c:cat>
            <c:strRef>
              <c:f>'[1]IT Demographics'!$AL$22:$AO$22</c:f>
              <c:strCache>
                <c:ptCount val="4"/>
                <c:pt idx="0">
                  <c:v>Desktop Computer</c:v>
                </c:pt>
                <c:pt idx="1">
                  <c:v>Laptop/Notebook Computer</c:v>
                </c:pt>
                <c:pt idx="2">
                  <c:v>Smart Phone</c:v>
                </c:pt>
                <c:pt idx="3">
                  <c:v>Tablet</c:v>
                </c:pt>
              </c:strCache>
            </c:strRef>
          </c:cat>
          <c:val>
            <c:numRef>
              <c:f>'[1]IT Demographics'!$AL$23:$AO$23</c:f>
              <c:numCache>
                <c:formatCode>0%</c:formatCode>
                <c:ptCount val="4"/>
                <c:pt idx="0">
                  <c:v>0.24</c:v>
                </c:pt>
                <c:pt idx="1">
                  <c:v>0.95</c:v>
                </c:pt>
                <c:pt idx="2">
                  <c:v>0.99</c:v>
                </c:pt>
                <c:pt idx="3">
                  <c:v>0.47</c:v>
                </c:pt>
              </c:numCache>
            </c:numRef>
          </c:val>
          <c:extLst>
            <c:ext xmlns:c16="http://schemas.microsoft.com/office/drawing/2014/chart" uri="{C3380CC4-5D6E-409C-BE32-E72D297353CC}">
              <c16:uniqueId val="{00000000-A2DB-44F9-8FA7-65164A5FCA6D}"/>
            </c:ext>
          </c:extLst>
        </c:ser>
        <c:ser>
          <c:idx val="1"/>
          <c:order val="1"/>
          <c:tx>
            <c:strRef>
              <c:f>'[MISO 2025 Results Data .xlsx]IT Demographics'!$AK$24</c:f>
              <c:strCache>
                <c:ptCount val="1"/>
                <c:pt idx="0">
                  <c:v>Graduate Students</c:v>
                </c:pt>
              </c:strCache>
            </c:strRef>
          </c:tx>
          <c:spPr>
            <a:solidFill>
              <a:schemeClr val="accent2"/>
            </a:solidFill>
            <a:ln>
              <a:noFill/>
            </a:ln>
            <a:effectLst/>
          </c:spPr>
          <c:invertIfNegative val="0"/>
          <c:cat>
            <c:strRef>
              <c:f>'[1]IT Demographics'!$AL$22:$AO$22</c:f>
              <c:strCache>
                <c:ptCount val="4"/>
                <c:pt idx="0">
                  <c:v>Desktop Computer</c:v>
                </c:pt>
                <c:pt idx="1">
                  <c:v>Laptop/Notebook Computer</c:v>
                </c:pt>
                <c:pt idx="2">
                  <c:v>Smart Phone</c:v>
                </c:pt>
                <c:pt idx="3">
                  <c:v>Tablet</c:v>
                </c:pt>
              </c:strCache>
            </c:strRef>
          </c:cat>
          <c:val>
            <c:numRef>
              <c:f>'[1]IT Demographics'!$AL$24:$AO$24</c:f>
              <c:numCache>
                <c:formatCode>0%</c:formatCode>
                <c:ptCount val="4"/>
                <c:pt idx="0">
                  <c:v>0.26</c:v>
                </c:pt>
                <c:pt idx="1">
                  <c:v>0.96</c:v>
                </c:pt>
                <c:pt idx="2">
                  <c:v>0.99</c:v>
                </c:pt>
                <c:pt idx="3">
                  <c:v>0.46</c:v>
                </c:pt>
              </c:numCache>
            </c:numRef>
          </c:val>
          <c:extLst>
            <c:ext xmlns:c16="http://schemas.microsoft.com/office/drawing/2014/chart" uri="{C3380CC4-5D6E-409C-BE32-E72D297353CC}">
              <c16:uniqueId val="{00000001-A2DB-44F9-8FA7-65164A5FCA6D}"/>
            </c:ext>
          </c:extLst>
        </c:ser>
        <c:ser>
          <c:idx val="2"/>
          <c:order val="2"/>
          <c:tx>
            <c:strRef>
              <c:f>'[MISO 2025 Results Data .xlsx]IT Demographics'!$AK$25</c:f>
              <c:strCache>
                <c:ptCount val="1"/>
                <c:pt idx="0">
                  <c:v>Faculty</c:v>
                </c:pt>
              </c:strCache>
            </c:strRef>
          </c:tx>
          <c:spPr>
            <a:solidFill>
              <a:schemeClr val="accent3"/>
            </a:solidFill>
            <a:ln>
              <a:noFill/>
            </a:ln>
            <a:effectLst/>
          </c:spPr>
          <c:invertIfNegative val="0"/>
          <c:cat>
            <c:strRef>
              <c:f>'[1]IT Demographics'!$AL$22:$AO$22</c:f>
              <c:strCache>
                <c:ptCount val="4"/>
                <c:pt idx="0">
                  <c:v>Desktop Computer</c:v>
                </c:pt>
                <c:pt idx="1">
                  <c:v>Laptop/Notebook Computer</c:v>
                </c:pt>
                <c:pt idx="2">
                  <c:v>Smart Phone</c:v>
                </c:pt>
                <c:pt idx="3">
                  <c:v>Tablet</c:v>
                </c:pt>
              </c:strCache>
            </c:strRef>
          </c:cat>
          <c:val>
            <c:numRef>
              <c:f>'[1]IT Demographics'!$AL$25:$AO$25</c:f>
              <c:numCache>
                <c:formatCode>0%</c:formatCode>
                <c:ptCount val="4"/>
                <c:pt idx="0">
                  <c:v>0.41</c:v>
                </c:pt>
                <c:pt idx="1">
                  <c:v>0.85</c:v>
                </c:pt>
                <c:pt idx="2">
                  <c:v>0.99</c:v>
                </c:pt>
                <c:pt idx="3">
                  <c:v>0.61</c:v>
                </c:pt>
              </c:numCache>
            </c:numRef>
          </c:val>
          <c:extLst>
            <c:ext xmlns:c16="http://schemas.microsoft.com/office/drawing/2014/chart" uri="{C3380CC4-5D6E-409C-BE32-E72D297353CC}">
              <c16:uniqueId val="{00000002-A2DB-44F9-8FA7-65164A5FCA6D}"/>
            </c:ext>
          </c:extLst>
        </c:ser>
        <c:ser>
          <c:idx val="3"/>
          <c:order val="3"/>
          <c:tx>
            <c:strRef>
              <c:f>'[MISO 2025 Results Data .xlsx]IT Demographics'!$AK$26</c:f>
              <c:strCache>
                <c:ptCount val="1"/>
                <c:pt idx="0">
                  <c:v>Staff</c:v>
                </c:pt>
              </c:strCache>
            </c:strRef>
          </c:tx>
          <c:spPr>
            <a:solidFill>
              <a:schemeClr val="accent4"/>
            </a:solidFill>
            <a:ln>
              <a:noFill/>
            </a:ln>
            <a:effectLst/>
          </c:spPr>
          <c:invertIfNegative val="0"/>
          <c:cat>
            <c:strRef>
              <c:f>'[1]IT Demographics'!$AL$22:$AO$22</c:f>
              <c:strCache>
                <c:ptCount val="4"/>
                <c:pt idx="0">
                  <c:v>Desktop Computer</c:v>
                </c:pt>
                <c:pt idx="1">
                  <c:v>Laptop/Notebook Computer</c:v>
                </c:pt>
                <c:pt idx="2">
                  <c:v>Smart Phone</c:v>
                </c:pt>
                <c:pt idx="3">
                  <c:v>Tablet</c:v>
                </c:pt>
              </c:strCache>
            </c:strRef>
          </c:cat>
          <c:val>
            <c:numRef>
              <c:f>'[1]IT Demographics'!$AL$26:$AO$26</c:f>
              <c:numCache>
                <c:formatCode>0%</c:formatCode>
                <c:ptCount val="4"/>
                <c:pt idx="0">
                  <c:v>0.37</c:v>
                </c:pt>
                <c:pt idx="1">
                  <c:v>0.82</c:v>
                </c:pt>
                <c:pt idx="2">
                  <c:v>1</c:v>
                </c:pt>
                <c:pt idx="3">
                  <c:v>0.62</c:v>
                </c:pt>
              </c:numCache>
            </c:numRef>
          </c:val>
          <c:extLst>
            <c:ext xmlns:c16="http://schemas.microsoft.com/office/drawing/2014/chart" uri="{C3380CC4-5D6E-409C-BE32-E72D297353CC}">
              <c16:uniqueId val="{00000003-A2DB-44F9-8FA7-65164A5FCA6D}"/>
            </c:ext>
          </c:extLst>
        </c:ser>
        <c:dLbls>
          <c:showLegendKey val="0"/>
          <c:showVal val="0"/>
          <c:showCatName val="0"/>
          <c:showSerName val="0"/>
          <c:showPercent val="0"/>
          <c:showBubbleSize val="0"/>
        </c:dLbls>
        <c:gapWidth val="219"/>
        <c:overlap val="-27"/>
        <c:axId val="2136648591"/>
        <c:axId val="2136646671"/>
      </c:barChart>
      <c:catAx>
        <c:axId val="2136648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646671"/>
        <c:crosses val="autoZero"/>
        <c:auto val="1"/>
        <c:lblAlgn val="ctr"/>
        <c:lblOffset val="100"/>
        <c:noMultiLvlLbl val="0"/>
      </c:catAx>
      <c:valAx>
        <c:axId val="21366466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648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ysClr val="windowText" lastClr="000000">
                    <a:lumMod val="65000"/>
                    <a:lumOff val="35000"/>
                  </a:sysClr>
                </a:solidFill>
              </a:rPr>
              <a:t>File Storage Choices (All Audiences), 2021-2025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2021</c:v>
          </c:tx>
          <c:spPr>
            <a:solidFill>
              <a:schemeClr val="accent1"/>
            </a:solidFill>
            <a:ln>
              <a:noFill/>
            </a:ln>
            <a:effectLst/>
          </c:spPr>
          <c:invertIfNegative val="0"/>
          <c:cat>
            <c:strRef>
              <c:f>'[1]IT Demographics'!$AX$1:$BC$1</c:f>
              <c:strCache>
                <c:ptCount val="6"/>
                <c:pt idx="0">
                  <c:v>Network File Share</c:v>
                </c:pt>
                <c:pt idx="1">
                  <c:v>Office 365 OneDrive</c:v>
                </c:pt>
                <c:pt idx="2">
                  <c:v>Google Drive</c:v>
                </c:pt>
                <c:pt idx="3">
                  <c:v>Dropbox</c:v>
                </c:pt>
                <c:pt idx="4">
                  <c:v>On my Laptop</c:v>
                </c:pt>
                <c:pt idx="5">
                  <c:v>Other</c:v>
                </c:pt>
              </c:strCache>
              <c:extLst/>
            </c:strRef>
          </c:cat>
          <c:val>
            <c:numRef>
              <c:f>'[1]IT Demographics'!$AX$2:$BC$2</c:f>
              <c:numCache>
                <c:formatCode>0%</c:formatCode>
                <c:ptCount val="6"/>
                <c:pt idx="0">
                  <c:v>0.23</c:v>
                </c:pt>
                <c:pt idx="1">
                  <c:v>0.26</c:v>
                </c:pt>
                <c:pt idx="2">
                  <c:v>0.1</c:v>
                </c:pt>
                <c:pt idx="3">
                  <c:v>0.03</c:v>
                </c:pt>
                <c:pt idx="4">
                  <c:v>0.31</c:v>
                </c:pt>
                <c:pt idx="5">
                  <c:v>0.08</c:v>
                </c:pt>
              </c:numCache>
              <c:extLst/>
            </c:numRef>
          </c:val>
          <c:extLst>
            <c:ext xmlns:c16="http://schemas.microsoft.com/office/drawing/2014/chart" uri="{C3380CC4-5D6E-409C-BE32-E72D297353CC}">
              <c16:uniqueId val="{00000000-B7F5-44B0-8324-A45A53F3DEC5}"/>
            </c:ext>
          </c:extLst>
        </c:ser>
        <c:ser>
          <c:idx val="1"/>
          <c:order val="1"/>
          <c:tx>
            <c:v>2022</c:v>
          </c:tx>
          <c:spPr>
            <a:solidFill>
              <a:schemeClr val="accent2"/>
            </a:solidFill>
            <a:ln>
              <a:noFill/>
            </a:ln>
            <a:effectLst/>
          </c:spPr>
          <c:invertIfNegative val="0"/>
          <c:cat>
            <c:strRef>
              <c:f>'[1]IT Demographics'!$AX$1:$BC$1</c:f>
              <c:strCache>
                <c:ptCount val="6"/>
                <c:pt idx="0">
                  <c:v>Network File Share</c:v>
                </c:pt>
                <c:pt idx="1">
                  <c:v>Office 365 OneDrive</c:v>
                </c:pt>
                <c:pt idx="2">
                  <c:v>Google Drive</c:v>
                </c:pt>
                <c:pt idx="3">
                  <c:v>Dropbox</c:v>
                </c:pt>
                <c:pt idx="4">
                  <c:v>On my Laptop</c:v>
                </c:pt>
                <c:pt idx="5">
                  <c:v>Other</c:v>
                </c:pt>
              </c:strCache>
              <c:extLst/>
            </c:strRef>
          </c:cat>
          <c:val>
            <c:numRef>
              <c:f>'[1]IT Demographics'!$AX$3:$BC$3</c:f>
              <c:numCache>
                <c:formatCode>0%</c:formatCode>
                <c:ptCount val="6"/>
                <c:pt idx="0">
                  <c:v>0.21</c:v>
                </c:pt>
                <c:pt idx="1">
                  <c:v>0.28999999999999998</c:v>
                </c:pt>
                <c:pt idx="2">
                  <c:v>0.34</c:v>
                </c:pt>
                <c:pt idx="3">
                  <c:v>0.09</c:v>
                </c:pt>
                <c:pt idx="4">
                  <c:v>0.02</c:v>
                </c:pt>
                <c:pt idx="5">
                  <c:v>0.05</c:v>
                </c:pt>
              </c:numCache>
              <c:extLst/>
            </c:numRef>
          </c:val>
          <c:extLst>
            <c:ext xmlns:c16="http://schemas.microsoft.com/office/drawing/2014/chart" uri="{C3380CC4-5D6E-409C-BE32-E72D297353CC}">
              <c16:uniqueId val="{00000001-B7F5-44B0-8324-A45A53F3DEC5}"/>
            </c:ext>
          </c:extLst>
        </c:ser>
        <c:ser>
          <c:idx val="2"/>
          <c:order val="2"/>
          <c:tx>
            <c:v>2023</c:v>
          </c:tx>
          <c:spPr>
            <a:solidFill>
              <a:schemeClr val="accent3"/>
            </a:solidFill>
            <a:ln>
              <a:noFill/>
            </a:ln>
            <a:effectLst/>
          </c:spPr>
          <c:invertIfNegative val="0"/>
          <c:cat>
            <c:strRef>
              <c:f>'[1]IT Demographics'!$AX$1:$BC$1</c:f>
              <c:strCache>
                <c:ptCount val="6"/>
                <c:pt idx="0">
                  <c:v>Network File Share</c:v>
                </c:pt>
                <c:pt idx="1">
                  <c:v>Office 365 OneDrive</c:v>
                </c:pt>
                <c:pt idx="2">
                  <c:v>Google Drive</c:v>
                </c:pt>
                <c:pt idx="3">
                  <c:v>Dropbox</c:v>
                </c:pt>
                <c:pt idx="4">
                  <c:v>On my Laptop</c:v>
                </c:pt>
                <c:pt idx="5">
                  <c:v>Other</c:v>
                </c:pt>
              </c:strCache>
              <c:extLst/>
            </c:strRef>
          </c:cat>
          <c:val>
            <c:numRef>
              <c:f>'[1]IT Demographics'!$AX$4:$BC$4</c:f>
              <c:numCache>
                <c:formatCode>0%</c:formatCode>
                <c:ptCount val="6"/>
                <c:pt idx="0">
                  <c:v>0.18</c:v>
                </c:pt>
                <c:pt idx="1">
                  <c:v>0.3</c:v>
                </c:pt>
                <c:pt idx="2">
                  <c:v>0.1</c:v>
                </c:pt>
                <c:pt idx="3">
                  <c:v>0.02</c:v>
                </c:pt>
                <c:pt idx="4">
                  <c:v>0.38</c:v>
                </c:pt>
                <c:pt idx="5">
                  <c:v>0.02</c:v>
                </c:pt>
              </c:numCache>
              <c:extLst/>
            </c:numRef>
          </c:val>
          <c:extLst>
            <c:ext xmlns:c16="http://schemas.microsoft.com/office/drawing/2014/chart" uri="{C3380CC4-5D6E-409C-BE32-E72D297353CC}">
              <c16:uniqueId val="{00000002-B7F5-44B0-8324-A45A53F3DEC5}"/>
            </c:ext>
          </c:extLst>
        </c:ser>
        <c:ser>
          <c:idx val="3"/>
          <c:order val="3"/>
          <c:tx>
            <c:v>2024</c:v>
          </c:tx>
          <c:spPr>
            <a:solidFill>
              <a:schemeClr val="accent4"/>
            </a:solidFill>
            <a:ln>
              <a:noFill/>
            </a:ln>
            <a:effectLst/>
          </c:spPr>
          <c:invertIfNegative val="0"/>
          <c:cat>
            <c:strRef>
              <c:f>'[1]IT Demographics'!$AX$1:$BC$1</c:f>
              <c:strCache>
                <c:ptCount val="6"/>
                <c:pt idx="0">
                  <c:v>Network File Share</c:v>
                </c:pt>
                <c:pt idx="1">
                  <c:v>Office 365 OneDrive</c:v>
                </c:pt>
                <c:pt idx="2">
                  <c:v>Google Drive</c:v>
                </c:pt>
                <c:pt idx="3">
                  <c:v>Dropbox</c:v>
                </c:pt>
                <c:pt idx="4">
                  <c:v>On my Laptop</c:v>
                </c:pt>
                <c:pt idx="5">
                  <c:v>Other</c:v>
                </c:pt>
              </c:strCache>
              <c:extLst/>
            </c:strRef>
          </c:cat>
          <c:val>
            <c:numRef>
              <c:f>'[1]IT Demographics'!$AX$5:$BC$5</c:f>
              <c:numCache>
                <c:formatCode>0%</c:formatCode>
                <c:ptCount val="6"/>
                <c:pt idx="0">
                  <c:v>0.16</c:v>
                </c:pt>
                <c:pt idx="1">
                  <c:v>0.33</c:v>
                </c:pt>
                <c:pt idx="2">
                  <c:v>0.23</c:v>
                </c:pt>
                <c:pt idx="3">
                  <c:v>0.08</c:v>
                </c:pt>
                <c:pt idx="4">
                  <c:v>0.25</c:v>
                </c:pt>
                <c:pt idx="5">
                  <c:v>0.03</c:v>
                </c:pt>
              </c:numCache>
              <c:extLst/>
            </c:numRef>
          </c:val>
          <c:extLst>
            <c:ext xmlns:c16="http://schemas.microsoft.com/office/drawing/2014/chart" uri="{C3380CC4-5D6E-409C-BE32-E72D297353CC}">
              <c16:uniqueId val="{00000003-B7F5-44B0-8324-A45A53F3DEC5}"/>
            </c:ext>
          </c:extLst>
        </c:ser>
        <c:ser>
          <c:idx val="4"/>
          <c:order val="4"/>
          <c:tx>
            <c:v>2025</c:v>
          </c:tx>
          <c:spPr>
            <a:solidFill>
              <a:schemeClr val="accent5"/>
            </a:solidFill>
            <a:ln>
              <a:noFill/>
            </a:ln>
            <a:effectLst/>
          </c:spPr>
          <c:invertIfNegative val="0"/>
          <c:cat>
            <c:strRef>
              <c:f>'[1]IT Demographics'!$AX$1:$BC$1</c:f>
              <c:strCache>
                <c:ptCount val="6"/>
                <c:pt idx="0">
                  <c:v>Network File Share</c:v>
                </c:pt>
                <c:pt idx="1">
                  <c:v>Office 365 OneDrive</c:v>
                </c:pt>
                <c:pt idx="2">
                  <c:v>Google Drive</c:v>
                </c:pt>
                <c:pt idx="3">
                  <c:v>Dropbox</c:v>
                </c:pt>
                <c:pt idx="4">
                  <c:v>On my Laptop</c:v>
                </c:pt>
                <c:pt idx="5">
                  <c:v>Other</c:v>
                </c:pt>
              </c:strCache>
              <c:extLst/>
            </c:strRef>
          </c:cat>
          <c:val>
            <c:numRef>
              <c:f>'[1]IT Demographics'!$AX$6:$BC$6</c:f>
              <c:numCache>
                <c:formatCode>0%</c:formatCode>
                <c:ptCount val="6"/>
                <c:pt idx="0">
                  <c:v>0.16</c:v>
                </c:pt>
                <c:pt idx="1">
                  <c:v>0.41</c:v>
                </c:pt>
                <c:pt idx="2">
                  <c:v>0.2</c:v>
                </c:pt>
                <c:pt idx="3">
                  <c:v>0.04</c:v>
                </c:pt>
                <c:pt idx="4">
                  <c:v>0.44</c:v>
                </c:pt>
                <c:pt idx="5">
                  <c:v>0.04</c:v>
                </c:pt>
              </c:numCache>
              <c:extLst/>
            </c:numRef>
          </c:val>
          <c:extLst>
            <c:ext xmlns:c16="http://schemas.microsoft.com/office/drawing/2014/chart" uri="{C3380CC4-5D6E-409C-BE32-E72D297353CC}">
              <c16:uniqueId val="{00000004-B7F5-44B0-8324-A45A53F3DEC5}"/>
            </c:ext>
          </c:extLst>
        </c:ser>
        <c:dLbls>
          <c:showLegendKey val="0"/>
          <c:showVal val="0"/>
          <c:showCatName val="0"/>
          <c:showSerName val="0"/>
          <c:showPercent val="0"/>
          <c:showBubbleSize val="0"/>
        </c:dLbls>
        <c:gapWidth val="219"/>
        <c:overlap val="-27"/>
        <c:axId val="1445127567"/>
        <c:axId val="1445126127"/>
      </c:barChart>
      <c:catAx>
        <c:axId val="1445127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5126127"/>
        <c:crosses val="autoZero"/>
        <c:auto val="1"/>
        <c:lblAlgn val="ctr"/>
        <c:lblOffset val="100"/>
        <c:noMultiLvlLbl val="0"/>
      </c:catAx>
      <c:valAx>
        <c:axId val="14451261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5127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56C8B-6C39-46EF-8810-F3E61C522C48}" type="datetimeFigureOut">
              <a:rPr lang="en-US" smtClean="0"/>
              <a:t>8/3/2025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8CEAC-B183-4F61-9ACB-253D235719CA}" type="slidenum">
              <a:rPr lang="en-US" smtClean="0"/>
              <a:t>‹#›</a:t>
            </a:fld>
            <a:endParaRPr lang="en-US"/>
          </a:p>
        </p:txBody>
      </p:sp>
    </p:spTree>
    <p:extLst>
      <p:ext uri="{BB962C8B-B14F-4D97-AF65-F5344CB8AC3E}">
        <p14:creationId xmlns:p14="http://schemas.microsoft.com/office/powerpoint/2010/main" val="117201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D8CEAC-B183-4F61-9ACB-253D235719CA}" type="slidenum">
              <a:rPr lang="en-US" smtClean="0"/>
              <a:t>1</a:t>
            </a:fld>
            <a:endParaRPr lang="en-US"/>
          </a:p>
        </p:txBody>
      </p:sp>
    </p:spTree>
    <p:extLst>
      <p:ext uri="{BB962C8B-B14F-4D97-AF65-F5344CB8AC3E}">
        <p14:creationId xmlns:p14="http://schemas.microsoft.com/office/powerpoint/2010/main" val="194118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5 services for satisfaction are very consistent – Email, phones, wired network, My, and Zoom.</a:t>
            </a:r>
          </a:p>
          <a:p>
            <a:endParaRPr lang="en-US" dirty="0"/>
          </a:p>
          <a:p>
            <a:r>
              <a:rPr lang="en-US" dirty="0"/>
              <a:t>Notably, Canvas appeared in 2024 (and 2025) whereas ReggieNet did not appear in the top 10 for satisfaction prior to that time. </a:t>
            </a:r>
          </a:p>
        </p:txBody>
      </p:sp>
      <p:sp>
        <p:nvSpPr>
          <p:cNvPr id="4" name="Slide Number Placeholder 3"/>
          <p:cNvSpPr>
            <a:spLocks noGrp="1"/>
          </p:cNvSpPr>
          <p:nvPr>
            <p:ph type="sldNum" sz="quarter" idx="5"/>
          </p:nvPr>
        </p:nvSpPr>
        <p:spPr/>
        <p:txBody>
          <a:bodyPr/>
          <a:lstStyle/>
          <a:p>
            <a:fld id="{0807475D-6294-4926-A5FD-6D6D74611AEA}" type="slidenum">
              <a:rPr lang="en-US" smtClean="0"/>
              <a:t>10</a:t>
            </a:fld>
            <a:endParaRPr lang="en-US"/>
          </a:p>
        </p:txBody>
      </p:sp>
    </p:spTree>
    <p:extLst>
      <p:ext uri="{BB962C8B-B14F-4D97-AF65-F5344CB8AC3E}">
        <p14:creationId xmlns:p14="http://schemas.microsoft.com/office/powerpoint/2010/main" val="399391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“services” we measure for importance and satisfaction each year is the Overall Computing Service, this functions as our final grade. Here again we see consistency year over year. Importance varies a bit between roles, with the student audiences considering the overall computing services somewhat less important than faculty/staff. Satisfaction is closer across all audiences. </a:t>
            </a:r>
          </a:p>
          <a:p>
            <a:endParaRPr lang="en-US" dirty="0"/>
          </a:p>
          <a:p>
            <a:r>
              <a:rPr lang="en-US" dirty="0"/>
              <a:t>So while this is a bit boring, it’s what we want to see since the numbers are high overall – importance between 3.0 and 3.42 for the student audiences, and between 3.5 and 3.7 out of 4 for faculty/staff. Satisfaction ranges from 3.56 to 3.82 out of 4 for all roles.</a:t>
            </a:r>
          </a:p>
        </p:txBody>
      </p:sp>
      <p:sp>
        <p:nvSpPr>
          <p:cNvPr id="4" name="Slide Number Placeholder 3"/>
          <p:cNvSpPr>
            <a:spLocks noGrp="1"/>
          </p:cNvSpPr>
          <p:nvPr>
            <p:ph type="sldNum" sz="quarter" idx="5"/>
          </p:nvPr>
        </p:nvSpPr>
        <p:spPr/>
        <p:txBody>
          <a:bodyPr/>
          <a:lstStyle/>
          <a:p>
            <a:fld id="{0807475D-6294-4926-A5FD-6D6D74611AEA}" type="slidenum">
              <a:rPr lang="en-US" smtClean="0"/>
              <a:t>11</a:t>
            </a:fld>
            <a:endParaRPr lang="en-US"/>
          </a:p>
        </p:txBody>
      </p:sp>
    </p:spTree>
    <p:extLst>
      <p:ext uri="{BB962C8B-B14F-4D97-AF65-F5344CB8AC3E}">
        <p14:creationId xmlns:p14="http://schemas.microsoft.com/office/powerpoint/2010/main" val="3154714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staff are rated by survey respondents on four qualities – whether they are friendly, knowledgeable, reliable, and responsive. TSC staff, College/Departmental staff, and CIPD staff are rated each year on these measures. </a:t>
            </a:r>
          </a:p>
          <a:p>
            <a:endParaRPr lang="en-US" dirty="0"/>
          </a:p>
          <a:p>
            <a:r>
              <a:rPr lang="en-US" dirty="0"/>
              <a:t>The ratings are also very consistent year over year, and very high – between 3.67 and 3.88 out of 4 across all measures. IT staff are highly valued by their customers. </a:t>
            </a:r>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12</a:t>
            </a:fld>
            <a:endParaRPr lang="en-US"/>
          </a:p>
        </p:txBody>
      </p:sp>
    </p:spTree>
    <p:extLst>
      <p:ext uri="{BB962C8B-B14F-4D97-AF65-F5344CB8AC3E}">
        <p14:creationId xmlns:p14="http://schemas.microsoft.com/office/powerpoint/2010/main" val="1272148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answers survey respondents give to questions about the one thing they would do to enhance IT services, and what they would do to enhance specific services like My and Canvas, provide valuable context to the quantitative data. Those answers are analyzed and weighted as part of the overall picture of customer feedback. </a:t>
            </a:r>
          </a:p>
          <a:p>
            <a:endParaRPr lang="en-US" dirty="0"/>
          </a:p>
          <a:p>
            <a:r>
              <a:rPr lang="en-US" dirty="0"/>
              <a:t>MISO provides comparison data among all schools that participate each year – that can be a useful benchmark where good comparison schools exist. </a:t>
            </a:r>
          </a:p>
          <a:p>
            <a:endParaRPr lang="en-US" dirty="0"/>
          </a:p>
          <a:p>
            <a:r>
              <a:rPr lang="en-US" dirty="0"/>
              <a:t>Team level data is provided to all teams that provide direct user support on the support-related measures like College/Departmental Support and Time to Resolve – College/Departmental Support. This allows teams to look at how their team measures in comparison to others and determine where improvement might be needed. </a:t>
            </a:r>
          </a:p>
          <a:p>
            <a:endParaRPr lang="en-US" dirty="0"/>
          </a:p>
          <a:p>
            <a:r>
              <a:rPr lang="en-US" dirty="0"/>
              <a:t>Comprehensive service reports on the major services – Canvas, My, Web Sites, Infrastructure Services (network, phones, Zoom), Microsoft 365, Campus Solutions, etc. are prepared for the teams that support those services. The reports included the specific measures by role for their service as well as all comments specific to the service, comparison to other MISO schools, and analysis. We then meet and review the report in detail and determine what improvement items would address the feedback. </a:t>
            </a:r>
          </a:p>
        </p:txBody>
      </p:sp>
      <p:sp>
        <p:nvSpPr>
          <p:cNvPr id="4" name="Slide Number Placeholder 3"/>
          <p:cNvSpPr>
            <a:spLocks noGrp="1"/>
          </p:cNvSpPr>
          <p:nvPr>
            <p:ph type="sldNum" sz="quarter" idx="5"/>
          </p:nvPr>
        </p:nvSpPr>
        <p:spPr/>
        <p:txBody>
          <a:bodyPr/>
          <a:lstStyle/>
          <a:p>
            <a:fld id="{0807475D-6294-4926-A5FD-6D6D74611AEA}" type="slidenum">
              <a:rPr lang="en-US" smtClean="0"/>
              <a:t>13</a:t>
            </a:fld>
            <a:endParaRPr lang="en-US"/>
          </a:p>
        </p:txBody>
      </p:sp>
    </p:spTree>
    <p:extLst>
      <p:ext uri="{BB962C8B-B14F-4D97-AF65-F5344CB8AC3E}">
        <p14:creationId xmlns:p14="http://schemas.microsoft.com/office/powerpoint/2010/main" val="218489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aspect of the deeper analysis step is taking a closer look at the importance and satisfaction ratings for our services. </a:t>
            </a:r>
          </a:p>
          <a:p>
            <a:endParaRPr lang="en-US" dirty="0"/>
          </a:p>
          <a:p>
            <a:r>
              <a:rPr lang="en-US" dirty="0"/>
              <a:t>We always want satisfaction to be higher than importance, indicating that we are meeting customer expectations for that service. The difference between importance and satisfaction scores forms the “expectation gap”, and it varies widely among services for various reasons. </a:t>
            </a:r>
          </a:p>
          <a:p>
            <a:endParaRPr lang="en-US" dirty="0"/>
          </a:p>
          <a:p>
            <a:r>
              <a:rPr lang="en-US" dirty="0"/>
              <a:t>Let’s take a quick walk through all of the services and their expectation gaps for all audiences combined. There are some things to highlight for specific services and specific roles that warrant further investigation, those are highlighted in the service reports. </a:t>
            </a:r>
          </a:p>
          <a:p>
            <a:endParaRPr lang="en-US" dirty="0"/>
          </a:p>
          <a:p>
            <a:r>
              <a:rPr lang="en-US" dirty="0"/>
              <a:t>We’re starting here with the services with the highest expectation gaps, gaps over 1. So are we just killing it with these services? Yes and no. There are two new services in here – ISU Mobile App and Support for Generative AI Tools – so we only have one year’s data for those. Some of the services have low usage – 3D Printing and all 3 types of computer labs. While these gaps are undeniably positive, they are mostly driven by the lower importance ratings for these services.</a:t>
            </a:r>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14</a:t>
            </a:fld>
            <a:endParaRPr lang="en-US"/>
          </a:p>
        </p:txBody>
      </p:sp>
    </p:spTree>
    <p:extLst>
      <p:ext uri="{BB962C8B-B14F-4D97-AF65-F5344CB8AC3E}">
        <p14:creationId xmlns:p14="http://schemas.microsoft.com/office/powerpoint/2010/main" val="535621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set of services have expectation gaps from .43 to .98, and we’re starting to see importance scores above 3 out of 4. </a:t>
            </a:r>
          </a:p>
        </p:txBody>
      </p:sp>
      <p:sp>
        <p:nvSpPr>
          <p:cNvPr id="4" name="Slide Number Placeholder 3"/>
          <p:cNvSpPr>
            <a:spLocks noGrp="1"/>
          </p:cNvSpPr>
          <p:nvPr>
            <p:ph type="sldNum" sz="quarter" idx="5"/>
          </p:nvPr>
        </p:nvSpPr>
        <p:spPr/>
        <p:txBody>
          <a:bodyPr/>
          <a:lstStyle/>
          <a:p>
            <a:fld id="{0807475D-6294-4926-A5FD-6D6D74611AEA}" type="slidenum">
              <a:rPr lang="en-US" smtClean="0"/>
              <a:t>15</a:t>
            </a:fld>
            <a:endParaRPr lang="en-US"/>
          </a:p>
        </p:txBody>
      </p:sp>
    </p:spTree>
    <p:extLst>
      <p:ext uri="{BB962C8B-B14F-4D97-AF65-F5344CB8AC3E}">
        <p14:creationId xmlns:p14="http://schemas.microsoft.com/office/powerpoint/2010/main" val="3367260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expectation gaps are now narrowing further, from .38 down to .17. All of these services have importance scores over 3 out of 4.</a:t>
            </a:r>
          </a:p>
        </p:txBody>
      </p:sp>
      <p:sp>
        <p:nvSpPr>
          <p:cNvPr id="4" name="Slide Number Placeholder 3"/>
          <p:cNvSpPr>
            <a:spLocks noGrp="1"/>
          </p:cNvSpPr>
          <p:nvPr>
            <p:ph type="sldNum" sz="quarter" idx="5"/>
          </p:nvPr>
        </p:nvSpPr>
        <p:spPr/>
        <p:txBody>
          <a:bodyPr/>
          <a:lstStyle/>
          <a:p>
            <a:fld id="{0807475D-6294-4926-A5FD-6D6D74611AEA}" type="slidenum">
              <a:rPr lang="en-US" smtClean="0"/>
              <a:t>16</a:t>
            </a:fld>
            <a:endParaRPr lang="en-US"/>
          </a:p>
        </p:txBody>
      </p:sp>
    </p:spTree>
    <p:extLst>
      <p:ext uri="{BB962C8B-B14F-4D97-AF65-F5344CB8AC3E}">
        <p14:creationId xmlns:p14="http://schemas.microsoft.com/office/powerpoint/2010/main" val="2448949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gap is now quite small, from .12 down to just .02. </a:t>
            </a:r>
          </a:p>
        </p:txBody>
      </p:sp>
      <p:sp>
        <p:nvSpPr>
          <p:cNvPr id="4" name="Slide Number Placeholder 3"/>
          <p:cNvSpPr>
            <a:spLocks noGrp="1"/>
          </p:cNvSpPr>
          <p:nvPr>
            <p:ph type="sldNum" sz="quarter" idx="5"/>
          </p:nvPr>
        </p:nvSpPr>
        <p:spPr/>
        <p:txBody>
          <a:bodyPr/>
          <a:lstStyle/>
          <a:p>
            <a:fld id="{0807475D-6294-4926-A5FD-6D6D74611AEA}" type="slidenum">
              <a:rPr lang="en-US" smtClean="0"/>
              <a:t>17</a:t>
            </a:fld>
            <a:endParaRPr lang="en-US"/>
          </a:p>
        </p:txBody>
      </p:sp>
    </p:spTree>
    <p:extLst>
      <p:ext uri="{BB962C8B-B14F-4D97-AF65-F5344CB8AC3E}">
        <p14:creationId xmlns:p14="http://schemas.microsoft.com/office/powerpoint/2010/main" val="4216017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we’ve arrived at the negative expectation gaps. So do we have a problem with these services? Again, yes and no. </a:t>
            </a:r>
          </a:p>
          <a:p>
            <a:endParaRPr lang="en-US" dirty="0"/>
          </a:p>
          <a:p>
            <a:r>
              <a:rPr lang="en-US" dirty="0"/>
              <a:t>Access to free/low cost textbooks is an outlier, and not really an IT service – it was part of the standard question set and it was a good opportunity to get data on an important issue. The expectation gap here does seem to indicated that ISU has significant work to do in this area. </a:t>
            </a:r>
          </a:p>
          <a:p>
            <a:endParaRPr lang="en-US" dirty="0"/>
          </a:p>
          <a:p>
            <a:r>
              <a:rPr lang="en-US" dirty="0"/>
              <a:t>The other four services with negative expectation gaps – email, Canvas, performance of wireless, and ease of logging in, should look familiar. They appeared in the top 10 charts in green for usage, importance and satisfaction. This also true of several of the services on the previous slide with small positive expectation gaps. So while there are always improvements that can be made and we need to mind these gaps, the context that the scores themselves are among the highest is important. </a:t>
            </a:r>
          </a:p>
        </p:txBody>
      </p:sp>
      <p:sp>
        <p:nvSpPr>
          <p:cNvPr id="4" name="Slide Number Placeholder 3"/>
          <p:cNvSpPr>
            <a:spLocks noGrp="1"/>
          </p:cNvSpPr>
          <p:nvPr>
            <p:ph type="sldNum" sz="quarter" idx="5"/>
          </p:nvPr>
        </p:nvSpPr>
        <p:spPr/>
        <p:txBody>
          <a:bodyPr/>
          <a:lstStyle/>
          <a:p>
            <a:fld id="{0807475D-6294-4926-A5FD-6D6D74611AEA}" type="slidenum">
              <a:rPr lang="en-US" smtClean="0"/>
              <a:t>18</a:t>
            </a:fld>
            <a:endParaRPr lang="en-US"/>
          </a:p>
        </p:txBody>
      </p:sp>
    </p:spTree>
    <p:extLst>
      <p:ext uri="{BB962C8B-B14F-4D97-AF65-F5344CB8AC3E}">
        <p14:creationId xmlns:p14="http://schemas.microsoft.com/office/powerpoint/2010/main" val="3600570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 of each year’s analysis cycle is to publish the results to our About site, about/</a:t>
            </a:r>
            <a:r>
              <a:rPr lang="en-US" dirty="0" err="1"/>
              <a:t>customersatsurvey</a:t>
            </a:r>
            <a:r>
              <a:rPr lang="en-US" dirty="0"/>
              <a:t>. We include there a list of improvements implemented since the last survey for our major services, things that correspond to feedback in the survey. It’s generally an impressive list. There is also an executive summary version of survey results posted there. </a:t>
            </a:r>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19</a:t>
            </a:fld>
            <a:endParaRPr lang="en-US"/>
          </a:p>
        </p:txBody>
      </p:sp>
    </p:spTree>
    <p:extLst>
      <p:ext uri="{BB962C8B-B14F-4D97-AF65-F5344CB8AC3E}">
        <p14:creationId xmlns:p14="http://schemas.microsoft.com/office/powerpoint/2010/main" val="216319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2</a:t>
            </a:fld>
            <a:endParaRPr lang="en-US"/>
          </a:p>
        </p:txBody>
      </p:sp>
    </p:spTree>
    <p:extLst>
      <p:ext uri="{BB962C8B-B14F-4D97-AF65-F5344CB8AC3E}">
        <p14:creationId xmlns:p14="http://schemas.microsoft.com/office/powerpoint/2010/main" val="3967968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that, we use the data at every opportunity, when making decisions, determining priority, refuting urban myths, etc. People I work regularly would probably tell you they get pretty tired of hearing me say “MISO”. Then, it’s rinse and repeat as we prepare for the next year’s survey – it’s a year-round activity. </a:t>
            </a:r>
          </a:p>
          <a:p>
            <a:endParaRPr lang="en-US" dirty="0"/>
          </a:p>
          <a:p>
            <a:r>
              <a:rPr lang="en-US" dirty="0"/>
              <a:t>There are a couple of stories I would highlight, where we learned about something major in the MISO data and were able to correct for it</a:t>
            </a:r>
            <a:r>
              <a:rPr lang="en-US"/>
              <a:t>. </a:t>
            </a:r>
            <a:endParaRPr lang="en-US" dirty="0"/>
          </a:p>
          <a:p>
            <a:r>
              <a:rPr lang="en-US" dirty="0"/>
              <a:t>Course registration – we noted a lot of comments from students about congestion and “crashes” when trying to register. This was surprising because we weren’t hearing about system issues in the usual ways, getting tickets from students or advisors. When we dug into it we learned that it was a known issue (to others) that wasn’t showing up well in our system logs and everyone just figured that was how it worked and couldn’t be improved, so they didn’t report. We worked with our hosting vendor for Campus Solutions to make some improvements, and then also worked with EMAS to change the schedule of registration. Things are now greatly improved for students during registration. </a:t>
            </a:r>
          </a:p>
          <a:p>
            <a:r>
              <a:rPr lang="en-US" dirty="0"/>
              <a:t>LMS consistency – When students are asked about what they would do to improve the LMS – whether it is ReggieNet or Canvas – many of them focus more on how it is used by faculty than on the tool itself. They really want a consistent experience from course to course, with common course elements in the same place, and for faculty to use things like the calendar. With the rollout of Canvas, we worked with CIPD to really emphasize this with faculty and with the use of the Canvas template. We would never have learned about this mostly non-technical issue without asking.</a:t>
            </a:r>
          </a:p>
          <a:p>
            <a:endParaRPr lang="en-US" dirty="0"/>
          </a:p>
          <a:p>
            <a:r>
              <a:rPr lang="en-US" dirty="0"/>
              <a:t>There are many more stories like that, big and small, and many we have yet to uncover. What else should we be doing with this data and how can it help you?</a:t>
            </a:r>
          </a:p>
        </p:txBody>
      </p:sp>
      <p:sp>
        <p:nvSpPr>
          <p:cNvPr id="4" name="Slide Number Placeholder 3"/>
          <p:cNvSpPr>
            <a:spLocks noGrp="1"/>
          </p:cNvSpPr>
          <p:nvPr>
            <p:ph type="sldNum" sz="quarter" idx="5"/>
          </p:nvPr>
        </p:nvSpPr>
        <p:spPr/>
        <p:txBody>
          <a:bodyPr/>
          <a:lstStyle/>
          <a:p>
            <a:fld id="{0807475D-6294-4926-A5FD-6D6D74611AEA}" type="slidenum">
              <a:rPr lang="en-US" smtClean="0"/>
              <a:t>20</a:t>
            </a:fld>
            <a:endParaRPr lang="en-US"/>
          </a:p>
        </p:txBody>
      </p:sp>
    </p:spTree>
    <p:extLst>
      <p:ext uri="{BB962C8B-B14F-4D97-AF65-F5344CB8AC3E}">
        <p14:creationId xmlns:p14="http://schemas.microsoft.com/office/powerpoint/2010/main" val="673679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8CEAC-B183-4F61-9ACB-253D235719CA}" type="slidenum">
              <a:rPr lang="en-US" smtClean="0"/>
              <a:t>21</a:t>
            </a:fld>
            <a:endParaRPr lang="en-US"/>
          </a:p>
        </p:txBody>
      </p:sp>
    </p:spTree>
    <p:extLst>
      <p:ext uri="{BB962C8B-B14F-4D97-AF65-F5344CB8AC3E}">
        <p14:creationId xmlns:p14="http://schemas.microsoft.com/office/powerpoint/2010/main" val="555065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other </a:t>
            </a:r>
            <a:r>
              <a:rPr lang="en-US" dirty="0" err="1"/>
              <a:t>quantatative</a:t>
            </a:r>
            <a:r>
              <a:rPr lang="en-US" dirty="0"/>
              <a:t> measures in the survey – this is a sampling of the IT demographic data collected. File storage choices across all audiences is interesting in what it reveals about changing habits. Network file share usage has gone steadily down over the 5 years while OneDrive has gone up. </a:t>
            </a:r>
          </a:p>
          <a:p>
            <a:endParaRPr lang="en-US" dirty="0"/>
          </a:p>
          <a:p>
            <a:r>
              <a:rPr lang="en-US" dirty="0"/>
              <a:t>The device ownership chart shows that faculty/staff are more likely to own both desktop computers and tablets, and that we have very near 100% ownership of smart phones across all roles. </a:t>
            </a:r>
          </a:p>
        </p:txBody>
      </p:sp>
      <p:sp>
        <p:nvSpPr>
          <p:cNvPr id="4" name="Slide Number Placeholder 3"/>
          <p:cNvSpPr>
            <a:spLocks noGrp="1"/>
          </p:cNvSpPr>
          <p:nvPr>
            <p:ph type="sldNum" sz="quarter" idx="5"/>
          </p:nvPr>
        </p:nvSpPr>
        <p:spPr/>
        <p:txBody>
          <a:bodyPr/>
          <a:lstStyle/>
          <a:p>
            <a:fld id="{0807475D-6294-4926-A5FD-6D6D74611AEA}" type="slidenum">
              <a:rPr lang="en-US" smtClean="0"/>
              <a:t>22</a:t>
            </a:fld>
            <a:endParaRPr lang="en-US"/>
          </a:p>
        </p:txBody>
      </p:sp>
    </p:spTree>
    <p:extLst>
      <p:ext uri="{BB962C8B-B14F-4D97-AF65-F5344CB8AC3E}">
        <p14:creationId xmlns:p14="http://schemas.microsoft.com/office/powerpoint/2010/main" val="20343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MISO is a standardized IT and library customer satisfaction measure for higher ed, administered by Bryn </a:t>
            </a:r>
            <a:r>
              <a:rPr lang="en-US" baseline="0" dirty="0" err="1"/>
              <a:t>Mawr</a:t>
            </a:r>
            <a:r>
              <a:rPr lang="en-US" baseline="0" dirty="0"/>
              <a:t> College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2025 was our 5</a:t>
            </a:r>
            <a:r>
              <a:rPr lang="en-US" baseline="30000" dirty="0"/>
              <a:t>th</a:t>
            </a:r>
            <a:r>
              <a:rPr lang="en-US" dirty="0"/>
              <a:t> year with the MISO survey.</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defTabSz="465887">
              <a:defRPr/>
            </a:pPr>
            <a:fld id="{93D8CEAC-B183-4F61-9ACB-253D235719CA}" type="slidenum">
              <a:rPr lang="en-US">
                <a:solidFill>
                  <a:prstClr val="black"/>
                </a:solidFill>
                <a:latin typeface="Calibri" panose="020F0502020204030204"/>
              </a:rPr>
              <a:pPr defTabSz="46588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901137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measures of the MISO survey are a list of our major services that respondents are asked to rate based on usage, importance and satisfaction</a:t>
            </a:r>
          </a:p>
          <a:p>
            <a:endParaRPr lang="en-US" dirty="0"/>
          </a:p>
          <a:p>
            <a:r>
              <a:rPr lang="en-US" dirty="0"/>
              <a:t>There are also questions aimed at learning how aware customers are of our services, how they use academic tools, how interested they are in learning about IT services; demographic questions on things like how often you backup your data, what OS do you use, where do you store your files. In the interests of keeping the survey shorter, we’re not asking every question every year.</a:t>
            </a:r>
          </a:p>
          <a:p>
            <a:endParaRPr lang="en-US" dirty="0"/>
          </a:p>
          <a:p>
            <a:r>
              <a:rPr lang="en-US" dirty="0"/>
              <a:t>Ratings of tech staff for friendliness, knowledge, responsiveness, and reliability are part of the standard question set</a:t>
            </a:r>
          </a:p>
          <a:p>
            <a:endParaRPr lang="en-US" dirty="0"/>
          </a:p>
          <a:p>
            <a:r>
              <a:rPr lang="en-US" dirty="0"/>
              <a:t>Qualitative questions are framed as the “one thing” respondents would change about a specific service, aimed at getting to the most important things</a:t>
            </a:r>
          </a:p>
          <a:p>
            <a:endParaRPr lang="en-US" dirty="0"/>
          </a:p>
          <a:p>
            <a:r>
              <a:rPr lang="en-US" dirty="0"/>
              <a:t>The survey is administered at the same time every year, 2-3 weeks into the Spring semester. </a:t>
            </a:r>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4</a:t>
            </a:fld>
            <a:endParaRPr lang="en-US"/>
          </a:p>
        </p:txBody>
      </p:sp>
    </p:spTree>
    <p:extLst>
      <p:ext uri="{BB962C8B-B14F-4D97-AF65-F5344CB8AC3E}">
        <p14:creationId xmlns:p14="http://schemas.microsoft.com/office/powerpoint/2010/main" val="331032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measure customer satisfaction with IT services? We know how important IT services are to success as a student or employee, and how they can hinder if not done well. If we’re serious about providing good service, we first have to know what our customers think about the service we are providing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main goal with the survey is to get actionable and candid feedback from our users that we can use to measure the job we’re doing as an IT community and improve on it</a:t>
            </a:r>
          </a:p>
          <a:p>
            <a:endParaRPr lang="en-US" dirty="0"/>
          </a:p>
          <a:p>
            <a:r>
              <a:rPr lang="en-US" dirty="0"/>
              <a:t>A lot of effort goes into utilizing the results of this survey, but we really do use it year-round and take it quite seriously. It helps us prioritize our work and where to focus improvement efforts. </a:t>
            </a:r>
          </a:p>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5</a:t>
            </a:fld>
            <a:endParaRPr lang="en-US"/>
          </a:p>
        </p:txBody>
      </p:sp>
    </p:spTree>
    <p:extLst>
      <p:ext uri="{BB962C8B-B14F-4D97-AF65-F5344CB8AC3E}">
        <p14:creationId xmlns:p14="http://schemas.microsoft.com/office/powerpoint/2010/main" val="3348722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ton of data from this survey, so we will be doing a whirlwind tour of select results from 2025 and over the 5-year period, illustrating the lifecycle of measuring customer satisfaction with the MISO survey. </a:t>
            </a:r>
          </a:p>
          <a:p>
            <a:endParaRPr lang="en-US" dirty="0"/>
          </a:p>
          <a:p>
            <a:r>
              <a:rPr lang="en-US" dirty="0"/>
              <a:t>Choosing the questions for each year is important – we want always to mindful of the length of the survey, and the temptation is always to add more. New questions are added to the standardized set each year and we add new services that we want to measure. Choices have to be made as to which things need to be measured each year, and which can be done less frequently. </a:t>
            </a:r>
          </a:p>
          <a:p>
            <a:endParaRPr lang="en-US" dirty="0"/>
          </a:p>
          <a:p>
            <a:r>
              <a:rPr lang="en-US" dirty="0"/>
              <a:t>Feedback from IT teams and customers also help shape the next year’s survey – if there are unanswered questions raised by the data a question might be added, or if the responses from customers indicate they aren’t understanding the question it might be skipped or reworded (where we can). </a:t>
            </a:r>
          </a:p>
          <a:p>
            <a:endParaRPr lang="en-US" dirty="0"/>
          </a:p>
          <a:p>
            <a:r>
              <a:rPr lang="en-US" dirty="0"/>
              <a:t>The survey is run through Bryn </a:t>
            </a:r>
            <a:r>
              <a:rPr lang="en-US" dirty="0" err="1"/>
              <a:t>Mawr’s</a:t>
            </a:r>
            <a:r>
              <a:rPr lang="en-US" dirty="0"/>
              <a:t> Qualtrics, and it’s a busy time answering questions from respondents and ensuring we get good response rates. </a:t>
            </a:r>
          </a:p>
          <a:p>
            <a:endParaRPr lang="en-US" dirty="0"/>
          </a:p>
          <a:p>
            <a:r>
              <a:rPr lang="en-US" dirty="0"/>
              <a:t>We’ve enjoyed great response rates to this survey since the beginning – responses are also representative of all colleges, divisions, and types of positions for faculty/staff. These rates are from representative samples for all audiences but faculty. That number for faculty is literally 40% of all faculty. This is a long survey, it takes 10-15 minutes to complete depending upon role, and it’s a strong indicator of the value of IT services for so many to take the time to take it year over year. </a:t>
            </a:r>
          </a:p>
        </p:txBody>
      </p:sp>
      <p:sp>
        <p:nvSpPr>
          <p:cNvPr id="4" name="Slide Number Placeholder 3"/>
          <p:cNvSpPr>
            <a:spLocks noGrp="1"/>
          </p:cNvSpPr>
          <p:nvPr>
            <p:ph type="sldNum" sz="quarter" idx="5"/>
          </p:nvPr>
        </p:nvSpPr>
        <p:spPr/>
        <p:txBody>
          <a:bodyPr/>
          <a:lstStyle/>
          <a:p>
            <a:fld id="{0807475D-6294-4926-A5FD-6D6D74611AEA}" type="slidenum">
              <a:rPr lang="en-US" smtClean="0"/>
              <a:t>6</a:t>
            </a:fld>
            <a:endParaRPr lang="en-US"/>
          </a:p>
        </p:txBody>
      </p:sp>
    </p:spTree>
    <p:extLst>
      <p:ext uri="{BB962C8B-B14F-4D97-AF65-F5344CB8AC3E}">
        <p14:creationId xmlns:p14="http://schemas.microsoft.com/office/powerpoint/2010/main" val="2072206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analysis focuses on the main measures of the survey – the list of services that are measured for usage, importance, and satisfaction. We look at the top 10 services for each audience and for all audiences combined. This a useful measure for year over year comparison. </a:t>
            </a:r>
          </a:p>
          <a:p>
            <a:endParaRPr lang="en-US" dirty="0"/>
          </a:p>
          <a:p>
            <a:r>
              <a:rPr lang="en-US" dirty="0"/>
              <a:t>Here’s the top 10 services for all audiences combined in 2025 – for usage, the scale is 1-5 from never to more than 3 times a week. For importance, the scale is 1-4, from not important to very important. And for satisfaction, 1-4 from dissatisfied to satisfied.</a:t>
            </a:r>
          </a:p>
          <a:p>
            <a:endParaRPr lang="en-US" dirty="0"/>
          </a:p>
          <a:p>
            <a:r>
              <a:rPr lang="en-US" dirty="0"/>
              <a:t>The services in green appear in the top 10 for all audiences on all measures – Canvas, Email, My. Some services are not measured for usage, but appear in the top 10s for both importance and satisfaction – How ISU’s security keeps my account secure, How ISU’s security keeps my device secure, How ISU’s security impacts using systems, and Availability of the Wireless Network. </a:t>
            </a:r>
          </a:p>
        </p:txBody>
      </p:sp>
      <p:sp>
        <p:nvSpPr>
          <p:cNvPr id="4" name="Slide Number Placeholder 3"/>
          <p:cNvSpPr>
            <a:spLocks noGrp="1"/>
          </p:cNvSpPr>
          <p:nvPr>
            <p:ph type="sldNum" sz="quarter" idx="5"/>
          </p:nvPr>
        </p:nvSpPr>
        <p:spPr/>
        <p:txBody>
          <a:bodyPr/>
          <a:lstStyle/>
          <a:p>
            <a:fld id="{0807475D-6294-4926-A5FD-6D6D74611AEA}" type="slidenum">
              <a:rPr lang="en-US" smtClean="0"/>
              <a:t>7</a:t>
            </a:fld>
            <a:endParaRPr lang="en-US"/>
          </a:p>
        </p:txBody>
      </p:sp>
    </p:spTree>
    <p:extLst>
      <p:ext uri="{BB962C8B-B14F-4D97-AF65-F5344CB8AC3E}">
        <p14:creationId xmlns:p14="http://schemas.microsoft.com/office/powerpoint/2010/main" val="56306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 top 10s look year over year? Remarkably consistent. </a:t>
            </a:r>
          </a:p>
          <a:p>
            <a:endParaRPr lang="en-US" dirty="0"/>
          </a:p>
          <a:p>
            <a:r>
              <a:rPr lang="en-US" dirty="0"/>
              <a:t>Usage in particular is almost entirely the same top 10 for 5 years in a row. Items in green appear in the top 10 every year once presented. If there is an asterisk present it means it was new that year. </a:t>
            </a:r>
          </a:p>
          <a:p>
            <a:endParaRPr lang="en-US" dirty="0"/>
          </a:p>
          <a:p>
            <a:r>
              <a:rPr lang="en-US" dirty="0"/>
              <a:t>So from this list only VPN and Recorded Courses &amp; Lectures don’t appear in the top 10 after 2022. Any guesses as to why those two services might have been used more in 2021 and 2022 as opposed to later?  Campus Solutions was #10 in 2021 and appears pretty consistently around #11 in the subsequent years for usage. </a:t>
            </a:r>
          </a:p>
        </p:txBody>
      </p:sp>
      <p:sp>
        <p:nvSpPr>
          <p:cNvPr id="4" name="Slide Number Placeholder 3"/>
          <p:cNvSpPr>
            <a:spLocks noGrp="1"/>
          </p:cNvSpPr>
          <p:nvPr>
            <p:ph type="sldNum" sz="quarter" idx="5"/>
          </p:nvPr>
        </p:nvSpPr>
        <p:spPr/>
        <p:txBody>
          <a:bodyPr/>
          <a:lstStyle/>
          <a:p>
            <a:fld id="{0807475D-6294-4926-A5FD-6D6D74611AEA}" type="slidenum">
              <a:rPr lang="en-US" smtClean="0"/>
              <a:t>8</a:t>
            </a:fld>
            <a:endParaRPr lang="en-US"/>
          </a:p>
        </p:txBody>
      </p:sp>
    </p:spTree>
    <p:extLst>
      <p:ext uri="{BB962C8B-B14F-4D97-AF65-F5344CB8AC3E}">
        <p14:creationId xmlns:p14="http://schemas.microsoft.com/office/powerpoint/2010/main" val="414552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 is usually the most variable measure – things can be well used and/or very satisfactory but not terribly important. There is still a lot of consistency here, the top 5 is consistently Zoom, Email, LMS (whether ReggieNet or Canvas) My, Ease of Logging In, and Wireless. Some of the others would have been in the top 10 all 5 years but we added the security measures about account security, device security, etc. to importance in 2025 and they jumped right into the top 10. </a:t>
            </a:r>
          </a:p>
          <a:p>
            <a:endParaRPr lang="en-US" dirty="0"/>
          </a:p>
          <a:p>
            <a:r>
              <a:rPr lang="en-US" dirty="0"/>
              <a:t>Again, a pandemic-related change with Zoom in the top 10 for importance in 2021 and 2022 but not in subsequent years.</a:t>
            </a:r>
          </a:p>
        </p:txBody>
      </p:sp>
      <p:sp>
        <p:nvSpPr>
          <p:cNvPr id="4" name="Slide Number Placeholder 3"/>
          <p:cNvSpPr>
            <a:spLocks noGrp="1"/>
          </p:cNvSpPr>
          <p:nvPr>
            <p:ph type="sldNum" sz="quarter" idx="5"/>
          </p:nvPr>
        </p:nvSpPr>
        <p:spPr/>
        <p:txBody>
          <a:bodyPr/>
          <a:lstStyle/>
          <a:p>
            <a:fld id="{0807475D-6294-4926-A5FD-6D6D74611AEA}" type="slidenum">
              <a:rPr lang="en-US" smtClean="0"/>
              <a:t>9</a:t>
            </a:fld>
            <a:endParaRPr lang="en-US"/>
          </a:p>
        </p:txBody>
      </p:sp>
    </p:spTree>
    <p:extLst>
      <p:ext uri="{BB962C8B-B14F-4D97-AF65-F5344CB8AC3E}">
        <p14:creationId xmlns:p14="http://schemas.microsoft.com/office/powerpoint/2010/main" val="67171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C222DF-4A0C-564A-BDC4-89C55FF98B72}"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96891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47701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37222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270142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C222DF-4A0C-564A-BDC4-89C55FF98B72}"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77926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C222DF-4A0C-564A-BDC4-89C55FF98B72}" type="datetimeFigureOut">
              <a:rPr lang="en-US" smtClean="0"/>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420301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C222DF-4A0C-564A-BDC4-89C55FF98B72}" type="datetimeFigureOut">
              <a:rPr lang="en-US" smtClean="0"/>
              <a:t>8/3/2025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64773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C222DF-4A0C-564A-BDC4-89C55FF98B72}" type="datetimeFigureOut">
              <a:rPr lang="en-US" smtClean="0"/>
              <a:t>8/3/2025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23687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222DF-4A0C-564A-BDC4-89C55FF98B72}" type="datetimeFigureOut">
              <a:rPr lang="en-US" smtClean="0"/>
              <a:t>8/3/2025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5797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222DF-4A0C-564A-BDC4-89C55FF98B72}" type="datetimeFigureOut">
              <a:rPr lang="en-US" smtClean="0"/>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8887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222DF-4A0C-564A-BDC4-89C55FF98B72}" type="datetimeFigureOut">
              <a:rPr lang="en-US" smtClean="0"/>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5903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C222DF-4A0C-564A-BDC4-89C55FF98B72}" type="datetimeFigureOut">
              <a:rPr lang="en-US" smtClean="0"/>
              <a:t>8/3/2025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700931-7141-904F-B72F-E2098AC593DB}" type="slidenum">
              <a:rPr lang="en-US" smtClean="0"/>
              <a:t>‹#›</a:t>
            </a:fld>
            <a:endParaRPr lang="en-US"/>
          </a:p>
        </p:txBody>
      </p:sp>
    </p:spTree>
    <p:extLst>
      <p:ext uri="{BB962C8B-B14F-4D97-AF65-F5344CB8AC3E}">
        <p14:creationId xmlns:p14="http://schemas.microsoft.com/office/powerpoint/2010/main" val="626636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about.illinoisstate.edu/customersatsurve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36015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a:xfrm>
            <a:off x="457200" y="99963"/>
            <a:ext cx="8229600" cy="857250"/>
          </a:xfrm>
        </p:spPr>
        <p:txBody>
          <a:bodyPr/>
          <a:lstStyle/>
          <a:p>
            <a:pPr algn="ctr"/>
            <a:r>
              <a:rPr lang="en-US" b="1" dirty="0"/>
              <a:t>Step 2: Initial Analysis</a:t>
            </a:r>
          </a:p>
        </p:txBody>
      </p:sp>
      <p:sp>
        <p:nvSpPr>
          <p:cNvPr id="5" name="TextBox 4">
            <a:extLst>
              <a:ext uri="{FF2B5EF4-FFF2-40B4-BE49-F238E27FC236}">
                <a16:creationId xmlns:a16="http://schemas.microsoft.com/office/drawing/2014/main" id="{5D20C1E5-10D1-F1B3-2C56-D80E49E251BA}"/>
              </a:ext>
            </a:extLst>
          </p:cNvPr>
          <p:cNvSpPr txBox="1"/>
          <p:nvPr/>
        </p:nvSpPr>
        <p:spPr>
          <a:xfrm>
            <a:off x="772153" y="2127026"/>
            <a:ext cx="1968137" cy="923330"/>
          </a:xfrm>
          <a:prstGeom prst="rect">
            <a:avLst/>
          </a:prstGeom>
          <a:noFill/>
        </p:spPr>
        <p:txBody>
          <a:bodyPr wrap="square" rtlCol="0">
            <a:spAutoFit/>
          </a:bodyPr>
          <a:lstStyle/>
          <a:p>
            <a:pPr algn="ctr"/>
            <a:r>
              <a:rPr lang="en-US" b="1" dirty="0"/>
              <a:t>Satisfaction </a:t>
            </a:r>
          </a:p>
          <a:p>
            <a:pPr algn="ctr"/>
            <a:r>
              <a:rPr lang="en-US" b="1" dirty="0"/>
              <a:t>All Audiences</a:t>
            </a:r>
          </a:p>
          <a:p>
            <a:pPr algn="ctr"/>
            <a:r>
              <a:rPr lang="en-US" b="1" dirty="0"/>
              <a:t>2021-2025</a:t>
            </a:r>
          </a:p>
        </p:txBody>
      </p:sp>
      <p:graphicFrame>
        <p:nvGraphicFramePr>
          <p:cNvPr id="6" name="Table 5">
            <a:extLst>
              <a:ext uri="{FF2B5EF4-FFF2-40B4-BE49-F238E27FC236}">
                <a16:creationId xmlns:a16="http://schemas.microsoft.com/office/drawing/2014/main" id="{8AE00793-8BF0-9C96-153E-CCD9E32E4BF0}"/>
              </a:ext>
            </a:extLst>
          </p:cNvPr>
          <p:cNvGraphicFramePr>
            <a:graphicFrameLocks noGrp="1"/>
          </p:cNvGraphicFramePr>
          <p:nvPr>
            <p:extLst>
              <p:ext uri="{D42A27DB-BD31-4B8C-83A1-F6EECF244321}">
                <p14:modId xmlns:p14="http://schemas.microsoft.com/office/powerpoint/2010/main" val="689340203"/>
              </p:ext>
            </p:extLst>
          </p:nvPr>
        </p:nvGraphicFramePr>
        <p:xfrm>
          <a:off x="3383279" y="915646"/>
          <a:ext cx="5168535" cy="3668119"/>
        </p:xfrm>
        <a:graphic>
          <a:graphicData uri="http://schemas.openxmlformats.org/drawingml/2006/table">
            <a:tbl>
              <a:tblPr/>
              <a:tblGrid>
                <a:gridCol w="1033707">
                  <a:extLst>
                    <a:ext uri="{9D8B030D-6E8A-4147-A177-3AD203B41FA5}">
                      <a16:colId xmlns:a16="http://schemas.microsoft.com/office/drawing/2014/main" val="938445812"/>
                    </a:ext>
                  </a:extLst>
                </a:gridCol>
                <a:gridCol w="1033707">
                  <a:extLst>
                    <a:ext uri="{9D8B030D-6E8A-4147-A177-3AD203B41FA5}">
                      <a16:colId xmlns:a16="http://schemas.microsoft.com/office/drawing/2014/main" val="3021624188"/>
                    </a:ext>
                  </a:extLst>
                </a:gridCol>
                <a:gridCol w="1033707">
                  <a:extLst>
                    <a:ext uri="{9D8B030D-6E8A-4147-A177-3AD203B41FA5}">
                      <a16:colId xmlns:a16="http://schemas.microsoft.com/office/drawing/2014/main" val="1447707593"/>
                    </a:ext>
                  </a:extLst>
                </a:gridCol>
                <a:gridCol w="1033707">
                  <a:extLst>
                    <a:ext uri="{9D8B030D-6E8A-4147-A177-3AD203B41FA5}">
                      <a16:colId xmlns:a16="http://schemas.microsoft.com/office/drawing/2014/main" val="1844073260"/>
                    </a:ext>
                  </a:extLst>
                </a:gridCol>
                <a:gridCol w="1033707">
                  <a:extLst>
                    <a:ext uri="{9D8B030D-6E8A-4147-A177-3AD203B41FA5}">
                      <a16:colId xmlns:a16="http://schemas.microsoft.com/office/drawing/2014/main" val="4203416654"/>
                    </a:ext>
                  </a:extLst>
                </a:gridCol>
              </a:tblGrid>
              <a:tr h="125706">
                <a:tc>
                  <a:txBody>
                    <a:bodyPr/>
                    <a:lstStyle/>
                    <a:p>
                      <a:pPr algn="ctr" fontAlgn="b"/>
                      <a:r>
                        <a:rPr lang="en-US" sz="900" b="1" i="0" u="none" strike="noStrike">
                          <a:solidFill>
                            <a:srgbClr val="000000"/>
                          </a:solidFill>
                          <a:effectLst/>
                          <a:latin typeface="Aptos Narrow" panose="020B0004020202020204" pitchFamily="34" charset="0"/>
                        </a:rPr>
                        <a:t>2021</a:t>
                      </a:r>
                    </a:p>
                  </a:txBody>
                  <a:tcPr marL="4190" marR="4190" marT="419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2022</a:t>
                      </a:r>
                    </a:p>
                  </a:txBody>
                  <a:tcPr marL="4190" marR="4190" marT="419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2023</a:t>
                      </a:r>
                    </a:p>
                  </a:txBody>
                  <a:tcPr marL="4190" marR="4190" marT="419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2024</a:t>
                      </a:r>
                    </a:p>
                  </a:txBody>
                  <a:tcPr marL="4190" marR="4190" marT="419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a:solidFill>
                            <a:srgbClr val="000000"/>
                          </a:solidFill>
                          <a:effectLst/>
                          <a:latin typeface="Aptos Narrow" panose="020B0004020202020204" pitchFamily="34" charset="0"/>
                        </a:rPr>
                        <a:t>2025</a:t>
                      </a:r>
                    </a:p>
                  </a:txBody>
                  <a:tcPr marL="4190" marR="4190" marT="419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7638095"/>
                  </a:ext>
                </a:extLst>
              </a:tr>
              <a:tr h="251413">
                <a:tc>
                  <a:txBody>
                    <a:bodyPr/>
                    <a:lstStyle/>
                    <a:p>
                      <a:pPr algn="l" fontAlgn="b"/>
                      <a:r>
                        <a:rPr lang="en-US" sz="900" b="0" i="0" u="none" strike="noStrike">
                          <a:solidFill>
                            <a:srgbClr val="000000"/>
                          </a:solidFill>
                          <a:effectLst/>
                          <a:latin typeface="Aptos Narrow" panose="020B0004020202020204" pitchFamily="34" charset="0"/>
                        </a:rPr>
                        <a:t>Email</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Calibri" panose="020F0502020204030204" pitchFamily="34" charset="0"/>
                        </a:rPr>
                        <a:t>Email  </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Calibri" panose="020F0502020204030204" pitchFamily="34" charset="0"/>
                        </a:rPr>
                        <a:t>Email</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My.IllinoisState.edu</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Email  </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49259553"/>
                  </a:ext>
                </a:extLst>
              </a:tr>
              <a:tr h="251413">
                <a:tc>
                  <a:txBody>
                    <a:bodyPr/>
                    <a:lstStyle/>
                    <a:p>
                      <a:pPr algn="l" fontAlgn="b"/>
                      <a:r>
                        <a:rPr lang="en-US" sz="900" b="0" i="0" u="none" strike="noStrike">
                          <a:solidFill>
                            <a:srgbClr val="000000"/>
                          </a:solidFill>
                          <a:effectLst/>
                          <a:latin typeface="Aptos Narrow" panose="020B0004020202020204" pitchFamily="34" charset="0"/>
                        </a:rPr>
                        <a:t>Campus phones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Wired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My.IllinoisState.edu</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Email  </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Wired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808913825"/>
                  </a:ext>
                </a:extLst>
              </a:tr>
              <a:tr h="251413">
                <a:tc>
                  <a:txBody>
                    <a:bodyPr/>
                    <a:lstStyle/>
                    <a:p>
                      <a:pPr algn="l" fontAlgn="b"/>
                      <a:r>
                        <a:rPr lang="en-US" sz="900" b="0" i="0" u="none" strike="noStrike">
                          <a:solidFill>
                            <a:srgbClr val="000000"/>
                          </a:solidFill>
                          <a:effectLst/>
                          <a:latin typeface="Aptos Narrow" panose="020B0004020202020204" pitchFamily="34" charset="0"/>
                        </a:rPr>
                        <a:t>Wired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Campus phones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Wired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Zoom</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My.IllinoisState.edu</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2980172"/>
                  </a:ext>
                </a:extLst>
              </a:tr>
              <a:tr h="377119">
                <a:tc>
                  <a:txBody>
                    <a:bodyPr/>
                    <a:lstStyle/>
                    <a:p>
                      <a:pPr algn="l" fontAlgn="b"/>
                      <a:r>
                        <a:rPr lang="en-US" sz="900" b="0" i="0" u="none" strike="noStrike">
                          <a:solidFill>
                            <a:srgbClr val="000000"/>
                          </a:solidFill>
                          <a:effectLst/>
                          <a:latin typeface="Aptos Narrow" panose="020B0004020202020204" pitchFamily="34" charset="0"/>
                        </a:rPr>
                        <a:t>VPN</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My.IllinoisState.edu</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Campus phones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Wired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How ISU's security keeps my account secure</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842424797"/>
                  </a:ext>
                </a:extLst>
              </a:tr>
              <a:tr h="377119">
                <a:tc>
                  <a:txBody>
                    <a:bodyPr/>
                    <a:lstStyle/>
                    <a:p>
                      <a:pPr algn="l" fontAlgn="b"/>
                      <a:r>
                        <a:rPr lang="en-US" sz="900" b="0" i="0" u="none" strike="noStrike">
                          <a:solidFill>
                            <a:srgbClr val="000000"/>
                          </a:solidFill>
                          <a:effectLst/>
                          <a:latin typeface="Aptos Narrow" panose="020B0004020202020204" pitchFamily="34" charset="0"/>
                        </a:rPr>
                        <a:t>My.IllinoisState.edu</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Zoom</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Zoom </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Campus phones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How ISU's security keeps my device secure</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84951711"/>
                  </a:ext>
                </a:extLst>
              </a:tr>
              <a:tr h="377119">
                <a:tc>
                  <a:txBody>
                    <a:bodyPr/>
                    <a:lstStyle/>
                    <a:p>
                      <a:pPr algn="l" fontAlgn="b"/>
                      <a:r>
                        <a:rPr lang="en-US" sz="900" b="0" i="0" u="none" strike="noStrike">
                          <a:solidFill>
                            <a:srgbClr val="000000"/>
                          </a:solidFill>
                          <a:effectLst/>
                          <a:latin typeface="Aptos Narrow" panose="020B0004020202020204" pitchFamily="34" charset="0"/>
                        </a:rPr>
                        <a:t>Zoom</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Microsoft 365</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Microsoft 365</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How ISU's security keeps my device secure</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Campus phones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584612694"/>
                  </a:ext>
                </a:extLst>
              </a:tr>
              <a:tr h="377119">
                <a:tc>
                  <a:txBody>
                    <a:bodyPr/>
                    <a:lstStyle/>
                    <a:p>
                      <a:pPr algn="l" fontAlgn="b"/>
                      <a:r>
                        <a:rPr lang="en-US" sz="900" b="0" i="0" u="none" strike="noStrike">
                          <a:solidFill>
                            <a:srgbClr val="000000"/>
                          </a:solidFill>
                          <a:effectLst/>
                          <a:latin typeface="Aptos Narrow" panose="020B0004020202020204" pitchFamily="34" charset="0"/>
                        </a:rPr>
                        <a:t>Departmental printers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Overall Computing Service</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ptos Narrow" panose="020B0004020202020204" pitchFamily="34" charset="0"/>
                        </a:rPr>
                        <a:t>How ISU's security keeps my account secure*</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Canvas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Zoom</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83885469"/>
                  </a:ext>
                </a:extLst>
              </a:tr>
              <a:tr h="377119">
                <a:tc>
                  <a:txBody>
                    <a:bodyPr/>
                    <a:lstStyle/>
                    <a:p>
                      <a:pPr algn="l" fontAlgn="b"/>
                      <a:r>
                        <a:rPr lang="en-US" sz="900" b="0" i="0" u="none" strike="noStrike">
                          <a:solidFill>
                            <a:srgbClr val="000000"/>
                          </a:solidFill>
                          <a:effectLst/>
                          <a:latin typeface="Aptos Narrow" panose="020B0004020202020204" pitchFamily="34" charset="0"/>
                        </a:rPr>
                        <a:t>Microsoft 365</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Availability of Wireless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How ISU's security keeps my device secure*</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Microsoft OneDrive</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Canvas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294222"/>
                  </a:ext>
                </a:extLst>
              </a:tr>
              <a:tr h="377119">
                <a:tc>
                  <a:txBody>
                    <a:bodyPr/>
                    <a:lstStyle/>
                    <a:p>
                      <a:pPr algn="l" fontAlgn="b"/>
                      <a:r>
                        <a:rPr lang="en-US" sz="900" b="0" i="0" u="none" strike="noStrike">
                          <a:solidFill>
                            <a:srgbClr val="000000"/>
                          </a:solidFill>
                          <a:effectLst/>
                          <a:latin typeface="Aptos Narrow" panose="020B0004020202020204" pitchFamily="34" charset="0"/>
                        </a:rPr>
                        <a:t>3D Printing</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VPN</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Microsoft OneDrive*</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How ISU's security keeps my account secure</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How ISU's security impact using university systems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5094697"/>
                  </a:ext>
                </a:extLst>
              </a:tr>
              <a:tr h="251413">
                <a:tc>
                  <a:txBody>
                    <a:bodyPr/>
                    <a:lstStyle/>
                    <a:p>
                      <a:pPr algn="l" fontAlgn="b"/>
                      <a:r>
                        <a:rPr lang="en-US" sz="900" b="0" i="0" u="none" strike="noStrike">
                          <a:solidFill>
                            <a:srgbClr val="000000"/>
                          </a:solidFill>
                          <a:effectLst/>
                          <a:latin typeface="Calibri" panose="020F0502020204030204" pitchFamily="34" charset="0"/>
                        </a:rPr>
                        <a:t>Availability of Wireless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r>
                        <a:rPr lang="en-US" sz="900" b="0" i="0" u="none" strike="noStrike">
                          <a:solidFill>
                            <a:srgbClr val="000000"/>
                          </a:solidFill>
                          <a:effectLst/>
                          <a:latin typeface="Calibri" panose="020F0502020204030204" pitchFamily="34" charset="0"/>
                        </a:rPr>
                        <a:t>College/Dept. Support</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Availability of Wireless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Microsoft 365</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Calibri" panose="020F0502020204030204" pitchFamily="34" charset="0"/>
                        </a:rPr>
                        <a:t>Availability of Wireless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2356651"/>
                  </a:ext>
                </a:extLst>
              </a:tr>
            </a:tbl>
          </a:graphicData>
        </a:graphic>
      </p:graphicFrame>
    </p:spTree>
    <p:extLst>
      <p:ext uri="{BB962C8B-B14F-4D97-AF65-F5344CB8AC3E}">
        <p14:creationId xmlns:p14="http://schemas.microsoft.com/office/powerpoint/2010/main" val="1417553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a:xfrm>
            <a:off x="457200" y="99963"/>
            <a:ext cx="8229600" cy="857250"/>
          </a:xfrm>
        </p:spPr>
        <p:txBody>
          <a:bodyPr/>
          <a:lstStyle/>
          <a:p>
            <a:pPr algn="ctr"/>
            <a:r>
              <a:rPr lang="en-US" b="1" dirty="0"/>
              <a:t>Step 2: Initial Analysis</a:t>
            </a:r>
          </a:p>
        </p:txBody>
      </p:sp>
      <p:graphicFrame>
        <p:nvGraphicFramePr>
          <p:cNvPr id="2" name="Chart 1">
            <a:extLst>
              <a:ext uri="{FF2B5EF4-FFF2-40B4-BE49-F238E27FC236}">
                <a16:creationId xmlns:a16="http://schemas.microsoft.com/office/drawing/2014/main" id="{8A41F36D-60DF-45D3-9932-857254B6233C}"/>
              </a:ext>
            </a:extLst>
          </p:cNvPr>
          <p:cNvGraphicFramePr>
            <a:graphicFrameLocks/>
          </p:cNvGraphicFramePr>
          <p:nvPr>
            <p:extLst>
              <p:ext uri="{D42A27DB-BD31-4B8C-83A1-F6EECF244321}">
                <p14:modId xmlns:p14="http://schemas.microsoft.com/office/powerpoint/2010/main" val="3313148863"/>
              </p:ext>
            </p:extLst>
          </p:nvPr>
        </p:nvGraphicFramePr>
        <p:xfrm>
          <a:off x="187234" y="808263"/>
          <a:ext cx="4280263" cy="28667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8E2551CB-FCDF-4C2E-A86B-996FFFC2C013}"/>
              </a:ext>
            </a:extLst>
          </p:cNvPr>
          <p:cNvGraphicFramePr>
            <a:graphicFrameLocks/>
          </p:cNvGraphicFramePr>
          <p:nvPr>
            <p:extLst>
              <p:ext uri="{D42A27DB-BD31-4B8C-83A1-F6EECF244321}">
                <p14:modId xmlns:p14="http://schemas.microsoft.com/office/powerpoint/2010/main" val="2888011313"/>
              </p:ext>
            </p:extLst>
          </p:nvPr>
        </p:nvGraphicFramePr>
        <p:xfrm>
          <a:off x="4572000" y="138303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4254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a:xfrm>
            <a:off x="457200" y="99963"/>
            <a:ext cx="8229600" cy="857250"/>
          </a:xfrm>
        </p:spPr>
        <p:txBody>
          <a:bodyPr/>
          <a:lstStyle/>
          <a:p>
            <a:pPr algn="ctr"/>
            <a:r>
              <a:rPr lang="en-US" b="1" dirty="0"/>
              <a:t>Step 2: Initial Analysis</a:t>
            </a:r>
          </a:p>
        </p:txBody>
      </p:sp>
      <p:graphicFrame>
        <p:nvGraphicFramePr>
          <p:cNvPr id="2" name="Chart 1">
            <a:extLst>
              <a:ext uri="{FF2B5EF4-FFF2-40B4-BE49-F238E27FC236}">
                <a16:creationId xmlns:a16="http://schemas.microsoft.com/office/drawing/2014/main" id="{8E56CCFF-06D7-4DE2-BD73-58C1CB2497EA}"/>
              </a:ext>
            </a:extLst>
          </p:cNvPr>
          <p:cNvGraphicFramePr>
            <a:graphicFrameLocks/>
          </p:cNvGraphicFramePr>
          <p:nvPr>
            <p:extLst>
              <p:ext uri="{D42A27DB-BD31-4B8C-83A1-F6EECF244321}">
                <p14:modId xmlns:p14="http://schemas.microsoft.com/office/powerpoint/2010/main" val="3197935205"/>
              </p:ext>
            </p:extLst>
          </p:nvPr>
        </p:nvGraphicFramePr>
        <p:xfrm>
          <a:off x="857793" y="860516"/>
          <a:ext cx="7058297" cy="33195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7757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p:txBody>
          <a:bodyPr/>
          <a:lstStyle/>
          <a:p>
            <a:pPr algn="ctr"/>
            <a:r>
              <a:rPr lang="en-US" b="1" dirty="0"/>
              <a:t>Step 3: Deeper Analysis</a:t>
            </a:r>
          </a:p>
        </p:txBody>
      </p:sp>
      <p:sp>
        <p:nvSpPr>
          <p:cNvPr id="5" name="Content Placeholder 4">
            <a:extLst>
              <a:ext uri="{FF2B5EF4-FFF2-40B4-BE49-F238E27FC236}">
                <a16:creationId xmlns:a16="http://schemas.microsoft.com/office/drawing/2014/main" id="{60D4F1FC-73F2-5456-7C97-E5657692E692}"/>
              </a:ext>
            </a:extLst>
          </p:cNvPr>
          <p:cNvSpPr>
            <a:spLocks noGrp="1"/>
          </p:cNvSpPr>
          <p:nvPr>
            <p:ph idx="1"/>
          </p:nvPr>
        </p:nvSpPr>
        <p:spPr/>
        <p:txBody>
          <a:bodyPr/>
          <a:lstStyle/>
          <a:p>
            <a:r>
              <a:rPr lang="en-US" dirty="0"/>
              <a:t>Qualitative Analysis of comments</a:t>
            </a:r>
          </a:p>
          <a:p>
            <a:r>
              <a:rPr lang="en-US" dirty="0"/>
              <a:t>Comparison with other MISO schools</a:t>
            </a:r>
          </a:p>
          <a:p>
            <a:r>
              <a:rPr lang="en-US" dirty="0"/>
              <a:t>Team level results</a:t>
            </a:r>
          </a:p>
          <a:p>
            <a:r>
              <a:rPr lang="en-US" dirty="0"/>
              <a:t>Service Reports &amp; Reviews</a:t>
            </a:r>
          </a:p>
          <a:p>
            <a:pPr marL="0" indent="0">
              <a:buNone/>
            </a:pPr>
            <a:endParaRPr lang="en-US" dirty="0"/>
          </a:p>
        </p:txBody>
      </p:sp>
    </p:spTree>
    <p:extLst>
      <p:ext uri="{BB962C8B-B14F-4D97-AF65-F5344CB8AC3E}">
        <p14:creationId xmlns:p14="http://schemas.microsoft.com/office/powerpoint/2010/main" val="1053268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a:xfrm>
            <a:off x="457200" y="99963"/>
            <a:ext cx="8229600" cy="857250"/>
          </a:xfrm>
        </p:spPr>
        <p:txBody>
          <a:bodyPr/>
          <a:lstStyle/>
          <a:p>
            <a:pPr algn="ctr"/>
            <a:r>
              <a:rPr lang="en-US" b="1" dirty="0"/>
              <a:t>Step 3: Deeper Analysis</a:t>
            </a:r>
          </a:p>
        </p:txBody>
      </p:sp>
      <p:pic>
        <p:nvPicPr>
          <p:cNvPr id="6" name="Picture 5">
            <a:extLst>
              <a:ext uri="{FF2B5EF4-FFF2-40B4-BE49-F238E27FC236}">
                <a16:creationId xmlns:a16="http://schemas.microsoft.com/office/drawing/2014/main" id="{5526D0D8-C32B-566E-0D99-27B59882613E}"/>
              </a:ext>
            </a:extLst>
          </p:cNvPr>
          <p:cNvPicPr>
            <a:picLocks noChangeAspect="1"/>
          </p:cNvPicPr>
          <p:nvPr/>
        </p:nvPicPr>
        <p:blipFill>
          <a:blip r:embed="rId4"/>
          <a:stretch>
            <a:fillRect/>
          </a:stretch>
        </p:blipFill>
        <p:spPr>
          <a:xfrm>
            <a:off x="1145531" y="908948"/>
            <a:ext cx="6639932" cy="3325604"/>
          </a:xfrm>
          <a:prstGeom prst="rect">
            <a:avLst/>
          </a:prstGeom>
        </p:spPr>
      </p:pic>
    </p:spTree>
    <p:extLst>
      <p:ext uri="{BB962C8B-B14F-4D97-AF65-F5344CB8AC3E}">
        <p14:creationId xmlns:p14="http://schemas.microsoft.com/office/powerpoint/2010/main" val="1366879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a:xfrm>
            <a:off x="457200" y="99963"/>
            <a:ext cx="8229600" cy="857250"/>
          </a:xfrm>
        </p:spPr>
        <p:txBody>
          <a:bodyPr/>
          <a:lstStyle/>
          <a:p>
            <a:pPr algn="ctr"/>
            <a:r>
              <a:rPr lang="en-US" b="1" dirty="0"/>
              <a:t>Step 3: Deeper Analysis</a:t>
            </a:r>
          </a:p>
        </p:txBody>
      </p:sp>
      <p:pic>
        <p:nvPicPr>
          <p:cNvPr id="5" name="Picture 4">
            <a:extLst>
              <a:ext uri="{FF2B5EF4-FFF2-40B4-BE49-F238E27FC236}">
                <a16:creationId xmlns:a16="http://schemas.microsoft.com/office/drawing/2014/main" id="{6708DD96-0DB5-9D5C-FC7B-4219336269D0}"/>
              </a:ext>
            </a:extLst>
          </p:cNvPr>
          <p:cNvPicPr>
            <a:picLocks noChangeAspect="1"/>
          </p:cNvPicPr>
          <p:nvPr/>
        </p:nvPicPr>
        <p:blipFill>
          <a:blip r:embed="rId4"/>
          <a:stretch>
            <a:fillRect/>
          </a:stretch>
        </p:blipFill>
        <p:spPr>
          <a:xfrm>
            <a:off x="760765" y="859650"/>
            <a:ext cx="7164035" cy="3393535"/>
          </a:xfrm>
          <a:prstGeom prst="rect">
            <a:avLst/>
          </a:prstGeom>
        </p:spPr>
      </p:pic>
    </p:spTree>
    <p:extLst>
      <p:ext uri="{BB962C8B-B14F-4D97-AF65-F5344CB8AC3E}">
        <p14:creationId xmlns:p14="http://schemas.microsoft.com/office/powerpoint/2010/main" val="2569885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a:xfrm>
            <a:off x="457200" y="99963"/>
            <a:ext cx="8229600" cy="857250"/>
          </a:xfrm>
        </p:spPr>
        <p:txBody>
          <a:bodyPr/>
          <a:lstStyle/>
          <a:p>
            <a:pPr algn="ctr"/>
            <a:r>
              <a:rPr lang="en-US" b="1" dirty="0"/>
              <a:t>Step 3: Deeper Analysis</a:t>
            </a:r>
          </a:p>
        </p:txBody>
      </p:sp>
      <p:pic>
        <p:nvPicPr>
          <p:cNvPr id="5" name="Picture 4">
            <a:extLst>
              <a:ext uri="{FF2B5EF4-FFF2-40B4-BE49-F238E27FC236}">
                <a16:creationId xmlns:a16="http://schemas.microsoft.com/office/drawing/2014/main" id="{B3B0564B-5E41-1141-0E3C-8FDDD4CB35FD}"/>
              </a:ext>
            </a:extLst>
          </p:cNvPr>
          <p:cNvPicPr>
            <a:picLocks noChangeAspect="1"/>
          </p:cNvPicPr>
          <p:nvPr/>
        </p:nvPicPr>
        <p:blipFill>
          <a:blip r:embed="rId4"/>
          <a:stretch>
            <a:fillRect/>
          </a:stretch>
        </p:blipFill>
        <p:spPr>
          <a:xfrm>
            <a:off x="926228" y="771702"/>
            <a:ext cx="6023212" cy="3234335"/>
          </a:xfrm>
          <a:prstGeom prst="rect">
            <a:avLst/>
          </a:prstGeom>
        </p:spPr>
      </p:pic>
    </p:spTree>
    <p:extLst>
      <p:ext uri="{BB962C8B-B14F-4D97-AF65-F5344CB8AC3E}">
        <p14:creationId xmlns:p14="http://schemas.microsoft.com/office/powerpoint/2010/main" val="2222252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a:xfrm>
            <a:off x="457200" y="99963"/>
            <a:ext cx="8229600" cy="857250"/>
          </a:xfrm>
        </p:spPr>
        <p:txBody>
          <a:bodyPr/>
          <a:lstStyle/>
          <a:p>
            <a:pPr algn="ctr"/>
            <a:r>
              <a:rPr lang="en-US" b="1" dirty="0"/>
              <a:t>Step 3: Deeper Analysis</a:t>
            </a:r>
          </a:p>
        </p:txBody>
      </p:sp>
      <p:pic>
        <p:nvPicPr>
          <p:cNvPr id="5" name="Picture 4">
            <a:extLst>
              <a:ext uri="{FF2B5EF4-FFF2-40B4-BE49-F238E27FC236}">
                <a16:creationId xmlns:a16="http://schemas.microsoft.com/office/drawing/2014/main" id="{9984702B-7230-46B2-EA10-E4A6F799E0E5}"/>
              </a:ext>
            </a:extLst>
          </p:cNvPr>
          <p:cNvPicPr>
            <a:picLocks noChangeAspect="1"/>
          </p:cNvPicPr>
          <p:nvPr/>
        </p:nvPicPr>
        <p:blipFill>
          <a:blip r:embed="rId4"/>
          <a:stretch>
            <a:fillRect/>
          </a:stretch>
        </p:blipFill>
        <p:spPr>
          <a:xfrm>
            <a:off x="952353" y="957213"/>
            <a:ext cx="6458641" cy="3161941"/>
          </a:xfrm>
          <a:prstGeom prst="rect">
            <a:avLst/>
          </a:prstGeom>
        </p:spPr>
      </p:pic>
    </p:spTree>
    <p:extLst>
      <p:ext uri="{BB962C8B-B14F-4D97-AF65-F5344CB8AC3E}">
        <p14:creationId xmlns:p14="http://schemas.microsoft.com/office/powerpoint/2010/main" val="2632625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a:xfrm>
            <a:off x="457200" y="99963"/>
            <a:ext cx="8229600" cy="857250"/>
          </a:xfrm>
        </p:spPr>
        <p:txBody>
          <a:bodyPr/>
          <a:lstStyle/>
          <a:p>
            <a:pPr algn="ctr"/>
            <a:r>
              <a:rPr lang="en-US" b="1" dirty="0"/>
              <a:t>Step 3: Deeper Analysis</a:t>
            </a:r>
          </a:p>
        </p:txBody>
      </p:sp>
      <p:pic>
        <p:nvPicPr>
          <p:cNvPr id="2" name="Picture 1">
            <a:extLst>
              <a:ext uri="{FF2B5EF4-FFF2-40B4-BE49-F238E27FC236}">
                <a16:creationId xmlns:a16="http://schemas.microsoft.com/office/drawing/2014/main" id="{E7DBA809-A694-09D4-7AE9-467BE4039A25}"/>
              </a:ext>
            </a:extLst>
          </p:cNvPr>
          <p:cNvPicPr>
            <a:picLocks noChangeAspect="1"/>
          </p:cNvPicPr>
          <p:nvPr/>
        </p:nvPicPr>
        <p:blipFill>
          <a:blip r:embed="rId4"/>
          <a:stretch>
            <a:fillRect/>
          </a:stretch>
        </p:blipFill>
        <p:spPr>
          <a:xfrm>
            <a:off x="1446451" y="957213"/>
            <a:ext cx="4526799" cy="3139966"/>
          </a:xfrm>
          <a:prstGeom prst="rect">
            <a:avLst/>
          </a:prstGeom>
        </p:spPr>
      </p:pic>
    </p:spTree>
    <p:extLst>
      <p:ext uri="{BB962C8B-B14F-4D97-AF65-F5344CB8AC3E}">
        <p14:creationId xmlns:p14="http://schemas.microsoft.com/office/powerpoint/2010/main" val="245052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p:txBody>
          <a:bodyPr/>
          <a:lstStyle/>
          <a:p>
            <a:pPr algn="ctr"/>
            <a:r>
              <a:rPr lang="en-US" b="1" dirty="0"/>
              <a:t>Step 4: Use the Data</a:t>
            </a:r>
          </a:p>
        </p:txBody>
      </p:sp>
      <p:sp>
        <p:nvSpPr>
          <p:cNvPr id="5" name="Content Placeholder 4">
            <a:extLst>
              <a:ext uri="{FF2B5EF4-FFF2-40B4-BE49-F238E27FC236}">
                <a16:creationId xmlns:a16="http://schemas.microsoft.com/office/drawing/2014/main" id="{2DCCAB0C-5648-491A-8E8C-7789D9E2468C}"/>
              </a:ext>
            </a:extLst>
          </p:cNvPr>
          <p:cNvSpPr>
            <a:spLocks noGrp="1"/>
          </p:cNvSpPr>
          <p:nvPr>
            <p:ph idx="1"/>
          </p:nvPr>
        </p:nvSpPr>
        <p:spPr>
          <a:xfrm>
            <a:off x="457200" y="1200151"/>
            <a:ext cx="3705497" cy="3394472"/>
          </a:xfrm>
        </p:spPr>
        <p:txBody>
          <a:bodyPr>
            <a:normAutofit/>
          </a:bodyPr>
          <a:lstStyle/>
          <a:p>
            <a:r>
              <a:rPr lang="en-US" sz="2800" dirty="0"/>
              <a:t>Improvement items </a:t>
            </a:r>
          </a:p>
          <a:p>
            <a:r>
              <a:rPr lang="en-US" sz="2800" dirty="0"/>
              <a:t>Executive Summary</a:t>
            </a:r>
          </a:p>
          <a:p>
            <a:r>
              <a:rPr lang="en-US" sz="2800" dirty="0"/>
              <a:t>Published at </a:t>
            </a:r>
            <a:r>
              <a:rPr lang="en-US" sz="2800" dirty="0">
                <a:hlinkClick r:id="rId4"/>
              </a:rPr>
              <a:t>https://about.illinoisstate.edu/customersatsurvey/</a:t>
            </a:r>
            <a:r>
              <a:rPr lang="en-US" sz="2800" dirty="0"/>
              <a:t>  </a:t>
            </a:r>
          </a:p>
          <a:p>
            <a:endParaRPr lang="en-US" dirty="0"/>
          </a:p>
        </p:txBody>
      </p:sp>
      <p:pic>
        <p:nvPicPr>
          <p:cNvPr id="6" name="Picture 5">
            <a:extLst>
              <a:ext uri="{FF2B5EF4-FFF2-40B4-BE49-F238E27FC236}">
                <a16:creationId xmlns:a16="http://schemas.microsoft.com/office/drawing/2014/main" id="{8851D93C-7FED-28E1-8C60-99339D6ED23D}"/>
              </a:ext>
            </a:extLst>
          </p:cNvPr>
          <p:cNvPicPr>
            <a:picLocks noChangeAspect="1"/>
          </p:cNvPicPr>
          <p:nvPr/>
        </p:nvPicPr>
        <p:blipFill>
          <a:blip r:embed="rId5"/>
          <a:stretch>
            <a:fillRect/>
          </a:stretch>
        </p:blipFill>
        <p:spPr>
          <a:xfrm>
            <a:off x="4432663" y="1091197"/>
            <a:ext cx="4572000" cy="2050187"/>
          </a:xfrm>
          <a:prstGeom prst="rect">
            <a:avLst/>
          </a:prstGeom>
        </p:spPr>
      </p:pic>
      <p:pic>
        <p:nvPicPr>
          <p:cNvPr id="8" name="Picture 7">
            <a:extLst>
              <a:ext uri="{FF2B5EF4-FFF2-40B4-BE49-F238E27FC236}">
                <a16:creationId xmlns:a16="http://schemas.microsoft.com/office/drawing/2014/main" id="{6EB4062A-6488-B02F-D4FC-00352D7B74A1}"/>
              </a:ext>
            </a:extLst>
          </p:cNvPr>
          <p:cNvPicPr>
            <a:picLocks noChangeAspect="1"/>
          </p:cNvPicPr>
          <p:nvPr/>
        </p:nvPicPr>
        <p:blipFill>
          <a:blip r:embed="rId6"/>
          <a:stretch>
            <a:fillRect/>
          </a:stretch>
        </p:blipFill>
        <p:spPr>
          <a:xfrm>
            <a:off x="4506235" y="3141384"/>
            <a:ext cx="4631962" cy="1914958"/>
          </a:xfrm>
          <a:prstGeom prst="rect">
            <a:avLst/>
          </a:prstGeom>
        </p:spPr>
      </p:pic>
    </p:spTree>
    <p:extLst>
      <p:ext uri="{BB962C8B-B14F-4D97-AF65-F5344CB8AC3E}">
        <p14:creationId xmlns:p14="http://schemas.microsoft.com/office/powerpoint/2010/main" val="109300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5" name="Title 4">
            <a:extLst>
              <a:ext uri="{FF2B5EF4-FFF2-40B4-BE49-F238E27FC236}">
                <a16:creationId xmlns:a16="http://schemas.microsoft.com/office/drawing/2014/main" id="{1846C3E5-8117-CBD6-3D5F-A08E5DE01A2E}"/>
              </a:ext>
            </a:extLst>
          </p:cNvPr>
          <p:cNvSpPr>
            <a:spLocks noGrp="1"/>
          </p:cNvSpPr>
          <p:nvPr>
            <p:ph type="ctrTitle"/>
          </p:nvPr>
        </p:nvSpPr>
        <p:spPr>
          <a:xfrm>
            <a:off x="743989" y="1273623"/>
            <a:ext cx="7772400" cy="2342414"/>
          </a:xfrm>
        </p:spPr>
        <p:txBody>
          <a:bodyPr>
            <a:normAutofit fontScale="90000"/>
          </a:bodyPr>
          <a:lstStyle/>
          <a:p>
            <a:br>
              <a:rPr lang="en-US" b="1" i="0" dirty="0">
                <a:solidFill>
                  <a:srgbClr val="000000"/>
                </a:solidFill>
                <a:effectLst/>
                <a:latin typeface="Open Sans" panose="020B0606030504020204" pitchFamily="34" charset="0"/>
              </a:rPr>
            </a:br>
            <a:r>
              <a:rPr lang="en-US" b="1" i="0" dirty="0">
                <a:solidFill>
                  <a:srgbClr val="000000"/>
                </a:solidFill>
                <a:effectLst/>
                <a:latin typeface="Open Sans" panose="020B0606030504020204" pitchFamily="34" charset="0"/>
              </a:rPr>
              <a:t>MISO Insights:</a:t>
            </a:r>
            <a:br>
              <a:rPr lang="en-US" b="1" i="0" dirty="0">
                <a:solidFill>
                  <a:srgbClr val="000000"/>
                </a:solidFill>
                <a:effectLst/>
                <a:latin typeface="Open Sans" panose="020B0606030504020204" pitchFamily="34" charset="0"/>
              </a:rPr>
            </a:br>
            <a:r>
              <a:rPr lang="en-US" b="1" i="0" dirty="0">
                <a:solidFill>
                  <a:srgbClr val="000000"/>
                </a:solidFill>
                <a:effectLst/>
                <a:latin typeface="Open Sans" panose="020B0606030504020204" pitchFamily="34" charset="0"/>
              </a:rPr>
              <a:t>Translating 5 Years of User Feedback into Actionable </a:t>
            </a:r>
            <a:br>
              <a:rPr lang="en-US" b="1" i="0" dirty="0">
                <a:solidFill>
                  <a:srgbClr val="000000"/>
                </a:solidFill>
                <a:effectLst/>
                <a:latin typeface="Open Sans" panose="020B0606030504020204" pitchFamily="34" charset="0"/>
              </a:rPr>
            </a:br>
            <a:r>
              <a:rPr lang="en-US" b="1" i="0" dirty="0">
                <a:solidFill>
                  <a:srgbClr val="000000"/>
                </a:solidFill>
                <a:effectLst/>
                <a:latin typeface="Open Sans" panose="020B0606030504020204" pitchFamily="34" charset="0"/>
              </a:rPr>
              <a:t>IT Improvements</a:t>
            </a:r>
            <a:br>
              <a:rPr lang="en-US" b="1" i="0" dirty="0">
                <a:solidFill>
                  <a:srgbClr val="000000"/>
                </a:solidFill>
                <a:effectLst/>
                <a:latin typeface="Open Sans" panose="020B0606030504020204" pitchFamily="34" charset="0"/>
              </a:rPr>
            </a:br>
            <a:endParaRPr lang="en-US" dirty="0"/>
          </a:p>
        </p:txBody>
      </p:sp>
    </p:spTree>
    <p:extLst>
      <p:ext uri="{BB962C8B-B14F-4D97-AF65-F5344CB8AC3E}">
        <p14:creationId xmlns:p14="http://schemas.microsoft.com/office/powerpoint/2010/main" val="3080073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p:txBody>
          <a:bodyPr/>
          <a:lstStyle/>
          <a:p>
            <a:pPr algn="ctr"/>
            <a:r>
              <a:rPr lang="en-US" b="1" dirty="0"/>
              <a:t>Step 4: Use the Data</a:t>
            </a:r>
          </a:p>
        </p:txBody>
      </p:sp>
      <p:sp>
        <p:nvSpPr>
          <p:cNvPr id="5" name="Content Placeholder 4">
            <a:extLst>
              <a:ext uri="{FF2B5EF4-FFF2-40B4-BE49-F238E27FC236}">
                <a16:creationId xmlns:a16="http://schemas.microsoft.com/office/drawing/2014/main" id="{2DCCAB0C-5648-491A-8E8C-7789D9E2468C}"/>
              </a:ext>
            </a:extLst>
          </p:cNvPr>
          <p:cNvSpPr>
            <a:spLocks noGrp="1"/>
          </p:cNvSpPr>
          <p:nvPr>
            <p:ph idx="1"/>
          </p:nvPr>
        </p:nvSpPr>
        <p:spPr>
          <a:xfrm>
            <a:off x="457200" y="1200151"/>
            <a:ext cx="8373291" cy="3394472"/>
          </a:xfrm>
        </p:spPr>
        <p:txBody>
          <a:bodyPr>
            <a:normAutofit/>
          </a:bodyPr>
          <a:lstStyle/>
          <a:p>
            <a:r>
              <a:rPr lang="en-US" dirty="0"/>
              <a:t>Success stories</a:t>
            </a:r>
          </a:p>
          <a:p>
            <a:pPr lvl="1"/>
            <a:r>
              <a:rPr lang="en-US" dirty="0"/>
              <a:t>Course registration</a:t>
            </a:r>
          </a:p>
          <a:p>
            <a:pPr lvl="1"/>
            <a:r>
              <a:rPr lang="en-US" dirty="0"/>
              <a:t>LMS consistency</a:t>
            </a:r>
          </a:p>
          <a:p>
            <a:r>
              <a:rPr lang="en-US" dirty="0"/>
              <a:t>How else should we be using this data? What would help you?</a:t>
            </a:r>
          </a:p>
          <a:p>
            <a:pPr lvl="1"/>
            <a:endParaRPr lang="en-US" dirty="0"/>
          </a:p>
        </p:txBody>
      </p:sp>
    </p:spTree>
    <p:extLst>
      <p:ext uri="{BB962C8B-B14F-4D97-AF65-F5344CB8AC3E}">
        <p14:creationId xmlns:p14="http://schemas.microsoft.com/office/powerpoint/2010/main" val="1616963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24259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a:xfrm>
            <a:off x="457200" y="99963"/>
            <a:ext cx="8229600" cy="857250"/>
          </a:xfrm>
        </p:spPr>
        <p:txBody>
          <a:bodyPr/>
          <a:lstStyle/>
          <a:p>
            <a:pPr algn="ctr"/>
            <a:r>
              <a:rPr lang="en-US" b="1" dirty="0"/>
              <a:t>Step 2: Initial Analysis</a:t>
            </a:r>
          </a:p>
        </p:txBody>
      </p:sp>
      <p:graphicFrame>
        <p:nvGraphicFramePr>
          <p:cNvPr id="5" name="Chart 4">
            <a:extLst>
              <a:ext uri="{FF2B5EF4-FFF2-40B4-BE49-F238E27FC236}">
                <a16:creationId xmlns:a16="http://schemas.microsoft.com/office/drawing/2014/main" id="{5BCDDC89-A3BC-44E1-A6D3-DE34308C382C}"/>
              </a:ext>
            </a:extLst>
          </p:cNvPr>
          <p:cNvGraphicFramePr>
            <a:graphicFrameLocks/>
          </p:cNvGraphicFramePr>
          <p:nvPr>
            <p:extLst>
              <p:ext uri="{D42A27DB-BD31-4B8C-83A1-F6EECF244321}">
                <p14:modId xmlns:p14="http://schemas.microsoft.com/office/powerpoint/2010/main" val="3219843720"/>
              </p:ext>
            </p:extLst>
          </p:nvPr>
        </p:nvGraphicFramePr>
        <p:xfrm>
          <a:off x="4811485" y="1748969"/>
          <a:ext cx="4332515" cy="25995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C79A42F4-62A7-43BB-948E-DB8CE9653540}"/>
              </a:ext>
            </a:extLst>
          </p:cNvPr>
          <p:cNvGraphicFramePr>
            <a:graphicFrameLocks/>
          </p:cNvGraphicFramePr>
          <p:nvPr>
            <p:extLst>
              <p:ext uri="{D42A27DB-BD31-4B8C-83A1-F6EECF244321}">
                <p14:modId xmlns:p14="http://schemas.microsoft.com/office/powerpoint/2010/main" val="41869326"/>
              </p:ext>
            </p:extLst>
          </p:nvPr>
        </p:nvGraphicFramePr>
        <p:xfrm>
          <a:off x="169817" y="802098"/>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3146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pPr algn="ctr"/>
            <a:r>
              <a:rPr lang="en-US" b="1" dirty="0"/>
              <a:t>The MISO Survey</a:t>
            </a:r>
          </a:p>
        </p:txBody>
      </p:sp>
      <p:sp>
        <p:nvSpPr>
          <p:cNvPr id="3" name="Content Placeholder 2"/>
          <p:cNvSpPr>
            <a:spLocks noGrp="1"/>
          </p:cNvSpPr>
          <p:nvPr>
            <p:ph idx="1"/>
          </p:nvPr>
        </p:nvSpPr>
        <p:spPr>
          <a:xfrm>
            <a:off x="4846321" y="2400303"/>
            <a:ext cx="4070908" cy="2425864"/>
          </a:xfrm>
        </p:spPr>
        <p:txBody>
          <a:bodyPr>
            <a:normAutofit/>
          </a:bodyPr>
          <a:lstStyle/>
          <a:p>
            <a:pPr marL="0" indent="0">
              <a:buNone/>
            </a:pPr>
            <a:r>
              <a:rPr lang="en-US" dirty="0"/>
              <a:t>MISO = Measuring Information Service Outcomes</a:t>
            </a:r>
          </a:p>
          <a:p>
            <a:pPr marL="0" indent="0" algn="r">
              <a:buNone/>
            </a:pPr>
            <a:r>
              <a:rPr lang="en-US" i="1" dirty="0"/>
              <a:t>misosurvey.org</a:t>
            </a:r>
          </a:p>
          <a:p>
            <a:pPr marL="0" indent="0">
              <a:buNone/>
            </a:pPr>
            <a:endParaRPr lang="en-US" dirty="0"/>
          </a:p>
        </p:txBody>
      </p:sp>
      <p:pic>
        <p:nvPicPr>
          <p:cNvPr id="1026" name="Picture 2" descr="Best Miso Soup Recipe - How To Make Miso Soup">
            <a:extLst>
              <a:ext uri="{FF2B5EF4-FFF2-40B4-BE49-F238E27FC236}">
                <a16:creationId xmlns:a16="http://schemas.microsoft.com/office/drawing/2014/main" id="{059B736A-48D1-4A6D-A86D-F1FAB5029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50" y="1200150"/>
            <a:ext cx="3926766" cy="261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576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p:txBody>
          <a:bodyPr/>
          <a:lstStyle/>
          <a:p>
            <a:pPr algn="ctr"/>
            <a:r>
              <a:rPr lang="en-US" b="1" dirty="0"/>
              <a:t>What’s a MISO?</a:t>
            </a:r>
          </a:p>
        </p:txBody>
      </p:sp>
      <p:sp>
        <p:nvSpPr>
          <p:cNvPr id="5" name="Content Placeholder 4">
            <a:extLst>
              <a:ext uri="{FF2B5EF4-FFF2-40B4-BE49-F238E27FC236}">
                <a16:creationId xmlns:a16="http://schemas.microsoft.com/office/drawing/2014/main" id="{2DCCAB0C-5648-491A-8E8C-7789D9E2468C}"/>
              </a:ext>
            </a:extLst>
          </p:cNvPr>
          <p:cNvSpPr>
            <a:spLocks noGrp="1"/>
          </p:cNvSpPr>
          <p:nvPr>
            <p:ph idx="1"/>
          </p:nvPr>
        </p:nvSpPr>
        <p:spPr/>
        <p:txBody>
          <a:bodyPr>
            <a:normAutofit/>
          </a:bodyPr>
          <a:lstStyle/>
          <a:p>
            <a:r>
              <a:rPr lang="en-US" sz="2800" dirty="0"/>
              <a:t>Standard list of questions – each institution chooses which questions to display to which group (students, grad </a:t>
            </a:r>
            <a:r>
              <a:rPr lang="en-US" sz="2800" dirty="0" err="1"/>
              <a:t>students,faculty</a:t>
            </a:r>
            <a:r>
              <a:rPr lang="en-US" sz="2800" dirty="0"/>
              <a:t>, staff)</a:t>
            </a:r>
          </a:p>
          <a:p>
            <a:r>
              <a:rPr lang="en-US" sz="2800" dirty="0"/>
              <a:t>Can add local questions</a:t>
            </a:r>
          </a:p>
          <a:p>
            <a:r>
              <a:rPr lang="en-US" sz="2800" dirty="0"/>
              <a:t>Mix of qualitative and quantitative responses</a:t>
            </a:r>
          </a:p>
          <a:p>
            <a:r>
              <a:rPr lang="en-US" sz="2800" dirty="0"/>
              <a:t>Allows comparison to other participating schools</a:t>
            </a:r>
          </a:p>
          <a:p>
            <a:endParaRPr lang="en-US" dirty="0"/>
          </a:p>
        </p:txBody>
      </p:sp>
    </p:spTree>
    <p:extLst>
      <p:ext uri="{BB962C8B-B14F-4D97-AF65-F5344CB8AC3E}">
        <p14:creationId xmlns:p14="http://schemas.microsoft.com/office/powerpoint/2010/main" val="1572629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p:txBody>
          <a:bodyPr/>
          <a:lstStyle/>
          <a:p>
            <a:pPr algn="ctr"/>
            <a:r>
              <a:rPr lang="en-US" b="1" dirty="0"/>
              <a:t>Why Measure?</a:t>
            </a:r>
          </a:p>
        </p:txBody>
      </p:sp>
      <p:sp>
        <p:nvSpPr>
          <p:cNvPr id="5" name="Content Placeholder 4">
            <a:extLst>
              <a:ext uri="{FF2B5EF4-FFF2-40B4-BE49-F238E27FC236}">
                <a16:creationId xmlns:a16="http://schemas.microsoft.com/office/drawing/2014/main" id="{2DCCAB0C-5648-491A-8E8C-7789D9E2468C}"/>
              </a:ext>
            </a:extLst>
          </p:cNvPr>
          <p:cNvSpPr>
            <a:spLocks noGrp="1"/>
          </p:cNvSpPr>
          <p:nvPr>
            <p:ph idx="1"/>
          </p:nvPr>
        </p:nvSpPr>
        <p:spPr/>
        <p:txBody>
          <a:bodyPr>
            <a:normAutofit/>
          </a:bodyPr>
          <a:lstStyle/>
          <a:p>
            <a:r>
              <a:rPr lang="en-US" sz="2800" dirty="0"/>
              <a:t>Continuous improvement</a:t>
            </a:r>
          </a:p>
          <a:p>
            <a:r>
              <a:rPr lang="en-US" sz="2800" dirty="0"/>
              <a:t>Actionable feedback</a:t>
            </a:r>
          </a:p>
          <a:p>
            <a:r>
              <a:rPr lang="en-US" sz="2800" dirty="0"/>
              <a:t>Help us put limited resources where they make the most impact</a:t>
            </a:r>
          </a:p>
          <a:p>
            <a:r>
              <a:rPr lang="en-US" sz="2800" dirty="0"/>
              <a:t>IT’s contribution to student and employee success</a:t>
            </a:r>
          </a:p>
          <a:p>
            <a:endParaRPr lang="en-US" dirty="0"/>
          </a:p>
        </p:txBody>
      </p:sp>
    </p:spTree>
    <p:extLst>
      <p:ext uri="{BB962C8B-B14F-4D97-AF65-F5344CB8AC3E}">
        <p14:creationId xmlns:p14="http://schemas.microsoft.com/office/powerpoint/2010/main" val="345510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p:txBody>
          <a:bodyPr>
            <a:normAutofit fontScale="90000"/>
          </a:bodyPr>
          <a:lstStyle/>
          <a:p>
            <a:pPr algn="ctr"/>
            <a:r>
              <a:rPr lang="en-US" b="1" dirty="0"/>
              <a:t>Step 1:  Prepare &amp; Administer Survey</a:t>
            </a:r>
          </a:p>
        </p:txBody>
      </p:sp>
      <p:sp>
        <p:nvSpPr>
          <p:cNvPr id="5" name="Content Placeholder 4">
            <a:extLst>
              <a:ext uri="{FF2B5EF4-FFF2-40B4-BE49-F238E27FC236}">
                <a16:creationId xmlns:a16="http://schemas.microsoft.com/office/drawing/2014/main" id="{2DCCAB0C-5648-491A-8E8C-7789D9E2468C}"/>
              </a:ext>
            </a:extLst>
          </p:cNvPr>
          <p:cNvSpPr>
            <a:spLocks noGrp="1"/>
          </p:cNvSpPr>
          <p:nvPr>
            <p:ph idx="1"/>
          </p:nvPr>
        </p:nvSpPr>
        <p:spPr>
          <a:xfrm>
            <a:off x="457201" y="1200151"/>
            <a:ext cx="4114800" cy="3394472"/>
          </a:xfrm>
        </p:spPr>
        <p:txBody>
          <a:bodyPr>
            <a:normAutofit/>
          </a:bodyPr>
          <a:lstStyle/>
          <a:p>
            <a:r>
              <a:rPr lang="en-US" sz="2800" dirty="0"/>
              <a:t>Choose questions</a:t>
            </a:r>
          </a:p>
          <a:p>
            <a:r>
              <a:rPr lang="en-US" sz="2800" dirty="0"/>
              <a:t>Any new services?</a:t>
            </a:r>
          </a:p>
          <a:p>
            <a:r>
              <a:rPr lang="en-US" sz="2800" dirty="0"/>
              <a:t>Feedback from IT teams, customers</a:t>
            </a:r>
          </a:p>
          <a:p>
            <a:r>
              <a:rPr lang="en-US" sz="2800" dirty="0"/>
              <a:t>Administer survey in Jan/Feb</a:t>
            </a:r>
          </a:p>
          <a:p>
            <a:endParaRPr lang="en-US" dirty="0"/>
          </a:p>
        </p:txBody>
      </p:sp>
      <p:graphicFrame>
        <p:nvGraphicFramePr>
          <p:cNvPr id="2" name="Chart 1">
            <a:extLst>
              <a:ext uri="{FF2B5EF4-FFF2-40B4-BE49-F238E27FC236}">
                <a16:creationId xmlns:a16="http://schemas.microsoft.com/office/drawing/2014/main" id="{3664AB3D-665B-1134-C77F-AA71DBF6D844}"/>
              </a:ext>
            </a:extLst>
          </p:cNvPr>
          <p:cNvGraphicFramePr>
            <a:graphicFrameLocks/>
          </p:cNvGraphicFramePr>
          <p:nvPr>
            <p:extLst>
              <p:ext uri="{D42A27DB-BD31-4B8C-83A1-F6EECF244321}">
                <p14:modId xmlns:p14="http://schemas.microsoft.com/office/powerpoint/2010/main" val="2000108500"/>
              </p:ext>
            </p:extLst>
          </p:nvPr>
        </p:nvGraphicFramePr>
        <p:xfrm>
          <a:off x="3864384" y="1266060"/>
          <a:ext cx="5037941" cy="3020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9680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a:xfrm>
            <a:off x="457200" y="99963"/>
            <a:ext cx="8229600" cy="857250"/>
          </a:xfrm>
        </p:spPr>
        <p:txBody>
          <a:bodyPr/>
          <a:lstStyle/>
          <a:p>
            <a:pPr algn="ctr"/>
            <a:r>
              <a:rPr lang="en-US" b="1" dirty="0"/>
              <a:t>Step 2: Initial Analysis</a:t>
            </a:r>
          </a:p>
        </p:txBody>
      </p:sp>
      <p:graphicFrame>
        <p:nvGraphicFramePr>
          <p:cNvPr id="6" name="Table 5">
            <a:extLst>
              <a:ext uri="{FF2B5EF4-FFF2-40B4-BE49-F238E27FC236}">
                <a16:creationId xmlns:a16="http://schemas.microsoft.com/office/drawing/2014/main" id="{5C4F0048-3B55-86E8-0F47-7C219B753EBB}"/>
              </a:ext>
            </a:extLst>
          </p:cNvPr>
          <p:cNvGraphicFramePr>
            <a:graphicFrameLocks noGrp="1"/>
          </p:cNvGraphicFramePr>
          <p:nvPr>
            <p:extLst>
              <p:ext uri="{D42A27DB-BD31-4B8C-83A1-F6EECF244321}">
                <p14:modId xmlns:p14="http://schemas.microsoft.com/office/powerpoint/2010/main" val="2646244596"/>
              </p:ext>
            </p:extLst>
          </p:nvPr>
        </p:nvGraphicFramePr>
        <p:xfrm>
          <a:off x="1070927" y="953642"/>
          <a:ext cx="1289322" cy="2879237"/>
        </p:xfrm>
        <a:graphic>
          <a:graphicData uri="http://schemas.openxmlformats.org/drawingml/2006/table">
            <a:tbl>
              <a:tblPr/>
              <a:tblGrid>
                <a:gridCol w="879471">
                  <a:extLst>
                    <a:ext uri="{9D8B030D-6E8A-4147-A177-3AD203B41FA5}">
                      <a16:colId xmlns:a16="http://schemas.microsoft.com/office/drawing/2014/main" val="334284506"/>
                    </a:ext>
                  </a:extLst>
                </a:gridCol>
                <a:gridCol w="409851">
                  <a:extLst>
                    <a:ext uri="{9D8B030D-6E8A-4147-A177-3AD203B41FA5}">
                      <a16:colId xmlns:a16="http://schemas.microsoft.com/office/drawing/2014/main" val="505628471"/>
                    </a:ext>
                  </a:extLst>
                </a:gridCol>
              </a:tblGrid>
              <a:tr h="320196">
                <a:tc>
                  <a:txBody>
                    <a:bodyPr/>
                    <a:lstStyle/>
                    <a:p>
                      <a:pPr algn="l" fontAlgn="b"/>
                      <a:r>
                        <a:rPr lang="en-US" sz="900" b="1" i="0" u="none" strike="noStrike">
                          <a:solidFill>
                            <a:srgbClr val="7030A0"/>
                          </a:solidFill>
                          <a:effectLst/>
                          <a:latin typeface="Aptos Narrow" panose="020B0004020202020204" pitchFamily="34" charset="0"/>
                        </a:rPr>
                        <a:t>Usage - All Audiences 2025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700" b="1" i="0" u="none" strike="noStrike">
                          <a:solidFill>
                            <a:srgbClr val="7030A0"/>
                          </a:solidFill>
                          <a:effectLst/>
                          <a:latin typeface="Aptos Narrow" panose="020B0004020202020204" pitchFamily="34" charset="0"/>
                        </a:rPr>
                        <a:t>Mean Score</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83497876"/>
                  </a:ext>
                </a:extLst>
              </a:tr>
              <a:tr h="128078">
                <a:tc>
                  <a:txBody>
                    <a:bodyPr/>
                    <a:lstStyle/>
                    <a:p>
                      <a:pPr algn="l" fontAlgn="b"/>
                      <a:r>
                        <a:rPr lang="en-US" sz="700" b="0" i="0" u="none" strike="noStrike" dirty="0">
                          <a:solidFill>
                            <a:srgbClr val="7030A0"/>
                          </a:solidFill>
                          <a:effectLst/>
                          <a:latin typeface="Aptos Narrow" panose="020B0004020202020204" pitchFamily="34" charset="0"/>
                        </a:rPr>
                        <a:t>Canvas</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0" i="0" u="none" strike="noStrike">
                          <a:solidFill>
                            <a:srgbClr val="7030A0"/>
                          </a:solidFill>
                          <a:effectLst/>
                          <a:latin typeface="Aptos Narrow" panose="020B0004020202020204" pitchFamily="34" charset="0"/>
                        </a:rPr>
                        <a:t>4.69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095470"/>
                  </a:ext>
                </a:extLst>
              </a:tr>
              <a:tr h="128078">
                <a:tc>
                  <a:txBody>
                    <a:bodyPr/>
                    <a:lstStyle/>
                    <a:p>
                      <a:pPr algn="l" fontAlgn="b"/>
                      <a:r>
                        <a:rPr lang="en-US" sz="700" b="0" i="0" u="none" strike="noStrike">
                          <a:solidFill>
                            <a:srgbClr val="7030A0"/>
                          </a:solidFill>
                          <a:effectLst/>
                          <a:latin typeface="Aptos Narrow" panose="020B0004020202020204" pitchFamily="34" charset="0"/>
                        </a:rPr>
                        <a:t>Email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0" i="0" u="none" strike="noStrike">
                          <a:solidFill>
                            <a:srgbClr val="7030A0"/>
                          </a:solidFill>
                          <a:effectLst/>
                          <a:latin typeface="Aptos Narrow" panose="020B0004020202020204" pitchFamily="34" charset="0"/>
                        </a:rPr>
                        <a:t>4.66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837404"/>
                  </a:ext>
                </a:extLst>
              </a:tr>
              <a:tr h="176886">
                <a:tc>
                  <a:txBody>
                    <a:bodyPr/>
                    <a:lstStyle/>
                    <a:p>
                      <a:pPr algn="l" fontAlgn="b"/>
                      <a:r>
                        <a:rPr lang="en-US" sz="700" b="0" i="0" u="none" strike="noStrike">
                          <a:solidFill>
                            <a:srgbClr val="7030A0"/>
                          </a:solidFill>
                          <a:effectLst/>
                          <a:latin typeface="Aptos Narrow" panose="020B0004020202020204" pitchFamily="34" charset="0"/>
                        </a:rPr>
                        <a:t>My.IllinoisState.edu</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0" i="0" u="none" strike="noStrike">
                          <a:solidFill>
                            <a:srgbClr val="7030A0"/>
                          </a:solidFill>
                          <a:effectLst/>
                          <a:latin typeface="Aptos Narrow" panose="020B0004020202020204" pitchFamily="34" charset="0"/>
                        </a:rPr>
                        <a:t>4.47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819502"/>
                  </a:ext>
                </a:extLst>
              </a:tr>
              <a:tr h="220445">
                <a:tc>
                  <a:txBody>
                    <a:bodyPr/>
                    <a:lstStyle/>
                    <a:p>
                      <a:pPr algn="l" fontAlgn="b"/>
                      <a:r>
                        <a:rPr lang="en-US" sz="700" b="0" i="0" u="none" strike="noStrike">
                          <a:solidFill>
                            <a:srgbClr val="7030A0"/>
                          </a:solidFill>
                          <a:effectLst/>
                          <a:latin typeface="Aptos Narrow" panose="020B0004020202020204" pitchFamily="34" charset="0"/>
                        </a:rPr>
                        <a:t>Microsoft 365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7030A0"/>
                          </a:solidFill>
                          <a:effectLst/>
                          <a:latin typeface="Aptos Narrow" panose="020B0004020202020204" pitchFamily="34" charset="0"/>
                        </a:rPr>
                        <a:t>4.00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8145525"/>
                  </a:ext>
                </a:extLst>
              </a:tr>
              <a:tr h="235132">
                <a:tc>
                  <a:txBody>
                    <a:bodyPr/>
                    <a:lstStyle/>
                    <a:p>
                      <a:pPr algn="l" fontAlgn="b"/>
                      <a:r>
                        <a:rPr lang="en-US" sz="700" b="0" i="0" u="none" strike="noStrike">
                          <a:solidFill>
                            <a:srgbClr val="7030A0"/>
                          </a:solidFill>
                          <a:effectLst/>
                          <a:latin typeface="Aptos Narrow" panose="020B0004020202020204" pitchFamily="34" charset="0"/>
                        </a:rPr>
                        <a:t>Microsoft OneDrive</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7030A0"/>
                          </a:solidFill>
                          <a:effectLst/>
                          <a:latin typeface="Aptos Narrow" panose="020B0004020202020204" pitchFamily="34" charset="0"/>
                        </a:rPr>
                        <a:t>3.95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1748776"/>
                  </a:ext>
                </a:extLst>
              </a:tr>
              <a:tr h="256157">
                <a:tc>
                  <a:txBody>
                    <a:bodyPr/>
                    <a:lstStyle/>
                    <a:p>
                      <a:pPr algn="l" fontAlgn="b"/>
                      <a:r>
                        <a:rPr lang="en-US" sz="700" b="0" i="0" u="none" strike="noStrike">
                          <a:solidFill>
                            <a:srgbClr val="7030A0"/>
                          </a:solidFill>
                          <a:effectLst/>
                          <a:latin typeface="Aptos Narrow" panose="020B0004020202020204" pitchFamily="34" charset="0"/>
                        </a:rPr>
                        <a:t>Wired Network</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7030A0"/>
                          </a:solidFill>
                          <a:effectLst/>
                          <a:latin typeface="Aptos Narrow" panose="020B0004020202020204" pitchFamily="34" charset="0"/>
                        </a:rPr>
                        <a:t>3.47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4256397"/>
                  </a:ext>
                </a:extLst>
              </a:tr>
              <a:tr h="384235">
                <a:tc>
                  <a:txBody>
                    <a:bodyPr/>
                    <a:lstStyle/>
                    <a:p>
                      <a:pPr algn="l" fontAlgn="b"/>
                      <a:r>
                        <a:rPr lang="en-US" sz="700" b="0" i="0" u="none" strike="noStrike">
                          <a:solidFill>
                            <a:srgbClr val="7030A0"/>
                          </a:solidFill>
                          <a:effectLst/>
                          <a:latin typeface="Aptos Narrow" panose="020B0004020202020204" pitchFamily="34" charset="0"/>
                        </a:rPr>
                        <a:t>Technology in meeting spaces/classrooms</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7030A0"/>
                          </a:solidFill>
                          <a:effectLst/>
                          <a:latin typeface="Aptos Narrow" panose="020B0004020202020204" pitchFamily="34" charset="0"/>
                        </a:rPr>
                        <a:t>3.36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5986838"/>
                  </a:ext>
                </a:extLst>
              </a:tr>
              <a:tr h="261560">
                <a:tc>
                  <a:txBody>
                    <a:bodyPr/>
                    <a:lstStyle/>
                    <a:p>
                      <a:pPr algn="l" fontAlgn="b"/>
                      <a:r>
                        <a:rPr lang="en-US" sz="700" b="0" i="0" u="none" strike="noStrike">
                          <a:solidFill>
                            <a:srgbClr val="7030A0"/>
                          </a:solidFill>
                          <a:effectLst/>
                          <a:latin typeface="Aptos Narrow" panose="020B0004020202020204" pitchFamily="34" charset="0"/>
                        </a:rPr>
                        <a:t>Zoom</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7030A0"/>
                          </a:solidFill>
                          <a:effectLst/>
                          <a:latin typeface="Aptos Narrow" panose="020B0004020202020204" pitchFamily="34" charset="0"/>
                        </a:rPr>
                        <a:t>3.32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8360387"/>
                  </a:ext>
                </a:extLst>
              </a:tr>
              <a:tr h="384235">
                <a:tc>
                  <a:txBody>
                    <a:bodyPr/>
                    <a:lstStyle/>
                    <a:p>
                      <a:pPr algn="l" fontAlgn="b"/>
                      <a:r>
                        <a:rPr lang="en-US" sz="700" b="0" i="0" u="none" strike="noStrike">
                          <a:solidFill>
                            <a:srgbClr val="7030A0"/>
                          </a:solidFill>
                          <a:effectLst/>
                          <a:latin typeface="Aptos Narrow" panose="020B0004020202020204" pitchFamily="34" charset="0"/>
                        </a:rPr>
                        <a:t>Departmental Printers</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7030A0"/>
                          </a:solidFill>
                          <a:effectLst/>
                          <a:latin typeface="Aptos Narrow" panose="020B0004020202020204" pitchFamily="34" charset="0"/>
                        </a:rPr>
                        <a:t>3.18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0927967"/>
                  </a:ext>
                </a:extLst>
              </a:tr>
              <a:tr h="384235">
                <a:tc>
                  <a:txBody>
                    <a:bodyPr/>
                    <a:lstStyle/>
                    <a:p>
                      <a:pPr algn="l" fontAlgn="b"/>
                      <a:r>
                        <a:rPr lang="en-US" sz="700" b="0" i="0" u="none" strike="noStrike">
                          <a:solidFill>
                            <a:srgbClr val="7030A0"/>
                          </a:solidFill>
                          <a:effectLst/>
                          <a:latin typeface="Aptos Narrow" panose="020B0004020202020204" pitchFamily="34" charset="0"/>
                        </a:rPr>
                        <a:t>Mobile Phone Service on Campus</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dirty="0">
                          <a:solidFill>
                            <a:srgbClr val="7030A0"/>
                          </a:solidFill>
                          <a:effectLst/>
                          <a:latin typeface="Aptos Narrow" panose="020B0004020202020204" pitchFamily="34" charset="0"/>
                        </a:rPr>
                        <a:t>2.73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1333150"/>
                  </a:ext>
                </a:extLst>
              </a:tr>
            </a:tbl>
          </a:graphicData>
        </a:graphic>
      </p:graphicFrame>
      <p:graphicFrame>
        <p:nvGraphicFramePr>
          <p:cNvPr id="8" name="Table 7">
            <a:extLst>
              <a:ext uri="{FF2B5EF4-FFF2-40B4-BE49-F238E27FC236}">
                <a16:creationId xmlns:a16="http://schemas.microsoft.com/office/drawing/2014/main" id="{9871C595-BE55-7FB0-2791-48378DC3B7C8}"/>
              </a:ext>
            </a:extLst>
          </p:cNvPr>
          <p:cNvGraphicFramePr>
            <a:graphicFrameLocks noGrp="1"/>
          </p:cNvGraphicFramePr>
          <p:nvPr>
            <p:extLst>
              <p:ext uri="{D42A27DB-BD31-4B8C-83A1-F6EECF244321}">
                <p14:modId xmlns:p14="http://schemas.microsoft.com/office/powerpoint/2010/main" val="3616011839"/>
              </p:ext>
            </p:extLst>
          </p:nvPr>
        </p:nvGraphicFramePr>
        <p:xfrm>
          <a:off x="3648738" y="953642"/>
          <a:ext cx="1400323" cy="2901705"/>
        </p:xfrm>
        <a:graphic>
          <a:graphicData uri="http://schemas.openxmlformats.org/drawingml/2006/table">
            <a:tbl>
              <a:tblPr/>
              <a:tblGrid>
                <a:gridCol w="990472">
                  <a:extLst>
                    <a:ext uri="{9D8B030D-6E8A-4147-A177-3AD203B41FA5}">
                      <a16:colId xmlns:a16="http://schemas.microsoft.com/office/drawing/2014/main" val="3654549189"/>
                    </a:ext>
                  </a:extLst>
                </a:gridCol>
                <a:gridCol w="409851">
                  <a:extLst>
                    <a:ext uri="{9D8B030D-6E8A-4147-A177-3AD203B41FA5}">
                      <a16:colId xmlns:a16="http://schemas.microsoft.com/office/drawing/2014/main" val="77741201"/>
                    </a:ext>
                  </a:extLst>
                </a:gridCol>
              </a:tblGrid>
              <a:tr h="320196">
                <a:tc>
                  <a:txBody>
                    <a:bodyPr/>
                    <a:lstStyle/>
                    <a:p>
                      <a:pPr algn="l" fontAlgn="b"/>
                      <a:r>
                        <a:rPr lang="en-US" sz="900" b="1" i="0" u="none" strike="noStrike">
                          <a:solidFill>
                            <a:srgbClr val="7030A0"/>
                          </a:solidFill>
                          <a:effectLst/>
                          <a:latin typeface="Aptos Narrow" panose="020B0004020202020204" pitchFamily="34" charset="0"/>
                        </a:rPr>
                        <a:t>Importance - All Audiences 2025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700" b="1" i="0" u="none" strike="noStrike">
                          <a:solidFill>
                            <a:srgbClr val="7030A0"/>
                          </a:solidFill>
                          <a:effectLst/>
                          <a:latin typeface="Aptos Narrow" panose="020B0004020202020204" pitchFamily="34" charset="0"/>
                        </a:rPr>
                        <a:t>Mean Score</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264538580"/>
                  </a:ext>
                </a:extLst>
              </a:tr>
              <a:tr h="128078">
                <a:tc>
                  <a:txBody>
                    <a:bodyPr/>
                    <a:lstStyle/>
                    <a:p>
                      <a:pPr algn="l" fontAlgn="b"/>
                      <a:r>
                        <a:rPr lang="en-US" sz="700" b="0" i="0" u="none" strike="noStrike">
                          <a:solidFill>
                            <a:srgbClr val="7030A0"/>
                          </a:solidFill>
                          <a:effectLst/>
                          <a:latin typeface="Aptos Narrow" panose="020B0004020202020204" pitchFamily="34" charset="0"/>
                        </a:rPr>
                        <a:t>Email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0" i="0" u="none" strike="noStrike">
                          <a:solidFill>
                            <a:srgbClr val="7030A0"/>
                          </a:solidFill>
                          <a:effectLst/>
                          <a:latin typeface="Aptos Narrow" panose="020B0004020202020204" pitchFamily="34" charset="0"/>
                        </a:rPr>
                        <a:t>3.83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7262433"/>
                  </a:ext>
                </a:extLst>
              </a:tr>
              <a:tr h="128078">
                <a:tc>
                  <a:txBody>
                    <a:bodyPr/>
                    <a:lstStyle/>
                    <a:p>
                      <a:pPr algn="l" fontAlgn="b"/>
                      <a:r>
                        <a:rPr lang="en-US" sz="700" b="0" i="0" u="none" strike="noStrike">
                          <a:solidFill>
                            <a:srgbClr val="7030A0"/>
                          </a:solidFill>
                          <a:effectLst/>
                          <a:latin typeface="Aptos Narrow" panose="020B0004020202020204" pitchFamily="34" charset="0"/>
                        </a:rPr>
                        <a:t>Canvas</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0" i="0" u="none" strike="noStrike">
                          <a:solidFill>
                            <a:srgbClr val="7030A0"/>
                          </a:solidFill>
                          <a:effectLst/>
                          <a:latin typeface="Aptos Narrow" panose="020B0004020202020204" pitchFamily="34" charset="0"/>
                        </a:rPr>
                        <a:t>3.82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2025785"/>
                  </a:ext>
                </a:extLst>
              </a:tr>
              <a:tr h="256157">
                <a:tc>
                  <a:txBody>
                    <a:bodyPr/>
                    <a:lstStyle/>
                    <a:p>
                      <a:pPr algn="l" fontAlgn="b"/>
                      <a:r>
                        <a:rPr lang="en-US" sz="700" b="0" i="0" u="none" strike="noStrike">
                          <a:solidFill>
                            <a:srgbClr val="7030A0"/>
                          </a:solidFill>
                          <a:effectLst/>
                          <a:latin typeface="Aptos Narrow" panose="020B0004020202020204" pitchFamily="34" charset="0"/>
                        </a:rPr>
                        <a:t>Ease of Logging into Campus Systems</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7030A0"/>
                          </a:solidFill>
                          <a:effectLst/>
                          <a:latin typeface="Aptos Narrow" panose="020B0004020202020204" pitchFamily="34" charset="0"/>
                        </a:rPr>
                        <a:t>3.77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2685939"/>
                  </a:ext>
                </a:extLst>
              </a:tr>
              <a:tr h="208112">
                <a:tc>
                  <a:txBody>
                    <a:bodyPr/>
                    <a:lstStyle/>
                    <a:p>
                      <a:pPr algn="l" fontAlgn="b"/>
                      <a:r>
                        <a:rPr lang="en-US" sz="700" b="0" i="0" u="none" strike="noStrike">
                          <a:solidFill>
                            <a:srgbClr val="7030A0"/>
                          </a:solidFill>
                          <a:effectLst/>
                          <a:latin typeface="Aptos Narrow" panose="020B0004020202020204" pitchFamily="34" charset="0"/>
                        </a:rPr>
                        <a:t>My.IllinoisState.edu</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0" i="0" u="none" strike="noStrike">
                          <a:solidFill>
                            <a:srgbClr val="7030A0"/>
                          </a:solidFill>
                          <a:effectLst/>
                          <a:latin typeface="Aptos Narrow" panose="020B0004020202020204" pitchFamily="34" charset="0"/>
                        </a:rPr>
                        <a:t>3.75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3106855"/>
                  </a:ext>
                </a:extLst>
              </a:tr>
              <a:tr h="269966">
                <a:tc>
                  <a:txBody>
                    <a:bodyPr/>
                    <a:lstStyle/>
                    <a:p>
                      <a:pPr algn="l" fontAlgn="b"/>
                      <a:r>
                        <a:rPr lang="en-US" sz="700" b="0" i="0" u="none" strike="noStrike">
                          <a:solidFill>
                            <a:srgbClr val="7030A0"/>
                          </a:solidFill>
                          <a:effectLst/>
                          <a:latin typeface="Aptos Narrow" panose="020B0004020202020204" pitchFamily="34" charset="0"/>
                        </a:rPr>
                        <a:t>Performance of Wireless Network</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7030A0"/>
                          </a:solidFill>
                          <a:effectLst/>
                          <a:latin typeface="Aptos Narrow" panose="020B0004020202020204" pitchFamily="34" charset="0"/>
                        </a:rPr>
                        <a:t>3.70</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8228255"/>
                  </a:ext>
                </a:extLst>
              </a:tr>
              <a:tr h="304800">
                <a:tc>
                  <a:txBody>
                    <a:bodyPr/>
                    <a:lstStyle/>
                    <a:p>
                      <a:pPr algn="l" fontAlgn="b"/>
                      <a:r>
                        <a:rPr lang="en-US" sz="700" b="0" i="0" u="none" strike="noStrike">
                          <a:solidFill>
                            <a:srgbClr val="7030A0"/>
                          </a:solidFill>
                          <a:effectLst/>
                          <a:latin typeface="Aptos Narrow" panose="020B0004020202020204" pitchFamily="34" charset="0"/>
                        </a:rPr>
                        <a:t>How ISU's security keeps my device secure</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0" i="0" u="none" strike="noStrike">
                          <a:solidFill>
                            <a:srgbClr val="7030A0"/>
                          </a:solidFill>
                          <a:effectLst/>
                          <a:latin typeface="Aptos Narrow" panose="020B0004020202020204" pitchFamily="34" charset="0"/>
                        </a:rPr>
                        <a:t>3.69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7572686"/>
                  </a:ext>
                </a:extLst>
              </a:tr>
              <a:tr h="318608">
                <a:tc>
                  <a:txBody>
                    <a:bodyPr/>
                    <a:lstStyle/>
                    <a:p>
                      <a:pPr algn="l" fontAlgn="b"/>
                      <a:r>
                        <a:rPr lang="en-US" sz="700" b="0" i="0" u="none" strike="noStrike">
                          <a:solidFill>
                            <a:srgbClr val="7030A0"/>
                          </a:solidFill>
                          <a:effectLst/>
                          <a:latin typeface="Aptos Narrow" panose="020B0004020202020204" pitchFamily="34" charset="0"/>
                        </a:rPr>
                        <a:t>Availability of Wireless Network</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0" i="0" u="none" strike="noStrike">
                          <a:solidFill>
                            <a:srgbClr val="7030A0"/>
                          </a:solidFill>
                          <a:effectLst/>
                          <a:latin typeface="Aptos Narrow" panose="020B0004020202020204" pitchFamily="34" charset="0"/>
                        </a:rPr>
                        <a:t>3.69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0666628"/>
                  </a:ext>
                </a:extLst>
              </a:tr>
              <a:tr h="296092">
                <a:tc>
                  <a:txBody>
                    <a:bodyPr/>
                    <a:lstStyle/>
                    <a:p>
                      <a:pPr algn="l" fontAlgn="b"/>
                      <a:r>
                        <a:rPr lang="en-US" sz="700" b="0" i="0" u="none" strike="noStrike" dirty="0">
                          <a:solidFill>
                            <a:srgbClr val="7030A0"/>
                          </a:solidFill>
                          <a:effectLst/>
                          <a:latin typeface="Aptos Narrow" panose="020B0004020202020204" pitchFamily="34" charset="0"/>
                        </a:rPr>
                        <a:t>How ISU's security keeps my account secure</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0" i="0" u="none" strike="noStrike">
                          <a:solidFill>
                            <a:srgbClr val="7030A0"/>
                          </a:solidFill>
                          <a:effectLst/>
                          <a:latin typeface="Aptos Narrow" panose="020B0004020202020204" pitchFamily="34" charset="0"/>
                        </a:rPr>
                        <a:t>3.69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34297"/>
                  </a:ext>
                </a:extLst>
              </a:tr>
              <a:tr h="287383">
                <a:tc>
                  <a:txBody>
                    <a:bodyPr/>
                    <a:lstStyle/>
                    <a:p>
                      <a:pPr algn="l" fontAlgn="b"/>
                      <a:r>
                        <a:rPr lang="en-US" sz="700" b="0" i="0" u="none" strike="noStrike">
                          <a:solidFill>
                            <a:srgbClr val="7030A0"/>
                          </a:solidFill>
                          <a:effectLst/>
                          <a:latin typeface="Aptos Narrow" panose="020B0004020202020204" pitchFamily="34" charset="0"/>
                        </a:rPr>
                        <a:t>How ISU's security impact using university systems</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0" i="0" u="none" strike="noStrike">
                          <a:solidFill>
                            <a:srgbClr val="7030A0"/>
                          </a:solidFill>
                          <a:effectLst/>
                          <a:latin typeface="Aptos Narrow" panose="020B0004020202020204" pitchFamily="34" charset="0"/>
                        </a:rPr>
                        <a:t>3.63</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1477862"/>
                  </a:ext>
                </a:extLst>
              </a:tr>
              <a:tr h="384235">
                <a:tc>
                  <a:txBody>
                    <a:bodyPr/>
                    <a:lstStyle/>
                    <a:p>
                      <a:pPr algn="l" fontAlgn="b"/>
                      <a:r>
                        <a:rPr lang="en-US" sz="700" b="0" i="0" u="none" strike="noStrike">
                          <a:solidFill>
                            <a:srgbClr val="7030A0"/>
                          </a:solidFill>
                          <a:effectLst/>
                          <a:latin typeface="Aptos Narrow" panose="020B0004020202020204" pitchFamily="34" charset="0"/>
                        </a:rPr>
                        <a:t>How ISU's security impacts time to do what I need to do</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dirty="0">
                          <a:solidFill>
                            <a:srgbClr val="7030A0"/>
                          </a:solidFill>
                          <a:effectLst/>
                          <a:latin typeface="Aptos Narrow" panose="020B0004020202020204" pitchFamily="34" charset="0"/>
                        </a:rPr>
                        <a:t>3.59</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3572039"/>
                  </a:ext>
                </a:extLst>
              </a:tr>
            </a:tbl>
          </a:graphicData>
        </a:graphic>
      </p:graphicFrame>
      <p:graphicFrame>
        <p:nvGraphicFramePr>
          <p:cNvPr id="9" name="Table 8">
            <a:extLst>
              <a:ext uri="{FF2B5EF4-FFF2-40B4-BE49-F238E27FC236}">
                <a16:creationId xmlns:a16="http://schemas.microsoft.com/office/drawing/2014/main" id="{B299BF6A-223D-09E6-BA90-10F88B787D65}"/>
              </a:ext>
            </a:extLst>
          </p:cNvPr>
          <p:cNvGraphicFramePr>
            <a:graphicFrameLocks noGrp="1"/>
          </p:cNvGraphicFramePr>
          <p:nvPr>
            <p:extLst>
              <p:ext uri="{D42A27DB-BD31-4B8C-83A1-F6EECF244321}">
                <p14:modId xmlns:p14="http://schemas.microsoft.com/office/powerpoint/2010/main" val="139656325"/>
              </p:ext>
            </p:extLst>
          </p:nvPr>
        </p:nvGraphicFramePr>
        <p:xfrm>
          <a:off x="6314746" y="953642"/>
          <a:ext cx="1366169" cy="2994256"/>
        </p:xfrm>
        <a:graphic>
          <a:graphicData uri="http://schemas.openxmlformats.org/drawingml/2006/table">
            <a:tbl>
              <a:tblPr/>
              <a:tblGrid>
                <a:gridCol w="956318">
                  <a:extLst>
                    <a:ext uri="{9D8B030D-6E8A-4147-A177-3AD203B41FA5}">
                      <a16:colId xmlns:a16="http://schemas.microsoft.com/office/drawing/2014/main" val="2948153578"/>
                    </a:ext>
                  </a:extLst>
                </a:gridCol>
                <a:gridCol w="409851">
                  <a:extLst>
                    <a:ext uri="{9D8B030D-6E8A-4147-A177-3AD203B41FA5}">
                      <a16:colId xmlns:a16="http://schemas.microsoft.com/office/drawing/2014/main" val="1641233723"/>
                    </a:ext>
                  </a:extLst>
                </a:gridCol>
              </a:tblGrid>
              <a:tr h="321324">
                <a:tc>
                  <a:txBody>
                    <a:bodyPr/>
                    <a:lstStyle/>
                    <a:p>
                      <a:pPr algn="l" fontAlgn="b"/>
                      <a:r>
                        <a:rPr lang="en-US" sz="900" b="1" i="0" u="none" strike="noStrike">
                          <a:solidFill>
                            <a:srgbClr val="7030A0"/>
                          </a:solidFill>
                          <a:effectLst/>
                          <a:latin typeface="Aptos Narrow" panose="020B0004020202020204" pitchFamily="34" charset="0"/>
                        </a:rPr>
                        <a:t>Satisfaction - All Audiences 2025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700" b="1" i="0" u="none" strike="noStrike">
                          <a:solidFill>
                            <a:srgbClr val="7030A0"/>
                          </a:solidFill>
                          <a:effectLst/>
                          <a:latin typeface="Aptos Narrow" panose="020B0004020202020204" pitchFamily="34" charset="0"/>
                        </a:rPr>
                        <a:t>Mean Score</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89397263"/>
                  </a:ext>
                </a:extLst>
              </a:tr>
              <a:tr h="128078">
                <a:tc>
                  <a:txBody>
                    <a:bodyPr/>
                    <a:lstStyle/>
                    <a:p>
                      <a:pPr algn="l" fontAlgn="b"/>
                      <a:r>
                        <a:rPr lang="en-US" sz="700" b="0" i="0" u="none" strike="noStrike">
                          <a:solidFill>
                            <a:srgbClr val="7030A0"/>
                          </a:solidFill>
                          <a:effectLst/>
                          <a:latin typeface="Aptos Narrow" panose="020B0004020202020204" pitchFamily="34" charset="0"/>
                        </a:rPr>
                        <a:t>Email  </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0" i="0" u="none" strike="noStrike">
                          <a:solidFill>
                            <a:srgbClr val="7030A0"/>
                          </a:solidFill>
                          <a:effectLst/>
                          <a:latin typeface="Aptos Narrow" panose="020B0004020202020204" pitchFamily="34" charset="0"/>
                        </a:rPr>
                        <a:t>3.82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7577552"/>
                  </a:ext>
                </a:extLst>
              </a:tr>
              <a:tr h="128078">
                <a:tc>
                  <a:txBody>
                    <a:bodyPr/>
                    <a:lstStyle/>
                    <a:p>
                      <a:pPr algn="l" fontAlgn="b"/>
                      <a:r>
                        <a:rPr lang="en-US" sz="700" b="0" i="0" u="none" strike="noStrike">
                          <a:solidFill>
                            <a:srgbClr val="7030A0"/>
                          </a:solidFill>
                          <a:effectLst/>
                          <a:latin typeface="Aptos Narrow" panose="020B0004020202020204" pitchFamily="34" charset="0"/>
                        </a:rPr>
                        <a:t>Wired Network</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7030A0"/>
                          </a:solidFill>
                          <a:effectLst/>
                          <a:latin typeface="Aptos Narrow" panose="020B0004020202020204" pitchFamily="34" charset="0"/>
                        </a:rPr>
                        <a:t>3.81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3841897"/>
                  </a:ext>
                </a:extLst>
              </a:tr>
              <a:tr h="256157">
                <a:tc>
                  <a:txBody>
                    <a:bodyPr/>
                    <a:lstStyle/>
                    <a:p>
                      <a:pPr algn="l" fontAlgn="b"/>
                      <a:r>
                        <a:rPr lang="en-US" sz="700" b="0" i="0" u="none" strike="noStrike">
                          <a:solidFill>
                            <a:srgbClr val="7030A0"/>
                          </a:solidFill>
                          <a:effectLst/>
                          <a:latin typeface="Aptos Narrow" panose="020B0004020202020204" pitchFamily="34" charset="0"/>
                        </a:rPr>
                        <a:t>My.IllinoisState.edu</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0" i="0" u="none" strike="noStrike">
                          <a:solidFill>
                            <a:srgbClr val="7030A0"/>
                          </a:solidFill>
                          <a:effectLst/>
                          <a:latin typeface="Aptos Narrow" panose="020B0004020202020204" pitchFamily="34" charset="0"/>
                        </a:rPr>
                        <a:t>3.81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4292635"/>
                  </a:ext>
                </a:extLst>
              </a:tr>
              <a:tr h="384235">
                <a:tc>
                  <a:txBody>
                    <a:bodyPr/>
                    <a:lstStyle/>
                    <a:p>
                      <a:pPr algn="l" fontAlgn="b"/>
                      <a:r>
                        <a:rPr lang="en-US" sz="700" b="0" i="0" u="none" strike="noStrike">
                          <a:solidFill>
                            <a:srgbClr val="7030A0"/>
                          </a:solidFill>
                          <a:effectLst/>
                          <a:latin typeface="Aptos Narrow" panose="020B0004020202020204" pitchFamily="34" charset="0"/>
                        </a:rPr>
                        <a:t>How ISU's security keeps my account secure</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0" i="0" u="none" strike="noStrike">
                          <a:solidFill>
                            <a:srgbClr val="7030A0"/>
                          </a:solidFill>
                          <a:effectLst/>
                          <a:latin typeface="Aptos Narrow" panose="020B0004020202020204" pitchFamily="34" charset="0"/>
                        </a:rPr>
                        <a:t>3.78</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8029458"/>
                  </a:ext>
                </a:extLst>
              </a:tr>
              <a:tr h="320995">
                <a:tc>
                  <a:txBody>
                    <a:bodyPr/>
                    <a:lstStyle/>
                    <a:p>
                      <a:pPr algn="l" fontAlgn="b"/>
                      <a:r>
                        <a:rPr lang="en-US" sz="700" b="0" i="0" u="none" strike="noStrike" dirty="0">
                          <a:solidFill>
                            <a:srgbClr val="7030A0"/>
                          </a:solidFill>
                          <a:effectLst/>
                          <a:latin typeface="Aptos Narrow" panose="020B0004020202020204" pitchFamily="34" charset="0"/>
                        </a:rPr>
                        <a:t>How ISU's security keeps my device secure</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0" i="0" u="none" strike="noStrike">
                          <a:solidFill>
                            <a:srgbClr val="7030A0"/>
                          </a:solidFill>
                          <a:effectLst/>
                          <a:latin typeface="Aptos Narrow" panose="020B0004020202020204" pitchFamily="34" charset="0"/>
                        </a:rPr>
                        <a:t>3.77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5532910"/>
                  </a:ext>
                </a:extLst>
              </a:tr>
              <a:tr h="256157">
                <a:tc>
                  <a:txBody>
                    <a:bodyPr/>
                    <a:lstStyle/>
                    <a:p>
                      <a:pPr algn="l" fontAlgn="b"/>
                      <a:r>
                        <a:rPr lang="en-US" sz="700" b="0" i="0" u="none" strike="noStrike">
                          <a:solidFill>
                            <a:srgbClr val="7030A0"/>
                          </a:solidFill>
                          <a:effectLst/>
                          <a:latin typeface="Aptos Narrow" panose="020B0004020202020204" pitchFamily="34" charset="0"/>
                        </a:rPr>
                        <a:t>Campus Phone Services</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7030A0"/>
                          </a:solidFill>
                          <a:effectLst/>
                          <a:latin typeface="Aptos Narrow" panose="020B0004020202020204" pitchFamily="34" charset="0"/>
                        </a:rPr>
                        <a:t>3.77</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9399751"/>
                  </a:ext>
                </a:extLst>
              </a:tr>
              <a:tr h="205397">
                <a:tc>
                  <a:txBody>
                    <a:bodyPr/>
                    <a:lstStyle/>
                    <a:p>
                      <a:pPr algn="l" fontAlgn="b"/>
                      <a:r>
                        <a:rPr lang="en-US" sz="700" b="0" i="0" u="none" strike="noStrike" dirty="0">
                          <a:solidFill>
                            <a:srgbClr val="7030A0"/>
                          </a:solidFill>
                          <a:effectLst/>
                          <a:latin typeface="Aptos Narrow" panose="020B0004020202020204" pitchFamily="34" charset="0"/>
                        </a:rPr>
                        <a:t>Zoom</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7030A0"/>
                          </a:solidFill>
                          <a:effectLst/>
                          <a:latin typeface="Aptos Narrow" panose="020B0004020202020204" pitchFamily="34" charset="0"/>
                        </a:rPr>
                        <a:t>3.76</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048400"/>
                  </a:ext>
                </a:extLst>
              </a:tr>
              <a:tr h="296092">
                <a:tc>
                  <a:txBody>
                    <a:bodyPr/>
                    <a:lstStyle/>
                    <a:p>
                      <a:pPr algn="l" fontAlgn="b"/>
                      <a:r>
                        <a:rPr lang="en-US" sz="700" b="0" i="0" u="none" strike="noStrike">
                          <a:solidFill>
                            <a:srgbClr val="7030A0"/>
                          </a:solidFill>
                          <a:effectLst/>
                          <a:latin typeface="Aptos Narrow" panose="020B0004020202020204" pitchFamily="34" charset="0"/>
                        </a:rPr>
                        <a:t>Canvas</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0" i="0" u="none" strike="noStrike">
                          <a:solidFill>
                            <a:srgbClr val="7030A0"/>
                          </a:solidFill>
                          <a:effectLst/>
                          <a:latin typeface="Aptos Narrow" panose="020B0004020202020204" pitchFamily="34" charset="0"/>
                        </a:rPr>
                        <a:t>3.75</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0999196"/>
                  </a:ext>
                </a:extLst>
              </a:tr>
              <a:tr h="313508">
                <a:tc>
                  <a:txBody>
                    <a:bodyPr/>
                    <a:lstStyle/>
                    <a:p>
                      <a:pPr algn="l" fontAlgn="b"/>
                      <a:r>
                        <a:rPr lang="en-US" sz="700" b="0" i="0" u="none" strike="noStrike">
                          <a:solidFill>
                            <a:srgbClr val="7030A0"/>
                          </a:solidFill>
                          <a:effectLst/>
                          <a:latin typeface="Aptos Narrow" panose="020B0004020202020204" pitchFamily="34" charset="0"/>
                        </a:rPr>
                        <a:t>How ISU's security impact using university systems</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0" i="0" u="none" strike="noStrike">
                          <a:solidFill>
                            <a:srgbClr val="7030A0"/>
                          </a:solidFill>
                          <a:effectLst/>
                          <a:latin typeface="Aptos Narrow" panose="020B0004020202020204" pitchFamily="34" charset="0"/>
                        </a:rPr>
                        <a:t>3.72</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8123856"/>
                  </a:ext>
                </a:extLst>
              </a:tr>
              <a:tr h="384235">
                <a:tc>
                  <a:txBody>
                    <a:bodyPr/>
                    <a:lstStyle/>
                    <a:p>
                      <a:pPr algn="l" fontAlgn="b"/>
                      <a:r>
                        <a:rPr lang="en-US" sz="700" b="0" i="0" u="none" strike="noStrike" dirty="0">
                          <a:solidFill>
                            <a:srgbClr val="7030A0"/>
                          </a:solidFill>
                          <a:effectLst/>
                          <a:latin typeface="Aptos Narrow" panose="020B0004020202020204" pitchFamily="34" charset="0"/>
                        </a:rPr>
                        <a:t>Availability of Wireless Network</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0" i="0" u="none" strike="noStrike" dirty="0">
                          <a:solidFill>
                            <a:srgbClr val="7030A0"/>
                          </a:solidFill>
                          <a:effectLst/>
                          <a:latin typeface="Aptos Narrow" panose="020B0004020202020204" pitchFamily="34" charset="0"/>
                        </a:rPr>
                        <a:t>3.71</a:t>
                      </a:r>
                    </a:p>
                  </a:txBody>
                  <a:tcPr marL="4269" marR="4269" marT="4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7155148"/>
                  </a:ext>
                </a:extLst>
              </a:tr>
            </a:tbl>
          </a:graphicData>
        </a:graphic>
      </p:graphicFrame>
    </p:spTree>
    <p:extLst>
      <p:ext uri="{BB962C8B-B14F-4D97-AF65-F5344CB8AC3E}">
        <p14:creationId xmlns:p14="http://schemas.microsoft.com/office/powerpoint/2010/main" val="83800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a:xfrm>
            <a:off x="457200" y="99963"/>
            <a:ext cx="8229600" cy="857250"/>
          </a:xfrm>
        </p:spPr>
        <p:txBody>
          <a:bodyPr/>
          <a:lstStyle/>
          <a:p>
            <a:pPr algn="ctr"/>
            <a:r>
              <a:rPr lang="en-US" b="1" dirty="0"/>
              <a:t>Step 2: Initial Analysis</a:t>
            </a:r>
          </a:p>
        </p:txBody>
      </p:sp>
      <p:graphicFrame>
        <p:nvGraphicFramePr>
          <p:cNvPr id="2" name="Table 1">
            <a:extLst>
              <a:ext uri="{FF2B5EF4-FFF2-40B4-BE49-F238E27FC236}">
                <a16:creationId xmlns:a16="http://schemas.microsoft.com/office/drawing/2014/main" id="{0902555E-1A00-8EAE-A443-15F901967225}"/>
              </a:ext>
            </a:extLst>
          </p:cNvPr>
          <p:cNvGraphicFramePr>
            <a:graphicFrameLocks noGrp="1"/>
          </p:cNvGraphicFramePr>
          <p:nvPr>
            <p:extLst>
              <p:ext uri="{D42A27DB-BD31-4B8C-83A1-F6EECF244321}">
                <p14:modId xmlns:p14="http://schemas.microsoft.com/office/powerpoint/2010/main" val="2522872929"/>
              </p:ext>
            </p:extLst>
          </p:nvPr>
        </p:nvGraphicFramePr>
        <p:xfrm>
          <a:off x="1717384" y="874713"/>
          <a:ext cx="6022739" cy="3394074"/>
        </p:xfrm>
        <a:graphic>
          <a:graphicData uri="http://schemas.openxmlformats.org/drawingml/2006/table">
            <a:tbl>
              <a:tblPr/>
              <a:tblGrid>
                <a:gridCol w="826869">
                  <a:extLst>
                    <a:ext uri="{9D8B030D-6E8A-4147-A177-3AD203B41FA5}">
                      <a16:colId xmlns:a16="http://schemas.microsoft.com/office/drawing/2014/main" val="4215504665"/>
                    </a:ext>
                  </a:extLst>
                </a:gridCol>
                <a:gridCol w="1039174">
                  <a:extLst>
                    <a:ext uri="{9D8B030D-6E8A-4147-A177-3AD203B41FA5}">
                      <a16:colId xmlns:a16="http://schemas.microsoft.com/office/drawing/2014/main" val="1342165043"/>
                    </a:ext>
                  </a:extLst>
                </a:gridCol>
                <a:gridCol w="1039174">
                  <a:extLst>
                    <a:ext uri="{9D8B030D-6E8A-4147-A177-3AD203B41FA5}">
                      <a16:colId xmlns:a16="http://schemas.microsoft.com/office/drawing/2014/main" val="1997949013"/>
                    </a:ext>
                  </a:extLst>
                </a:gridCol>
                <a:gridCol w="1039174">
                  <a:extLst>
                    <a:ext uri="{9D8B030D-6E8A-4147-A177-3AD203B41FA5}">
                      <a16:colId xmlns:a16="http://schemas.microsoft.com/office/drawing/2014/main" val="3486204247"/>
                    </a:ext>
                  </a:extLst>
                </a:gridCol>
                <a:gridCol w="1039174">
                  <a:extLst>
                    <a:ext uri="{9D8B030D-6E8A-4147-A177-3AD203B41FA5}">
                      <a16:colId xmlns:a16="http://schemas.microsoft.com/office/drawing/2014/main" val="80159788"/>
                    </a:ext>
                  </a:extLst>
                </a:gridCol>
                <a:gridCol w="1039174">
                  <a:extLst>
                    <a:ext uri="{9D8B030D-6E8A-4147-A177-3AD203B41FA5}">
                      <a16:colId xmlns:a16="http://schemas.microsoft.com/office/drawing/2014/main" val="2066383017"/>
                    </a:ext>
                  </a:extLst>
                </a:gridCol>
              </a:tblGrid>
              <a:tr h="209511">
                <a:tc>
                  <a:txBody>
                    <a:bodyPr/>
                    <a:lstStyle/>
                    <a:p>
                      <a:pPr algn="l" fontAlgn="b"/>
                      <a:endParaRPr lang="en-US" sz="1200" b="1" i="0" u="none" strike="noStrike" dirty="0">
                        <a:solidFill>
                          <a:srgbClr val="000000"/>
                        </a:solidFill>
                        <a:effectLst/>
                        <a:latin typeface="Aptos Narrow" panose="020B0004020202020204" pitchFamily="34" charset="0"/>
                      </a:endParaRPr>
                    </a:p>
                  </a:txBody>
                  <a:tcPr marL="5587" marR="5587" marT="5587" marB="0" anchor="b">
                    <a:lnL>
                      <a:noFill/>
                    </a:lnL>
                    <a:lnR>
                      <a:noFill/>
                    </a:lnR>
                    <a:lnT>
                      <a:noFill/>
                    </a:lnT>
                    <a:lnB>
                      <a:noFill/>
                    </a:lnB>
                    <a:noFill/>
                  </a:tcPr>
                </a:tc>
                <a:tc>
                  <a:txBody>
                    <a:bodyPr/>
                    <a:lstStyle/>
                    <a:p>
                      <a:pPr algn="ctr" fontAlgn="b"/>
                      <a:r>
                        <a:rPr lang="en-US" sz="1000" b="1" i="0" u="none" strike="noStrike" dirty="0">
                          <a:solidFill>
                            <a:srgbClr val="000000"/>
                          </a:solidFill>
                          <a:effectLst/>
                          <a:latin typeface="Aptos Narrow" panose="020B0004020202020204" pitchFamily="34" charset="0"/>
                        </a:rPr>
                        <a:t>2021</a:t>
                      </a:r>
                    </a:p>
                  </a:txBody>
                  <a:tcPr marL="5587" marR="5587" marT="5587"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Aptos Narrow" panose="020B0004020202020204" pitchFamily="34" charset="0"/>
                        </a:rPr>
                        <a:t>2022</a:t>
                      </a:r>
                    </a:p>
                  </a:txBody>
                  <a:tcPr marL="5587" marR="5587" marT="5587"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Aptos Narrow" panose="020B0004020202020204" pitchFamily="34" charset="0"/>
                        </a:rPr>
                        <a:t>2023</a:t>
                      </a:r>
                    </a:p>
                  </a:txBody>
                  <a:tcPr marL="5587" marR="5587" marT="5587"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Aptos Narrow" panose="020B0004020202020204" pitchFamily="34" charset="0"/>
                        </a:rPr>
                        <a:t>2024</a:t>
                      </a:r>
                    </a:p>
                  </a:txBody>
                  <a:tcPr marL="5587" marR="5587" marT="5587"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Aptos Narrow" panose="020B0004020202020204" pitchFamily="34" charset="0"/>
                        </a:rPr>
                        <a:t>2025</a:t>
                      </a:r>
                    </a:p>
                  </a:txBody>
                  <a:tcPr marL="5587" marR="5587" marT="5587"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9262862"/>
                  </a:ext>
                </a:extLst>
              </a:tr>
              <a:tr h="167609">
                <a:tc>
                  <a:txBody>
                    <a:bodyPr/>
                    <a:lstStyle/>
                    <a:p>
                      <a:pPr algn="l" fontAlgn="b"/>
                      <a:endParaRPr lang="en-US" sz="1000" b="0" i="0" u="none" strike="noStrike">
                        <a:solidFill>
                          <a:srgbClr val="000000"/>
                        </a:solidFill>
                        <a:effectLst/>
                        <a:latin typeface="Aptos Narrow" panose="020B0004020202020204" pitchFamily="34" charset="0"/>
                      </a:endParaRPr>
                    </a:p>
                  </a:txBody>
                  <a:tcPr marL="5587" marR="5587" marT="558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ReggieNet</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ReggieNet</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ReggieNet</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Canvas</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Canvas</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87517375"/>
                  </a:ext>
                </a:extLst>
              </a:tr>
              <a:tr h="335217">
                <a:tc>
                  <a:txBody>
                    <a:bodyPr/>
                    <a:lstStyle/>
                    <a:p>
                      <a:pPr algn="l" fontAlgn="b"/>
                      <a:endParaRPr lang="en-US" sz="1000" b="0" i="0" u="none" strike="noStrike">
                        <a:solidFill>
                          <a:srgbClr val="000000"/>
                        </a:solidFill>
                        <a:effectLst/>
                        <a:latin typeface="Aptos Narrow" panose="020B0004020202020204" pitchFamily="34" charset="0"/>
                      </a:endParaRPr>
                    </a:p>
                  </a:txBody>
                  <a:tcPr marL="5587" marR="5587" marT="558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Zoom</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dirty="0">
                          <a:solidFill>
                            <a:srgbClr val="000000"/>
                          </a:solidFill>
                          <a:effectLst/>
                          <a:latin typeface="Aptos Narrow" panose="020B0004020202020204" pitchFamily="34" charset="0"/>
                        </a:rPr>
                        <a:t>My.IllinoisState.edu</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Email</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Email  </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Email  </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95105825"/>
                  </a:ext>
                </a:extLst>
              </a:tr>
              <a:tr h="335217">
                <a:tc>
                  <a:txBody>
                    <a:bodyPr/>
                    <a:lstStyle/>
                    <a:p>
                      <a:pPr algn="l" fontAlgn="b"/>
                      <a:endParaRPr lang="en-US" sz="1000" b="0" i="0" u="none" strike="noStrike">
                        <a:solidFill>
                          <a:srgbClr val="000000"/>
                        </a:solidFill>
                        <a:effectLst/>
                        <a:latin typeface="Aptos Narrow" panose="020B0004020202020204" pitchFamily="34" charset="0"/>
                      </a:endParaRPr>
                    </a:p>
                  </a:txBody>
                  <a:tcPr marL="5587" marR="5587" marT="558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My.IllinoisState.edu</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Email</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My.IllinoisState.edu</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My.IllinoisState.edu</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My.IllinoisState.edu</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73232583"/>
                  </a:ext>
                </a:extLst>
              </a:tr>
              <a:tr h="167609">
                <a:tc>
                  <a:txBody>
                    <a:bodyPr/>
                    <a:lstStyle/>
                    <a:p>
                      <a:pPr algn="l" fontAlgn="b"/>
                      <a:endParaRPr lang="en-US" sz="1000" b="0" i="0" u="none" strike="noStrike">
                        <a:solidFill>
                          <a:srgbClr val="000000"/>
                        </a:solidFill>
                        <a:effectLst/>
                        <a:latin typeface="Aptos Narrow" panose="020B0004020202020204" pitchFamily="34" charset="0"/>
                      </a:endParaRPr>
                    </a:p>
                  </a:txBody>
                  <a:tcPr marL="5587" marR="5587" marT="558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Email</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Microsoft 365</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Microsoft 365</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Microsoft 365</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Microsoft 365</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13516949"/>
                  </a:ext>
                </a:extLst>
              </a:tr>
              <a:tr h="335217">
                <a:tc>
                  <a:txBody>
                    <a:bodyPr/>
                    <a:lstStyle/>
                    <a:p>
                      <a:pPr algn="l" fontAlgn="b"/>
                      <a:endParaRPr lang="en-US" sz="1000" b="0" i="0" u="none" strike="noStrike">
                        <a:solidFill>
                          <a:srgbClr val="000000"/>
                        </a:solidFill>
                        <a:effectLst/>
                        <a:latin typeface="Aptos Narrow" panose="020B0004020202020204" pitchFamily="34" charset="0"/>
                      </a:endParaRPr>
                    </a:p>
                  </a:txBody>
                  <a:tcPr marL="5587" marR="5587" marT="558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Microsoft 365</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Zoom</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Microsoft OneDrive*</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Microsoft OneDrive</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Microsoft OneDrive</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802398721"/>
                  </a:ext>
                </a:extLst>
              </a:tr>
              <a:tr h="335217">
                <a:tc>
                  <a:txBody>
                    <a:bodyPr/>
                    <a:lstStyle/>
                    <a:p>
                      <a:pPr algn="l" fontAlgn="b"/>
                      <a:endParaRPr lang="en-US" sz="1000" b="0" i="0" u="none" strike="noStrike">
                        <a:solidFill>
                          <a:srgbClr val="000000"/>
                        </a:solidFill>
                        <a:effectLst/>
                        <a:latin typeface="Aptos Narrow" panose="020B0004020202020204" pitchFamily="34" charset="0"/>
                      </a:endParaRPr>
                    </a:p>
                  </a:txBody>
                  <a:tcPr marL="5587" marR="5587" marT="558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Technology in Classrooms</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Technology in Classrooms</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Wired Network</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Wired Network</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Wired Network</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02485037"/>
                  </a:ext>
                </a:extLst>
              </a:tr>
              <a:tr h="335217">
                <a:tc>
                  <a:txBody>
                    <a:bodyPr/>
                    <a:lstStyle/>
                    <a:p>
                      <a:pPr algn="l" fontAlgn="b"/>
                      <a:endParaRPr lang="en-US" sz="1000" b="0" i="0" u="none" strike="noStrike">
                        <a:solidFill>
                          <a:srgbClr val="000000"/>
                        </a:solidFill>
                        <a:effectLst/>
                        <a:latin typeface="Aptos Narrow" panose="020B0004020202020204" pitchFamily="34" charset="0"/>
                      </a:endParaRPr>
                    </a:p>
                  </a:txBody>
                  <a:tcPr marL="5587" marR="5587" marT="558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VPN</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Departmental Printers*</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Zoom</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Zoom</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Technology in Classrooms</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82626723"/>
                  </a:ext>
                </a:extLst>
              </a:tr>
              <a:tr h="335217">
                <a:tc>
                  <a:txBody>
                    <a:bodyPr/>
                    <a:lstStyle/>
                    <a:p>
                      <a:pPr algn="l" fontAlgn="b"/>
                      <a:endParaRPr lang="en-US" sz="1000" b="0" i="0" u="none" strike="noStrike">
                        <a:solidFill>
                          <a:srgbClr val="000000"/>
                        </a:solidFill>
                        <a:effectLst/>
                        <a:latin typeface="Aptos Narrow" panose="020B0004020202020204" pitchFamily="34" charset="0"/>
                      </a:endParaRPr>
                    </a:p>
                  </a:txBody>
                  <a:tcPr marL="5587" marR="5587" marT="558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Wired network</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VPN</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Technology in Classrooms</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Departmental Printers</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Zoom</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68224115"/>
                  </a:ext>
                </a:extLst>
              </a:tr>
              <a:tr h="335217">
                <a:tc>
                  <a:txBody>
                    <a:bodyPr/>
                    <a:lstStyle/>
                    <a:p>
                      <a:pPr algn="l" fontAlgn="b"/>
                      <a:endParaRPr lang="en-US" sz="1000" b="0" i="0" u="none" strike="noStrike">
                        <a:solidFill>
                          <a:srgbClr val="000000"/>
                        </a:solidFill>
                        <a:effectLst/>
                        <a:latin typeface="Aptos Narrow" panose="020B0004020202020204" pitchFamily="34" charset="0"/>
                      </a:endParaRPr>
                    </a:p>
                  </a:txBody>
                  <a:tcPr marL="5587" marR="5587" marT="558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Recorded lectures</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Wired Network  </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Departmental Printers</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Technology in Classrooms</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Departmental Printers</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80961842"/>
                  </a:ext>
                </a:extLst>
              </a:tr>
              <a:tr h="502826">
                <a:tc>
                  <a:txBody>
                    <a:bodyPr/>
                    <a:lstStyle/>
                    <a:p>
                      <a:pPr algn="l" fontAlgn="b"/>
                      <a:endParaRPr lang="en-US" sz="1000" b="0" i="0" u="none" strike="noStrike">
                        <a:solidFill>
                          <a:srgbClr val="000000"/>
                        </a:solidFill>
                        <a:effectLst/>
                        <a:latin typeface="Aptos Narrow" panose="020B0004020202020204" pitchFamily="34" charset="0"/>
                      </a:endParaRPr>
                    </a:p>
                  </a:txBody>
                  <a:tcPr marL="5587" marR="5587" marT="558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Campus Solutions</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Recorded Courses and Lectures</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Mobile Phone Service on Campus</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ptos Narrow" panose="020B0004020202020204" pitchFamily="34" charset="0"/>
                        </a:rPr>
                        <a:t>Mobile Phone Service on Campus</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dirty="0">
                          <a:solidFill>
                            <a:srgbClr val="000000"/>
                          </a:solidFill>
                          <a:effectLst/>
                          <a:latin typeface="Aptos Narrow" panose="020B0004020202020204" pitchFamily="34" charset="0"/>
                        </a:rPr>
                        <a:t>Mobile Phone Service on Campus</a:t>
                      </a:r>
                    </a:p>
                  </a:txBody>
                  <a:tcPr marL="5587" marR="5587" marT="5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73747904"/>
                  </a:ext>
                </a:extLst>
              </a:tr>
            </a:tbl>
          </a:graphicData>
        </a:graphic>
      </p:graphicFrame>
      <p:sp>
        <p:nvSpPr>
          <p:cNvPr id="5" name="TextBox 4">
            <a:extLst>
              <a:ext uri="{FF2B5EF4-FFF2-40B4-BE49-F238E27FC236}">
                <a16:creationId xmlns:a16="http://schemas.microsoft.com/office/drawing/2014/main" id="{5D20C1E5-10D1-F1B3-2C56-D80E49E251BA}"/>
              </a:ext>
            </a:extLst>
          </p:cNvPr>
          <p:cNvSpPr txBox="1"/>
          <p:nvPr/>
        </p:nvSpPr>
        <p:spPr>
          <a:xfrm>
            <a:off x="191589" y="2151017"/>
            <a:ext cx="1968137" cy="923330"/>
          </a:xfrm>
          <a:prstGeom prst="rect">
            <a:avLst/>
          </a:prstGeom>
          <a:noFill/>
        </p:spPr>
        <p:txBody>
          <a:bodyPr wrap="square" rtlCol="0">
            <a:spAutoFit/>
          </a:bodyPr>
          <a:lstStyle/>
          <a:p>
            <a:pPr algn="ctr"/>
            <a:r>
              <a:rPr lang="en-US" b="1" dirty="0"/>
              <a:t>Usage </a:t>
            </a:r>
          </a:p>
          <a:p>
            <a:pPr algn="ctr"/>
            <a:r>
              <a:rPr lang="en-US" b="1" dirty="0"/>
              <a:t>All Audiences</a:t>
            </a:r>
          </a:p>
          <a:p>
            <a:pPr algn="ctr"/>
            <a:r>
              <a:rPr lang="en-US" b="1" dirty="0"/>
              <a:t>2021-2025</a:t>
            </a:r>
          </a:p>
        </p:txBody>
      </p:sp>
    </p:spTree>
    <p:extLst>
      <p:ext uri="{BB962C8B-B14F-4D97-AF65-F5344CB8AC3E}">
        <p14:creationId xmlns:p14="http://schemas.microsoft.com/office/powerpoint/2010/main" val="408741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a:xfrm>
            <a:off x="457200" y="99963"/>
            <a:ext cx="8229600" cy="857250"/>
          </a:xfrm>
        </p:spPr>
        <p:txBody>
          <a:bodyPr/>
          <a:lstStyle/>
          <a:p>
            <a:pPr algn="ctr"/>
            <a:r>
              <a:rPr lang="en-US" b="1" dirty="0"/>
              <a:t>Step 2: Initial Analysis</a:t>
            </a:r>
          </a:p>
        </p:txBody>
      </p:sp>
      <p:sp>
        <p:nvSpPr>
          <p:cNvPr id="5" name="TextBox 4">
            <a:extLst>
              <a:ext uri="{FF2B5EF4-FFF2-40B4-BE49-F238E27FC236}">
                <a16:creationId xmlns:a16="http://schemas.microsoft.com/office/drawing/2014/main" id="{5D20C1E5-10D1-F1B3-2C56-D80E49E251BA}"/>
              </a:ext>
            </a:extLst>
          </p:cNvPr>
          <p:cNvSpPr txBox="1"/>
          <p:nvPr/>
        </p:nvSpPr>
        <p:spPr>
          <a:xfrm>
            <a:off x="748937" y="2151017"/>
            <a:ext cx="1968137" cy="923330"/>
          </a:xfrm>
          <a:prstGeom prst="rect">
            <a:avLst/>
          </a:prstGeom>
          <a:noFill/>
        </p:spPr>
        <p:txBody>
          <a:bodyPr wrap="square" rtlCol="0">
            <a:spAutoFit/>
          </a:bodyPr>
          <a:lstStyle/>
          <a:p>
            <a:pPr algn="ctr"/>
            <a:r>
              <a:rPr lang="en-US" b="1" dirty="0"/>
              <a:t>Importance </a:t>
            </a:r>
          </a:p>
          <a:p>
            <a:pPr algn="ctr"/>
            <a:r>
              <a:rPr lang="en-US" b="1" dirty="0"/>
              <a:t>All Audiences</a:t>
            </a:r>
          </a:p>
          <a:p>
            <a:pPr algn="ctr"/>
            <a:r>
              <a:rPr lang="en-US" b="1" dirty="0"/>
              <a:t>2021-2025</a:t>
            </a:r>
          </a:p>
        </p:txBody>
      </p:sp>
      <p:graphicFrame>
        <p:nvGraphicFramePr>
          <p:cNvPr id="6" name="Table 5">
            <a:extLst>
              <a:ext uri="{FF2B5EF4-FFF2-40B4-BE49-F238E27FC236}">
                <a16:creationId xmlns:a16="http://schemas.microsoft.com/office/drawing/2014/main" id="{F065BCC7-A376-289C-4A4A-1147C5433C23}"/>
              </a:ext>
            </a:extLst>
          </p:cNvPr>
          <p:cNvGraphicFramePr>
            <a:graphicFrameLocks noGrp="1"/>
          </p:cNvGraphicFramePr>
          <p:nvPr>
            <p:extLst>
              <p:ext uri="{D42A27DB-BD31-4B8C-83A1-F6EECF244321}">
                <p14:modId xmlns:p14="http://schemas.microsoft.com/office/powerpoint/2010/main" val="1552647160"/>
              </p:ext>
            </p:extLst>
          </p:nvPr>
        </p:nvGraphicFramePr>
        <p:xfrm>
          <a:off x="3694705" y="799558"/>
          <a:ext cx="4918070" cy="3743842"/>
        </p:xfrm>
        <a:graphic>
          <a:graphicData uri="http://schemas.openxmlformats.org/drawingml/2006/table">
            <a:tbl>
              <a:tblPr/>
              <a:tblGrid>
                <a:gridCol w="983614">
                  <a:extLst>
                    <a:ext uri="{9D8B030D-6E8A-4147-A177-3AD203B41FA5}">
                      <a16:colId xmlns:a16="http://schemas.microsoft.com/office/drawing/2014/main" val="2643452319"/>
                    </a:ext>
                  </a:extLst>
                </a:gridCol>
                <a:gridCol w="983614">
                  <a:extLst>
                    <a:ext uri="{9D8B030D-6E8A-4147-A177-3AD203B41FA5}">
                      <a16:colId xmlns:a16="http://schemas.microsoft.com/office/drawing/2014/main" val="236368270"/>
                    </a:ext>
                  </a:extLst>
                </a:gridCol>
                <a:gridCol w="983614">
                  <a:extLst>
                    <a:ext uri="{9D8B030D-6E8A-4147-A177-3AD203B41FA5}">
                      <a16:colId xmlns:a16="http://schemas.microsoft.com/office/drawing/2014/main" val="924506915"/>
                    </a:ext>
                  </a:extLst>
                </a:gridCol>
                <a:gridCol w="983614">
                  <a:extLst>
                    <a:ext uri="{9D8B030D-6E8A-4147-A177-3AD203B41FA5}">
                      <a16:colId xmlns:a16="http://schemas.microsoft.com/office/drawing/2014/main" val="3928196511"/>
                    </a:ext>
                  </a:extLst>
                </a:gridCol>
                <a:gridCol w="983614">
                  <a:extLst>
                    <a:ext uri="{9D8B030D-6E8A-4147-A177-3AD203B41FA5}">
                      <a16:colId xmlns:a16="http://schemas.microsoft.com/office/drawing/2014/main" val="2427359922"/>
                    </a:ext>
                  </a:extLst>
                </a:gridCol>
              </a:tblGrid>
              <a:tr h="262888">
                <a:tc>
                  <a:txBody>
                    <a:bodyPr/>
                    <a:lstStyle/>
                    <a:p>
                      <a:pPr algn="ctr" fontAlgn="b"/>
                      <a:r>
                        <a:rPr lang="en-US" sz="900" b="1" i="0" u="none" strike="noStrike" dirty="0">
                          <a:solidFill>
                            <a:srgbClr val="000000"/>
                          </a:solidFill>
                          <a:effectLst/>
                          <a:latin typeface="Aptos Narrow" panose="020B0004020202020204" pitchFamily="34" charset="0"/>
                        </a:rPr>
                        <a:t>2021</a:t>
                      </a:r>
                    </a:p>
                  </a:txBody>
                  <a:tcPr marL="4190" marR="4190" marT="419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dirty="0">
                          <a:solidFill>
                            <a:srgbClr val="000000"/>
                          </a:solidFill>
                          <a:effectLst/>
                          <a:latin typeface="Aptos Narrow" panose="020B0004020202020204" pitchFamily="34" charset="0"/>
                        </a:rPr>
                        <a:t>2022</a:t>
                      </a:r>
                    </a:p>
                  </a:txBody>
                  <a:tcPr marL="4190" marR="4190" marT="419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dirty="0">
                          <a:solidFill>
                            <a:srgbClr val="000000"/>
                          </a:solidFill>
                          <a:effectLst/>
                          <a:latin typeface="Aptos Narrow" panose="020B0004020202020204" pitchFamily="34" charset="0"/>
                        </a:rPr>
                        <a:t>2023</a:t>
                      </a:r>
                    </a:p>
                  </a:txBody>
                  <a:tcPr marL="4190" marR="4190" marT="419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dirty="0">
                          <a:solidFill>
                            <a:srgbClr val="000000"/>
                          </a:solidFill>
                          <a:effectLst/>
                          <a:latin typeface="Aptos Narrow" panose="020B0004020202020204" pitchFamily="34" charset="0"/>
                        </a:rPr>
                        <a:t>2024</a:t>
                      </a:r>
                    </a:p>
                  </a:txBody>
                  <a:tcPr marL="4190" marR="4190" marT="419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1" i="0" u="none" strike="noStrike" dirty="0">
                          <a:solidFill>
                            <a:srgbClr val="000000"/>
                          </a:solidFill>
                          <a:effectLst/>
                          <a:latin typeface="Aptos Narrow" panose="020B0004020202020204" pitchFamily="34" charset="0"/>
                        </a:rPr>
                        <a:t>2025</a:t>
                      </a:r>
                    </a:p>
                  </a:txBody>
                  <a:tcPr marL="4190" marR="4190" marT="419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3084915"/>
                  </a:ext>
                </a:extLst>
              </a:tr>
              <a:tr h="125706">
                <a:tc>
                  <a:txBody>
                    <a:bodyPr/>
                    <a:lstStyle/>
                    <a:p>
                      <a:pPr algn="l" fontAlgn="b"/>
                      <a:r>
                        <a:rPr lang="en-US" sz="900" b="0" i="0" u="none" strike="noStrike" dirty="0">
                          <a:solidFill>
                            <a:srgbClr val="000000"/>
                          </a:solidFill>
                          <a:effectLst/>
                          <a:latin typeface="Aptos Narrow" panose="020B0004020202020204" pitchFamily="34" charset="0"/>
                        </a:rPr>
                        <a:t>ReggieNet</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Calibri" panose="020F0502020204030204" pitchFamily="34" charset="0"/>
                        </a:rPr>
                        <a:t>Email  </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Calibri" panose="020F0502020204030204" pitchFamily="34" charset="0"/>
                        </a:rPr>
                        <a:t>Email</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Email  </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Email  </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200639335"/>
                  </a:ext>
                </a:extLst>
              </a:tr>
              <a:tr h="125706">
                <a:tc>
                  <a:txBody>
                    <a:bodyPr/>
                    <a:lstStyle/>
                    <a:p>
                      <a:pPr algn="l" fontAlgn="b"/>
                      <a:r>
                        <a:rPr lang="en-US" sz="900" b="0" i="0" u="none" strike="noStrike">
                          <a:solidFill>
                            <a:srgbClr val="000000"/>
                          </a:solidFill>
                          <a:effectLst/>
                          <a:latin typeface="Aptos Narrow" panose="020B0004020202020204" pitchFamily="34" charset="0"/>
                        </a:rPr>
                        <a:t>Zoom</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ReggieNet</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ReggieNet</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Canvas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Canvas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32659534"/>
                  </a:ext>
                </a:extLst>
              </a:tr>
              <a:tr h="377119">
                <a:tc>
                  <a:txBody>
                    <a:bodyPr/>
                    <a:lstStyle/>
                    <a:p>
                      <a:pPr algn="l" fontAlgn="b"/>
                      <a:r>
                        <a:rPr lang="en-US" sz="900" b="0" i="0" u="none" strike="noStrike">
                          <a:solidFill>
                            <a:srgbClr val="000000"/>
                          </a:solidFill>
                          <a:effectLst/>
                          <a:latin typeface="Aptos Narrow" panose="020B0004020202020204" pitchFamily="34" charset="0"/>
                        </a:rPr>
                        <a:t>Email</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My.IllinoisState.edu</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My.IllinoisState.edu</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Ease of Logging Into Campus Systems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Ease of Logging into Campus Systems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776499239"/>
                  </a:ext>
                </a:extLst>
              </a:tr>
              <a:tr h="377119">
                <a:tc>
                  <a:txBody>
                    <a:bodyPr/>
                    <a:lstStyle/>
                    <a:p>
                      <a:pPr algn="l" fontAlgn="b"/>
                      <a:r>
                        <a:rPr lang="en-US" sz="900" b="0" i="0" u="none" strike="noStrike">
                          <a:solidFill>
                            <a:srgbClr val="000000"/>
                          </a:solidFill>
                          <a:effectLst/>
                          <a:latin typeface="Aptos Narrow" panose="020B0004020202020204" pitchFamily="34" charset="0"/>
                        </a:rPr>
                        <a:t>Time to Resolve - Classroom Support</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ptos Narrow" panose="020B0004020202020204" pitchFamily="34" charset="0"/>
                        </a:rPr>
                        <a:t>Ease of Logging Into Campus Systems*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Ease of Logging Into Campus Systems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My.IllinoisState.edu</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My.IllinoisState.edu</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7036829"/>
                  </a:ext>
                </a:extLst>
              </a:tr>
              <a:tr h="251413">
                <a:tc>
                  <a:txBody>
                    <a:bodyPr/>
                    <a:lstStyle/>
                    <a:p>
                      <a:pPr algn="l" fontAlgn="b"/>
                      <a:r>
                        <a:rPr lang="en-US" sz="900" b="0" i="0" u="none" strike="noStrike">
                          <a:solidFill>
                            <a:srgbClr val="000000"/>
                          </a:solidFill>
                          <a:effectLst/>
                          <a:latin typeface="Aptos Narrow" panose="020B0004020202020204" pitchFamily="34" charset="0"/>
                        </a:rPr>
                        <a:t>My.IlinoisState.edu</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Calibri" panose="020F0502020204030204" pitchFamily="34" charset="0"/>
                        </a:rPr>
                        <a:t>Availability of Wireless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Performance of Wireless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Performance of Wireless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Performance of Wireless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68852531"/>
                  </a:ext>
                </a:extLst>
              </a:tr>
              <a:tr h="377119">
                <a:tc>
                  <a:txBody>
                    <a:bodyPr/>
                    <a:lstStyle/>
                    <a:p>
                      <a:pPr algn="l" fontAlgn="b"/>
                      <a:r>
                        <a:rPr lang="en-US" sz="900" b="0" i="0" u="none" strike="noStrike">
                          <a:solidFill>
                            <a:srgbClr val="000000"/>
                          </a:solidFill>
                          <a:effectLst/>
                          <a:latin typeface="Aptos Narrow" panose="020B0004020202020204" pitchFamily="34" charset="0"/>
                        </a:rPr>
                        <a:t>Computer replacements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Zoom</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Availability of Wireless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Availability of Wireless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How ISU's security keeps my device secure*</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9028013"/>
                  </a:ext>
                </a:extLst>
              </a:tr>
              <a:tr h="377119">
                <a:tc>
                  <a:txBody>
                    <a:bodyPr/>
                    <a:lstStyle/>
                    <a:p>
                      <a:pPr algn="l" fontAlgn="b"/>
                      <a:r>
                        <a:rPr lang="en-US" sz="900" b="0" i="0" u="none" strike="noStrike">
                          <a:solidFill>
                            <a:srgbClr val="000000"/>
                          </a:solidFill>
                          <a:effectLst/>
                          <a:latin typeface="Aptos Narrow" panose="020B0004020202020204" pitchFamily="34" charset="0"/>
                        </a:rPr>
                        <a:t>Performance of Wireless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900" b="0" i="0" u="none" strike="noStrike">
                          <a:solidFill>
                            <a:srgbClr val="000000"/>
                          </a:solidFill>
                          <a:effectLst/>
                          <a:latin typeface="Calibri" panose="020F0502020204030204" pitchFamily="34" charset="0"/>
                        </a:rPr>
                        <a:t>Performance of Wireless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Calibri" panose="020F0502020204030204" pitchFamily="34" charset="0"/>
                        </a:rPr>
                        <a:t>Coverage of Mobile Phone Service on Campus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Access to free/low cost textbooks *</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Availability of Wireless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51304814"/>
                  </a:ext>
                </a:extLst>
              </a:tr>
              <a:tr h="377119">
                <a:tc>
                  <a:txBody>
                    <a:bodyPr/>
                    <a:lstStyle/>
                    <a:p>
                      <a:pPr algn="l" fontAlgn="b"/>
                      <a:r>
                        <a:rPr lang="en-US" sz="900" b="0" i="0" u="none" strike="noStrike">
                          <a:solidFill>
                            <a:srgbClr val="000000"/>
                          </a:solidFill>
                          <a:effectLst/>
                          <a:latin typeface="Aptos Narrow" panose="020B0004020202020204" pitchFamily="34" charset="0"/>
                        </a:rPr>
                        <a:t>VPN</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Microsoft 365</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Microsoft 365</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Coverage of Mobile Phone Service on Campus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How ISU's security keeps my account secure*</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0092577"/>
                  </a:ext>
                </a:extLst>
              </a:tr>
              <a:tr h="502826">
                <a:tc>
                  <a:txBody>
                    <a:bodyPr/>
                    <a:lstStyle/>
                    <a:p>
                      <a:pPr algn="l" fontAlgn="b"/>
                      <a:r>
                        <a:rPr lang="en-US" sz="900" b="0" i="0" u="none" strike="noStrike">
                          <a:solidFill>
                            <a:srgbClr val="000000"/>
                          </a:solidFill>
                          <a:effectLst/>
                          <a:latin typeface="Aptos Narrow" panose="020B0004020202020204" pitchFamily="34" charset="0"/>
                        </a:rPr>
                        <a:t>Technology in classrooms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Coverage of Mobile Phone Service on Campus*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Email Spam Filtering*</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Email spam filtering</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How ISU's security impact using university systems*</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042201"/>
                  </a:ext>
                </a:extLst>
              </a:tr>
              <a:tr h="377119">
                <a:tc>
                  <a:txBody>
                    <a:bodyPr/>
                    <a:lstStyle/>
                    <a:p>
                      <a:pPr algn="l" fontAlgn="b"/>
                      <a:r>
                        <a:rPr lang="en-US" sz="900" b="0" i="0" u="none" strike="noStrike" dirty="0">
                          <a:solidFill>
                            <a:srgbClr val="000000"/>
                          </a:solidFill>
                          <a:effectLst/>
                          <a:latin typeface="Calibri" panose="020F0502020204030204" pitchFamily="34" charset="0"/>
                        </a:rPr>
                        <a:t>Availability of Wireless Network</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ptos Narrow" panose="020B0004020202020204" pitchFamily="34" charset="0"/>
                        </a:rPr>
                        <a:t>Time to Resolve - Classroom Support</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Time to Resolve - Classroom Support</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Time to Resolve - Classroom Support</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ptos Narrow" panose="020B0004020202020204" pitchFamily="34" charset="0"/>
                        </a:rPr>
                        <a:t>How ISU's security impacts time to do what I need to do*</a:t>
                      </a:r>
                    </a:p>
                  </a:txBody>
                  <a:tcPr marL="4190" marR="4190" marT="4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2299418"/>
                  </a:ext>
                </a:extLst>
              </a:tr>
            </a:tbl>
          </a:graphicData>
        </a:graphic>
      </p:graphicFrame>
    </p:spTree>
    <p:extLst>
      <p:ext uri="{BB962C8B-B14F-4D97-AF65-F5344CB8AC3E}">
        <p14:creationId xmlns:p14="http://schemas.microsoft.com/office/powerpoint/2010/main" val="2360842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2AB5BAEC8E648A2742CACB06F527E" ma:contentTypeVersion="18" ma:contentTypeDescription="Create a new document." ma:contentTypeScope="" ma:versionID="35b82300237088cde879769e2fa6537f">
  <xsd:schema xmlns:xsd="http://www.w3.org/2001/XMLSchema" xmlns:xs="http://www.w3.org/2001/XMLSchema" xmlns:p="http://schemas.microsoft.com/office/2006/metadata/properties" xmlns:ns2="205bfbc1-e8b8-4860-980c-b93c7920f507" xmlns:ns3="4fe2d134-2c53-492a-a75e-0f91237ab10d" targetNamespace="http://schemas.microsoft.com/office/2006/metadata/properties" ma:root="true" ma:fieldsID="376791e415b44f91bd7e6283511f9d73" ns2:_="" ns3:_="">
    <xsd:import namespace="205bfbc1-e8b8-4860-980c-b93c7920f507"/>
    <xsd:import namespace="4fe2d134-2c53-492a-a75e-0f91237ab1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bfbc1-e8b8-4860-980c-b93c7920f5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ea7019a-c3dc-464b-ba2f-0a559e8498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e2d134-2c53-492a-a75e-0f91237ab10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c8913f3-194d-48da-b09a-8442723d2b9f}" ma:internalName="TaxCatchAll" ma:showField="CatchAllData" ma:web="4fe2d134-2c53-492a-a75e-0f91237ab10d">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fe2d134-2c53-492a-a75e-0f91237ab10d" xsi:nil="true"/>
    <lcf76f155ced4ddcb4097134ff3c332f xmlns="205bfbc1-e8b8-4860-980c-b93c7920f50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495136-3AD7-48C9-9B81-68E06419AC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5bfbc1-e8b8-4860-980c-b93c7920f507"/>
    <ds:schemaRef ds:uri="4fe2d134-2c53-492a-a75e-0f91237ab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EA7D50-6DB9-45B7-B1E7-028C5B56479C}">
  <ds:schemaRefs>
    <ds:schemaRef ds:uri="http://schemas.microsoft.com/office/2006/metadata/properties"/>
    <ds:schemaRef ds:uri="http://schemas.microsoft.com/office/infopath/2007/PartnerControls"/>
    <ds:schemaRef ds:uri="4fe2d134-2c53-492a-a75e-0f91237ab10d"/>
    <ds:schemaRef ds:uri="205bfbc1-e8b8-4860-980c-b93c7920f507"/>
  </ds:schemaRefs>
</ds:datastoreItem>
</file>

<file path=customXml/itemProps3.xml><?xml version="1.0" encoding="utf-8"?>
<ds:datastoreItem xmlns:ds="http://schemas.openxmlformats.org/officeDocument/2006/customXml" ds:itemID="{8007DE8F-2383-499F-9D32-F52A319B88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5747</TotalTime>
  <Words>3471</Words>
  <Application>Microsoft Office PowerPoint</Application>
  <PresentationFormat>On-screen Show (16:9)</PresentationFormat>
  <Paragraphs>396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 Narrow</vt:lpstr>
      <vt:lpstr>Arial</vt:lpstr>
      <vt:lpstr>Calibri</vt:lpstr>
      <vt:lpstr>Open Sans</vt:lpstr>
      <vt:lpstr>Office Theme</vt:lpstr>
      <vt:lpstr>PowerPoint Presentation</vt:lpstr>
      <vt:lpstr> MISO Insights: Translating 5 Years of User Feedback into Actionable  IT Improvements </vt:lpstr>
      <vt:lpstr>The MISO Survey</vt:lpstr>
      <vt:lpstr>What’s a MISO?</vt:lpstr>
      <vt:lpstr>Why Measure?</vt:lpstr>
      <vt:lpstr>Step 1:  Prepare &amp; Administer Survey</vt:lpstr>
      <vt:lpstr>Step 2: Initial Analysis</vt:lpstr>
      <vt:lpstr>Step 2: Initial Analysis</vt:lpstr>
      <vt:lpstr>Step 2: Initial Analysis</vt:lpstr>
      <vt:lpstr>Step 2: Initial Analysis</vt:lpstr>
      <vt:lpstr>Step 2: Initial Analysis</vt:lpstr>
      <vt:lpstr>Step 2: Initial Analysis</vt:lpstr>
      <vt:lpstr>Step 3: Deeper Analysis</vt:lpstr>
      <vt:lpstr>Step 3: Deeper Analysis</vt:lpstr>
      <vt:lpstr>Step 3: Deeper Analysis</vt:lpstr>
      <vt:lpstr>Step 3: Deeper Analysis</vt:lpstr>
      <vt:lpstr>Step 3: Deeper Analysis</vt:lpstr>
      <vt:lpstr>Step 3: Deeper Analysis</vt:lpstr>
      <vt:lpstr>Step 4: Use the Data</vt:lpstr>
      <vt:lpstr>Step 4: Use the Data</vt:lpstr>
      <vt:lpstr>PowerPoint Presentation</vt:lpstr>
      <vt:lpstr>Step 2: Initial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Birckelbaw, Carla</cp:lastModifiedBy>
  <cp:revision>6</cp:revision>
  <dcterms:created xsi:type="dcterms:W3CDTF">2016-07-01T14:13:07Z</dcterms:created>
  <dcterms:modified xsi:type="dcterms:W3CDTF">2025-08-05T03:35:01Z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0x010100D682AB5BAEC8E648A2742CACB06F527E</vt:lpwstr>
  </property>
  <property fmtid="{D5CDD505-2E9C-101B-9397-08002B2CF9AE}" pid="3" name="MediaServiceImageTags">
    <vt:lpwstr/>
  </property>
</Properties>
</file>