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0"/>
  </p:notesMasterIdLst>
  <p:sldIdLst>
    <p:sldId id="256" r:id="rId5"/>
    <p:sldId id="260" r:id="rId6"/>
    <p:sldId id="267" r:id="rId7"/>
    <p:sldId id="266" r:id="rId8"/>
    <p:sldId id="265" r:id="rId9"/>
    <p:sldId id="264" r:id="rId10"/>
    <p:sldId id="268" r:id="rId11"/>
    <p:sldId id="276" r:id="rId12"/>
    <p:sldId id="281" r:id="rId13"/>
    <p:sldId id="263" r:id="rId14"/>
    <p:sldId id="280" r:id="rId15"/>
    <p:sldId id="278" r:id="rId16"/>
    <p:sldId id="279" r:id="rId17"/>
    <p:sldId id="262" r:id="rId18"/>
    <p:sldId id="274" r:id="rId1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E2089A-451F-421E-B95C-D7B7C7B2FDBB}" v="3466" dt="2024-07-30T00:19:57.5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78994" autoAdjust="0"/>
  </p:normalViewPr>
  <p:slideViewPr>
    <p:cSldViewPr snapToGrid="0" snapToObjects="1">
      <p:cViewPr varScale="1">
        <p:scale>
          <a:sx n="70" d="100"/>
          <a:sy n="70" d="100"/>
        </p:scale>
        <p:origin x="908" y="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356C8B-6C39-46EF-8810-F3E61C522C48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D8CEAC-B183-4F61-9ACB-253D23571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017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5773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4047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8574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7424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5178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3098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54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68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5994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1478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5342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6058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5346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2936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923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22DF-4A0C-564A-BDC4-89C55FF98B72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0931-7141-904F-B72F-E2098AC59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913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22DF-4A0C-564A-BDC4-89C55FF98B72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0931-7141-904F-B72F-E2098AC59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014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22DF-4A0C-564A-BDC4-89C55FF98B72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0931-7141-904F-B72F-E2098AC59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229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22DF-4A0C-564A-BDC4-89C55FF98B72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0931-7141-904F-B72F-E2098AC59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420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22DF-4A0C-564A-BDC4-89C55FF98B72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0931-7141-904F-B72F-E2098AC59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66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22DF-4A0C-564A-BDC4-89C55FF98B72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0931-7141-904F-B72F-E2098AC59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017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22DF-4A0C-564A-BDC4-89C55FF98B72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0931-7141-904F-B72F-E2098AC59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730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22DF-4A0C-564A-BDC4-89C55FF98B72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0931-7141-904F-B72F-E2098AC59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875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22DF-4A0C-564A-BDC4-89C55FF98B72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0931-7141-904F-B72F-E2098AC59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973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22DF-4A0C-564A-BDC4-89C55FF98B72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0931-7141-904F-B72F-E2098AC59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6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22DF-4A0C-564A-BDC4-89C55FF98B72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0931-7141-904F-B72F-E2098AC59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036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222DF-4A0C-564A-BDC4-89C55FF98B72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00931-7141-904F-B72F-E2098AC59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636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ed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3" y="0"/>
            <a:ext cx="9138197" cy="51435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53719EB-ADD0-F8BD-20B3-1D0E030A3D6C}"/>
              </a:ext>
            </a:extLst>
          </p:cNvPr>
          <p:cNvSpPr txBox="1"/>
          <p:nvPr/>
        </p:nvSpPr>
        <p:spPr>
          <a:xfrm>
            <a:off x="793019" y="753011"/>
            <a:ext cx="77278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Institution-Wide Initiatives and Projects: Lessons Learned from an LMS Migration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2A5649-9CB9-1A6C-0917-8F6C1921AF04}"/>
              </a:ext>
            </a:extLst>
          </p:cNvPr>
          <p:cNvSpPr txBox="1"/>
          <p:nvPr/>
        </p:nvSpPr>
        <p:spPr>
          <a:xfrm>
            <a:off x="962952" y="3811349"/>
            <a:ext cx="74186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</a:rPr>
              <a:t>Anthony Piña, Todd Smoak &amp; Christopher Br</a:t>
            </a:r>
            <a:r>
              <a:rPr lang="en-US" sz="2800" dirty="0">
                <a:solidFill>
                  <a:srgbClr val="FFFF00"/>
                </a:solidFill>
              </a:rPr>
              <a:t>andt</a:t>
            </a:r>
          </a:p>
        </p:txBody>
      </p:sp>
    </p:spTree>
    <p:extLst>
      <p:ext uri="{BB962C8B-B14F-4D97-AF65-F5344CB8AC3E}">
        <p14:creationId xmlns:p14="http://schemas.microsoft.com/office/powerpoint/2010/main" val="436015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197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Task Forces and Working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“Boots on the ground”</a:t>
            </a:r>
          </a:p>
          <a:p>
            <a:pPr lvl="1"/>
            <a:r>
              <a:rPr lang="en-US" sz="2400" dirty="0"/>
              <a:t>Steering, Leaders &amp; Project Managers can’t do everything</a:t>
            </a:r>
          </a:p>
          <a:p>
            <a:r>
              <a:rPr lang="en-US" sz="2800" dirty="0"/>
              <a:t>Opportunities for inclusiveness</a:t>
            </a:r>
          </a:p>
          <a:p>
            <a:pPr lvl="1"/>
            <a:r>
              <a:rPr lang="en-US" sz="2400" dirty="0"/>
              <a:t>Included stakeholders, end users &amp; support staff</a:t>
            </a:r>
            <a:endParaRPr lang="en-US" sz="2000" dirty="0"/>
          </a:p>
          <a:p>
            <a:r>
              <a:rPr lang="en-US" sz="2800" dirty="0"/>
              <a:t>Performed pilot testing &amp; formative evaluation</a:t>
            </a:r>
          </a:p>
          <a:p>
            <a:pPr lvl="1"/>
            <a:r>
              <a:rPr lang="en-US" sz="2400" dirty="0"/>
              <a:t>Made recommendations to leadership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18899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197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Personnel changes </a:t>
            </a:r>
            <a:r>
              <a:rPr lang="en-US" sz="2600" dirty="0"/>
              <a:t>(leadership, project manager)</a:t>
            </a:r>
            <a:endParaRPr lang="en-US" sz="2800" dirty="0"/>
          </a:p>
          <a:p>
            <a:r>
              <a:rPr lang="en-US" sz="2800" dirty="0"/>
              <a:t>Issues with 3</a:t>
            </a:r>
            <a:r>
              <a:rPr lang="en-US" sz="2800" baseline="30000" dirty="0"/>
              <a:t>rd</a:t>
            </a:r>
            <a:r>
              <a:rPr lang="en-US" sz="2800" dirty="0"/>
              <a:t> party vendors </a:t>
            </a:r>
            <a:r>
              <a:rPr lang="en-US" sz="2600" dirty="0"/>
              <a:t>(LTIs, migration timelines)</a:t>
            </a:r>
          </a:p>
          <a:p>
            <a:r>
              <a:rPr lang="en-US" sz="2800" dirty="0"/>
              <a:t>A few product technical issues </a:t>
            </a:r>
            <a:r>
              <a:rPr lang="en-US" sz="2600" dirty="0"/>
              <a:t>(e.g. quizzes)</a:t>
            </a:r>
          </a:p>
          <a:p>
            <a:r>
              <a:rPr lang="en-US" sz="2800" dirty="0"/>
              <a:t>Vendor guidance better for teaching than for admin</a:t>
            </a:r>
          </a:p>
          <a:p>
            <a:r>
              <a:rPr lang="en-US" sz="2800" dirty="0"/>
              <a:t>Not all users were 100% satisfied</a:t>
            </a:r>
          </a:p>
          <a:p>
            <a:pPr lvl="1"/>
            <a:r>
              <a:rPr lang="en-US" sz="2400" dirty="0"/>
              <a:t>Small minority preferred the old system</a:t>
            </a:r>
          </a:p>
        </p:txBody>
      </p:sp>
    </p:spTree>
    <p:extLst>
      <p:ext uri="{BB962C8B-B14F-4D97-AF65-F5344CB8AC3E}">
        <p14:creationId xmlns:p14="http://schemas.microsoft.com/office/powerpoint/2010/main" val="27390877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197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Successes of LMS Initiative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Project implemented in an expedited timeline</a:t>
            </a:r>
          </a:p>
          <a:p>
            <a:r>
              <a:rPr lang="en-US" sz="2800" dirty="0"/>
              <a:t>Broad coalition (students, faculty, staff, administration)</a:t>
            </a:r>
          </a:p>
          <a:p>
            <a:r>
              <a:rPr lang="en-US" sz="2800" dirty="0"/>
              <a:t>High-level of end-user satisfaction</a:t>
            </a:r>
          </a:p>
          <a:p>
            <a:r>
              <a:rPr lang="en-US" sz="2800" dirty="0"/>
              <a:t>Improved working relationships </a:t>
            </a:r>
          </a:p>
          <a:p>
            <a:pPr lvl="1"/>
            <a:r>
              <a:rPr lang="en-US" sz="2400" dirty="0"/>
              <a:t>e.g., addressing redundancies between TSC and CIPD</a:t>
            </a:r>
          </a:p>
        </p:txBody>
      </p:sp>
    </p:spTree>
    <p:extLst>
      <p:ext uri="{BB962C8B-B14F-4D97-AF65-F5344CB8AC3E}">
        <p14:creationId xmlns:p14="http://schemas.microsoft.com/office/powerpoint/2010/main" val="200157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197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Successes of LMS Initiative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Implemented policies and procedures to improve existing operations</a:t>
            </a:r>
          </a:p>
          <a:p>
            <a:pPr marR="0">
              <a:spcAft>
                <a:spcPts val="0"/>
              </a:spcAft>
            </a:pPr>
            <a:r>
              <a:rPr lang="en-US" sz="2800" dirty="0"/>
              <a:t>Configurability of the product worked very well</a:t>
            </a:r>
          </a:p>
          <a:p>
            <a:pPr marR="0">
              <a:spcAft>
                <a:spcPts val="0"/>
              </a:spcAft>
            </a:pPr>
            <a:r>
              <a:rPr lang="en-US" sz="2800" dirty="0"/>
              <a:t>Overall, Instructure has been a good vendor partner </a:t>
            </a:r>
          </a:p>
          <a:p>
            <a:pPr marR="0">
              <a:spcAft>
                <a:spcPts val="0"/>
              </a:spcAft>
            </a:pPr>
            <a:r>
              <a:rPr lang="en-US" sz="2800" dirty="0"/>
              <a:t>We were effective in decision making &amp; adaptation</a:t>
            </a:r>
          </a:p>
          <a:p>
            <a:pPr lvl="1"/>
            <a:r>
              <a:rPr lang="en-US" sz="2400" dirty="0"/>
              <a:t>We had to adjust our integrations with 3 revisions</a:t>
            </a:r>
          </a:p>
        </p:txBody>
      </p:sp>
    </p:spTree>
    <p:extLst>
      <p:ext uri="{BB962C8B-B14F-4D97-AF65-F5344CB8AC3E}">
        <p14:creationId xmlns:p14="http://schemas.microsoft.com/office/powerpoint/2010/main" val="21043356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197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Learned and Implications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Change will happen! Put people &amp; processes in place</a:t>
            </a:r>
          </a:p>
          <a:p>
            <a:r>
              <a:rPr lang="en-US" sz="2800" dirty="0"/>
              <a:t>Need to be able to make timely decisions</a:t>
            </a:r>
          </a:p>
          <a:p>
            <a:r>
              <a:rPr lang="en-US" sz="2800" dirty="0"/>
              <a:t>Get the right people in the right positions</a:t>
            </a:r>
          </a:p>
          <a:p>
            <a:r>
              <a:rPr lang="en-US" sz="2800" dirty="0"/>
              <a:t>Do not skimp on these organizational functions</a:t>
            </a:r>
          </a:p>
          <a:p>
            <a:r>
              <a:rPr lang="en-US" sz="2800" dirty="0"/>
              <a:t>Clear and </a:t>
            </a:r>
            <a:r>
              <a:rPr lang="en-US" sz="2800" b="1" dirty="0"/>
              <a:t>shared</a:t>
            </a:r>
            <a:r>
              <a:rPr lang="en-US" sz="2800" dirty="0"/>
              <a:t> vision across the institution</a:t>
            </a:r>
          </a:p>
          <a:p>
            <a:pPr lvl="1"/>
            <a:r>
              <a:rPr lang="en-US" sz="2400" dirty="0"/>
              <a:t>Communication is vital</a:t>
            </a:r>
          </a:p>
        </p:txBody>
      </p:sp>
    </p:spTree>
    <p:extLst>
      <p:ext uri="{BB962C8B-B14F-4D97-AF65-F5344CB8AC3E}">
        <p14:creationId xmlns:p14="http://schemas.microsoft.com/office/powerpoint/2010/main" val="3315739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ed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3" y="0"/>
            <a:ext cx="9138197" cy="51435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53719EB-ADD0-F8BD-20B3-1D0E030A3D6C}"/>
              </a:ext>
            </a:extLst>
          </p:cNvPr>
          <p:cNvSpPr txBox="1"/>
          <p:nvPr/>
        </p:nvSpPr>
        <p:spPr>
          <a:xfrm>
            <a:off x="793019" y="753011"/>
            <a:ext cx="77278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Institution-Wide Initiatives and Projects: Lessons Learned from an LMS Migration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2A5649-9CB9-1A6C-0917-8F6C1921AF04}"/>
              </a:ext>
            </a:extLst>
          </p:cNvPr>
          <p:cNvSpPr txBox="1"/>
          <p:nvPr/>
        </p:nvSpPr>
        <p:spPr>
          <a:xfrm>
            <a:off x="962952" y="3811349"/>
            <a:ext cx="74186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</a:rPr>
              <a:t>Anthony Piña, Todd Smoak &amp; Christopher Br</a:t>
            </a:r>
            <a:r>
              <a:rPr lang="en-US" sz="2800" dirty="0">
                <a:solidFill>
                  <a:srgbClr val="FFFF00"/>
                </a:solidFill>
              </a:rPr>
              <a:t>andt</a:t>
            </a:r>
          </a:p>
        </p:txBody>
      </p:sp>
    </p:spTree>
    <p:extLst>
      <p:ext uri="{BB962C8B-B14F-4D97-AF65-F5344CB8AC3E}">
        <p14:creationId xmlns:p14="http://schemas.microsoft.com/office/powerpoint/2010/main" val="3418149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197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During 2022-23, ISU implemented a successful LMS transition from Sakai (</a:t>
            </a:r>
            <a:r>
              <a:rPr lang="en-US" sz="2800" dirty="0" err="1"/>
              <a:t>ReggieNet</a:t>
            </a:r>
            <a:r>
              <a:rPr lang="en-US" sz="2800" dirty="0"/>
              <a:t>) to Canvas. </a:t>
            </a:r>
          </a:p>
          <a:p>
            <a:r>
              <a:rPr lang="en-US" sz="2800" dirty="0"/>
              <a:t>What were the contributors to the project’s success and what were the challenges and pain points? </a:t>
            </a:r>
          </a:p>
        </p:txBody>
      </p:sp>
    </p:spTree>
    <p:extLst>
      <p:ext uri="{BB962C8B-B14F-4D97-AF65-F5344CB8AC3E}">
        <p14:creationId xmlns:p14="http://schemas.microsoft.com/office/powerpoint/2010/main" val="3080073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197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Determine what large-scale technology initiatives and projects need to be successful </a:t>
            </a:r>
            <a:endParaRPr lang="en-US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Discuss the challenges of large-scale technology initiatives </a:t>
            </a:r>
            <a:endParaRPr lang="en-US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Discuss the lesson learned and implications of large-scale technology initiatives and projects</a:t>
            </a:r>
            <a:endParaRPr lang="en-US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187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197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Large-Scale Technology Initiatives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Involves personnel and resources throughout the organization</a:t>
            </a:r>
          </a:p>
          <a:p>
            <a:r>
              <a:rPr lang="en-US" sz="2800" dirty="0"/>
              <a:t>Scope and beneficiaries not limited to a single organizational unit (e.g., program or college)</a:t>
            </a:r>
          </a:p>
          <a:p>
            <a:r>
              <a:rPr lang="en-US" sz="2800" dirty="0"/>
              <a:t>Requires a comprehensive organizational and operational structure </a:t>
            </a:r>
          </a:p>
        </p:txBody>
      </p:sp>
    </p:spTree>
    <p:extLst>
      <p:ext uri="{BB962C8B-B14F-4D97-AF65-F5344CB8AC3E}">
        <p14:creationId xmlns:p14="http://schemas.microsoft.com/office/powerpoint/2010/main" val="2032663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197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Setting Up Organization for Success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Steering committee</a:t>
            </a:r>
          </a:p>
          <a:p>
            <a:r>
              <a:rPr lang="en-US" sz="2800" dirty="0"/>
              <a:t>Leadership</a:t>
            </a:r>
          </a:p>
          <a:p>
            <a:r>
              <a:rPr lang="en-US" sz="2800" dirty="0"/>
              <a:t>Project management</a:t>
            </a:r>
          </a:p>
          <a:p>
            <a:r>
              <a:rPr lang="en-US" sz="2800" dirty="0"/>
              <a:t>Task forces and working groups</a:t>
            </a:r>
          </a:p>
        </p:txBody>
      </p:sp>
    </p:spTree>
    <p:extLst>
      <p:ext uri="{BB962C8B-B14F-4D97-AF65-F5344CB8AC3E}">
        <p14:creationId xmlns:p14="http://schemas.microsoft.com/office/powerpoint/2010/main" val="431567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197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Steering Committee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High-level decision makers</a:t>
            </a:r>
            <a:r>
              <a:rPr lang="en-US" sz="2400" dirty="0"/>
              <a:t> </a:t>
            </a:r>
          </a:p>
          <a:p>
            <a:pPr lvl="1"/>
            <a:r>
              <a:rPr lang="en-US" sz="2400" dirty="0"/>
              <a:t>Authority to allocate funds and personnel</a:t>
            </a:r>
          </a:p>
          <a:p>
            <a:pPr lvl="1"/>
            <a:r>
              <a:rPr lang="en-US" sz="2400" dirty="0"/>
              <a:t>Ties initiative to mission &amp; strategic plan</a:t>
            </a:r>
          </a:p>
          <a:p>
            <a:pPr lvl="1"/>
            <a:r>
              <a:rPr lang="en-US" sz="2400" dirty="0"/>
              <a:t>Determines metrics for success</a:t>
            </a:r>
          </a:p>
          <a:p>
            <a:pPr lvl="1"/>
            <a:r>
              <a:rPr lang="en-US" sz="2400" dirty="0"/>
              <a:t>Provides accountability to chief executives</a:t>
            </a:r>
          </a:p>
          <a:p>
            <a:pPr lvl="1"/>
            <a:r>
              <a:rPr lang="en-US" sz="2400" dirty="0"/>
              <a:t>“Over-arching” decision-making</a:t>
            </a:r>
          </a:p>
          <a:p>
            <a:pPr lvl="1"/>
            <a:r>
              <a:rPr lang="en-US" sz="2400" dirty="0"/>
              <a:t>Not too involved in minutiae or micro-management</a:t>
            </a:r>
          </a:p>
        </p:txBody>
      </p:sp>
    </p:spTree>
    <p:extLst>
      <p:ext uri="{BB962C8B-B14F-4D97-AF65-F5344CB8AC3E}">
        <p14:creationId xmlns:p14="http://schemas.microsoft.com/office/powerpoint/2010/main" val="712827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197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Leadership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“face” of the project</a:t>
            </a:r>
          </a:p>
          <a:p>
            <a:pPr lvl="1"/>
            <a:r>
              <a:rPr lang="en-US" sz="2400" dirty="0"/>
              <a:t>Reports to the Steering Committee</a:t>
            </a:r>
          </a:p>
          <a:p>
            <a:pPr lvl="1"/>
            <a:r>
              <a:rPr lang="en-US" sz="2400" dirty="0"/>
              <a:t>Promote project across and/or outside the organization</a:t>
            </a:r>
          </a:p>
          <a:p>
            <a:r>
              <a:rPr lang="en-US" sz="2800" dirty="0"/>
              <a:t>“Daily” (operations) decision-making</a:t>
            </a:r>
          </a:p>
          <a:p>
            <a:pPr lvl="1"/>
            <a:r>
              <a:rPr lang="en-US" sz="2400" dirty="0"/>
              <a:t>Coordinates/leads daily operations</a:t>
            </a:r>
          </a:p>
          <a:p>
            <a:pPr lvl="1"/>
            <a:r>
              <a:rPr lang="en-US" sz="2400" dirty="0"/>
              <a:t>Configurations, policy, procedures, training, support</a:t>
            </a:r>
          </a:p>
          <a:p>
            <a:pPr lvl="1"/>
            <a:r>
              <a:rPr lang="en-US" sz="2400" dirty="0"/>
              <a:t>Gathers and reports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98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197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Project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Too often neglected </a:t>
            </a:r>
          </a:p>
          <a:p>
            <a:r>
              <a:rPr lang="en-US" sz="2800" dirty="0"/>
              <a:t>Provides accountability</a:t>
            </a:r>
          </a:p>
          <a:p>
            <a:pPr lvl="1"/>
            <a:r>
              <a:rPr lang="en-US" sz="2400" dirty="0"/>
              <a:t>Works closely with leadership to make sure that all tasks are completed</a:t>
            </a:r>
          </a:p>
          <a:p>
            <a:pPr lvl="1"/>
            <a:r>
              <a:rPr lang="en-US" sz="2400" dirty="0"/>
              <a:t>Identifies gaps and redundancies</a:t>
            </a:r>
          </a:p>
          <a:p>
            <a:pPr lvl="1"/>
            <a:r>
              <a:rPr lang="en-US" sz="2400" dirty="0"/>
              <a:t>Keeps project on track</a:t>
            </a:r>
          </a:p>
        </p:txBody>
      </p:sp>
    </p:spTree>
    <p:extLst>
      <p:ext uri="{BB962C8B-B14F-4D97-AF65-F5344CB8AC3E}">
        <p14:creationId xmlns:p14="http://schemas.microsoft.com/office/powerpoint/2010/main" val="3470854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197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Project Management Triple Constraint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0953862D-33F4-6373-286E-0E5207E800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4832" y="1078877"/>
            <a:ext cx="5358384" cy="2985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3174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fe2d134-2c53-492a-a75e-0f91237ab10d" xsi:nil="true"/>
    <lcf76f155ced4ddcb4097134ff3c332f xmlns="205bfbc1-e8b8-4860-980c-b93c7920f507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82AB5BAEC8E648A2742CACB06F527E" ma:contentTypeVersion="18" ma:contentTypeDescription="Create a new document." ma:contentTypeScope="" ma:versionID="35b82300237088cde879769e2fa6537f">
  <xsd:schema xmlns:xsd="http://www.w3.org/2001/XMLSchema" xmlns:xs="http://www.w3.org/2001/XMLSchema" xmlns:p="http://schemas.microsoft.com/office/2006/metadata/properties" xmlns:ns2="205bfbc1-e8b8-4860-980c-b93c7920f507" xmlns:ns3="4fe2d134-2c53-492a-a75e-0f91237ab10d" targetNamespace="http://schemas.microsoft.com/office/2006/metadata/properties" ma:root="true" ma:fieldsID="376791e415b44f91bd7e6283511f9d73" ns2:_="" ns3:_="">
    <xsd:import namespace="205bfbc1-e8b8-4860-980c-b93c7920f507"/>
    <xsd:import namespace="4fe2d134-2c53-492a-a75e-0f91237ab1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Location" minOccurs="0"/>
                <xsd:element ref="ns2:MediaServiceAutoTag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5bfbc1-e8b8-4860-980c-b93c7920f5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1" nillable="true" ma:displayName="MediaServiceLocation" ma:internalName="MediaServiceLocation" ma:readOnly="true">
      <xsd:simpleType>
        <xsd:restriction base="dms:Text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dea7019a-c3dc-464b-ba2f-0a559e8498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e2d134-2c53-492a-a75e-0f91237ab10d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0c8913f3-194d-48da-b09a-8442723d2b9f}" ma:internalName="TaxCatchAll" ma:showField="CatchAllData" ma:web="4fe2d134-2c53-492a-a75e-0f91237ab1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CEA7D50-6DB9-45B7-B1E7-028C5B56479C}">
  <ds:schemaRefs>
    <ds:schemaRef ds:uri="http://schemas.microsoft.com/office/2006/metadata/properties"/>
    <ds:schemaRef ds:uri="http://schemas.microsoft.com/office/infopath/2007/PartnerControls"/>
    <ds:schemaRef ds:uri="4fe2d134-2c53-492a-a75e-0f91237ab10d"/>
    <ds:schemaRef ds:uri="205bfbc1-e8b8-4860-980c-b93c7920f507"/>
  </ds:schemaRefs>
</ds:datastoreItem>
</file>

<file path=customXml/itemProps2.xml><?xml version="1.0" encoding="utf-8"?>
<ds:datastoreItem xmlns:ds="http://schemas.openxmlformats.org/officeDocument/2006/customXml" ds:itemID="{3C495136-3AD7-48C9-9B81-68E06419AC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5bfbc1-e8b8-4860-980c-b93c7920f507"/>
    <ds:schemaRef ds:uri="4fe2d134-2c53-492a-a75e-0f91237ab10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007DE8F-2383-499F-9D32-F52A319B88B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4394</TotalTime>
  <Words>510</Words>
  <Application>Microsoft Office PowerPoint</Application>
  <PresentationFormat>On-screen Show (16:9)</PresentationFormat>
  <Paragraphs>91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Aptos</vt:lpstr>
      <vt:lpstr>Arial</vt:lpstr>
      <vt:lpstr>Calibri</vt:lpstr>
      <vt:lpstr>Symbol</vt:lpstr>
      <vt:lpstr>Office Theme</vt:lpstr>
      <vt:lpstr>PowerPoint Presentation</vt:lpstr>
      <vt:lpstr>Background</vt:lpstr>
      <vt:lpstr>Objectives</vt:lpstr>
      <vt:lpstr>Large-Scale Technology Initiatives </vt:lpstr>
      <vt:lpstr>Setting Up Organization for Success</vt:lpstr>
      <vt:lpstr>Steering Committee</vt:lpstr>
      <vt:lpstr>Leadership</vt:lpstr>
      <vt:lpstr>Project Management</vt:lpstr>
      <vt:lpstr>Project Management Triple Constraint</vt:lpstr>
      <vt:lpstr>Task Forces and Working Groups</vt:lpstr>
      <vt:lpstr>Challenges</vt:lpstr>
      <vt:lpstr>Successes of LMS Initiative</vt:lpstr>
      <vt:lpstr>Successes of LMS Initiative</vt:lpstr>
      <vt:lpstr>Lessons Learned and Implications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Derek</dc:creator>
  <cp:lastModifiedBy>Pina, Anthony</cp:lastModifiedBy>
  <cp:revision>8</cp:revision>
  <dcterms:created xsi:type="dcterms:W3CDTF">2016-07-01T14:13:07Z</dcterms:created>
  <dcterms:modified xsi:type="dcterms:W3CDTF">2024-07-30T00:21:05Z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0x010100D682AB5BAEC8E648A2742CACB06F527E</vt:lpwstr>
  </property>
  <property fmtid="{D5CDD505-2E9C-101B-9397-08002B2CF9AE}" pid="3" name="MediaServiceImageTags">
    <vt:lpwstr/>
  </property>
</Properties>
</file>