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56" r:id="rId5"/>
    <p:sldId id="260" r:id="rId6"/>
    <p:sldId id="267" r:id="rId7"/>
    <p:sldId id="266" r:id="rId8"/>
    <p:sldId id="265" r:id="rId9"/>
    <p:sldId id="264" r:id="rId10"/>
    <p:sldId id="268" r:id="rId11"/>
    <p:sldId id="276" r:id="rId12"/>
    <p:sldId id="281" r:id="rId13"/>
    <p:sldId id="263" r:id="rId14"/>
    <p:sldId id="280" r:id="rId15"/>
    <p:sldId id="278" r:id="rId16"/>
    <p:sldId id="279" r:id="rId17"/>
    <p:sldId id="262" r:id="rId18"/>
    <p:sldId id="274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E2089A-451F-421E-B95C-D7B7C7B2FDBB}" v="3466" dt="2024-07-30T00:19:57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78994" autoAdjust="0"/>
  </p:normalViewPr>
  <p:slideViewPr>
    <p:cSldViewPr snapToGrid="0" snapToObjects="1">
      <p:cViewPr varScale="1">
        <p:scale>
          <a:sx n="70" d="100"/>
          <a:sy n="70" d="100"/>
        </p:scale>
        <p:origin x="908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56C8B-6C39-46EF-8810-F3E61C522C4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8CEAC-B183-4F61-9ACB-253D23571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17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7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04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7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42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17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098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5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9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47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34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05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34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93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CEAC-B183-4F61-9ACB-253D235719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2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1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29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6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1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3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7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7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222DF-4A0C-564A-BDC4-89C55FF98B72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0931-7141-904F-B72F-E2098AC59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3719EB-ADD0-F8BD-20B3-1D0E030A3D6C}"/>
              </a:ext>
            </a:extLst>
          </p:cNvPr>
          <p:cNvSpPr txBox="1"/>
          <p:nvPr/>
        </p:nvSpPr>
        <p:spPr>
          <a:xfrm>
            <a:off x="793019" y="753011"/>
            <a:ext cx="77278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Institution-Wide Initiatives and Projects: Lessons Learned from an LMS Migration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A5649-9CB9-1A6C-0917-8F6C1921AF04}"/>
              </a:ext>
            </a:extLst>
          </p:cNvPr>
          <p:cNvSpPr txBox="1"/>
          <p:nvPr/>
        </p:nvSpPr>
        <p:spPr>
          <a:xfrm>
            <a:off x="962952" y="3811349"/>
            <a:ext cx="741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Anthony Piña, Todd Smoak &amp; Christopher Br</a:t>
            </a:r>
            <a:r>
              <a:rPr lang="en-US" sz="2800" dirty="0">
                <a:solidFill>
                  <a:srgbClr val="FFFF00"/>
                </a:solidFill>
              </a:rPr>
              <a:t>andt</a:t>
            </a:r>
          </a:p>
        </p:txBody>
      </p:sp>
    </p:spTree>
    <p:extLst>
      <p:ext uri="{BB962C8B-B14F-4D97-AF65-F5344CB8AC3E}">
        <p14:creationId xmlns:p14="http://schemas.microsoft.com/office/powerpoint/2010/main" val="436015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Task Forces and Working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“Boots on the ground”</a:t>
            </a:r>
          </a:p>
          <a:p>
            <a:pPr lvl="1"/>
            <a:r>
              <a:rPr lang="en-US" sz="2400" dirty="0"/>
              <a:t>Steering, Leaders &amp; Project Managers can’t do everything</a:t>
            </a:r>
          </a:p>
          <a:p>
            <a:r>
              <a:rPr lang="en-US" sz="2800" dirty="0"/>
              <a:t>Opportunities for inclusiveness</a:t>
            </a:r>
          </a:p>
          <a:p>
            <a:pPr lvl="1"/>
            <a:r>
              <a:rPr lang="en-US" sz="2400" dirty="0"/>
              <a:t>Included stakeholders, end users &amp; support staff</a:t>
            </a:r>
            <a:endParaRPr lang="en-US" sz="2000" dirty="0"/>
          </a:p>
          <a:p>
            <a:r>
              <a:rPr lang="en-US" sz="2800" dirty="0"/>
              <a:t>Performed pilot testing &amp; formative evaluation</a:t>
            </a:r>
          </a:p>
          <a:p>
            <a:pPr lvl="1"/>
            <a:r>
              <a:rPr lang="en-US" sz="2400" dirty="0"/>
              <a:t>Made recommendations to leadership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8899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Personnel changes </a:t>
            </a:r>
            <a:r>
              <a:rPr lang="en-US" sz="2600" dirty="0"/>
              <a:t>(leadership, project manager)</a:t>
            </a:r>
            <a:endParaRPr lang="en-US" sz="2800" dirty="0"/>
          </a:p>
          <a:p>
            <a:r>
              <a:rPr lang="en-US" sz="2800" dirty="0"/>
              <a:t>Issues with 3</a:t>
            </a:r>
            <a:r>
              <a:rPr lang="en-US" sz="2800" baseline="30000" dirty="0"/>
              <a:t>rd</a:t>
            </a:r>
            <a:r>
              <a:rPr lang="en-US" sz="2800" dirty="0"/>
              <a:t> party vendors </a:t>
            </a:r>
            <a:r>
              <a:rPr lang="en-US" sz="2600" dirty="0"/>
              <a:t>(LTIs, migration timelines)</a:t>
            </a:r>
          </a:p>
          <a:p>
            <a:r>
              <a:rPr lang="en-US" sz="2800" dirty="0"/>
              <a:t>A few product technical issues </a:t>
            </a:r>
            <a:r>
              <a:rPr lang="en-US" sz="2600" dirty="0"/>
              <a:t>(e.g. quizzes)</a:t>
            </a:r>
          </a:p>
          <a:p>
            <a:r>
              <a:rPr lang="en-US" sz="2800" dirty="0"/>
              <a:t>Vendor guidance better for teaching than for admin</a:t>
            </a:r>
          </a:p>
          <a:p>
            <a:r>
              <a:rPr lang="en-US" sz="2800" dirty="0"/>
              <a:t>Not all users were 100% satisfied</a:t>
            </a:r>
          </a:p>
          <a:p>
            <a:pPr lvl="1"/>
            <a:r>
              <a:rPr lang="en-US" sz="2400" dirty="0"/>
              <a:t>Small minority preferred the old system</a:t>
            </a:r>
          </a:p>
        </p:txBody>
      </p:sp>
    </p:spTree>
    <p:extLst>
      <p:ext uri="{BB962C8B-B14F-4D97-AF65-F5344CB8AC3E}">
        <p14:creationId xmlns:p14="http://schemas.microsoft.com/office/powerpoint/2010/main" val="273908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Successes of LMS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Project implemented in an expedited timeline</a:t>
            </a:r>
          </a:p>
          <a:p>
            <a:r>
              <a:rPr lang="en-US" sz="2800" dirty="0"/>
              <a:t>Broad coalition (students, faculty, staff, administration)</a:t>
            </a:r>
          </a:p>
          <a:p>
            <a:r>
              <a:rPr lang="en-US" sz="2800" dirty="0"/>
              <a:t>High-level of end-user satisfaction</a:t>
            </a:r>
          </a:p>
          <a:p>
            <a:r>
              <a:rPr lang="en-US" sz="2800" dirty="0"/>
              <a:t>Improved working relationships </a:t>
            </a:r>
          </a:p>
          <a:p>
            <a:pPr lvl="1"/>
            <a:r>
              <a:rPr lang="en-US" sz="2400" dirty="0"/>
              <a:t>e.g., addressing redundancies between TSC and CIPD</a:t>
            </a:r>
          </a:p>
        </p:txBody>
      </p:sp>
    </p:spTree>
    <p:extLst>
      <p:ext uri="{BB962C8B-B14F-4D97-AF65-F5344CB8AC3E}">
        <p14:creationId xmlns:p14="http://schemas.microsoft.com/office/powerpoint/2010/main" val="200157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Successes of LMS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Implemented policies and procedures to improve existing operations</a:t>
            </a:r>
          </a:p>
          <a:p>
            <a:pPr marR="0">
              <a:spcAft>
                <a:spcPts val="0"/>
              </a:spcAft>
            </a:pPr>
            <a:r>
              <a:rPr lang="en-US" sz="2800" dirty="0"/>
              <a:t>Configurability of the product worked very well</a:t>
            </a:r>
          </a:p>
          <a:p>
            <a:pPr marR="0">
              <a:spcAft>
                <a:spcPts val="0"/>
              </a:spcAft>
            </a:pPr>
            <a:r>
              <a:rPr lang="en-US" sz="2800" dirty="0"/>
              <a:t>Overall, Instructure has been a good vendor partner </a:t>
            </a:r>
          </a:p>
          <a:p>
            <a:pPr marR="0">
              <a:spcAft>
                <a:spcPts val="0"/>
              </a:spcAft>
            </a:pPr>
            <a:r>
              <a:rPr lang="en-US" sz="2800" dirty="0"/>
              <a:t>We were effective in decision making &amp; adaptation</a:t>
            </a:r>
          </a:p>
          <a:p>
            <a:pPr lvl="1"/>
            <a:r>
              <a:rPr lang="en-US" sz="2400" dirty="0"/>
              <a:t>We had to adjust our integrations with 3 revisions</a:t>
            </a:r>
          </a:p>
        </p:txBody>
      </p:sp>
    </p:spTree>
    <p:extLst>
      <p:ext uri="{BB962C8B-B14F-4D97-AF65-F5344CB8AC3E}">
        <p14:creationId xmlns:p14="http://schemas.microsoft.com/office/powerpoint/2010/main" val="2104335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and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Change will happen! Put people &amp; processes in place</a:t>
            </a:r>
          </a:p>
          <a:p>
            <a:r>
              <a:rPr lang="en-US" sz="2800" dirty="0"/>
              <a:t>Need to be able to make timely decisions</a:t>
            </a:r>
          </a:p>
          <a:p>
            <a:r>
              <a:rPr lang="en-US" sz="2800" dirty="0"/>
              <a:t>Get the right people in the right positions</a:t>
            </a:r>
          </a:p>
          <a:p>
            <a:r>
              <a:rPr lang="en-US" sz="2800" dirty="0"/>
              <a:t>Do not skimp on these organizational functions</a:t>
            </a:r>
          </a:p>
          <a:p>
            <a:r>
              <a:rPr lang="en-US" sz="2800" dirty="0"/>
              <a:t>Clear and </a:t>
            </a:r>
            <a:r>
              <a:rPr lang="en-US" sz="2800" b="1" dirty="0"/>
              <a:t>shared</a:t>
            </a:r>
            <a:r>
              <a:rPr lang="en-US" sz="2800" dirty="0"/>
              <a:t> vision across the institution</a:t>
            </a:r>
          </a:p>
          <a:p>
            <a:pPr lvl="1"/>
            <a:r>
              <a:rPr lang="en-US" sz="2400" dirty="0"/>
              <a:t>Communication is vital</a:t>
            </a:r>
          </a:p>
        </p:txBody>
      </p:sp>
    </p:spTree>
    <p:extLst>
      <p:ext uri="{BB962C8B-B14F-4D97-AF65-F5344CB8AC3E}">
        <p14:creationId xmlns:p14="http://schemas.microsoft.com/office/powerpoint/2010/main" val="3315739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" y="0"/>
            <a:ext cx="9138197" cy="514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3719EB-ADD0-F8BD-20B3-1D0E030A3D6C}"/>
              </a:ext>
            </a:extLst>
          </p:cNvPr>
          <p:cNvSpPr txBox="1"/>
          <p:nvPr/>
        </p:nvSpPr>
        <p:spPr>
          <a:xfrm>
            <a:off x="793019" y="753011"/>
            <a:ext cx="77278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kern="1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Institution-Wide Initiatives and Projects: Lessons Learned from an LMS Migration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A5649-9CB9-1A6C-0917-8F6C1921AF04}"/>
              </a:ext>
            </a:extLst>
          </p:cNvPr>
          <p:cNvSpPr txBox="1"/>
          <p:nvPr/>
        </p:nvSpPr>
        <p:spPr>
          <a:xfrm>
            <a:off x="962952" y="3811349"/>
            <a:ext cx="741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Anthony Piña, Todd Smoak &amp; Christopher Br</a:t>
            </a:r>
            <a:r>
              <a:rPr lang="en-US" sz="2800" dirty="0">
                <a:solidFill>
                  <a:srgbClr val="FFFF00"/>
                </a:solidFill>
              </a:rPr>
              <a:t>andt</a:t>
            </a:r>
          </a:p>
        </p:txBody>
      </p:sp>
    </p:spTree>
    <p:extLst>
      <p:ext uri="{BB962C8B-B14F-4D97-AF65-F5344CB8AC3E}">
        <p14:creationId xmlns:p14="http://schemas.microsoft.com/office/powerpoint/2010/main" val="341814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During 2022-23, ISU implemented a successful LMS transition from Sakai (</a:t>
            </a:r>
            <a:r>
              <a:rPr lang="en-US" sz="2800" dirty="0" err="1"/>
              <a:t>ReggieNet</a:t>
            </a:r>
            <a:r>
              <a:rPr lang="en-US" sz="2800" dirty="0"/>
              <a:t>) to Canvas. </a:t>
            </a:r>
          </a:p>
          <a:p>
            <a:r>
              <a:rPr lang="en-US" sz="2800" dirty="0"/>
              <a:t>What were the contributors to the project’s success and what were the challenges and pain points? </a:t>
            </a:r>
          </a:p>
        </p:txBody>
      </p:sp>
    </p:spTree>
    <p:extLst>
      <p:ext uri="{BB962C8B-B14F-4D97-AF65-F5344CB8AC3E}">
        <p14:creationId xmlns:p14="http://schemas.microsoft.com/office/powerpoint/2010/main" val="3080073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Determine what large-scale technology initiatives and projects need to be successful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 the challenges of large-scale technology initiatives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 the lesson learned and implications of large-scale technology initiatives and projects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87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Large-Scale Technology Initiatives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Involves personnel and resources throughout the organization</a:t>
            </a:r>
          </a:p>
          <a:p>
            <a:r>
              <a:rPr lang="en-US" sz="2800" dirty="0"/>
              <a:t>Scope and beneficiaries not limited to a single organizational unit (e.g., program or college)</a:t>
            </a:r>
          </a:p>
          <a:p>
            <a:r>
              <a:rPr lang="en-US" sz="2800" dirty="0"/>
              <a:t>Requires a comprehensive organizational and operational structure </a:t>
            </a:r>
          </a:p>
        </p:txBody>
      </p:sp>
    </p:spTree>
    <p:extLst>
      <p:ext uri="{BB962C8B-B14F-4D97-AF65-F5344CB8AC3E}">
        <p14:creationId xmlns:p14="http://schemas.microsoft.com/office/powerpoint/2010/main" val="203266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Setting Up Organization for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Steering committee</a:t>
            </a:r>
          </a:p>
          <a:p>
            <a:r>
              <a:rPr lang="en-US" sz="2800" dirty="0"/>
              <a:t>Leadership</a:t>
            </a:r>
          </a:p>
          <a:p>
            <a:r>
              <a:rPr lang="en-US" sz="2800" dirty="0"/>
              <a:t>Project management</a:t>
            </a:r>
          </a:p>
          <a:p>
            <a:r>
              <a:rPr lang="en-US" sz="2800" dirty="0"/>
              <a:t>Task forces and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43156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Steering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High-level decision makers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Authority to allocate funds and personnel</a:t>
            </a:r>
          </a:p>
          <a:p>
            <a:pPr lvl="1"/>
            <a:r>
              <a:rPr lang="en-US" sz="2400" dirty="0"/>
              <a:t>Ties initiative to mission &amp; strategic plan</a:t>
            </a:r>
          </a:p>
          <a:p>
            <a:pPr lvl="1"/>
            <a:r>
              <a:rPr lang="en-US" sz="2400" dirty="0"/>
              <a:t>Determines metrics for success</a:t>
            </a:r>
          </a:p>
          <a:p>
            <a:pPr lvl="1"/>
            <a:r>
              <a:rPr lang="en-US" sz="2400" dirty="0"/>
              <a:t>Provides accountability to chief executives</a:t>
            </a:r>
          </a:p>
          <a:p>
            <a:pPr lvl="1"/>
            <a:r>
              <a:rPr lang="en-US" sz="2400" dirty="0"/>
              <a:t>“Over-arching” decision-making</a:t>
            </a:r>
          </a:p>
          <a:p>
            <a:pPr lvl="1"/>
            <a:r>
              <a:rPr lang="en-US" sz="2400" dirty="0"/>
              <a:t>Not too involved in minutiae or micro-management</a:t>
            </a:r>
          </a:p>
        </p:txBody>
      </p:sp>
    </p:spTree>
    <p:extLst>
      <p:ext uri="{BB962C8B-B14F-4D97-AF65-F5344CB8AC3E}">
        <p14:creationId xmlns:p14="http://schemas.microsoft.com/office/powerpoint/2010/main" val="71282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Leadership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“face” of the project</a:t>
            </a:r>
          </a:p>
          <a:p>
            <a:pPr lvl="1"/>
            <a:r>
              <a:rPr lang="en-US" sz="2400" dirty="0"/>
              <a:t>Reports to the Steering Committee</a:t>
            </a:r>
          </a:p>
          <a:p>
            <a:pPr lvl="1"/>
            <a:r>
              <a:rPr lang="en-US" sz="2400" dirty="0"/>
              <a:t>Promote project across and/or outside the organization</a:t>
            </a:r>
          </a:p>
          <a:p>
            <a:r>
              <a:rPr lang="en-US" sz="2800" dirty="0"/>
              <a:t>“Daily” (operations) decision-making</a:t>
            </a:r>
          </a:p>
          <a:p>
            <a:pPr lvl="1"/>
            <a:r>
              <a:rPr lang="en-US" sz="2400" dirty="0"/>
              <a:t>Coordinates/leads daily operations</a:t>
            </a:r>
          </a:p>
          <a:p>
            <a:pPr lvl="1"/>
            <a:r>
              <a:rPr lang="en-US" sz="2400" dirty="0"/>
              <a:t>Configurations, policy, procedures, training, support</a:t>
            </a:r>
          </a:p>
          <a:p>
            <a:pPr lvl="1"/>
            <a:r>
              <a:rPr lang="en-US" sz="2400" dirty="0"/>
              <a:t>Gathers and reports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8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Too often neglected </a:t>
            </a:r>
          </a:p>
          <a:p>
            <a:r>
              <a:rPr lang="en-US" sz="2800" dirty="0"/>
              <a:t>Provides accountability</a:t>
            </a:r>
          </a:p>
          <a:p>
            <a:pPr lvl="1"/>
            <a:r>
              <a:rPr lang="en-US" sz="2400" dirty="0"/>
              <a:t>Works closely with leadership to make sure that all tasks are completed</a:t>
            </a:r>
          </a:p>
          <a:p>
            <a:pPr lvl="1"/>
            <a:r>
              <a:rPr lang="en-US" sz="2400" dirty="0"/>
              <a:t>Identifies gaps and redundancies</a:t>
            </a:r>
          </a:p>
          <a:p>
            <a:pPr lvl="1"/>
            <a:r>
              <a:rPr lang="en-US" sz="2400" dirty="0"/>
              <a:t>Keeps project on track</a:t>
            </a:r>
          </a:p>
        </p:txBody>
      </p:sp>
    </p:spTree>
    <p:extLst>
      <p:ext uri="{BB962C8B-B14F-4D97-AF65-F5344CB8AC3E}">
        <p14:creationId xmlns:p14="http://schemas.microsoft.com/office/powerpoint/2010/main" val="347085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8197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Management Triple Constraint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953862D-33F4-6373-286E-0E5207E80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832" y="1078877"/>
            <a:ext cx="5358384" cy="298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174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fe2d134-2c53-492a-a75e-0f91237ab10d" xsi:nil="true"/>
    <lcf76f155ced4ddcb4097134ff3c332f xmlns="205bfbc1-e8b8-4860-980c-b93c7920f50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82AB5BAEC8E648A2742CACB06F527E" ma:contentTypeVersion="18" ma:contentTypeDescription="Create a new document." ma:contentTypeScope="" ma:versionID="35b82300237088cde879769e2fa6537f">
  <xsd:schema xmlns:xsd="http://www.w3.org/2001/XMLSchema" xmlns:xs="http://www.w3.org/2001/XMLSchema" xmlns:p="http://schemas.microsoft.com/office/2006/metadata/properties" xmlns:ns2="205bfbc1-e8b8-4860-980c-b93c7920f507" xmlns:ns3="4fe2d134-2c53-492a-a75e-0f91237ab10d" targetNamespace="http://schemas.microsoft.com/office/2006/metadata/properties" ma:root="true" ma:fieldsID="376791e415b44f91bd7e6283511f9d73" ns2:_="" ns3:_="">
    <xsd:import namespace="205bfbc1-e8b8-4860-980c-b93c7920f507"/>
    <xsd:import namespace="4fe2d134-2c53-492a-a75e-0f91237ab1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bfbc1-e8b8-4860-980c-b93c7920f5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dea7019a-c3dc-464b-ba2f-0a559e8498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2d134-2c53-492a-a75e-0f91237ab10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0c8913f3-194d-48da-b09a-8442723d2b9f}" ma:internalName="TaxCatchAll" ma:showField="CatchAllData" ma:web="4fe2d134-2c53-492a-a75e-0f91237ab1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EA7D50-6DB9-45B7-B1E7-028C5B56479C}">
  <ds:schemaRefs>
    <ds:schemaRef ds:uri="http://schemas.microsoft.com/office/2006/metadata/properties"/>
    <ds:schemaRef ds:uri="http://schemas.microsoft.com/office/infopath/2007/PartnerControls"/>
    <ds:schemaRef ds:uri="4fe2d134-2c53-492a-a75e-0f91237ab10d"/>
    <ds:schemaRef ds:uri="205bfbc1-e8b8-4860-980c-b93c7920f507"/>
  </ds:schemaRefs>
</ds:datastoreItem>
</file>

<file path=customXml/itemProps2.xml><?xml version="1.0" encoding="utf-8"?>
<ds:datastoreItem xmlns:ds="http://schemas.openxmlformats.org/officeDocument/2006/customXml" ds:itemID="{3C495136-3AD7-48C9-9B81-68E06419AC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5bfbc1-e8b8-4860-980c-b93c7920f507"/>
    <ds:schemaRef ds:uri="4fe2d134-2c53-492a-a75e-0f91237ab1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07DE8F-2383-499F-9D32-F52A319B88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4394</TotalTime>
  <Words>510</Words>
  <Application>Microsoft Office PowerPoint</Application>
  <PresentationFormat>On-screen Show (16:9)</PresentationFormat>
  <Paragraphs>91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Arial</vt:lpstr>
      <vt:lpstr>Calibri</vt:lpstr>
      <vt:lpstr>Symbol</vt:lpstr>
      <vt:lpstr>Office Theme</vt:lpstr>
      <vt:lpstr>PowerPoint Presentation</vt:lpstr>
      <vt:lpstr>Background</vt:lpstr>
      <vt:lpstr>Objectives</vt:lpstr>
      <vt:lpstr>Large-Scale Technology Initiatives </vt:lpstr>
      <vt:lpstr>Setting Up Organization for Success</vt:lpstr>
      <vt:lpstr>Steering Committee</vt:lpstr>
      <vt:lpstr>Leadership</vt:lpstr>
      <vt:lpstr>Project Management</vt:lpstr>
      <vt:lpstr>Project Management Triple Constraint</vt:lpstr>
      <vt:lpstr>Task Forces and Working Groups</vt:lpstr>
      <vt:lpstr>Challenges</vt:lpstr>
      <vt:lpstr>Successes of LMS Initiative</vt:lpstr>
      <vt:lpstr>Successes of LMS Initiative</vt:lpstr>
      <vt:lpstr>Lessons Learned and Implications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Pina, Anthony</cp:lastModifiedBy>
  <cp:revision>8</cp:revision>
  <dcterms:created xsi:type="dcterms:W3CDTF">2016-07-01T14:13:07Z</dcterms:created>
  <dcterms:modified xsi:type="dcterms:W3CDTF">2024-07-30T00:21:05Z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0x010100D682AB5BAEC8E648A2742CACB06F527E</vt:lpwstr>
  </property>
  <property fmtid="{D5CDD505-2E9C-101B-9397-08002B2CF9AE}" pid="3" name="MediaServiceImageTags">
    <vt:lpwstr/>
  </property>
</Properties>
</file>