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27"/>
  </p:notesMasterIdLst>
  <p:sldIdLst>
    <p:sldId id="256" r:id="rId5"/>
    <p:sldId id="260" r:id="rId6"/>
    <p:sldId id="261" r:id="rId7"/>
    <p:sldId id="262" r:id="rId8"/>
    <p:sldId id="278" r:id="rId9"/>
    <p:sldId id="263" r:id="rId10"/>
    <p:sldId id="280" r:id="rId11"/>
    <p:sldId id="275" r:id="rId12"/>
    <p:sldId id="276" r:id="rId13"/>
    <p:sldId id="277" r:id="rId14"/>
    <p:sldId id="264" r:id="rId15"/>
    <p:sldId id="266" r:id="rId16"/>
    <p:sldId id="281" r:id="rId17"/>
    <p:sldId id="267" r:id="rId18"/>
    <p:sldId id="268" r:id="rId19"/>
    <p:sldId id="279" r:id="rId20"/>
    <p:sldId id="269" r:id="rId21"/>
    <p:sldId id="270" r:id="rId22"/>
    <p:sldId id="271" r:id="rId23"/>
    <p:sldId id="273" r:id="rId24"/>
    <p:sldId id="274" r:id="rId25"/>
    <p:sldId id="259" r:id="rId26"/>
  </p:sldIdLst>
  <p:sldSz cx="9144000" cy="5143500" type="screen16x9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79000" autoAdjust="0"/>
  </p:normalViewPr>
  <p:slideViewPr>
    <p:cSldViewPr snapToGrid="0" snapToObjects="1">
      <p:cViewPr varScale="1">
        <p:scale>
          <a:sx n="66" d="100"/>
          <a:sy n="66" d="100"/>
        </p:scale>
        <p:origin x="1280" y="44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appleyea, Ben" userId="4ba01ac5-8c10-431b-b53c-c111204396fa" providerId="ADAL" clId="{BB7A5038-94D5-4F96-BB90-778DA108B030}"/>
    <pc:docChg chg="modSld">
      <pc:chgData name="Rappleyea, Ben" userId="4ba01ac5-8c10-431b-b53c-c111204396fa" providerId="ADAL" clId="{BB7A5038-94D5-4F96-BB90-778DA108B030}" dt="2024-08-05T17:50:00.497" v="15" actId="20577"/>
      <pc:docMkLst>
        <pc:docMk/>
      </pc:docMkLst>
      <pc:sldChg chg="modNotesTx">
        <pc:chgData name="Rappleyea, Ben" userId="4ba01ac5-8c10-431b-b53c-c111204396fa" providerId="ADAL" clId="{BB7A5038-94D5-4F96-BB90-778DA108B030}" dt="2024-08-05T17:50:00.497" v="15" actId="20577"/>
        <pc:sldMkLst>
          <pc:docMk/>
          <pc:sldMk cId="3080073922" sldId="260"/>
        </pc:sldMkLst>
      </pc:sldChg>
      <pc:sldChg chg="modNotesTx">
        <pc:chgData name="Rappleyea, Ben" userId="4ba01ac5-8c10-431b-b53c-c111204396fa" providerId="ADAL" clId="{BB7A5038-94D5-4F96-BB90-778DA108B030}" dt="2024-08-05T17:49:55.499" v="14" actId="20577"/>
        <pc:sldMkLst>
          <pc:docMk/>
          <pc:sldMk cId="3366914623" sldId="261"/>
        </pc:sldMkLst>
      </pc:sldChg>
      <pc:sldChg chg="modNotesTx">
        <pc:chgData name="Rappleyea, Ben" userId="4ba01ac5-8c10-431b-b53c-c111204396fa" providerId="ADAL" clId="{BB7A5038-94D5-4F96-BB90-778DA108B030}" dt="2024-08-05T17:49:43.175" v="12" actId="20577"/>
        <pc:sldMkLst>
          <pc:docMk/>
          <pc:sldMk cId="2850804274" sldId="263"/>
        </pc:sldMkLst>
      </pc:sldChg>
      <pc:sldChg chg="modNotesTx">
        <pc:chgData name="Rappleyea, Ben" userId="4ba01ac5-8c10-431b-b53c-c111204396fa" providerId="ADAL" clId="{BB7A5038-94D5-4F96-BB90-778DA108B030}" dt="2024-08-05T17:42:27.526" v="9" actId="20577"/>
        <pc:sldMkLst>
          <pc:docMk/>
          <pc:sldMk cId="1850188700" sldId="264"/>
        </pc:sldMkLst>
      </pc:sldChg>
      <pc:sldChg chg="modNotesTx">
        <pc:chgData name="Rappleyea, Ben" userId="4ba01ac5-8c10-431b-b53c-c111204396fa" providerId="ADAL" clId="{BB7A5038-94D5-4F96-BB90-778DA108B030}" dt="2024-08-05T17:41:34.588" v="8" actId="20577"/>
        <pc:sldMkLst>
          <pc:docMk/>
          <pc:sldMk cId="345629989" sldId="266"/>
        </pc:sldMkLst>
      </pc:sldChg>
      <pc:sldChg chg="modNotesTx">
        <pc:chgData name="Rappleyea, Ben" userId="4ba01ac5-8c10-431b-b53c-c111204396fa" providerId="ADAL" clId="{BB7A5038-94D5-4F96-BB90-778DA108B030}" dt="2024-08-05T17:41:08.752" v="6" actId="20577"/>
        <pc:sldMkLst>
          <pc:docMk/>
          <pc:sldMk cId="1895530557" sldId="268"/>
        </pc:sldMkLst>
      </pc:sldChg>
      <pc:sldChg chg="modNotesTx">
        <pc:chgData name="Rappleyea, Ben" userId="4ba01ac5-8c10-431b-b53c-c111204396fa" providerId="ADAL" clId="{BB7A5038-94D5-4F96-BB90-778DA108B030}" dt="2024-08-05T17:40:07.104" v="4" actId="20577"/>
        <pc:sldMkLst>
          <pc:docMk/>
          <pc:sldMk cId="564132285" sldId="269"/>
        </pc:sldMkLst>
      </pc:sldChg>
      <pc:sldChg chg="modNotesTx">
        <pc:chgData name="Rappleyea, Ben" userId="4ba01ac5-8c10-431b-b53c-c111204396fa" providerId="ADAL" clId="{BB7A5038-94D5-4F96-BB90-778DA108B030}" dt="2024-08-05T17:40:01.148" v="3" actId="20577"/>
        <pc:sldMkLst>
          <pc:docMk/>
          <pc:sldMk cId="3649426497" sldId="270"/>
        </pc:sldMkLst>
      </pc:sldChg>
      <pc:sldChg chg="modNotesTx">
        <pc:chgData name="Rappleyea, Ben" userId="4ba01ac5-8c10-431b-b53c-c111204396fa" providerId="ADAL" clId="{BB7A5038-94D5-4F96-BB90-778DA108B030}" dt="2024-08-05T17:39:56.810" v="2" actId="20577"/>
        <pc:sldMkLst>
          <pc:docMk/>
          <pc:sldMk cId="220397889" sldId="271"/>
        </pc:sldMkLst>
      </pc:sldChg>
      <pc:sldChg chg="modNotesTx">
        <pc:chgData name="Rappleyea, Ben" userId="4ba01ac5-8c10-431b-b53c-c111204396fa" providerId="ADAL" clId="{BB7A5038-94D5-4F96-BB90-778DA108B030}" dt="2024-08-05T17:39:51.563" v="1" actId="20577"/>
        <pc:sldMkLst>
          <pc:docMk/>
          <pc:sldMk cId="608324285" sldId="273"/>
        </pc:sldMkLst>
      </pc:sldChg>
      <pc:sldChg chg="modNotesTx">
        <pc:chgData name="Rappleyea, Ben" userId="4ba01ac5-8c10-431b-b53c-c111204396fa" providerId="ADAL" clId="{BB7A5038-94D5-4F96-BB90-778DA108B030}" dt="2024-08-05T17:39:24.400" v="0" actId="20577"/>
        <pc:sldMkLst>
          <pc:docMk/>
          <pc:sldMk cId="2774905955" sldId="274"/>
        </pc:sldMkLst>
      </pc:sldChg>
      <pc:sldChg chg="modNotesTx">
        <pc:chgData name="Rappleyea, Ben" userId="4ba01ac5-8c10-431b-b53c-c111204396fa" providerId="ADAL" clId="{BB7A5038-94D5-4F96-BB90-778DA108B030}" dt="2024-08-05T17:45:00.925" v="11" actId="20577"/>
        <pc:sldMkLst>
          <pc:docMk/>
          <pc:sldMk cId="2098542601" sldId="275"/>
        </pc:sldMkLst>
      </pc:sldChg>
      <pc:sldChg chg="modNotesTx">
        <pc:chgData name="Rappleyea, Ben" userId="4ba01ac5-8c10-431b-b53c-c111204396fa" providerId="ADAL" clId="{BB7A5038-94D5-4F96-BB90-778DA108B030}" dt="2024-08-05T17:43:01.754" v="10" actId="20577"/>
        <pc:sldMkLst>
          <pc:docMk/>
          <pc:sldMk cId="3187385908" sldId="277"/>
        </pc:sldMkLst>
      </pc:sldChg>
      <pc:sldChg chg="modNotesTx">
        <pc:chgData name="Rappleyea, Ben" userId="4ba01ac5-8c10-431b-b53c-c111204396fa" providerId="ADAL" clId="{BB7A5038-94D5-4F96-BB90-778DA108B030}" dt="2024-08-05T17:49:48.747" v="13" actId="20577"/>
        <pc:sldMkLst>
          <pc:docMk/>
          <pc:sldMk cId="930257832" sldId="278"/>
        </pc:sldMkLst>
      </pc:sldChg>
      <pc:sldChg chg="modNotesTx">
        <pc:chgData name="Rappleyea, Ben" userId="4ba01ac5-8c10-431b-b53c-c111204396fa" providerId="ADAL" clId="{BB7A5038-94D5-4F96-BB90-778DA108B030}" dt="2024-08-05T17:40:12.426" v="5" actId="20577"/>
        <pc:sldMkLst>
          <pc:docMk/>
          <pc:sldMk cId="595460894" sldId="279"/>
        </pc:sldMkLst>
      </pc:sldChg>
      <pc:sldChg chg="modNotesTx">
        <pc:chgData name="Rappleyea, Ben" userId="4ba01ac5-8c10-431b-b53c-c111204396fa" providerId="ADAL" clId="{BB7A5038-94D5-4F96-BB90-778DA108B030}" dt="2024-08-05T17:41:27.177" v="7" actId="20577"/>
        <pc:sldMkLst>
          <pc:docMk/>
          <pc:sldMk cId="2510967805" sldId="281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56C8B-6C39-46EF-8810-F3E61C522C48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8CEAC-B183-4F61-9ACB-253D235719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20175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79684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73756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6951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08979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Existing accounts -&gt; we are checking to make sure that student employees are still affiliated and removing them if they are not</a:t>
            </a:r>
          </a:p>
          <a:p>
            <a:endParaRPr lang="en-US" baseline="0" dirty="0"/>
          </a:p>
          <a:p>
            <a:r>
              <a:rPr lang="en-US" baseline="0" dirty="0"/>
              <a:t>Requesting new DLID accounts can now be done in Grouper which simplifies the process: No onboarding tickets, no off-boarding tickets, can be completely automated based on REFERENCE groups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91689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53169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876301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214473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4226709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644554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6566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674608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135093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372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478556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3046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96263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34048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- The privileged accounts in Grouper have the access and ability to </a:t>
            </a:r>
          </a:p>
          <a:p>
            <a:r>
              <a:rPr lang="en-US" baseline="0" dirty="0"/>
              <a:t>    - CREATE and DELETE groups in directories</a:t>
            </a:r>
          </a:p>
          <a:p>
            <a:r>
              <a:rPr lang="en-US" baseline="0" dirty="0"/>
              <a:t>    - These groups can be utilized by applications like Shibboleth and Cognos</a:t>
            </a:r>
          </a:p>
          <a:p>
            <a:r>
              <a:rPr lang="en-US" baseline="0" dirty="0"/>
              <a:t>    - Allow access to specific resources such as printers, network shares</a:t>
            </a:r>
          </a:p>
          <a:p>
            <a:r>
              <a:rPr lang="en-US" baseline="0" dirty="0"/>
              <a:t>    - Privileged users also can request secondary accounts through Grouper </a:t>
            </a:r>
          </a:p>
          <a:p>
            <a:r>
              <a:rPr lang="en-US" baseline="0" dirty="0"/>
              <a:t>          - but I will touch on that more in a minute</a:t>
            </a:r>
          </a:p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6606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aseline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3D8CEAC-B183-4F61-9ACB-253D235719CA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48758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139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7014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54781"/>
            <a:ext cx="2057400" cy="329088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54781"/>
            <a:ext cx="6019800" cy="329088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229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1420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66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900113"/>
            <a:ext cx="4038600" cy="254555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3017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7304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875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7973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8764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90365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C222DF-4A0C-564A-BDC4-89C55FF98B72}" type="datetimeFigureOut">
              <a:rPr lang="en-US" smtClean="0"/>
              <a:t>8/5/2024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700931-7141-904F-B72F-E2098AC593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6368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help.illinoisstate.edu/identity/guides#accordion-auto-01" TargetMode="External"/><Relationship Id="rId4" Type="http://schemas.openxmlformats.org/officeDocument/2006/relationships/hyperlink" Target="https://help.illinoisstate.edu/identity/guides/grouper-how-to-documents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DC328648-837D-91C4-E4CB-25B1C46A80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4298" y="634604"/>
            <a:ext cx="8229600" cy="85725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bg1"/>
                </a:solidFill>
              </a:rPr>
              <a:t>Grouper - What is it? </a:t>
            </a:r>
            <a:br>
              <a:rPr lang="en-US" dirty="0">
                <a:solidFill>
                  <a:schemeClr val="bg1"/>
                </a:solidFill>
              </a:rPr>
            </a:br>
            <a:r>
              <a:rPr lang="en-US" dirty="0">
                <a:solidFill>
                  <a:schemeClr val="bg1"/>
                </a:solidFill>
              </a:rPr>
              <a:t>How does it help me?</a:t>
            </a:r>
          </a:p>
        </p:txBody>
      </p:sp>
    </p:spTree>
    <p:extLst>
      <p:ext uri="{BB962C8B-B14F-4D97-AF65-F5344CB8AC3E}">
        <p14:creationId xmlns:p14="http://schemas.microsoft.com/office/powerpoint/2010/main" val="43601598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empowerment tool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How does this help us?</a:t>
            </a:r>
          </a:p>
          <a:p>
            <a:pPr lvl="2"/>
            <a:r>
              <a:rPr lang="en-US" dirty="0"/>
              <a:t>Reduces required directory privileges</a:t>
            </a:r>
          </a:p>
          <a:p>
            <a:pPr lvl="2"/>
            <a:r>
              <a:rPr lang="en-US" dirty="0"/>
              <a:t>Better auditing/records</a:t>
            </a:r>
          </a:p>
          <a:p>
            <a:pPr lvl="2"/>
            <a:r>
              <a:rPr lang="en-US" dirty="0"/>
              <a:t>Cleanup and maintenance automation</a:t>
            </a:r>
          </a:p>
          <a:p>
            <a:pPr lvl="2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8738590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Population automation</a:t>
            </a:r>
          </a:p>
          <a:p>
            <a:pPr lvl="1"/>
            <a:r>
              <a:rPr lang="en-US" dirty="0"/>
              <a:t>Curation of groups</a:t>
            </a:r>
          </a:p>
          <a:p>
            <a:pPr lvl="2"/>
            <a:r>
              <a:rPr lang="en-US" dirty="0"/>
              <a:t>Source true groups</a:t>
            </a:r>
          </a:p>
          <a:p>
            <a:pPr lvl="2"/>
            <a:r>
              <a:rPr lang="en-US" dirty="0"/>
              <a:t>Attestation – email to group owner</a:t>
            </a:r>
          </a:p>
          <a:p>
            <a:pPr lvl="1"/>
            <a:r>
              <a:rPr lang="en-US" dirty="0"/>
              <a:t>Group math</a:t>
            </a:r>
          </a:p>
          <a:p>
            <a:pPr lvl="2"/>
            <a:r>
              <a:rPr lang="en-US" dirty="0"/>
              <a:t>Comparing, adding, subtracting</a:t>
            </a:r>
          </a:p>
          <a:p>
            <a:pPr lvl="1"/>
            <a:r>
              <a:rPr lang="en-US" dirty="0"/>
              <a:t>Eligibility groups</a:t>
            </a:r>
          </a:p>
          <a:p>
            <a:pPr lvl="2"/>
            <a:r>
              <a:rPr lang="en-US" dirty="0"/>
              <a:t>More on this…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501887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000" dirty="0"/>
              <a:t>Eligibility groups</a:t>
            </a:r>
          </a:p>
          <a:p>
            <a:pPr lvl="1"/>
            <a:r>
              <a:rPr lang="en-US" sz="2600" dirty="0"/>
              <a:t>Tailored to the person maintaining the group</a:t>
            </a:r>
          </a:p>
          <a:p>
            <a:pPr lvl="2"/>
            <a:r>
              <a:rPr lang="en-US" sz="2200" dirty="0"/>
              <a:t>Enables ad-hoc administration</a:t>
            </a:r>
          </a:p>
          <a:p>
            <a:pPr lvl="1"/>
            <a:r>
              <a:rPr lang="en-US" sz="2600" dirty="0"/>
              <a:t>Requires that the member(s) of a group be “eligible”</a:t>
            </a:r>
          </a:p>
          <a:p>
            <a:pPr lvl="2"/>
            <a:r>
              <a:rPr lang="en-US" sz="2600" dirty="0"/>
              <a:t>Automatically removal 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6299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Eligibility group example</a:t>
            </a:r>
          </a:p>
          <a:p>
            <a:pPr lvl="1"/>
            <a:r>
              <a:rPr lang="en-US" sz="2000" dirty="0"/>
              <a:t>Group owner defines eligibility as being an active employee</a:t>
            </a:r>
          </a:p>
          <a:p>
            <a:pPr lvl="1"/>
            <a:r>
              <a:rPr lang="en-US" sz="2000" dirty="0"/>
              <a:t>Supervisor puts user into an employees only target group</a:t>
            </a:r>
          </a:p>
          <a:p>
            <a:pPr lvl="1"/>
            <a:r>
              <a:rPr lang="en-US" sz="2000" dirty="0"/>
              <a:t>While the user is an employee they remain in the group</a:t>
            </a:r>
          </a:p>
          <a:p>
            <a:pPr lvl="1"/>
            <a:r>
              <a:rPr lang="en-US" sz="2000" dirty="0"/>
              <a:t>When they are no longer an employee they are automatically removed</a:t>
            </a:r>
          </a:p>
          <a:p>
            <a:r>
              <a:rPr lang="en-US" sz="2400" dirty="0"/>
              <a:t>Second example</a:t>
            </a:r>
          </a:p>
          <a:p>
            <a:pPr lvl="1"/>
            <a:r>
              <a:rPr lang="en-US" sz="2000" dirty="0"/>
              <a:t>Require that the users put into the group be “privileged” accounts</a:t>
            </a:r>
          </a:p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096780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Secondary Account (DLID) lifecycle</a:t>
            </a:r>
          </a:p>
          <a:p>
            <a:pPr lvl="1"/>
            <a:r>
              <a:rPr lang="en-US" sz="2600" dirty="0"/>
              <a:t>Existing accounts -&gt; users primary account must be in eligibility group</a:t>
            </a:r>
          </a:p>
          <a:p>
            <a:pPr lvl="1"/>
            <a:r>
              <a:rPr lang="en-US" sz="2600" dirty="0"/>
              <a:t>New Secondary account request process </a:t>
            </a:r>
          </a:p>
          <a:p>
            <a:pPr lvl="2"/>
            <a:r>
              <a:rPr lang="en-US" sz="2000" dirty="0"/>
              <a:t>Users needing a secondary account</a:t>
            </a:r>
          </a:p>
          <a:p>
            <a:pPr lvl="3"/>
            <a:r>
              <a:rPr lang="en-US" dirty="0"/>
              <a:t>PRIMARY account is placed into request group</a:t>
            </a:r>
          </a:p>
          <a:p>
            <a:pPr lvl="3"/>
            <a:r>
              <a:rPr lang="en-US" dirty="0"/>
              <a:t>If they are eligible, a secondary account is created</a:t>
            </a:r>
          </a:p>
          <a:p>
            <a:pPr lvl="3"/>
            <a:r>
              <a:rPr lang="en-US" dirty="0"/>
              <a:t>When they are no longer eligible, secondary account is removed</a:t>
            </a:r>
          </a:p>
          <a:p>
            <a:pPr lvl="2"/>
            <a:r>
              <a:rPr lang="en-US" sz="2000" dirty="0"/>
              <a:t>Can be ad-hoc or automated using reference groups</a:t>
            </a:r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8412144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Reference Groups</a:t>
            </a:r>
          </a:p>
          <a:p>
            <a:pPr lvl="1"/>
            <a:r>
              <a:rPr lang="en-US" sz="2200" dirty="0"/>
              <a:t>Globally defined, automated, groups (</a:t>
            </a:r>
            <a:r>
              <a:rPr lang="en-US" sz="2200" dirty="0" err="1"/>
              <a:t>global:ref</a:t>
            </a:r>
            <a:r>
              <a:rPr lang="en-US" sz="2200" dirty="0"/>
              <a:t>)</a:t>
            </a:r>
          </a:p>
          <a:p>
            <a:pPr lvl="2"/>
            <a:r>
              <a:rPr lang="en-US" sz="1800" dirty="0"/>
              <a:t>Updated at least daily</a:t>
            </a:r>
          </a:p>
          <a:p>
            <a:pPr lvl="2"/>
            <a:r>
              <a:rPr lang="en-US" sz="1800" dirty="0"/>
              <a:t>Population is defined by the owner of the group</a:t>
            </a:r>
          </a:p>
          <a:p>
            <a:pPr lvl="2"/>
            <a:r>
              <a:rPr lang="en-US" sz="1800" dirty="0"/>
              <a:t>Can be consumed by anyone with privileged Grouper access</a:t>
            </a:r>
          </a:p>
          <a:p>
            <a:pPr lvl="1"/>
            <a:r>
              <a:rPr lang="en-US" sz="2200" dirty="0"/>
              <a:t>Team specific groups</a:t>
            </a:r>
          </a:p>
          <a:p>
            <a:pPr lvl="2"/>
            <a:r>
              <a:rPr lang="en-US" sz="1800" dirty="0"/>
              <a:t>Kept in local IT team reference folder</a:t>
            </a:r>
          </a:p>
          <a:p>
            <a:pPr lvl="2"/>
            <a:r>
              <a:rPr lang="en-US" sz="1800" dirty="0"/>
              <a:t>Can be shared with other teams (VPN group members)</a:t>
            </a:r>
          </a:p>
          <a:p>
            <a:pPr lvl="1"/>
            <a:r>
              <a:rPr lang="en-US" sz="2200" dirty="0"/>
              <a:t>Reference groups as members of other groups</a:t>
            </a:r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53055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Using reference groups</a:t>
            </a:r>
          </a:p>
          <a:p>
            <a:pPr lvl="1"/>
            <a:r>
              <a:rPr lang="en-US" dirty="0"/>
              <a:t>Supplying consistent populations</a:t>
            </a:r>
          </a:p>
          <a:p>
            <a:pPr lvl="2"/>
            <a:r>
              <a:rPr lang="en-US" dirty="0"/>
              <a:t>One group -&gt; add to multiple groups</a:t>
            </a:r>
          </a:p>
          <a:p>
            <a:pPr lvl="3"/>
            <a:r>
              <a:rPr lang="en-US"/>
              <a:t>Nested groups</a:t>
            </a:r>
            <a:endParaRPr lang="en-US" dirty="0"/>
          </a:p>
          <a:p>
            <a:pPr lvl="1"/>
            <a:r>
              <a:rPr lang="en-US" dirty="0"/>
              <a:t>Group math</a:t>
            </a:r>
          </a:p>
          <a:p>
            <a:pPr lvl="2"/>
            <a:r>
              <a:rPr lang="en-US" dirty="0"/>
              <a:t>Example: All students minus communications majors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46089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Reference Groups (sound like a lot of work)</a:t>
            </a:r>
          </a:p>
          <a:p>
            <a:pPr lvl="1"/>
            <a:r>
              <a:rPr lang="en-US" sz="2400" dirty="0"/>
              <a:t>Group-of-groups functionality</a:t>
            </a:r>
          </a:p>
          <a:p>
            <a:pPr lvl="2"/>
            <a:r>
              <a:rPr lang="en-US" dirty="0"/>
              <a:t>Selects all the users specified by a query -&gt; assigns sub-groups based on criteria</a:t>
            </a:r>
          </a:p>
          <a:p>
            <a:pPr lvl="2"/>
            <a:r>
              <a:rPr lang="en-US" dirty="0"/>
              <a:t>Example: Listservs based on residence hall occupancy, departmental groups, class groups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413228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can Grouper put groups?</a:t>
            </a:r>
          </a:p>
          <a:p>
            <a:pPr lvl="1"/>
            <a:r>
              <a:rPr lang="en-US" dirty="0"/>
              <a:t>Directories</a:t>
            </a:r>
          </a:p>
          <a:p>
            <a:pPr lvl="2"/>
            <a:r>
              <a:rPr lang="en-US" dirty="0"/>
              <a:t>Active Directory, LDAP, Entra ID</a:t>
            </a:r>
          </a:p>
          <a:p>
            <a:pPr lvl="1"/>
            <a:r>
              <a:rPr lang="en-US" dirty="0"/>
              <a:t>Databases</a:t>
            </a:r>
          </a:p>
          <a:p>
            <a:pPr lvl="2"/>
            <a:r>
              <a:rPr lang="en-US" dirty="0"/>
              <a:t>EDA is using this for Cognos Access Management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94264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Where can Grouper put groups?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Entra ID</a:t>
            </a:r>
          </a:p>
          <a:p>
            <a:pPr lvl="2"/>
            <a:r>
              <a:rPr lang="en-US" dirty="0"/>
              <a:t>Using for group licensing</a:t>
            </a:r>
          </a:p>
          <a:p>
            <a:pPr lvl="3"/>
            <a:r>
              <a:rPr lang="en-US" dirty="0"/>
              <a:t>No longer requires overnight job</a:t>
            </a:r>
          </a:p>
          <a:p>
            <a:pPr lvl="3"/>
            <a:r>
              <a:rPr lang="en-US" dirty="0"/>
              <a:t>Changes take place within an hour</a:t>
            </a:r>
          </a:p>
          <a:p>
            <a:pPr lvl="2"/>
            <a:r>
              <a:rPr lang="en-US" dirty="0"/>
              <a:t>Still working on getting Teams management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3978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Grouper –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Grouper – what is it?</a:t>
            </a:r>
          </a:p>
          <a:p>
            <a:pPr lvl="1"/>
            <a:r>
              <a:rPr lang="en-US" dirty="0"/>
              <a:t>Not the fish in this case</a:t>
            </a:r>
          </a:p>
          <a:p>
            <a:pPr lvl="1"/>
            <a:r>
              <a:rPr lang="en-US" dirty="0"/>
              <a:t>Part of OIM replacement (along with </a:t>
            </a:r>
            <a:r>
              <a:rPr lang="en-US" dirty="0" err="1"/>
              <a:t>MidPoint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Replacement for LDAP Group management page</a:t>
            </a:r>
          </a:p>
          <a:p>
            <a:pPr lvl="1"/>
            <a:r>
              <a:rPr lang="en-US" dirty="0"/>
              <a:t>Group/Access management engine</a:t>
            </a:r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</p:txBody>
      </p:sp>
      <p:pic>
        <p:nvPicPr>
          <p:cNvPr id="6" name="Picture 5" descr="A close up of a fish&#10;&#10;Description automatically generated">
            <a:extLst>
              <a:ext uri="{FF2B5EF4-FFF2-40B4-BE49-F238E27FC236}">
                <a16:creationId xmlns:a16="http://schemas.microsoft.com/office/drawing/2014/main" id="{15B404D9-25C5-E894-0FA0-96F9FE5217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56710" y="1063229"/>
            <a:ext cx="1950724" cy="13014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00739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happens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Ansible bulk group creation</a:t>
            </a:r>
          </a:p>
          <a:p>
            <a:r>
              <a:rPr lang="en-US" dirty="0"/>
              <a:t>Working with CCA on replacing ODSEE (LDAP)</a:t>
            </a:r>
          </a:p>
          <a:p>
            <a:pPr lvl="1"/>
            <a:r>
              <a:rPr lang="en-US" dirty="0"/>
              <a:t>With 389ds</a:t>
            </a:r>
          </a:p>
          <a:p>
            <a:r>
              <a:rPr lang="en-US" dirty="0"/>
              <a:t>Attribute based access control</a:t>
            </a:r>
          </a:p>
          <a:p>
            <a:r>
              <a:rPr lang="en-US" dirty="0"/>
              <a:t>Additional targets</a:t>
            </a:r>
          </a:p>
          <a:p>
            <a:pPr lvl="1"/>
            <a:r>
              <a:rPr lang="en-US" dirty="0"/>
              <a:t>More SCIM2, databases, in the near future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832428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happens next?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How can we make your life easier?</a:t>
            </a:r>
          </a:p>
          <a:p>
            <a:pPr lvl="1"/>
            <a:r>
              <a:rPr lang="en-US" dirty="0"/>
              <a:t>Any questions?</a:t>
            </a:r>
          </a:p>
          <a:p>
            <a:r>
              <a:rPr lang="en-US" dirty="0"/>
              <a:t>Grouper How-to Documents</a:t>
            </a:r>
          </a:p>
          <a:p>
            <a:pPr lvl="1"/>
            <a:r>
              <a:rPr lang="en-US" dirty="0">
                <a:hlinkClick r:id="rId4"/>
              </a:rPr>
              <a:t>https://help.illinoisstate.edu/identity/guides/grouper-how-to-documents</a:t>
            </a:r>
            <a:endParaRPr lang="en-US" dirty="0"/>
          </a:p>
          <a:p>
            <a:pPr lvl="1"/>
            <a:r>
              <a:rPr lang="en-US" dirty="0">
                <a:hlinkClick r:id="rId5"/>
              </a:rPr>
              <a:t>https://help.illinoisstate.edu/identity/guides#accordion-auto-01</a:t>
            </a:r>
            <a:endParaRPr lang="en-US" dirty="0"/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r>
              <a:rPr lang="en-US" dirty="0"/>
              <a:t>* Picture of Grouper credit: NOAA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490595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redbackground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597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Grouper –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OIM replacement</a:t>
            </a:r>
          </a:p>
          <a:p>
            <a:pPr lvl="1"/>
            <a:r>
              <a:rPr lang="en-US" dirty="0"/>
              <a:t>Behind the scenes</a:t>
            </a:r>
          </a:p>
          <a:p>
            <a:pPr lvl="1"/>
            <a:r>
              <a:rPr lang="en-US" dirty="0"/>
              <a:t>Affiliation calculation</a:t>
            </a:r>
          </a:p>
          <a:p>
            <a:pPr lvl="1"/>
            <a:r>
              <a:rPr lang="en-US" dirty="0"/>
              <a:t>Group provisioning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6914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Grouper –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Replacement LDAP Group management page</a:t>
            </a:r>
          </a:p>
          <a:p>
            <a:pPr lvl="1"/>
            <a:r>
              <a:rPr lang="en-US" dirty="0"/>
              <a:t>Better user interface</a:t>
            </a:r>
          </a:p>
          <a:p>
            <a:pPr lvl="1"/>
            <a:r>
              <a:rPr lang="en-US" dirty="0"/>
              <a:t>Better auditing</a:t>
            </a:r>
          </a:p>
          <a:p>
            <a:pPr lvl="1"/>
            <a:r>
              <a:rPr lang="en-US" dirty="0"/>
              <a:t>Better user management</a:t>
            </a:r>
          </a:p>
          <a:p>
            <a:pPr lvl="1"/>
            <a:r>
              <a:rPr lang="en-US" dirty="0"/>
              <a:t>More to come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66745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Grouper – What is it?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Access management engine</a:t>
            </a:r>
          </a:p>
          <a:p>
            <a:pPr lvl="1"/>
            <a:r>
              <a:rPr lang="en-US" dirty="0"/>
              <a:t>Gets data from multiple sources</a:t>
            </a:r>
          </a:p>
          <a:p>
            <a:pPr lvl="2"/>
            <a:r>
              <a:rPr lang="en-US" dirty="0"/>
              <a:t>Databases, Directories (AD/LDAP)</a:t>
            </a:r>
          </a:p>
          <a:p>
            <a:pPr lvl="1"/>
            <a:r>
              <a:rPr lang="en-US" dirty="0"/>
              <a:t>Group provisioning</a:t>
            </a:r>
          </a:p>
          <a:p>
            <a:pPr lvl="2"/>
            <a:r>
              <a:rPr lang="en-US" dirty="0"/>
              <a:t>SQL, Directories (AD/LDAP/Entra ID)</a:t>
            </a:r>
          </a:p>
          <a:p>
            <a:pPr lvl="2"/>
            <a:r>
              <a:rPr lang="en-US" dirty="0"/>
              <a:t>Used by: Shibboleth, Cognos, and more…</a:t>
            </a:r>
          </a:p>
          <a:p>
            <a:pPr lvl="2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025783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empowerment tool</a:t>
            </a:r>
          </a:p>
          <a:p>
            <a:r>
              <a:rPr lang="en-US" dirty="0"/>
              <a:t>Population automation</a:t>
            </a:r>
          </a:p>
          <a:p>
            <a:r>
              <a:rPr lang="en-US" dirty="0"/>
              <a:t>Account and group lifecycles</a:t>
            </a:r>
          </a:p>
          <a:p>
            <a:r>
              <a:rPr lang="en-US" dirty="0"/>
              <a:t>Reference groups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042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empowerment tool</a:t>
            </a:r>
          </a:p>
          <a:p>
            <a:pPr lvl="1"/>
            <a:r>
              <a:rPr lang="en-US" dirty="0"/>
              <a:t>Group management (ULID)</a:t>
            </a:r>
          </a:p>
          <a:p>
            <a:pPr lvl="1"/>
            <a:r>
              <a:rPr lang="en-US" dirty="0"/>
              <a:t>Group creation and deletion (Privileged)</a:t>
            </a:r>
          </a:p>
          <a:p>
            <a:pPr lvl="2"/>
            <a:r>
              <a:rPr lang="en-US" dirty="0"/>
              <a:t>And group management of course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395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empowerment tool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Group management (ULID)</a:t>
            </a:r>
          </a:p>
          <a:p>
            <a:pPr lvl="2"/>
            <a:r>
              <a:rPr lang="en-US" dirty="0"/>
              <a:t>Privileges can be delegated to users</a:t>
            </a:r>
          </a:p>
          <a:p>
            <a:pPr lvl="2"/>
            <a:r>
              <a:rPr lang="en-US" dirty="0"/>
              <a:t>They can log into grouper.illinoisstate.edu</a:t>
            </a:r>
          </a:p>
          <a:p>
            <a:pPr lvl="2"/>
            <a:r>
              <a:rPr lang="en-US" dirty="0"/>
              <a:t>Manage the groups they have the privileges for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5426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whitebackground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38197" cy="51435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How does it help me?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User empowerment tool (</a:t>
            </a:r>
            <a:r>
              <a:rPr lang="en-US" dirty="0" err="1"/>
              <a:t>con’t</a:t>
            </a:r>
            <a:r>
              <a:rPr lang="en-US" dirty="0"/>
              <a:t>)</a:t>
            </a:r>
          </a:p>
          <a:p>
            <a:pPr lvl="1"/>
            <a:r>
              <a:rPr lang="en-US" dirty="0"/>
              <a:t>Group creation and deletion (Privileged)</a:t>
            </a:r>
          </a:p>
          <a:p>
            <a:pPr lvl="2"/>
            <a:r>
              <a:rPr lang="en-US" dirty="0"/>
              <a:t>Administrative users have privileges</a:t>
            </a:r>
          </a:p>
          <a:p>
            <a:pPr lvl="2"/>
            <a:r>
              <a:rPr lang="en-US" dirty="0"/>
              <a:t>They can log into grouper.illinoisstate.edu</a:t>
            </a:r>
          </a:p>
          <a:p>
            <a:pPr lvl="2"/>
            <a:r>
              <a:rPr lang="en-US" dirty="0"/>
              <a:t>Within team space can create groups -&gt; directories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18280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4fe2d134-2c53-492a-a75e-0f91237ab10d" xsi:nil="true"/>
    <lcf76f155ced4ddcb4097134ff3c332f xmlns="205bfbc1-e8b8-4860-980c-b93c7920f507">
      <Terms xmlns="http://schemas.microsoft.com/office/infopath/2007/PartnerControls"/>
    </lcf76f155ced4ddcb4097134ff3c332f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682AB5BAEC8E648A2742CACB06F527E" ma:contentTypeVersion="18" ma:contentTypeDescription="Create a new document." ma:contentTypeScope="" ma:versionID="35b82300237088cde879769e2fa6537f">
  <xsd:schema xmlns:xsd="http://www.w3.org/2001/XMLSchema" xmlns:xs="http://www.w3.org/2001/XMLSchema" xmlns:p="http://schemas.microsoft.com/office/2006/metadata/properties" xmlns:ns2="205bfbc1-e8b8-4860-980c-b93c7920f507" xmlns:ns3="4fe2d134-2c53-492a-a75e-0f91237ab10d" targetNamespace="http://schemas.microsoft.com/office/2006/metadata/properties" ma:root="true" ma:fieldsID="376791e415b44f91bd7e6283511f9d73" ns2:_="" ns3:_="">
    <xsd:import namespace="205bfbc1-e8b8-4860-980c-b93c7920f507"/>
    <xsd:import namespace="4fe2d134-2c53-492a-a75e-0f91237ab1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Location" minOccurs="0"/>
                <xsd:element ref="ns2:MediaServiceAutoTags" minOccurs="0"/>
                <xsd:element ref="ns2:MediaServiceOCR" minOccurs="0"/>
                <xsd:element ref="ns2:MediaServiceAutoKeyPoints" minOccurs="0"/>
                <xsd:element ref="ns2:MediaServiceKeyPoint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05bfbc1-e8b8-4860-980c-b93c7920f50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1" nillable="true" ma:displayName="MediaServiceLocation" ma:internalName="MediaServiceLocation" ma:readOnly="true">
      <xsd:simpleType>
        <xsd:restriction base="dms:Text"/>
      </xsd:simpleType>
    </xsd:element>
    <xsd:element name="MediaServiceAutoTags" ma:index="12" nillable="true" ma:displayName="MediaServiceAuto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8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20" nillable="true" ma:taxonomy="true" ma:internalName="lcf76f155ced4ddcb4097134ff3c332f" ma:taxonomyFieldName="MediaServiceImageTags" ma:displayName="Image Tags" ma:readOnly="false" ma:fieldId="{5cf76f15-5ced-4ddc-b409-7134ff3c332f}" ma:taxonomyMulti="true" ma:sspId="dea7019a-c3dc-464b-ba2f-0a559e84983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fe2d134-2c53-492a-a75e-0f91237ab10d" elementFormDefault="qualified">
    <xsd:import namespace="http://schemas.microsoft.com/office/2006/documentManagement/types"/>
    <xsd:import namespace="http://schemas.microsoft.com/office/infopath/2007/PartnerControls"/>
    <xsd:element name="TaxCatchAll" ma:index="21" nillable="true" ma:displayName="Taxonomy Catch All Column" ma:hidden="true" ma:list="{0c8913f3-194d-48da-b09a-8442723d2b9f}" ma:internalName="TaxCatchAll" ma:showField="CatchAllData" ma:web="4fe2d134-2c53-492a-a75e-0f91237ab10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2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CEA7D50-6DB9-45B7-B1E7-028C5B56479C}">
  <ds:schemaRefs>
    <ds:schemaRef ds:uri="http://schemas.microsoft.com/office/infopath/2007/PartnerControls"/>
    <ds:schemaRef ds:uri="http://purl.org/dc/dcmitype/"/>
    <ds:schemaRef ds:uri="http://purl.org/dc/terms/"/>
    <ds:schemaRef ds:uri="http://schemas.openxmlformats.org/package/2006/metadata/core-properties"/>
    <ds:schemaRef ds:uri="http://www.w3.org/XML/1998/namespace"/>
    <ds:schemaRef ds:uri="http://schemas.microsoft.com/office/2006/documentManagement/types"/>
    <ds:schemaRef ds:uri="http://purl.org/dc/elements/1.1/"/>
    <ds:schemaRef ds:uri="4fe2d134-2c53-492a-a75e-0f91237ab10d"/>
    <ds:schemaRef ds:uri="205bfbc1-e8b8-4860-980c-b93c7920f507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3C495136-3AD7-48C9-9B81-68E06419AC5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05bfbc1-e8b8-4860-980c-b93c7920f507"/>
    <ds:schemaRef ds:uri="4fe2d134-2c53-492a-a75e-0f91237ab1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8007DE8F-2383-499F-9D32-F52A319B88B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8235</TotalTime>
  <Words>925</Words>
  <Application>Microsoft Office PowerPoint</Application>
  <PresentationFormat>On-screen Show (16:9)</PresentationFormat>
  <Paragraphs>175</Paragraphs>
  <Slides>22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5" baseType="lpstr">
      <vt:lpstr>Arial</vt:lpstr>
      <vt:lpstr>Calibri</vt:lpstr>
      <vt:lpstr>Office Theme</vt:lpstr>
      <vt:lpstr>Grouper - What is it?  How does it help me?</vt:lpstr>
      <vt:lpstr>Grouper – What is it?</vt:lpstr>
      <vt:lpstr>Grouper – What is it?</vt:lpstr>
      <vt:lpstr>Grouper – What is it?</vt:lpstr>
      <vt:lpstr>Grouper – What is it?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How does it help me?</vt:lpstr>
      <vt:lpstr>What happens next?</vt:lpstr>
      <vt:lpstr>What happens next?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Derek</dc:creator>
  <cp:lastModifiedBy>Rappleyea, Ben</cp:lastModifiedBy>
  <cp:revision>9</cp:revision>
  <dcterms:created xsi:type="dcterms:W3CDTF">2016-07-01T14:13:07Z</dcterms:created>
  <dcterms:modified xsi:type="dcterms:W3CDTF">2024-08-05T17:50:01Z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0x010100D682AB5BAEC8E648A2742CACB06F527E</vt:lpwstr>
  </property>
  <property fmtid="{D5CDD505-2E9C-101B-9397-08002B2CF9AE}" pid="3" name="MediaServiceImageTags">
    <vt:lpwstr/>
  </property>
</Properties>
</file>