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66" r:id="rId5"/>
    <p:sldId id="265" r:id="rId6"/>
    <p:sldId id="264" r:id="rId7"/>
    <p:sldId id="263" r:id="rId8"/>
    <p:sldId id="274" r:id="rId9"/>
    <p:sldId id="270" r:id="rId10"/>
    <p:sldId id="275" r:id="rId11"/>
    <p:sldId id="269" r:id="rId12"/>
    <p:sldId id="262" r:id="rId13"/>
    <p:sldId id="272" r:id="rId14"/>
    <p:sldId id="268" r:id="rId15"/>
    <p:sldId id="276" r:id="rId16"/>
    <p:sldId id="267" r:id="rId17"/>
    <p:sldId id="259" r:id="rId1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628CC6-3B81-4F8D-94BE-3A6ABC4240D0}" v="55" dt="2023-08-02T15:52:57.960"/>
    <p1510:client id="{EB8DEE4D-20AE-4E62-97EB-FB0D6B456690}" v="39" dt="2023-08-02T03:05:13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9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56C8B-6C39-46EF-8810-F3E61C522C48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8CEAC-B183-4F61-9ACB-253D2357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1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/>
              <a:t>If the Physical Lab to Virtual, can’t be roped into a AVD virtual app/desktop &gt; then what about Azure Labs as an option</a:t>
            </a:r>
          </a:p>
          <a:p>
            <a:pPr marL="0" indent="0">
              <a:buFontTx/>
              <a:buNone/>
            </a:pPr>
            <a:endParaRPr lang="en-US"/>
          </a:p>
          <a:p>
            <a:r>
              <a:rPr lang="en-US"/>
              <a:t>- Connect with RDP file or SSH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155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/>
              <a:t>Save Custom Templates, like when a Template per Class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8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Canvas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E6E6E6"/>
                </a:solidFill>
                <a:effectLst/>
                <a:latin typeface="Segoe UI" panose="020B0502040204020203" pitchFamily="34" charset="0"/>
              </a:rPr>
              <a:t>Educators can create and manage labs directly inside a course in Canvas.</a:t>
            </a:r>
            <a:endParaRPr lang="en-US" b="0" i="0">
              <a:solidFill>
                <a:srgbClr val="E6E6E6"/>
              </a:solidFill>
              <a:effectLst/>
              <a:latin typeface="Segoe UI" panose="020B0502040204020203" pitchFamily="34" charset="0"/>
              <a:cs typeface="Segoe UI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E6E6E6"/>
                </a:solidFill>
                <a:effectLst/>
                <a:latin typeface="Segoe UI"/>
                <a:cs typeface="Segoe UI"/>
              </a:rPr>
              <a:t>Educators don't need to maintain lab participants in two different systems. The list of lab users is </a:t>
            </a:r>
            <a:r>
              <a:rPr lang="en-US" b="0" i="0" err="1">
                <a:solidFill>
                  <a:srgbClr val="E6E6E6"/>
                </a:solidFill>
                <a:effectLst/>
                <a:latin typeface="Segoe UI"/>
                <a:cs typeface="Segoe UI"/>
              </a:rPr>
              <a:t>autopopulated</a:t>
            </a:r>
            <a:r>
              <a:rPr lang="en-US" b="0" i="0">
                <a:solidFill>
                  <a:srgbClr val="E6E6E6"/>
                </a:solidFill>
                <a:effectLst/>
                <a:latin typeface="Segoe UI"/>
                <a:cs typeface="Segoe UI"/>
              </a:rPr>
              <a:t> based on the Canvas course roster. Azure Lab Services automatically performs a synchronization every 24 hours.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E6E6E6"/>
                </a:solidFill>
                <a:effectLst/>
                <a:latin typeface="Segoe UI" panose="020B0502040204020203" pitchFamily="34" charset="0"/>
              </a:rPr>
              <a:t>After the initial publish of the template virtual machine, the lab capacity (the number of virtual machines in the lab) is automatically adjusted based on the addition/deletion of students from the Canvas course roster.</a:t>
            </a:r>
            <a:endParaRPr lang="en-US" b="0" i="0">
              <a:solidFill>
                <a:srgbClr val="E6E6E6"/>
              </a:solidFill>
              <a:effectLst/>
              <a:latin typeface="Segoe UI" panose="020B0502040204020203" pitchFamily="34" charset="0"/>
              <a:cs typeface="Segoe UI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E6E6E6"/>
                </a:solidFill>
                <a:effectLst/>
                <a:latin typeface="Segoe UI" panose="020B0502040204020203" pitchFamily="34" charset="0"/>
              </a:rPr>
              <a:t>Students access their labs directly inside a course in Canvas.</a:t>
            </a:r>
          </a:p>
          <a:p>
            <a:endParaRPr lang="en-US" baseline="0"/>
          </a:p>
          <a:p>
            <a:endParaRPr lang="en-US" baseline="0"/>
          </a:p>
          <a:p>
            <a:r>
              <a:rPr lang="en-US" baseline="0"/>
              <a:t>https://learn.microsoft.com/en-us/azure/lab-services/tutorial-access-lab-virtual-machine-teams-canvas?tabs=canvas</a:t>
            </a:r>
            <a:endParaRPr lang="en-US" baseline="0">
              <a:cs typeface="Calibri" panose="020F0502020204030204"/>
            </a:endParaRPr>
          </a:p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21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65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9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9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2020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- Moved from Xen to VMware </a:t>
            </a:r>
            <a:r>
              <a:rPr lang="en-US" err="1"/>
              <a:t>ESXi</a:t>
            </a:r>
            <a:endParaRPr lang="en-US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- Ran xen for awhile &gt; issues arose &gt; migrated to </a:t>
            </a:r>
            <a:r>
              <a:rPr lang="en-US" baseline="0" err="1"/>
              <a:t>vmware</a:t>
            </a:r>
            <a:r>
              <a:rPr lang="en-US" baseline="0"/>
              <a:t> since we had it &gt; things got better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- Another hypervisor to support</a:t>
            </a:r>
          </a:p>
          <a:p>
            <a:endParaRPr lang="en-US" baseline="0"/>
          </a:p>
          <a:p>
            <a:r>
              <a:rPr lang="en-US" baseline="0"/>
              <a:t>Pandemic </a:t>
            </a:r>
          </a:p>
          <a:p>
            <a:pPr marL="171450" indent="-171450">
              <a:buFontTx/>
              <a:buChar char="-"/>
            </a:pPr>
            <a:r>
              <a:rPr lang="en-US"/>
              <a:t>Physical Labs as a Virtual Lab Offerings</a:t>
            </a:r>
          </a:p>
          <a:p>
            <a:pPr marL="171450" indent="-171450">
              <a:buFontTx/>
              <a:buChar char="-"/>
            </a:pPr>
            <a:r>
              <a:rPr lang="en-US"/>
              <a:t>Remote Desktop Broker for your ISU Workstation (1:1’s)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pPr marL="171450" indent="-171450">
              <a:buFontTx/>
              <a:buChar char="-"/>
            </a:pPr>
            <a:r>
              <a:rPr lang="en-US"/>
              <a:t>Return to Campus</a:t>
            </a:r>
          </a:p>
          <a:p>
            <a:pPr lvl="1"/>
            <a:r>
              <a:rPr lang="en-US"/>
              <a:t>Scaled back licensing</a:t>
            </a:r>
          </a:p>
          <a:p>
            <a:pPr lvl="1"/>
            <a:r>
              <a:rPr lang="en-US"/>
              <a:t>Overall Usage Drops</a:t>
            </a:r>
          </a:p>
          <a:p>
            <a:pPr marL="171450" indent="-171450">
              <a:buFontTx/>
              <a:buChar char="-"/>
            </a:pPr>
            <a:endParaRPr lang="en-US"/>
          </a:p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20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/>
              <a:t>Working on a 6mo extension but we are preparing for the worst</a:t>
            </a:r>
            <a:br>
              <a:rPr lang="en-US" baseline="0"/>
            </a:br>
            <a:endParaRPr lang="en-US" baseline="0"/>
          </a:p>
          <a:p>
            <a:pPr marL="171450" indent="-171450">
              <a:buFontTx/>
              <a:buChar char="-"/>
            </a:pPr>
            <a:r>
              <a:rPr lang="en-US" baseline="0"/>
              <a:t>The servers' processors are too old, don’t support ESXI 7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Precautions are in place for the current VDI ESXI hosts, on a completely locked down subnet.</a:t>
            </a:r>
            <a:br>
              <a:rPr lang="en-US" baseline="0"/>
            </a:br>
            <a:endParaRPr lang="en-US" baseline="0"/>
          </a:p>
          <a:p>
            <a:pPr marL="171450" indent="-171450">
              <a:buFontTx/>
              <a:buChar char="-"/>
            </a:pPr>
            <a:r>
              <a:rPr lang="en-US" baseline="0"/>
              <a:t>Pricing on a new VDI cluster as about 20k a node, and we probably would want 3-4 nodes.</a:t>
            </a:r>
          </a:p>
          <a:p>
            <a:pPr marL="171450" indent="-171450">
              <a:buFontTx/>
              <a:buChar char="-"/>
            </a:pPr>
            <a:endParaRPr lang="en-US" baseline="0"/>
          </a:p>
          <a:p>
            <a:pPr marL="171450" indent="-171450">
              <a:buFontTx/>
              <a:buChar char="-"/>
            </a:pPr>
            <a:r>
              <a:rPr lang="en-US" baseline="0"/>
              <a:t>Stats on Usage</a:t>
            </a:r>
          </a:p>
          <a:p>
            <a:pPr marL="171450" indent="-171450">
              <a:buFontTx/>
              <a:buChar char="-"/>
            </a:pPr>
            <a:endParaRPr lang="en-US" baseline="0"/>
          </a:p>
          <a:p>
            <a:pPr marL="171450" indent="-171450">
              <a:buFontTx/>
              <a:buChar char="-"/>
            </a:pPr>
            <a:endParaRPr lang="en-US" baseline="0"/>
          </a:p>
          <a:p>
            <a:pPr marL="0" indent="0">
              <a:buFontTx/>
              <a:buNone/>
            </a:pP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18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/>
              <a:t>Looked at </a:t>
            </a:r>
            <a:r>
              <a:rPr lang="en-US" baseline="0" err="1"/>
              <a:t>Vmware</a:t>
            </a:r>
            <a:r>
              <a:rPr lang="en-US" baseline="0"/>
              <a:t> Horizon and spoke to </a:t>
            </a:r>
            <a:r>
              <a:rPr lang="en-US" baseline="0" err="1"/>
              <a:t>Vmware</a:t>
            </a:r>
            <a:r>
              <a:rPr lang="en-US" baseline="0"/>
              <a:t> reps about their on-prem and cloud offering</a:t>
            </a:r>
          </a:p>
          <a:p>
            <a:r>
              <a:rPr lang="en-US" baseline="0"/>
              <a:t>Looked at Citrix’s Desktops as a Service, cloud offering</a:t>
            </a:r>
          </a:p>
          <a:p>
            <a:endParaRPr lang="en-US" baseline="0"/>
          </a:p>
          <a:p>
            <a:r>
              <a:rPr lang="en-US" baseline="0"/>
              <a:t>Both use AVD, so they were basically a wrapper for it.</a:t>
            </a:r>
          </a:p>
          <a:p>
            <a:endParaRPr lang="en-US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/>
              <a:t>Both of these service runs in Cloud – No Hardware</a:t>
            </a:r>
          </a:p>
          <a:p>
            <a:endParaRPr lang="en-US" baseline="0"/>
          </a:p>
          <a:p>
            <a:r>
              <a:rPr lang="en-US" baseline="0"/>
              <a:t>Licensing already covered – quotes for VDI solutions are expensive</a:t>
            </a:r>
          </a:p>
          <a:p>
            <a:endParaRPr lang="en-US" baseline="0"/>
          </a:p>
          <a:p>
            <a:r>
              <a:rPr lang="en-US" baseline="0"/>
              <a:t>Our goal is to go live with AVD this Winter to replace Citrix, but also still look at Azure Labs as a supplementary / new option</a:t>
            </a:r>
          </a:p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31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18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="0" i="0">
                <a:solidFill>
                  <a:srgbClr val="E6E6E6"/>
                </a:solidFill>
                <a:effectLst/>
                <a:latin typeface="Segoe UI" panose="020B0502040204020203" pitchFamily="34" charset="0"/>
              </a:rPr>
              <a:t>Host pools – Collection of VMs that run the same configuration</a:t>
            </a:r>
          </a:p>
          <a:p>
            <a:pPr marL="628650" lvl="1" indent="-171450">
              <a:buFontTx/>
              <a:buChar char="-"/>
            </a:pPr>
            <a:r>
              <a:rPr lang="en-US" b="0" i="0">
                <a:solidFill>
                  <a:srgbClr val="E6E6E6"/>
                </a:solidFill>
                <a:effectLst/>
                <a:latin typeface="Segoe UI" panose="020B0502040204020203" pitchFamily="34" charset="0"/>
              </a:rPr>
              <a:t>Pooled vs Personal</a:t>
            </a:r>
          </a:p>
          <a:p>
            <a:pPr marL="171450" indent="-171450">
              <a:buFontTx/>
              <a:buChar char="-"/>
            </a:pPr>
            <a:endParaRPr lang="en-US" b="0" i="0">
              <a:solidFill>
                <a:srgbClr val="E6E6E6"/>
              </a:solidFill>
              <a:effectLst/>
              <a:latin typeface="Segoe UI" panose="020B0502040204020203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b="0" i="0">
                <a:solidFill>
                  <a:srgbClr val="E6E6E6"/>
                </a:solidFill>
                <a:effectLst/>
                <a:latin typeface="Segoe UI" panose="020B0502040204020203" pitchFamily="34" charset="0"/>
              </a:rPr>
              <a:t>Application Groups – We control what Apps or Desktops get published to security groups</a:t>
            </a:r>
          </a:p>
          <a:p>
            <a:pPr marL="0" indent="0">
              <a:buFontTx/>
              <a:buNone/>
            </a:pPr>
            <a:endParaRPr lang="en-US" b="0" i="0">
              <a:solidFill>
                <a:srgbClr val="E6E6E6"/>
              </a:solidFill>
              <a:effectLst/>
              <a:latin typeface="Segoe UI" panose="020B0502040204020203" pitchFamily="34" charset="0"/>
            </a:endParaRPr>
          </a:p>
          <a:p>
            <a:pPr marL="171450" indent="-171450">
              <a:buFontTx/>
              <a:buChar char="-"/>
            </a:pPr>
            <a:endParaRPr lang="en-US" b="0" i="0">
              <a:solidFill>
                <a:srgbClr val="E6E6E6"/>
              </a:solidFill>
              <a:effectLst/>
              <a:latin typeface="Segoe UI" panose="020B0502040204020203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b="0" i="0">
                <a:solidFill>
                  <a:srgbClr val="E6E6E6"/>
                </a:solidFill>
                <a:effectLst/>
                <a:latin typeface="Segoe UI" panose="020B0502040204020203" pitchFamily="34" charset="0"/>
              </a:rPr>
              <a:t>Reduce costs with pooled, multi-session, previously only Windows Servers supported with via RDS</a:t>
            </a:r>
          </a:p>
          <a:p>
            <a:pPr marL="628650" lvl="1" indent="-171450">
              <a:buFontTx/>
              <a:buChar char="-"/>
            </a:pPr>
            <a:r>
              <a:rPr lang="en-US" b="0" i="0" baseline="0">
                <a:solidFill>
                  <a:srgbClr val="E6E6E6"/>
                </a:solidFill>
                <a:effectLst/>
                <a:latin typeface="Segoe UI" panose="020B0502040204020203" pitchFamily="34" charset="0"/>
              </a:rPr>
              <a:t>While looking at Citrix and </a:t>
            </a:r>
            <a:r>
              <a:rPr lang="en-US" b="0" i="0" baseline="0" err="1">
                <a:solidFill>
                  <a:srgbClr val="E6E6E6"/>
                </a:solidFill>
                <a:effectLst/>
                <a:latin typeface="Segoe UI" panose="020B0502040204020203" pitchFamily="34" charset="0"/>
              </a:rPr>
              <a:t>Vmware</a:t>
            </a:r>
            <a:r>
              <a:rPr lang="en-US" b="0" i="0" baseline="0">
                <a:solidFill>
                  <a:srgbClr val="E6E6E6"/>
                </a:solidFill>
                <a:effectLst/>
                <a:latin typeface="Segoe UI" panose="020B0502040204020203" pitchFamily="34" charset="0"/>
              </a:rPr>
              <a:t> offerings, their Desktop as a Server</a:t>
            </a:r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30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65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3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motedemo.illinoisstate.ed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F53FD6-1179-93D9-7FC9-73822AF69E4C}"/>
              </a:ext>
            </a:extLst>
          </p:cNvPr>
          <p:cNvSpPr txBox="1"/>
          <p:nvPr/>
        </p:nvSpPr>
        <p:spPr>
          <a:xfrm>
            <a:off x="466165" y="3899647"/>
            <a:ext cx="3587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Please Login into the Lab Computer!</a:t>
            </a:r>
          </a:p>
        </p:txBody>
      </p:sp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F743D-F670-F668-42D6-7502D75AA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it out!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14682-D80E-8B3F-B16C-BF32BE591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Open the “Remote Desktop” app from the Start Menu.</a:t>
            </a:r>
          </a:p>
          <a:p>
            <a:pPr lvl="1"/>
            <a:r>
              <a:rPr lang="en-US"/>
              <a:t>It is not “Remote Desktop Connection”</a:t>
            </a:r>
          </a:p>
          <a:p>
            <a:r>
              <a:rPr lang="en-US"/>
              <a:t>Or browse to: </a:t>
            </a:r>
            <a:r>
              <a:rPr lang="en-US">
                <a:hlinkClick r:id="rId4"/>
              </a:rPr>
              <a:t>http://remotedemo.illinoisstate.edu/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37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9E6D00-FC37-C987-3A20-CC6350F5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What is Azure Labs?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5665B-2DCC-D3D6-A7EF-05545EC12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269207"/>
            <a:ext cx="3978233" cy="2827779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Which Use Cases?</a:t>
            </a:r>
          </a:p>
          <a:p>
            <a:pPr lvl="1"/>
            <a:r>
              <a:rPr lang="en-US"/>
              <a:t>Another Replacement for Physical Lab &gt; Virtual Offering</a:t>
            </a:r>
          </a:p>
          <a:p>
            <a:pPr lvl="1"/>
            <a:r>
              <a:rPr lang="en-US"/>
              <a:t>New Use Cases! Used as a teaching tool.</a:t>
            </a:r>
          </a:p>
          <a:p>
            <a:r>
              <a:rPr lang="en-US"/>
              <a:t>Multiple OS Offerings</a:t>
            </a:r>
          </a:p>
          <a:p>
            <a:pPr lvl="1"/>
            <a:r>
              <a:rPr lang="en-US"/>
              <a:t>Windows / CentOS / Ubuntu / and more</a:t>
            </a:r>
          </a:p>
          <a:p>
            <a:r>
              <a:rPr lang="en-US"/>
              <a:t>RBAC designed for 3 personas: </a:t>
            </a:r>
          </a:p>
          <a:p>
            <a:pPr lvl="1"/>
            <a:r>
              <a:rPr lang="en-US"/>
              <a:t>IT Admins</a:t>
            </a:r>
          </a:p>
          <a:p>
            <a:pPr lvl="1"/>
            <a:r>
              <a:rPr lang="en-US"/>
              <a:t>Educators</a:t>
            </a:r>
          </a:p>
          <a:p>
            <a:pPr lvl="1"/>
            <a:r>
              <a:rPr lang="en-US"/>
              <a:t>Students</a:t>
            </a:r>
          </a:p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80E3D9E-37FF-A65B-DDE2-EBA3E165D4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495220" y="1063229"/>
            <a:ext cx="4649362" cy="3160023"/>
          </a:xfrm>
        </p:spPr>
      </p:pic>
    </p:spTree>
    <p:extLst>
      <p:ext uri="{BB962C8B-B14F-4D97-AF65-F5344CB8AC3E}">
        <p14:creationId xmlns:p14="http://schemas.microsoft.com/office/powerpoint/2010/main" val="1416534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1D9641-7579-C76A-1A4D-9B319231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Azure Labs – At a glance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B3EE8DE-9568-1DAC-F17A-EC9DFE047E0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19" y="1667352"/>
            <a:ext cx="8598957" cy="1808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124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E76FB5F-2C4F-B50F-5FA0-35AB3792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Azure Labs Demo!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1361AD1-3D62-B1A9-11AF-BBF8A8B737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64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4F8EC-07F0-B16E-B014-DB5C6854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What’s Next for AVD?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B868E-E3A1-819D-0A82-33EC13BE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Preparing AVD for production use.</a:t>
            </a:r>
          </a:p>
          <a:p>
            <a:pPr lvl="1"/>
            <a:r>
              <a:rPr lang="en-US"/>
              <a:t>December Cutover</a:t>
            </a:r>
          </a:p>
          <a:p>
            <a:pPr lvl="1"/>
            <a:r>
              <a:rPr lang="en-US"/>
              <a:t>Creating Supporting Documentation</a:t>
            </a:r>
          </a:p>
          <a:p>
            <a:pPr lvl="1"/>
            <a:r>
              <a:rPr lang="en-US"/>
              <a:t>Reaching out to IT teams that have current use cases in Citrix.</a:t>
            </a:r>
          </a:p>
        </p:txBody>
      </p:sp>
    </p:spTree>
    <p:extLst>
      <p:ext uri="{BB962C8B-B14F-4D97-AF65-F5344CB8AC3E}">
        <p14:creationId xmlns:p14="http://schemas.microsoft.com/office/powerpoint/2010/main" val="805498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54F8EC-07F0-B16E-B014-DB5C68546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Next for Azure Labs?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B868E-E3A1-819D-0A82-33EC13BED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Continue Testing</a:t>
            </a:r>
          </a:p>
          <a:p>
            <a:pPr lvl="1"/>
            <a:r>
              <a:rPr lang="en-US"/>
              <a:t>Canvas Integration with Azure Labs</a:t>
            </a:r>
          </a:p>
          <a:p>
            <a:r>
              <a:rPr lang="en-US"/>
              <a:t>Do Enough Use Cases Exist?</a:t>
            </a:r>
          </a:p>
        </p:txBody>
      </p:sp>
    </p:spTree>
    <p:extLst>
      <p:ext uri="{BB962C8B-B14F-4D97-AF65-F5344CB8AC3E}">
        <p14:creationId xmlns:p14="http://schemas.microsoft.com/office/powerpoint/2010/main" val="2376392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E76FB5F-2C4F-B50F-5FA0-35AB3792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1361AD1-3D62-B1A9-11AF-BBF8A8B737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16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2BBD7DFB-4272-8343-BC1A-0C8D4EB8AA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Redefining VDI: Transitioning from Citrix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540F54E-9CE0-2A35-A899-D6E285D88E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Tech Solutions CCA</a:t>
            </a:r>
          </a:p>
          <a:p>
            <a:r>
              <a:rPr lang="en-US"/>
              <a:t>Sam Dockery &amp; Jim Johnson</a:t>
            </a:r>
          </a:p>
        </p:txBody>
      </p:sp>
    </p:spTree>
    <p:extLst>
      <p:ext uri="{BB962C8B-B14F-4D97-AF65-F5344CB8AC3E}">
        <p14:creationId xmlns:p14="http://schemas.microsoft.com/office/powerpoint/2010/main" val="308007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BEF301B-6067-D721-CC01-065E0D250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Citrix VDI @ ISU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78EB21-D277-F7D7-40DE-3941707C5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06126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2014 - Citrix VDI environment stood up</a:t>
            </a:r>
          </a:p>
          <a:p>
            <a:r>
              <a:rPr lang="en-US"/>
              <a:t>2016 - Started deploying XenApps &amp; </a:t>
            </a:r>
            <a:r>
              <a:rPr lang="en-US" err="1"/>
              <a:t>XenDesktops</a:t>
            </a:r>
            <a:endParaRPr lang="en-US"/>
          </a:p>
          <a:p>
            <a:r>
              <a:rPr lang="en-US"/>
              <a:t>2017 - Re-platformed Xen</a:t>
            </a:r>
          </a:p>
          <a:p>
            <a:r>
              <a:rPr lang="en-US"/>
              <a:t>2020 - Re-platformed to </a:t>
            </a:r>
            <a:r>
              <a:rPr lang="en-US" err="1"/>
              <a:t>ESXi</a:t>
            </a:r>
            <a:endParaRPr lang="en-US"/>
          </a:p>
          <a:p>
            <a:r>
              <a:rPr lang="en-US"/>
              <a:t>2021 - Pandemic VDI Surge</a:t>
            </a:r>
          </a:p>
          <a:p>
            <a:r>
              <a:rPr lang="en-US"/>
              <a:t>Today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3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287160-F5B3-FE5D-986E-7F4B41CD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Citrix VDI Current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C0B56-8D2C-2366-008B-E8BF06DD6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269208"/>
            <a:ext cx="5305824" cy="254555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Virtual Apps</a:t>
            </a:r>
          </a:p>
          <a:p>
            <a:pPr marL="914400" lvl="1" indent="-514350"/>
            <a:r>
              <a:rPr lang="en-US"/>
              <a:t>SPSS</a:t>
            </a:r>
          </a:p>
          <a:p>
            <a:pPr marL="914400" lvl="1" indent="-514350"/>
            <a:r>
              <a:rPr lang="en-US"/>
              <a:t>Microsoft 365 apps (Office)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Virtual Desktops</a:t>
            </a:r>
          </a:p>
          <a:p>
            <a:pPr marL="914400" lvl="1" indent="-514350"/>
            <a:r>
              <a:rPr lang="en-US"/>
              <a:t>General Use Computer Lab</a:t>
            </a:r>
          </a:p>
          <a:p>
            <a:pPr marL="914400" lvl="1" indent="-514350"/>
            <a:r>
              <a:rPr lang="en-US"/>
              <a:t>College of Arts and Sciences Lab</a:t>
            </a:r>
          </a:p>
          <a:p>
            <a:pPr marL="914400" lvl="1" indent="-514350"/>
            <a:r>
              <a:rPr lang="en-US"/>
              <a:t>College of Business Labs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Physical Labs as a Virtual Lab Offerings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Remote Desktop Broker for your ISU Workstation (1:1’s)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63ECE0F-0A7E-92E9-26A0-BB98066772F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191" y="1269208"/>
            <a:ext cx="2541455" cy="2541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36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34D807-0602-F2DA-7C93-FEFDC69DC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DECC1-6A43-D2E9-D656-CE93FBC3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Citrix licensing expires in December 2023</a:t>
            </a:r>
          </a:p>
          <a:p>
            <a:r>
              <a:rPr lang="en-US"/>
              <a:t>12-Year-Old VDI servers</a:t>
            </a:r>
          </a:p>
          <a:p>
            <a:pPr lvl="1"/>
            <a:r>
              <a:rPr lang="en-US"/>
              <a:t>They don’t support VMware </a:t>
            </a:r>
            <a:r>
              <a:rPr lang="en-US" err="1"/>
              <a:t>ESXi</a:t>
            </a:r>
            <a:r>
              <a:rPr lang="en-US"/>
              <a:t> 7 (and 6 is EOL)</a:t>
            </a:r>
          </a:p>
          <a:p>
            <a:r>
              <a:rPr lang="en-US"/>
              <a:t>Rough Citrix Sales &amp; Support Experience</a:t>
            </a:r>
          </a:p>
          <a:p>
            <a:r>
              <a:rPr lang="en-US"/>
              <a:t>Current Citrix VDI usage is low overall</a:t>
            </a:r>
          </a:p>
        </p:txBody>
      </p:sp>
    </p:spTree>
    <p:extLst>
      <p:ext uri="{BB962C8B-B14F-4D97-AF65-F5344CB8AC3E}">
        <p14:creationId xmlns:p14="http://schemas.microsoft.com/office/powerpoint/2010/main" val="115110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822333-CDBF-DED9-A8A7-8FDB9537B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Microsoft VDI Solutions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C3BD4-9345-EE4C-B48E-40B64565D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269208"/>
            <a:ext cx="4040188" cy="479822"/>
          </a:xfrm>
        </p:spPr>
        <p:txBody>
          <a:bodyPr/>
          <a:lstStyle/>
          <a:p>
            <a:pPr algn="ctr"/>
            <a:r>
              <a:rPr lang="en-US"/>
              <a:t>Azure Virtual Desktop (AVD)</a:t>
            </a:r>
          </a:p>
        </p:txBody>
      </p:sp>
      <p:pic>
        <p:nvPicPr>
          <p:cNvPr id="11" name="Content Placeholder 10" descr="A blue and white computer logo&#10;&#10;Description automatically generated">
            <a:extLst>
              <a:ext uri="{FF2B5EF4-FFF2-40B4-BE49-F238E27FC236}">
                <a16:creationId xmlns:a16="http://schemas.microsoft.com/office/drawing/2014/main" id="{592837F7-8231-C061-F135-0869E6A1D02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1286668" y="2040731"/>
            <a:ext cx="2381250" cy="1924050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44048D7-25FA-3EF3-1568-C4CBAEC0A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6615" y="1269208"/>
            <a:ext cx="4041775" cy="479822"/>
          </a:xfrm>
        </p:spPr>
        <p:txBody>
          <a:bodyPr/>
          <a:lstStyle/>
          <a:p>
            <a:pPr algn="ctr"/>
            <a:r>
              <a:rPr lang="en-US"/>
              <a:t>Azure Labs</a:t>
            </a:r>
          </a:p>
        </p:txBody>
      </p:sp>
      <p:pic>
        <p:nvPicPr>
          <p:cNvPr id="13" name="Content Placeholder 12" descr="A blue and white cloud logo&#10;&#10;Description automatically generated">
            <a:extLst>
              <a:ext uri="{FF2B5EF4-FFF2-40B4-BE49-F238E27FC236}">
                <a16:creationId xmlns:a16="http://schemas.microsoft.com/office/drawing/2014/main" id="{C1A77EAA-D1E4-97EB-882E-F504FC4C344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5594350" y="1874405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1179019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9E6D00-FC37-C987-3A20-CC6350F5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is Azure Virtual Desktop (AVD)?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5665B-2DCC-D3D6-A7EF-05545EC12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269208"/>
            <a:ext cx="4038600" cy="2545556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AVD is a desktop and app virtualization service that runs on the cloud.</a:t>
            </a:r>
          </a:p>
          <a:p>
            <a:r>
              <a:rPr lang="en-US"/>
              <a:t>Which Use Cases?</a:t>
            </a:r>
          </a:p>
          <a:p>
            <a:pPr lvl="1"/>
            <a:r>
              <a:rPr lang="en-US"/>
              <a:t>Virtual Apps</a:t>
            </a:r>
          </a:p>
          <a:p>
            <a:pPr lvl="1"/>
            <a:r>
              <a:rPr lang="en-US"/>
              <a:t>Virtual Desktops</a:t>
            </a:r>
          </a:p>
          <a:p>
            <a:pPr lvl="1"/>
            <a:r>
              <a:rPr lang="en-US"/>
              <a:t>Replace Physical Lab &gt; Virtual Offerings with Virtual Desktops</a:t>
            </a:r>
          </a:p>
          <a:p>
            <a:pPr lvl="1"/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18FFD7A-3E00-550B-A869-165C435551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530211" y="1269208"/>
            <a:ext cx="4458487" cy="2545555"/>
          </a:xfrm>
        </p:spPr>
      </p:pic>
    </p:spTree>
    <p:extLst>
      <p:ext uri="{BB962C8B-B14F-4D97-AF65-F5344CB8AC3E}">
        <p14:creationId xmlns:p14="http://schemas.microsoft.com/office/powerpoint/2010/main" val="242794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6B1402-1890-A60E-C59D-5AD88B1F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AVD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7B0B3-E422-CE00-E7DB-EB3E56FA9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269208"/>
            <a:ext cx="4038600" cy="2545556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Host Pools </a:t>
            </a:r>
          </a:p>
          <a:p>
            <a:r>
              <a:rPr lang="en-US"/>
              <a:t>Application Groups</a:t>
            </a:r>
          </a:p>
          <a:p>
            <a:r>
              <a:rPr lang="en-US"/>
              <a:t>Windows Multi-Session </a:t>
            </a:r>
          </a:p>
          <a:p>
            <a:pPr lvl="1"/>
            <a:r>
              <a:rPr lang="en-US"/>
              <a:t>Unique to AVD</a:t>
            </a:r>
          </a:p>
          <a:p>
            <a:r>
              <a:rPr lang="en-US"/>
              <a:t>Scaling Plans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6F89215-A2F2-94A5-0A22-1A1C680F8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269208"/>
            <a:ext cx="4038600" cy="2545556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Connect to AVD from:</a:t>
            </a:r>
          </a:p>
          <a:p>
            <a:pPr lvl="1"/>
            <a:r>
              <a:rPr lang="en-US"/>
              <a:t>Windows Client</a:t>
            </a:r>
          </a:p>
          <a:p>
            <a:pPr lvl="1"/>
            <a:r>
              <a:rPr lang="en-US"/>
              <a:t>macOS Client</a:t>
            </a:r>
          </a:p>
          <a:p>
            <a:pPr lvl="1"/>
            <a:r>
              <a:rPr lang="en-US"/>
              <a:t>Android &amp; iOS App</a:t>
            </a:r>
          </a:p>
          <a:p>
            <a:pPr lvl="1"/>
            <a:r>
              <a:rPr lang="en-US"/>
              <a:t>Web Browsers:</a:t>
            </a:r>
          </a:p>
          <a:p>
            <a:pPr lvl="2"/>
            <a:r>
              <a:rPr lang="en-US"/>
              <a:t>Edge</a:t>
            </a:r>
          </a:p>
          <a:p>
            <a:pPr lvl="2"/>
            <a:r>
              <a:rPr lang="en-US"/>
              <a:t>Chrome</a:t>
            </a:r>
          </a:p>
          <a:p>
            <a:pPr lvl="2"/>
            <a:r>
              <a:rPr lang="en-US"/>
              <a:t>Firefox</a:t>
            </a:r>
          </a:p>
          <a:p>
            <a:pPr lvl="2"/>
            <a:r>
              <a:rPr lang="en-US"/>
              <a:t>Safari</a:t>
            </a:r>
          </a:p>
          <a:p>
            <a:pPr lvl="1"/>
            <a:r>
              <a:rPr lang="en-US"/>
              <a:t>Thin Clients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0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CFFDCDCF-C1FA-9682-667E-DF082F4C9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74387"/>
            <a:ext cx="357187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490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82AB5BAEC8E648A2742CACB06F527E" ma:contentTypeVersion="17" ma:contentTypeDescription="Create a new document." ma:contentTypeScope="" ma:versionID="cab9b7967b9fe2b287d11f37cbd7c088">
  <xsd:schema xmlns:xsd="http://www.w3.org/2001/XMLSchema" xmlns:xs="http://www.w3.org/2001/XMLSchema" xmlns:p="http://schemas.microsoft.com/office/2006/metadata/properties" xmlns:ns2="205bfbc1-e8b8-4860-980c-b93c7920f507" xmlns:ns3="4fe2d134-2c53-492a-a75e-0f91237ab10d" targetNamespace="http://schemas.microsoft.com/office/2006/metadata/properties" ma:root="true" ma:fieldsID="63b1f558474dd31af1c5564f744b18fe" ns2:_="" ns3:_="">
    <xsd:import namespace="205bfbc1-e8b8-4860-980c-b93c7920f507"/>
    <xsd:import namespace="4fe2d134-2c53-492a-a75e-0f91237ab1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bfbc1-e8b8-4860-980c-b93c7920f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ea7019a-c3dc-464b-ba2f-0a559e8498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2d134-2c53-492a-a75e-0f91237ab10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c8913f3-194d-48da-b09a-8442723d2b9f}" ma:internalName="TaxCatchAll" ma:showField="CatchAllData" ma:web="4fe2d134-2c53-492a-a75e-0f91237ab1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fe2d134-2c53-492a-a75e-0f91237ab10d" xsi:nil="true"/>
    <lcf76f155ced4ddcb4097134ff3c332f xmlns="205bfbc1-e8b8-4860-980c-b93c7920f50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E30487F-63D3-4A0F-B548-44BC1A9D7640}"/>
</file>

<file path=customXml/itemProps2.xml><?xml version="1.0" encoding="utf-8"?>
<ds:datastoreItem xmlns:ds="http://schemas.openxmlformats.org/officeDocument/2006/customXml" ds:itemID="{7431B31C-C7EB-4883-BC3B-75231B62EF37}"/>
</file>

<file path=customXml/itemProps3.xml><?xml version="1.0" encoding="utf-8"?>
<ds:datastoreItem xmlns:ds="http://schemas.openxmlformats.org/officeDocument/2006/customXml" ds:itemID="{ABA78964-6D10-4225-8A2D-F93E86FC6EA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814</Words>
  <Application>Microsoft Office PowerPoint</Application>
  <PresentationFormat>On-screen Show (16:9)</PresentationFormat>
  <Paragraphs>143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Segoe UI</vt:lpstr>
      <vt:lpstr>Office Theme</vt:lpstr>
      <vt:lpstr>PowerPoint Presentation</vt:lpstr>
      <vt:lpstr>Redefining VDI: Transitioning from Citrix</vt:lpstr>
      <vt:lpstr>Citrix VDI @ ISU</vt:lpstr>
      <vt:lpstr>Citrix VDI Current Use Cases</vt:lpstr>
      <vt:lpstr>Why Change?</vt:lpstr>
      <vt:lpstr>Microsoft VDI Solutions</vt:lpstr>
      <vt:lpstr>What is Azure Virtual Desktop (AVD)?</vt:lpstr>
      <vt:lpstr>AVD Capabilities</vt:lpstr>
      <vt:lpstr>PowerPoint Presentation</vt:lpstr>
      <vt:lpstr>Try it out!</vt:lpstr>
      <vt:lpstr>What is Azure Labs?</vt:lpstr>
      <vt:lpstr>Azure Labs – At a glance</vt:lpstr>
      <vt:lpstr>Azure Labs Demo!</vt:lpstr>
      <vt:lpstr>What’s Next for AVD?</vt:lpstr>
      <vt:lpstr>What’s Next for Azure Labs?</vt:lpstr>
      <vt:lpstr>Questions?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Birckelbaw, Carla</cp:lastModifiedBy>
  <cp:revision>2</cp:revision>
  <dcterms:created xsi:type="dcterms:W3CDTF">2016-07-01T14:13:07Z</dcterms:created>
  <dcterms:modified xsi:type="dcterms:W3CDTF">2023-08-14T15:09:33Z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0x010100D682AB5BAEC8E648A2742CACB06F527E</vt:lpwstr>
  </property>
</Properties>
</file>