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1" r:id="rId6"/>
    <p:sldId id="273" r:id="rId7"/>
    <p:sldId id="274" r:id="rId8"/>
    <p:sldId id="258" r:id="rId9"/>
    <p:sldId id="275" r:id="rId10"/>
    <p:sldId id="276" r:id="rId11"/>
    <p:sldId id="277" r:id="rId12"/>
    <p:sldId id="278" r:id="rId13"/>
    <p:sldId id="279" r:id="rId14"/>
    <p:sldId id="280" r:id="rId15"/>
    <p:sldId id="283" r:id="rId16"/>
    <p:sldId id="284" r:id="rId17"/>
    <p:sldId id="281" r:id="rId18"/>
    <p:sldId id="282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8EC3"/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FD0B50-9E39-4130-86B5-4E5AA5CE4932}" v="11" dt="2023-08-01T19:46:42.9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0704" autoAdjust="0"/>
  </p:normalViewPr>
  <p:slideViewPr>
    <p:cSldViewPr snapToGrid="0">
      <p:cViewPr varScale="1">
        <p:scale>
          <a:sx n="84" d="100"/>
          <a:sy n="84" d="100"/>
        </p:scale>
        <p:origin x="15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yber Summ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97512" y="4927114"/>
            <a:ext cx="6720920" cy="551086"/>
          </a:xfrm>
        </p:spPr>
        <p:txBody>
          <a:bodyPr anchor="b">
            <a:noAutofit/>
          </a:bodyPr>
          <a:lstStyle>
            <a:lvl1pPr algn="ctr">
              <a:defRPr sz="4000" b="1" spc="150" baseline="0"/>
            </a:lvl1pPr>
          </a:lstStyle>
          <a:p>
            <a:br>
              <a:rPr lang="en-US" dirty="0"/>
            </a:br>
            <a:r>
              <a:rPr lang="en-US" dirty="0"/>
              <a:t>Cyber Security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16041" y="5440830"/>
            <a:ext cx="4941770" cy="396660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June 22, 2023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5629EC-38CC-18FB-FF4E-BBE623538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469741">
            <a:off x="2756861" y="-654327"/>
            <a:ext cx="10240209" cy="4219781"/>
          </a:xfrm>
          <a:prstGeom prst="rect">
            <a:avLst/>
          </a:prstGeom>
        </p:spPr>
      </p:pic>
      <p:pic>
        <p:nvPicPr>
          <p:cNvPr id="6" name="Picture 5" descr="A picture containing text, graphics, graphic design, screenshot&#10;&#10;Description automatically generated">
            <a:extLst>
              <a:ext uri="{FF2B5EF4-FFF2-40B4-BE49-F238E27FC236}">
                <a16:creationId xmlns:a16="http://schemas.microsoft.com/office/drawing/2014/main" id="{0D27AAB3-E127-8F56-7E58-81F8517F5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070" y="354783"/>
            <a:ext cx="4762500" cy="5857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9EB881-6CFD-D839-3550-D8897E7821BE}"/>
              </a:ext>
            </a:extLst>
          </p:cNvPr>
          <p:cNvSpPr txBox="1"/>
          <p:nvPr userDrawn="1"/>
        </p:nvSpPr>
        <p:spPr>
          <a:xfrm>
            <a:off x="6846541" y="4398210"/>
            <a:ext cx="408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568EC3"/>
                </a:solidFill>
              </a:rPr>
              <a:t>WELCOME TO THE</a:t>
            </a:r>
          </a:p>
        </p:txBody>
      </p:sp>
    </p:spTree>
    <p:extLst>
      <p:ext uri="{BB962C8B-B14F-4D97-AF65-F5344CB8AC3E}">
        <p14:creationId xmlns:p14="http://schemas.microsoft.com/office/powerpoint/2010/main" val="151201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5629EC-38CC-18FB-FF4E-BBE623538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2469741">
            <a:off x="2756861" y="-654327"/>
            <a:ext cx="10240209" cy="4219781"/>
          </a:xfrm>
          <a:prstGeom prst="rect">
            <a:avLst/>
          </a:prstGeom>
        </p:spPr>
      </p:pic>
      <p:pic>
        <p:nvPicPr>
          <p:cNvPr id="6" name="Picture 5" descr="A picture containing text, graphics, graphic design, screenshot&#10;&#10;Description automatically generated">
            <a:extLst>
              <a:ext uri="{FF2B5EF4-FFF2-40B4-BE49-F238E27FC236}">
                <a16:creationId xmlns:a16="http://schemas.microsoft.com/office/drawing/2014/main" id="{0D27AAB3-E127-8F56-7E58-81F8517F5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070" y="354783"/>
            <a:ext cx="4762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49" y="347041"/>
            <a:ext cx="7219713" cy="49044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999858"/>
            <a:ext cx="10369550" cy="49309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8EDD5-7A91-066E-B331-E012BA89E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33" y="6082694"/>
            <a:ext cx="519334" cy="63878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7D3C0C6-9C88-B894-DC46-BF36DAEBA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469741">
            <a:off x="7909410" y="-1688586"/>
            <a:ext cx="7738197" cy="31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ull P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250" y="347041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4250" y="1786071"/>
            <a:ext cx="9567996" cy="414471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B8EDD5-7A91-066E-B331-E012BA89E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33" y="6082694"/>
            <a:ext cx="519334" cy="63878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D7D3C0C6-9C88-B894-DC46-BF36DAEBA6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469741">
            <a:off x="6960827" y="-1457851"/>
            <a:ext cx="7738197" cy="31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68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93643-AE1F-41FF-4892-174BEE37CE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33" y="6082694"/>
            <a:ext cx="519334" cy="63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165294-AAB8-831A-2813-F075D24F94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33" y="6082694"/>
            <a:ext cx="519334" cy="63878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0F548BD-0579-BEEF-CB50-4875E549B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2469741">
            <a:off x="6960827" y="-1457851"/>
            <a:ext cx="7738197" cy="31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1871529"/>
            <a:ext cx="10515600" cy="39762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2C1679-A715-9B8A-0937-F4E4FF927C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33" y="6082694"/>
            <a:ext cx="519334" cy="638781"/>
          </a:xfrm>
          <a:prstGeom prst="rect">
            <a:avLst/>
          </a:prstGeom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5AAB0332-A77A-0DCA-17EB-56343ADA52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3211719">
            <a:off x="-5546099" y="-2722045"/>
            <a:ext cx="7738197" cy="31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C72243-8E7A-0ADA-08CA-F31C744F66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33" y="6082694"/>
            <a:ext cx="519334" cy="638781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1A2AE586-A460-20B0-699F-C6FA78D7C8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7688877">
            <a:off x="-3078866" y="1169670"/>
            <a:ext cx="5242715" cy="21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BB8F94-763F-637A-32AB-B359F85DA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1333" y="6082694"/>
            <a:ext cx="519334" cy="638781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7F0E390-E715-CA0D-2F25-316128E631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556177">
            <a:off x="-4940708" y="1294870"/>
            <a:ext cx="9425687" cy="38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49" r:id="rId2"/>
    <p:sldLayoutId id="2147483651" r:id="rId3"/>
    <p:sldLayoutId id="2147483670" r:id="rId4"/>
    <p:sldLayoutId id="2147483667" r:id="rId5"/>
    <p:sldLayoutId id="2147483663" r:id="rId6"/>
    <p:sldLayoutId id="2147483668" r:id="rId7"/>
    <p:sldLayoutId id="2147483660" r:id="rId8"/>
    <p:sldLayoutId id="214748366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lewis@iwu.edu" TargetMode="External"/><Relationship Id="rId2" Type="http://schemas.openxmlformats.org/officeDocument/2006/relationships/hyperlink" Target="mailto:cmcbeath@cityblm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markd@cirbn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4.pn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4941771" cy="1122202"/>
          </a:xfrm>
        </p:spPr>
        <p:txBody>
          <a:bodyPr/>
          <a:lstStyle/>
          <a:p>
            <a:r>
              <a:rPr lang="en-US" sz="2400" dirty="0"/>
              <a:t>CIT Annual Conference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6A1B4-B8D1-4A72-8E20-0703F54BF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/>
          <a:p>
            <a:r>
              <a:rPr lang="en-US" dirty="0"/>
              <a:t>August 2, 2023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Broadband Analysis of Bloomington and Normal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Closing the digital divide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Managing infrastructure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Town and City’s broadband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Existing Infrastructure and service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50" dirty="0">
                <a:solidFill>
                  <a:schemeClr val="tx1"/>
                </a:solidFill>
              </a:rPr>
              <a:t>Redefine access as 100/20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50" dirty="0">
                <a:solidFill>
                  <a:schemeClr val="tx1"/>
                </a:solidFill>
              </a:rPr>
              <a:t>Develop partnerships with ISP to expand availability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50" dirty="0">
                <a:solidFill>
                  <a:schemeClr val="tx1"/>
                </a:solidFill>
              </a:rPr>
              <a:t>Explore federal funding to pay for broadband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50" dirty="0">
                <a:solidFill>
                  <a:schemeClr val="tx1"/>
                </a:solidFill>
              </a:rPr>
              <a:t>Promote existing federal subsidies and ISP’s low-cost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50" dirty="0">
                <a:solidFill>
                  <a:schemeClr val="tx1"/>
                </a:solidFill>
              </a:rPr>
              <a:t>Collaborate with IDOT and CIRBN to connect CAIs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spc="50" dirty="0">
                <a:solidFill>
                  <a:schemeClr val="tx1"/>
                </a:solidFill>
              </a:rPr>
              <a:t>Improve construction and documentation processes / ROW </a:t>
            </a:r>
            <a:r>
              <a:rPr lang="en-US" sz="1400" spc="50" dirty="0" err="1">
                <a:solidFill>
                  <a:schemeClr val="tx1"/>
                </a:solidFill>
              </a:rPr>
              <a:t>mgmt</a:t>
            </a:r>
            <a:endParaRPr lang="en-US" sz="1400" spc="5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9CC235-5AED-9269-B4EA-7EA480C98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393" y="574289"/>
            <a:ext cx="2713857" cy="30911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3F32ED-7A75-948A-B80A-6A92D4FA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199" y="4611499"/>
            <a:ext cx="3130388" cy="17448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CD002A-B003-D19D-401D-177860F0C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77" y="3469512"/>
            <a:ext cx="2069123" cy="28868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08213-4810-C88D-8508-5329387F90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6289" y="4611499"/>
            <a:ext cx="2005638" cy="174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22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2200" spc="50" dirty="0">
                <a:solidFill>
                  <a:schemeClr val="tx1"/>
                </a:solidFill>
              </a:rPr>
              <a:t>Accelerate Access McLean County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spc="50" dirty="0">
                <a:solidFill>
                  <a:schemeClr val="tx1"/>
                </a:solidFill>
              </a:rPr>
              <a:t>State of IL Office of Broadband, IL Soybean Association, Benton Institute for Broadband &amp; Society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January 2023 Broadband Breakthrough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To</a:t>
            </a:r>
            <a:r>
              <a:rPr lang="en-US" sz="1800" spc="50" dirty="0">
                <a:solidFill>
                  <a:schemeClr val="tx1"/>
                </a:solidFill>
              </a:rPr>
              <a:t>p 5 ag producing counties in IL – including McLean County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pc="50" dirty="0">
                <a:solidFill>
                  <a:schemeClr val="tx1"/>
                </a:solidFill>
              </a:rPr>
              <a:t>Program to teach a community how to assess current rural broadband status, and develop a plan to provide reliable and affordable access to every citizen</a:t>
            </a:r>
            <a:endParaRPr lang="en-US" sz="2200" spc="5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8" name="Picture 4" descr="Benton Institute Collaborations | Benton Institute for Broadband &amp; Society">
            <a:extLst>
              <a:ext uri="{FF2B5EF4-FFF2-40B4-BE49-F238E27FC236}">
                <a16:creationId xmlns:a16="http://schemas.microsoft.com/office/drawing/2014/main" id="{FFE5D45B-7684-3B0D-9144-5AF79F3F8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9" y="4343341"/>
            <a:ext cx="3810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me | Illinois Soybean Association">
            <a:extLst>
              <a:ext uri="{FF2B5EF4-FFF2-40B4-BE49-F238E27FC236}">
                <a16:creationId xmlns:a16="http://schemas.microsoft.com/office/drawing/2014/main" id="{39564E42-AF47-F827-5665-83F9293E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34" y="4371916"/>
            <a:ext cx="1794121" cy="119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nton Institute for Broadband &amp; Society | Broadband Delivers Opportunities  and Strengthens Communities">
            <a:extLst>
              <a:ext uri="{FF2B5EF4-FFF2-40B4-BE49-F238E27FC236}">
                <a16:creationId xmlns:a16="http://schemas.microsoft.com/office/drawing/2014/main" id="{26E66C02-0A27-9A12-238A-725075EE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741" y="4371916"/>
            <a:ext cx="4055059" cy="12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976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2200" spc="50" dirty="0">
                <a:solidFill>
                  <a:schemeClr val="tx1"/>
                </a:solidFill>
              </a:rPr>
              <a:t>Accelerate Access McLean County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spc="50" dirty="0">
                <a:solidFill>
                  <a:schemeClr val="tx1"/>
                </a:solidFill>
              </a:rPr>
              <a:t>Program highlight – ISU’s Dr. John </a:t>
            </a:r>
            <a:r>
              <a:rPr lang="en-US" sz="2200" spc="50" dirty="0" err="1">
                <a:solidFill>
                  <a:schemeClr val="tx1"/>
                </a:solidFill>
              </a:rPr>
              <a:t>Kostelnick</a:t>
            </a:r>
            <a:r>
              <a:rPr lang="en-US" sz="2200" spc="50" dirty="0">
                <a:solidFill>
                  <a:schemeClr val="tx1"/>
                </a:solidFill>
              </a:rPr>
              <a:t> and Dr. Jonathan Thayne’s research produced a map book highlighting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$12M economic potential and 1.8M additional bushels of agricultural gain realized with robust broadband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Vertical assets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2" descr="Logos &amp; Wordmarks | University Marketing and Communications - Illinois State">
            <a:extLst>
              <a:ext uri="{FF2B5EF4-FFF2-40B4-BE49-F238E27FC236}">
                <a16:creationId xmlns:a16="http://schemas.microsoft.com/office/drawing/2014/main" id="{957304CE-286F-E985-619F-E2AAA0A7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18539"/>
            <a:ext cx="1237898" cy="123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 descr="Chart, scatter chart, qr code&#10;&#10;Description automatically generated">
            <a:extLst>
              <a:ext uri="{FF2B5EF4-FFF2-40B4-BE49-F238E27FC236}">
                <a16:creationId xmlns:a16="http://schemas.microsoft.com/office/drawing/2014/main" id="{9340DBAB-82BE-8338-70CC-7E1AEDCBC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38" t="10644" r="8457" b="10837"/>
          <a:stretch/>
        </p:blipFill>
        <p:spPr>
          <a:xfrm>
            <a:off x="6595799" y="2933976"/>
            <a:ext cx="4482333" cy="32685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B7B6D0-24D6-9C58-0023-67B000AA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822" y="3371721"/>
            <a:ext cx="4592406" cy="298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2200" spc="50" dirty="0">
                <a:solidFill>
                  <a:schemeClr val="tx1"/>
                </a:solidFill>
              </a:rPr>
              <a:t>Accelerate Access McLean County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spc="50" dirty="0">
                <a:solidFill>
                  <a:schemeClr val="tx1"/>
                </a:solidFill>
              </a:rPr>
              <a:t>Conclusion of Broadband Breakthrough initiative is only the end of the beginning of this process</a:t>
            </a:r>
          </a:p>
          <a:p>
            <a:pPr marL="342900" lvl="1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spc="50" dirty="0">
                <a:solidFill>
                  <a:schemeClr val="tx1"/>
                </a:solidFill>
              </a:rPr>
              <a:t>Priority strategies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Continue outreach to local Internet Service Providers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Continue development of mapping resources for ISPs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Conduct a feasibility study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Explore opportunities to secure funding</a:t>
            </a:r>
          </a:p>
          <a:p>
            <a:pPr marL="800100" lvl="2" indent="-3429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Improve processes related to permitting</a:t>
            </a:r>
          </a:p>
          <a:p>
            <a:pPr marL="0" lvl="1">
              <a:lnSpc>
                <a:spcPct val="100000"/>
              </a:lnSpc>
              <a:spcBef>
                <a:spcPts val="1000"/>
              </a:spcBef>
            </a:pPr>
            <a:endParaRPr lang="en-US" sz="2200" spc="50" dirty="0">
              <a:solidFill>
                <a:schemeClr val="tx1"/>
              </a:solidFill>
            </a:endParaRPr>
          </a:p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2200" spc="50" dirty="0">
                <a:solidFill>
                  <a:schemeClr val="tx1"/>
                </a:solidFill>
              </a:rPr>
              <a:t>NOTE: letter of support and materials provided to CIRBN for $</a:t>
            </a:r>
          </a:p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2200" spc="50" dirty="0">
                <a:solidFill>
                  <a:schemeClr val="tx1"/>
                </a:solidFill>
              </a:rPr>
              <a:t>CIRBN for $9.9M Connect Illinois grant application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7F0FAA-73B9-8C1C-3005-1E8F471F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962" y="2384149"/>
            <a:ext cx="3610765" cy="216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9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2200" spc="50" dirty="0">
                <a:solidFill>
                  <a:schemeClr val="tx1"/>
                </a:solidFill>
              </a:rPr>
              <a:t>Central Illinois Cybersecurity Summit – June 22, 2023</a:t>
            </a:r>
            <a:br>
              <a:rPr lang="en-US" sz="2200" spc="50" dirty="0">
                <a:solidFill>
                  <a:schemeClr val="tx1"/>
                </a:solidFill>
              </a:rPr>
            </a:br>
            <a:endParaRPr lang="en-US" sz="2200" spc="50" dirty="0">
              <a:solidFill>
                <a:schemeClr val="tx1"/>
              </a:solidFill>
            </a:endParaRPr>
          </a:p>
          <a:p>
            <a:r>
              <a:rPr lang="en-US" sz="1800" i="1" dirty="0"/>
              <a:t>Empowering Small and Medium Businesses (SMB) and Non-Profit Organizations (NPO) </a:t>
            </a:r>
            <a:br>
              <a:rPr lang="en-US" sz="1800" i="1" dirty="0"/>
            </a:br>
            <a:r>
              <a:rPr lang="en-US" sz="1800" i="1" dirty="0"/>
              <a:t>to Combat Cybersecurity Threats</a:t>
            </a:r>
            <a:br>
              <a:rPr lang="en-US" sz="1800" i="1" dirty="0"/>
            </a:br>
            <a:endParaRPr lang="en-US" sz="1800" i="1" dirty="0"/>
          </a:p>
          <a:p>
            <a:r>
              <a:rPr lang="en-US" sz="1800" b="1" i="1" dirty="0"/>
              <a:t>Key Topics Covered: “More Hope than Fear”</a:t>
            </a:r>
          </a:p>
          <a:p>
            <a:r>
              <a:rPr lang="en-US" sz="1800" i="1" dirty="0"/>
              <a:t>1. Identify and understand common cybersecurity threats faced by SMBs and NPOs.</a:t>
            </a:r>
          </a:p>
          <a:p>
            <a:r>
              <a:rPr lang="en-US" sz="1800" i="1" dirty="0"/>
              <a:t>2. Best practices to strengthen cybersecurity posture.</a:t>
            </a:r>
          </a:p>
          <a:p>
            <a:r>
              <a:rPr lang="en-US" sz="1800" i="1" dirty="0"/>
              <a:t>3. Building a resilient culture of security within organizations.</a:t>
            </a:r>
          </a:p>
          <a:p>
            <a:r>
              <a:rPr lang="en-US" sz="1800" i="1" dirty="0"/>
              <a:t>4. Utilizing affordable and effective cybersecurity solutions tailored for SMBs and NPOs</a:t>
            </a:r>
          </a:p>
          <a:p>
            <a:r>
              <a:rPr lang="en-US" sz="1800" i="1" dirty="0"/>
              <a:t>5. Case studies and success stories, highlighting organizations that have effectively mitigated cyber threats.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65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>
              <a:lnSpc>
                <a:spcPct val="100000"/>
              </a:lnSpc>
              <a:spcBef>
                <a:spcPts val="1000"/>
              </a:spcBef>
            </a:pPr>
            <a:r>
              <a:rPr lang="en-US" sz="2200" spc="50" dirty="0">
                <a:solidFill>
                  <a:schemeClr val="tx1"/>
                </a:solidFill>
              </a:rPr>
              <a:t>Regional Housing Tech Committee</a:t>
            </a:r>
          </a:p>
          <a:p>
            <a:endParaRPr lang="en-US" sz="1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I</a:t>
            </a:r>
            <a:r>
              <a:rPr lang="en-US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dentify scalable data and technology solutions that help address affordable housing challenges. </a:t>
            </a:r>
            <a:br>
              <a:rPr lang="en-US" sz="1900" i="1" dirty="0"/>
            </a:br>
            <a:endParaRPr lang="en-US" sz="1900" i="1" dirty="0"/>
          </a:p>
          <a:p>
            <a:r>
              <a:rPr lang="en-US" sz="1900" b="1" i="1" dirty="0"/>
              <a:t>Key Topics To Address:</a:t>
            </a:r>
          </a:p>
          <a:p>
            <a:pPr marL="342900" marR="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Lack of any centralized data or process is a major impediment – real-time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vacancie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s, information on properties, creation of one application process utilized by all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Barriers include lack of understanding of populations, mental health assistance, knowing which property owners are willing to participate, lack of accountability on all parties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IT organization exists at a central level to provide </a:t>
            </a:r>
            <a:r>
              <a:rPr lang="en-US" sz="1800" i="1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necessary, coordinated, long-term technical and end-user support for a system that would meet the challenges for residents of our area to find and maintain affordable housing</a:t>
            </a:r>
            <a:endParaRPr lang="en-US" sz="18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2200" spc="5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8"/>
            <a:ext cx="5111750" cy="120491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/>
          <a:p>
            <a:r>
              <a:rPr lang="en-US" dirty="0"/>
              <a:t>Craig McBeath: 309-434-2257 / </a:t>
            </a:r>
            <a:r>
              <a:rPr lang="en-US" dirty="0">
                <a:hlinkClick r:id="rId2"/>
              </a:rPr>
              <a:t>cmcbeath@cityblm.org</a:t>
            </a:r>
            <a:r>
              <a:rPr lang="en-US" dirty="0"/>
              <a:t> </a:t>
            </a:r>
          </a:p>
          <a:p>
            <a:r>
              <a:rPr lang="en-US" dirty="0"/>
              <a:t>Leon Lewis Jr: 309-556-3900 / </a:t>
            </a:r>
            <a:r>
              <a:rPr lang="en-US" dirty="0">
                <a:hlinkClick r:id="rId3"/>
              </a:rPr>
              <a:t>llewis@iwu.edu</a:t>
            </a:r>
            <a:r>
              <a:rPr lang="en-US" dirty="0"/>
              <a:t> </a:t>
            </a:r>
          </a:p>
          <a:p>
            <a:r>
              <a:rPr lang="en-US" dirty="0"/>
              <a:t>Mark DeKeersgieter: 309-820-7321 / </a:t>
            </a:r>
            <a:r>
              <a:rPr lang="en-US" dirty="0">
                <a:hlinkClick r:id="rId4"/>
              </a:rPr>
              <a:t>markd@cirbn.org</a:t>
            </a:r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E32A-1A8C-43D2-9C6E-12887B4DE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B8313-9270-4128-8674-3A3E42B8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6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Bloomington-Normal Innovation Alliance (BNIA)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Mission of BNIA and membership of the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Successful partnerships</a:t>
            </a:r>
          </a:p>
          <a:p>
            <a:pPr marL="742950" lvl="2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CIRBN</a:t>
            </a:r>
          </a:p>
          <a:p>
            <a:pPr marL="742950" lvl="2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Broadband Analysis of Bloomington and Normal</a:t>
            </a:r>
          </a:p>
          <a:p>
            <a:pPr marL="742950" lvl="2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Accelerate Access McLean County</a:t>
            </a:r>
          </a:p>
          <a:p>
            <a:pPr marL="742950" lvl="2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Cybersecurity Summit</a:t>
            </a:r>
          </a:p>
          <a:p>
            <a:pPr marL="742950" lvl="2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Regional Housing Tech Committee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spc="50" dirty="0">
                <a:solidFill>
                  <a:schemeClr val="tx1"/>
                </a:solidFill>
              </a:rPr>
              <a:t>Q&amp;A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8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892177"/>
            <a:ext cx="8421688" cy="1325563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1C395-6BC4-4F00-B40B-069DBBB7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3104" y="4298321"/>
            <a:ext cx="2882475" cy="823912"/>
          </a:xfrm>
        </p:spPr>
        <p:txBody>
          <a:bodyPr/>
          <a:lstStyle/>
          <a:p>
            <a:r>
              <a:rPr lang="en-US" dirty="0"/>
              <a:t>Craig McBeath</a:t>
            </a:r>
          </a:p>
          <a:p>
            <a:r>
              <a:rPr lang="en-US" sz="1050" dirty="0"/>
              <a:t>Director of Information Technology</a:t>
            </a:r>
          </a:p>
          <a:p>
            <a:r>
              <a:rPr lang="en-US" sz="1050" dirty="0"/>
              <a:t>City of Bloomington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E59236-37DD-4582-A2A0-3F9A13A3B5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2698" y="4099791"/>
            <a:ext cx="2896671" cy="823912"/>
          </a:xfrm>
        </p:spPr>
        <p:txBody>
          <a:bodyPr/>
          <a:lstStyle/>
          <a:p>
            <a:r>
              <a:rPr lang="en-US" dirty="0"/>
              <a:t>Leon Lewis Jr</a:t>
            </a:r>
          </a:p>
          <a:p>
            <a:r>
              <a:rPr lang="en-US" sz="1050" dirty="0"/>
              <a:t>Chief Information Officer</a:t>
            </a:r>
          </a:p>
          <a:p>
            <a:r>
              <a:rPr lang="en-US" sz="1050" dirty="0"/>
              <a:t>Illinois Wesleyan University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939793-2181-4A3D-9C5A-CE676CC83E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038600" y="5239641"/>
            <a:ext cx="2882475" cy="823912"/>
          </a:xfrm>
        </p:spPr>
        <p:txBody>
          <a:bodyPr/>
          <a:lstStyle/>
          <a:p>
            <a:r>
              <a:rPr lang="en-US" dirty="0"/>
              <a:t>Mark DeKeersgieter</a:t>
            </a:r>
          </a:p>
          <a:p>
            <a:r>
              <a:rPr lang="en-US" sz="1050" dirty="0"/>
              <a:t>Executive Director</a:t>
            </a:r>
          </a:p>
          <a:p>
            <a:r>
              <a:rPr lang="en-US" sz="1050" dirty="0"/>
              <a:t>CIRBN, LLC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 descr="Profile photo of Craig McBeath">
            <a:extLst>
              <a:ext uri="{FF2B5EF4-FFF2-40B4-BE49-F238E27FC236}">
                <a16:creationId xmlns:a16="http://schemas.microsoft.com/office/drawing/2014/main" id="{B048D11D-9225-4063-B774-3031E1BBD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49" y="2217741"/>
            <a:ext cx="1603484" cy="16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165BF9D-E0E0-3D4D-2CD1-DEAB68138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56" b="12295"/>
          <a:stretch/>
        </p:blipFill>
        <p:spPr>
          <a:xfrm>
            <a:off x="4417106" y="3235010"/>
            <a:ext cx="1493969" cy="1594426"/>
          </a:xfrm>
          <a:prstGeom prst="rect">
            <a:avLst/>
          </a:prstGeom>
        </p:spPr>
      </p:pic>
      <p:pic>
        <p:nvPicPr>
          <p:cNvPr id="1028" name="Picture 4" descr="Leon Lewis">
            <a:extLst>
              <a:ext uri="{FF2B5EF4-FFF2-40B4-BE49-F238E27FC236}">
                <a16:creationId xmlns:a16="http://schemas.microsoft.com/office/drawing/2014/main" id="{58353050-0A10-4051-CFDC-9EB8A0B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020" y="2217740"/>
            <a:ext cx="1603485" cy="160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2E45E8-9B2E-E3C5-1743-2C8780194E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5102" y="3235010"/>
            <a:ext cx="1603484" cy="1603484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303C581-09FE-4566-06A6-28E0446BAEFB}"/>
              </a:ext>
            </a:extLst>
          </p:cNvPr>
          <p:cNvSpPr txBox="1">
            <a:spLocks/>
          </p:cNvSpPr>
          <p:nvPr/>
        </p:nvSpPr>
        <p:spPr>
          <a:xfrm>
            <a:off x="9329369" y="5117060"/>
            <a:ext cx="2882475" cy="8239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Craig Jackson</a:t>
            </a:r>
          </a:p>
          <a:p>
            <a:r>
              <a:rPr lang="en-US" sz="1050" dirty="0"/>
              <a:t>Director ION &amp; Research Computing</a:t>
            </a:r>
          </a:p>
        </p:txBody>
      </p:sp>
    </p:spTree>
    <p:extLst>
      <p:ext uri="{BB962C8B-B14F-4D97-AF65-F5344CB8AC3E}">
        <p14:creationId xmlns:p14="http://schemas.microsoft.com/office/powerpoint/2010/main" val="348575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BNIA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community of communities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Some challenges cross community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Taco Tuesday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pc="50" dirty="0">
                <a:solidFill>
                  <a:schemeClr val="tx1"/>
                </a:solidFill>
              </a:rPr>
              <a:t>Memorandum of Understanding (MOU)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2" name="Picture 4" descr="Taco - Wikipedia">
            <a:extLst>
              <a:ext uri="{FF2B5EF4-FFF2-40B4-BE49-F238E27FC236}">
                <a16:creationId xmlns:a16="http://schemas.microsoft.com/office/drawing/2014/main" id="{7DA134BF-D78A-2522-5449-DD7F02A16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036" y="410483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asy Chicken Tacos - Damn Delicious">
            <a:extLst>
              <a:ext uri="{FF2B5EF4-FFF2-40B4-BE49-F238E27FC236}">
                <a16:creationId xmlns:a16="http://schemas.microsoft.com/office/drawing/2014/main" id="{F3D6973B-740E-5345-7CB6-DB39FCB0F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121" y="178680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eadshot of Charles Edamala">
            <a:extLst>
              <a:ext uri="{FF2B5EF4-FFF2-40B4-BE49-F238E27FC236}">
                <a16:creationId xmlns:a16="http://schemas.microsoft.com/office/drawing/2014/main" id="{0B019F10-1EAF-ABBC-7686-C4919D11A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4" y="2762209"/>
            <a:ext cx="2497592" cy="24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ofile photo of Jamie Mathy">
            <a:extLst>
              <a:ext uri="{FF2B5EF4-FFF2-40B4-BE49-F238E27FC236}">
                <a16:creationId xmlns:a16="http://schemas.microsoft.com/office/drawing/2014/main" id="{17084C4D-EBCF-D15C-D090-AEB74441E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702" y="3455088"/>
            <a:ext cx="2497592" cy="24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rofile photo of Kevin McCarthy">
            <a:extLst>
              <a:ext uri="{FF2B5EF4-FFF2-40B4-BE49-F238E27FC236}">
                <a16:creationId xmlns:a16="http://schemas.microsoft.com/office/drawing/2014/main" id="{C1DD9DAD-FE47-46DE-B4AA-275F11C14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36" y="2922553"/>
            <a:ext cx="2497591" cy="24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83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>
            <a:normAutofit/>
          </a:bodyPr>
          <a:lstStyle/>
          <a:p>
            <a:r>
              <a:rPr lang="en-US" sz="3200" dirty="0"/>
              <a:t>Mission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Autofit/>
          </a:bodyPr>
          <a:lstStyle/>
          <a:p>
            <a:r>
              <a:rPr lang="en-US" sz="2000" dirty="0"/>
              <a:t>The Alliance’s mission is to empower the Bloomington-Normal region to embrace innovation, bolstering local economies with smart development &amp; policies rooted in connectivity, mobility, equity, and sustainability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1ED20-04D4-4894-B0C2-9C541A61A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799" y="6356350"/>
            <a:ext cx="3853873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Bloomington Normal Innovation Alliance">
            <a:extLst>
              <a:ext uri="{FF2B5EF4-FFF2-40B4-BE49-F238E27FC236}">
                <a16:creationId xmlns:a16="http://schemas.microsoft.com/office/drawing/2014/main" id="{F7F9F6B1-201F-57BF-CE94-FD14CEDA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848" y="1471711"/>
            <a:ext cx="6053959" cy="195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McLean County IL Government | Bloomington IL">
            <a:extLst>
              <a:ext uri="{FF2B5EF4-FFF2-40B4-BE49-F238E27FC236}">
                <a16:creationId xmlns:a16="http://schemas.microsoft.com/office/drawing/2014/main" id="{3A8C8D3F-DCF8-E994-6574-4295F511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816" y="1210719"/>
            <a:ext cx="3834979" cy="307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460" y="503419"/>
            <a:ext cx="8421688" cy="1325563"/>
          </a:xfrm>
        </p:spPr>
        <p:txBody>
          <a:bodyPr>
            <a:normAutofit/>
          </a:bodyPr>
          <a:lstStyle/>
          <a:p>
            <a:r>
              <a:rPr lang="en-US" sz="3200" dirty="0"/>
              <a:t>MOU Members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10" name="Picture 14" descr="Heartland Community College | Normal IL">
            <a:extLst>
              <a:ext uri="{FF2B5EF4-FFF2-40B4-BE49-F238E27FC236}">
                <a16:creationId xmlns:a16="http://schemas.microsoft.com/office/drawing/2014/main" id="{8096DFF1-CCD0-7E39-D150-9A200D10C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06" y="42817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ity of Bloomington, Illinois | Home">
            <a:extLst>
              <a:ext uri="{FF2B5EF4-FFF2-40B4-BE49-F238E27FC236}">
                <a16:creationId xmlns:a16="http://schemas.microsoft.com/office/drawing/2014/main" id="{14F75636-4650-83C8-AAC3-9AA537DE7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82" y="1674675"/>
            <a:ext cx="27849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l About Normal">
            <a:extLst>
              <a:ext uri="{FF2B5EF4-FFF2-40B4-BE49-F238E27FC236}">
                <a16:creationId xmlns:a16="http://schemas.microsoft.com/office/drawing/2014/main" id="{F66B03EE-E2BE-1730-1C3C-A27160BDE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282" y="1648633"/>
            <a:ext cx="2163836" cy="216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ogos &amp; Wordmarks | University Marketing and Communications - Illinois State">
            <a:extLst>
              <a:ext uri="{FF2B5EF4-FFF2-40B4-BE49-F238E27FC236}">
                <a16:creationId xmlns:a16="http://schemas.microsoft.com/office/drawing/2014/main" id="{30EC189F-D39E-D1AA-1EBE-4A2CCF82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91" y="3953885"/>
            <a:ext cx="2313427" cy="231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isual Identity Guidelines - Logos and Marks | Illinois Wesleyan">
            <a:extLst>
              <a:ext uri="{FF2B5EF4-FFF2-40B4-BE49-F238E27FC236}">
                <a16:creationId xmlns:a16="http://schemas.microsoft.com/office/drawing/2014/main" id="{E18ADF46-3510-5D6F-DDB2-B8D131959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24" y="4039035"/>
            <a:ext cx="3094352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34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Visit BN - Bloomington-Normal, Illinois">
            <a:extLst>
              <a:ext uri="{FF2B5EF4-FFF2-40B4-BE49-F238E27FC236}">
                <a16:creationId xmlns:a16="http://schemas.microsoft.com/office/drawing/2014/main" id="{8BC54309-9DEF-944D-5F77-34D4D93BF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872" y="3407404"/>
            <a:ext cx="3868444" cy="248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CA0637-CCAA-425E-A57A-6205AFDC8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460" y="650560"/>
            <a:ext cx="8421688" cy="1325563"/>
          </a:xfrm>
        </p:spPr>
        <p:txBody>
          <a:bodyPr/>
          <a:lstStyle/>
          <a:p>
            <a:r>
              <a:rPr lang="en-US" dirty="0"/>
              <a:t>Partners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865CC01-A53B-495A-820C-BEC2680ED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E81C1E-A7C3-40CD-9C11-0C03A22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 descr="B-N EDC (@BNEDC) / Twitter">
            <a:extLst>
              <a:ext uri="{FF2B5EF4-FFF2-40B4-BE49-F238E27FC236}">
                <a16:creationId xmlns:a16="http://schemas.microsoft.com/office/drawing/2014/main" id="{890F205C-5E98-48EA-8E5A-9C5FC5455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73" y="1362443"/>
            <a:ext cx="2767590" cy="276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cLean County Regional Planning Commission | Home">
            <a:extLst>
              <a:ext uri="{FF2B5EF4-FFF2-40B4-BE49-F238E27FC236}">
                <a16:creationId xmlns:a16="http://schemas.microsoft.com/office/drawing/2014/main" id="{CA4D2FA3-DCB7-2F41-3399-A84C2CDBB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11" y="3540815"/>
            <a:ext cx="2144962" cy="222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cLean County Chamber of Commerce | LinkedIn">
            <a:extLst>
              <a:ext uri="{FF2B5EF4-FFF2-40B4-BE49-F238E27FC236}">
                <a16:creationId xmlns:a16="http://schemas.microsoft.com/office/drawing/2014/main" id="{DD38FD4F-D821-5222-869D-F67924028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77" y="1544386"/>
            <a:ext cx="2257245" cy="225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F484F707-079F-00FE-88E3-6D2C78852A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4316" y="2145637"/>
            <a:ext cx="3375976" cy="1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4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CIRBN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2004-2009 BNEDC, larger employers, K-12 and ISU discuss broadband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2009 American Recovery and Reinvestment Act (ARPA)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2010 Broadband Technology Opportunities Program (BTOP)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2010 IL Dept of Central </a:t>
            </a:r>
            <a:r>
              <a:rPr lang="en-US" sz="2400" dirty="0" err="1"/>
              <a:t>Mgmt</a:t>
            </a:r>
            <a:r>
              <a:rPr lang="en-US" sz="2400" dirty="0"/>
              <a:t> </a:t>
            </a:r>
            <a:r>
              <a:rPr lang="en-US" sz="2400" dirty="0" err="1"/>
              <a:t>Svcs</a:t>
            </a:r>
            <a:r>
              <a:rPr lang="en-US" sz="2400" dirty="0"/>
              <a:t> (CMS) and ISU apply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spc="50" dirty="0">
                <a:solidFill>
                  <a:schemeClr val="tx1"/>
                </a:solidFill>
              </a:rPr>
              <a:t>2010 ISU awarded $15.4M BTOP grant</a:t>
            </a:r>
          </a:p>
          <a:p>
            <a:pPr marL="742950" lvl="2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spc="50" dirty="0">
                <a:solidFill>
                  <a:schemeClr val="tx1"/>
                </a:solidFill>
              </a:rPr>
              <a:t>Community matching $2.2M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spc="50" dirty="0">
                <a:solidFill>
                  <a:schemeClr val="tx1"/>
                </a:solidFill>
              </a:rPr>
              <a:t>2013 Grant closed December 31</a:t>
            </a:r>
          </a:p>
          <a:p>
            <a:pPr marL="285750" lvl="1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spc="50" dirty="0">
                <a:solidFill>
                  <a:schemeClr val="tx1"/>
                </a:solidFill>
              </a:rPr>
              <a:t>2014 Assets transferred January 9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4057391-0E89-181C-9CD2-AFDCCA7C1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379" y="252181"/>
            <a:ext cx="3375976" cy="1170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1999F-9CB7-4D70-7822-522D4B8CA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576" y="4015403"/>
            <a:ext cx="2908082" cy="223476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Photo">
            <a:extLst>
              <a:ext uri="{FF2B5EF4-FFF2-40B4-BE49-F238E27FC236}">
                <a16:creationId xmlns:a16="http://schemas.microsoft.com/office/drawing/2014/main" id="{42C9BFEB-C784-F77E-9C52-FB17BA20B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9" r="10881" b="15912"/>
          <a:stretch/>
        </p:blipFill>
        <p:spPr bwMode="auto">
          <a:xfrm>
            <a:off x="9184367" y="3249611"/>
            <a:ext cx="2484582" cy="204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9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AF8A401F-7B92-9CAC-871D-2F0F02CC2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575" y="2581176"/>
            <a:ext cx="2908083" cy="22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7650CF-1200-3BF5-F99E-181A6080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Successful partnerships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D207C-8E3F-6142-2B1C-A470F95131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CIRBN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Five LLC Member Entities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C0E5A-E3F6-FC69-DC4C-AD6FAC470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834524" cy="365125"/>
          </a:xfrm>
        </p:spPr>
        <p:txBody>
          <a:bodyPr/>
          <a:lstStyle/>
          <a:p>
            <a:r>
              <a:rPr lang="en-US" dirty="0"/>
              <a:t>How Taco Tuesday Created a Next-Gen Town-Gown Collaboration Engine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9DF111-63CB-A318-A6E7-98968C48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E4057391-0E89-181C-9CD2-AFDCCA7C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603" y="5185737"/>
            <a:ext cx="3375976" cy="1170613"/>
          </a:xfrm>
          <a:prstGeom prst="rect">
            <a:avLst/>
          </a:prstGeom>
        </p:spPr>
      </p:pic>
      <p:pic>
        <p:nvPicPr>
          <p:cNvPr id="8" name="Picture 6" descr="https://scontent-ord1-1.xx.fbcdn.net/hphotos-xfp1/v/t1.0-9/20417_10153212828167008_4606449818342526543_n.jpg?oh=4cedadf9fd15e81a4afeb8398285c196&amp;oe=56843C14">
            <a:extLst>
              <a:ext uri="{FF2B5EF4-FFF2-40B4-BE49-F238E27FC236}">
                <a16:creationId xmlns:a16="http://schemas.microsoft.com/office/drawing/2014/main" id="{CFDDC5DE-55D1-58D1-C23B-4DF50732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97" y="2043553"/>
            <a:ext cx="1634013" cy="16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B68BD8-E541-710E-82EB-CCE2CC5C82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42" r="4023" b="1602"/>
          <a:stretch/>
        </p:blipFill>
        <p:spPr>
          <a:xfrm rot="16200000">
            <a:off x="4043110" y="1944802"/>
            <a:ext cx="1634011" cy="1831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2" descr="Town of Normal">
            <a:extLst>
              <a:ext uri="{FF2B5EF4-FFF2-40B4-BE49-F238E27FC236}">
                <a16:creationId xmlns:a16="http://schemas.microsoft.com/office/drawing/2014/main" id="{66A1C220-CE38-DF6F-F609-3EF297E28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993" y="3995161"/>
            <a:ext cx="1634013" cy="16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content-ord1-1.xx.fbcdn.net/hphotos-xfp1/v/t1.0-9/11161340_10152824719042444_2320338026139019083_n.jpg?oh=1f883a80e4550c917a567c1f90b31acf&amp;oe=5679E465">
            <a:extLst>
              <a:ext uri="{FF2B5EF4-FFF2-40B4-BE49-F238E27FC236}">
                <a16:creationId xmlns:a16="http://schemas.microsoft.com/office/drawing/2014/main" id="{AC87BA1C-71E2-75CF-78E3-7851E4A2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627" y="3995162"/>
            <a:ext cx="1634013" cy="163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ity of Bloomington, Illinois | Home">
            <a:extLst>
              <a:ext uri="{FF2B5EF4-FFF2-40B4-BE49-F238E27FC236}">
                <a16:creationId xmlns:a16="http://schemas.microsoft.com/office/drawing/2014/main" id="{627ECC0B-5BF1-4F2E-547C-93021B6E5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49" y="2043555"/>
            <a:ext cx="2123385" cy="16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94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IA PPT Template.potx" id="{11B8AE16-3FBA-4C58-B420-52074A9A3556}" vid="{F8B6B011-0D6C-407F-A2B0-C7F3E0EBC8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e2d134-2c53-492a-a75e-0f91237ab10d" xsi:nil="true"/>
    <MediaServiceKeyPoints xmlns="205bfbc1-e8b8-4860-980c-b93c7920f507" xsi:nil="true"/>
    <lcf76f155ced4ddcb4097134ff3c332f xmlns="205bfbc1-e8b8-4860-980c-b93c7920f5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7" ma:contentTypeDescription="Create a new document." ma:contentTypeScope="" ma:versionID="cab9b7967b9fe2b287d11f37cbd7c088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63b1f558474dd31af1c5564f744b18fe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826B4-4DD2-4A9B-8D6D-E91CF9C231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C7F809-A434-4A8D-A127-1C50C2DB389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66b21141-c54b-425d-aff6-8b931bba70e8"/>
    <ds:schemaRef ds:uri="59d2dca6-57da-4d39-82ad-e384f2cf406e"/>
  </ds:schemaRefs>
</ds:datastoreItem>
</file>

<file path=customXml/itemProps3.xml><?xml version="1.0" encoding="utf-8"?>
<ds:datastoreItem xmlns:ds="http://schemas.openxmlformats.org/officeDocument/2006/customXml" ds:itemID="{AB57EE2E-014F-4865-A081-3945FE474F6D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2023-08-02 - ISU CIT - BNIA Presentation</Template>
  <TotalTime>566</TotalTime>
  <Words>859</Words>
  <Application>Microsoft Office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Tenorite</vt:lpstr>
      <vt:lpstr>Office Theme</vt:lpstr>
      <vt:lpstr>CIT Annual Conference 2023</vt:lpstr>
      <vt:lpstr>Agenda</vt:lpstr>
      <vt:lpstr>introductions</vt:lpstr>
      <vt:lpstr>BNIA History</vt:lpstr>
      <vt:lpstr>Mission</vt:lpstr>
      <vt:lpstr>MOU Members</vt:lpstr>
      <vt:lpstr>Partners</vt:lpstr>
      <vt:lpstr>Successful partnerships</vt:lpstr>
      <vt:lpstr>Successful partnerships</vt:lpstr>
      <vt:lpstr>Successful partnerships</vt:lpstr>
      <vt:lpstr>Successful partnerships</vt:lpstr>
      <vt:lpstr>Successful partnerships</vt:lpstr>
      <vt:lpstr>Successful partnerships</vt:lpstr>
      <vt:lpstr>Successful partnerships</vt:lpstr>
      <vt:lpstr>Successful partnerships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 Annual Conference 2023</dc:title>
  <dc:creator>Mark DeKeersgieter</dc:creator>
  <cp:lastModifiedBy>Jackson, Craig</cp:lastModifiedBy>
  <cp:revision>9</cp:revision>
  <dcterms:created xsi:type="dcterms:W3CDTF">2023-07-31T14:09:53Z</dcterms:created>
  <dcterms:modified xsi:type="dcterms:W3CDTF">2023-08-02T11:29:33Z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