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60" r:id="rId3"/>
    <p:sldId id="264" r:id="rId4"/>
    <p:sldId id="263" r:id="rId5"/>
    <p:sldId id="262" r:id="rId6"/>
    <p:sldId id="266" r:id="rId7"/>
    <p:sldId id="261" r:id="rId8"/>
    <p:sldId id="265" r:id="rId9"/>
    <p:sldId id="268" r:id="rId10"/>
    <p:sldId id="267" r:id="rId11"/>
    <p:sldId id="259" r:id="rId1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000" autoAdjust="0"/>
  </p:normalViewPr>
  <p:slideViewPr>
    <p:cSldViewPr snapToGrid="0" snapToObjects="1">
      <p:cViewPr varScale="1">
        <p:scale>
          <a:sx n="119" d="100"/>
          <a:sy n="119" d="100"/>
        </p:scale>
        <p:origin x="1374" y="9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356C8B-6C39-46EF-8810-F3E61C522C48}" type="datetimeFigureOut">
              <a:rPr lang="en-US" smtClean="0"/>
              <a:t>8/11/2022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D8CEAC-B183-4F61-9ACB-253D235719CA}" type="slidenum">
              <a:rPr lang="en-US" smtClean="0"/>
              <a:t>‹#›</a:t>
            </a:fld>
            <a:endParaRPr lang="en-US"/>
          </a:p>
        </p:txBody>
      </p:sp>
    </p:spTree>
    <p:extLst>
      <p:ext uri="{BB962C8B-B14F-4D97-AF65-F5344CB8AC3E}">
        <p14:creationId xmlns:p14="http://schemas.microsoft.com/office/powerpoint/2010/main" val="1172017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93D8CEAC-B183-4F61-9ACB-253D235719CA}" type="slidenum">
              <a:rPr lang="en-US" smtClean="0"/>
              <a:t>2</a:t>
            </a:fld>
            <a:endParaRPr lang="en-US"/>
          </a:p>
        </p:txBody>
      </p:sp>
    </p:spTree>
    <p:extLst>
      <p:ext uri="{BB962C8B-B14F-4D97-AF65-F5344CB8AC3E}">
        <p14:creationId xmlns:p14="http://schemas.microsoft.com/office/powerpoint/2010/main" val="3967968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93D8CEAC-B183-4F61-9ACB-253D235719CA}" type="slidenum">
              <a:rPr lang="en-US" smtClean="0"/>
              <a:t>3</a:t>
            </a:fld>
            <a:endParaRPr lang="en-US"/>
          </a:p>
        </p:txBody>
      </p:sp>
    </p:spTree>
    <p:extLst>
      <p:ext uri="{BB962C8B-B14F-4D97-AF65-F5344CB8AC3E}">
        <p14:creationId xmlns:p14="http://schemas.microsoft.com/office/powerpoint/2010/main" val="1624177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93D8CEAC-B183-4F61-9ACB-253D235719CA}" type="slidenum">
              <a:rPr lang="en-US" smtClean="0"/>
              <a:t>4</a:t>
            </a:fld>
            <a:endParaRPr lang="en-US"/>
          </a:p>
        </p:txBody>
      </p:sp>
    </p:spTree>
    <p:extLst>
      <p:ext uri="{BB962C8B-B14F-4D97-AF65-F5344CB8AC3E}">
        <p14:creationId xmlns:p14="http://schemas.microsoft.com/office/powerpoint/2010/main" val="1892239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What does this mean?</a:t>
            </a:r>
          </a:p>
          <a:p>
            <a:pPr marL="171450" indent="-171450">
              <a:buFontTx/>
              <a:buChar char="-"/>
            </a:pPr>
            <a:r>
              <a:rPr lang="en-US" baseline="0" dirty="0"/>
              <a:t>We want everyone who does administrate work to use non-shared persistent desktop</a:t>
            </a:r>
          </a:p>
          <a:p>
            <a:pPr marL="171450" indent="-171450">
              <a:buFontTx/>
              <a:buChar char="-"/>
            </a:pPr>
            <a:endParaRPr lang="en-US" baseline="0" dirty="0"/>
          </a:p>
          <a:p>
            <a:pPr marL="171450" indent="-171450">
              <a:buFontTx/>
              <a:buChar char="-"/>
            </a:pPr>
            <a:r>
              <a:rPr lang="en-US" dirty="0"/>
              <a:t>No management consoles on primary device	</a:t>
            </a:r>
          </a:p>
          <a:p>
            <a:pPr marL="171450" indent="-171450">
              <a:buFontTx/>
              <a:buChar char="-"/>
            </a:pPr>
            <a:r>
              <a:rPr lang="en-US" dirty="0"/>
              <a:t>Stop use of Utility / Toolbox / </a:t>
            </a:r>
            <a:r>
              <a:rPr lang="en-US" dirty="0" err="1"/>
              <a:t>Jumpbox</a:t>
            </a:r>
            <a:r>
              <a:rPr lang="en-US" dirty="0"/>
              <a:t> servers</a:t>
            </a:r>
          </a:p>
        </p:txBody>
      </p:sp>
      <p:sp>
        <p:nvSpPr>
          <p:cNvPr id="4" name="Slide Number Placeholder 3"/>
          <p:cNvSpPr>
            <a:spLocks noGrp="1"/>
          </p:cNvSpPr>
          <p:nvPr>
            <p:ph type="sldNum" sz="quarter" idx="10"/>
          </p:nvPr>
        </p:nvSpPr>
        <p:spPr/>
        <p:txBody>
          <a:bodyPr/>
          <a:lstStyle/>
          <a:p>
            <a:fld id="{93D8CEAC-B183-4F61-9ACB-253D235719CA}" type="slidenum">
              <a:rPr lang="en-US" smtClean="0"/>
              <a:t>5</a:t>
            </a:fld>
            <a:endParaRPr lang="en-US"/>
          </a:p>
        </p:txBody>
      </p:sp>
    </p:spTree>
    <p:extLst>
      <p:ext uri="{BB962C8B-B14F-4D97-AF65-F5344CB8AC3E}">
        <p14:creationId xmlns:p14="http://schemas.microsoft.com/office/powerpoint/2010/main" val="1128225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93D8CEAC-B183-4F61-9ACB-253D235719CA}" type="slidenum">
              <a:rPr lang="en-US" smtClean="0"/>
              <a:t>6</a:t>
            </a:fld>
            <a:endParaRPr lang="en-US"/>
          </a:p>
        </p:txBody>
      </p:sp>
    </p:spTree>
    <p:extLst>
      <p:ext uri="{BB962C8B-B14F-4D97-AF65-F5344CB8AC3E}">
        <p14:creationId xmlns:p14="http://schemas.microsoft.com/office/powerpoint/2010/main" val="433483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93D8CEAC-B183-4F61-9ACB-253D235719CA}" type="slidenum">
              <a:rPr lang="en-US" smtClean="0"/>
              <a:t>7</a:t>
            </a:fld>
            <a:endParaRPr lang="en-US"/>
          </a:p>
        </p:txBody>
      </p:sp>
    </p:spTree>
    <p:extLst>
      <p:ext uri="{BB962C8B-B14F-4D97-AF65-F5344CB8AC3E}">
        <p14:creationId xmlns:p14="http://schemas.microsoft.com/office/powerpoint/2010/main" val="1460901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93D8CEAC-B183-4F61-9ACB-253D235719CA}" type="slidenum">
              <a:rPr lang="en-US" smtClean="0"/>
              <a:t>8</a:t>
            </a:fld>
            <a:endParaRPr lang="en-US"/>
          </a:p>
        </p:txBody>
      </p:sp>
    </p:spTree>
    <p:extLst>
      <p:ext uri="{BB962C8B-B14F-4D97-AF65-F5344CB8AC3E}">
        <p14:creationId xmlns:p14="http://schemas.microsoft.com/office/powerpoint/2010/main" val="2031662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93D8CEAC-B183-4F61-9ACB-253D235719CA}" type="slidenum">
              <a:rPr lang="en-US" smtClean="0"/>
              <a:t>9</a:t>
            </a:fld>
            <a:endParaRPr lang="en-US"/>
          </a:p>
        </p:txBody>
      </p:sp>
    </p:spTree>
    <p:extLst>
      <p:ext uri="{BB962C8B-B14F-4D97-AF65-F5344CB8AC3E}">
        <p14:creationId xmlns:p14="http://schemas.microsoft.com/office/powerpoint/2010/main" val="4186203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93D8CEAC-B183-4F61-9ACB-253D235719CA}" type="slidenum">
              <a:rPr lang="en-US" smtClean="0"/>
              <a:t>10</a:t>
            </a:fld>
            <a:endParaRPr lang="en-US"/>
          </a:p>
        </p:txBody>
      </p:sp>
    </p:spTree>
    <p:extLst>
      <p:ext uri="{BB962C8B-B14F-4D97-AF65-F5344CB8AC3E}">
        <p14:creationId xmlns:p14="http://schemas.microsoft.com/office/powerpoint/2010/main" val="3295909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EC222DF-4A0C-564A-BDC4-89C55FF98B72}" type="datetimeFigureOut">
              <a:rPr lang="en-US" smtClean="0"/>
              <a:t>8/11/2022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96891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C222DF-4A0C-564A-BDC4-89C55FF98B72}" type="datetimeFigureOut">
              <a:rPr lang="en-US" smtClean="0"/>
              <a:t>8/11/2022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3477014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C222DF-4A0C-564A-BDC4-89C55FF98B72}" type="datetimeFigureOut">
              <a:rPr lang="en-US" smtClean="0"/>
              <a:t>8/11/2022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3372229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C222DF-4A0C-564A-BDC4-89C55FF98B72}" type="datetimeFigureOut">
              <a:rPr lang="en-US" smtClean="0"/>
              <a:t>8/11/2022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2701420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C222DF-4A0C-564A-BDC4-89C55FF98B72}" type="datetimeFigureOut">
              <a:rPr lang="en-US" smtClean="0"/>
              <a:t>8/11/2022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1779266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EC222DF-4A0C-564A-BDC4-89C55FF98B72}" type="datetimeFigureOut">
              <a:rPr lang="en-US" smtClean="0"/>
              <a:t>8/11/2022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420301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EC222DF-4A0C-564A-BDC4-89C55FF98B72}" type="datetimeFigureOut">
              <a:rPr lang="en-US" smtClean="0"/>
              <a:t>8/11/2022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3647730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EC222DF-4A0C-564A-BDC4-89C55FF98B72}" type="datetimeFigureOut">
              <a:rPr lang="en-US" smtClean="0"/>
              <a:t>8/11/2022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1236875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C222DF-4A0C-564A-BDC4-89C55FF98B72}" type="datetimeFigureOut">
              <a:rPr lang="en-US" smtClean="0"/>
              <a:t>8/11/2022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757973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C222DF-4A0C-564A-BDC4-89C55FF98B72}" type="datetimeFigureOut">
              <a:rPr lang="en-US" smtClean="0"/>
              <a:t>8/11/2022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18887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C222DF-4A0C-564A-BDC4-89C55FF98B72}" type="datetimeFigureOut">
              <a:rPr lang="en-US" smtClean="0"/>
              <a:t>8/11/2022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759036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EC222DF-4A0C-564A-BDC4-89C55FF98B72}" type="datetimeFigureOut">
              <a:rPr lang="en-US" smtClean="0"/>
              <a:t>8/11/2022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0700931-7141-904F-B72F-E2098AC593DB}" type="slidenum">
              <a:rPr lang="en-US" smtClean="0"/>
              <a:t>‹#›</a:t>
            </a:fld>
            <a:endParaRPr lang="en-US"/>
          </a:p>
        </p:txBody>
      </p:sp>
    </p:spTree>
    <p:extLst>
      <p:ext uri="{BB962C8B-B14F-4D97-AF65-F5344CB8AC3E}">
        <p14:creationId xmlns:p14="http://schemas.microsoft.com/office/powerpoint/2010/main" val="626636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dbackgroun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Tree>
    <p:extLst>
      <p:ext uri="{BB962C8B-B14F-4D97-AF65-F5344CB8AC3E}">
        <p14:creationId xmlns:p14="http://schemas.microsoft.com/office/powerpoint/2010/main" val="436015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2" name="Title 1"/>
          <p:cNvSpPr>
            <a:spLocks noGrp="1"/>
          </p:cNvSpPr>
          <p:nvPr>
            <p:ph type="ctrTitle"/>
          </p:nvPr>
        </p:nvSpPr>
        <p:spPr/>
        <p:txBody>
          <a:bodyPr/>
          <a:lstStyle/>
          <a:p>
            <a:r>
              <a:rPr lang="en-US" dirty="0"/>
              <a:t>Questions / Feedback</a:t>
            </a:r>
          </a:p>
        </p:txBody>
      </p:sp>
      <p:sp>
        <p:nvSpPr>
          <p:cNvPr id="5" name="Subtitle 4">
            <a:extLst>
              <a:ext uri="{FF2B5EF4-FFF2-40B4-BE49-F238E27FC236}">
                <a16:creationId xmlns:a16="http://schemas.microsoft.com/office/drawing/2014/main" id="{4578CA91-90B3-1803-B8DD-997227E0A42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74973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dbackgroun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Tree>
    <p:extLst>
      <p:ext uri="{BB962C8B-B14F-4D97-AF65-F5344CB8AC3E}">
        <p14:creationId xmlns:p14="http://schemas.microsoft.com/office/powerpoint/2010/main" val="424259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3" y="0"/>
            <a:ext cx="9138197" cy="5143500"/>
          </a:xfrm>
          <a:prstGeom prst="rect">
            <a:avLst/>
          </a:prstGeom>
        </p:spPr>
      </p:pic>
      <p:sp>
        <p:nvSpPr>
          <p:cNvPr id="5" name="Title 4">
            <a:extLst>
              <a:ext uri="{FF2B5EF4-FFF2-40B4-BE49-F238E27FC236}">
                <a16:creationId xmlns:a16="http://schemas.microsoft.com/office/drawing/2014/main" id="{76DCDBD9-F86A-9FB3-8701-950715E38A6D}"/>
              </a:ext>
            </a:extLst>
          </p:cNvPr>
          <p:cNvSpPr>
            <a:spLocks noGrp="1"/>
          </p:cNvSpPr>
          <p:nvPr>
            <p:ph type="ctrTitle"/>
          </p:nvPr>
        </p:nvSpPr>
        <p:spPr/>
        <p:txBody>
          <a:bodyPr/>
          <a:lstStyle/>
          <a:p>
            <a:r>
              <a:rPr lang="en-US" dirty="0"/>
              <a:t>VDI: New Directions</a:t>
            </a:r>
          </a:p>
        </p:txBody>
      </p:sp>
      <p:sp>
        <p:nvSpPr>
          <p:cNvPr id="6" name="Subtitle 5">
            <a:extLst>
              <a:ext uri="{FF2B5EF4-FFF2-40B4-BE49-F238E27FC236}">
                <a16:creationId xmlns:a16="http://schemas.microsoft.com/office/drawing/2014/main" id="{5AB4D9F0-07A5-5376-5239-A10E8F641F4C}"/>
              </a:ext>
            </a:extLst>
          </p:cNvPr>
          <p:cNvSpPr>
            <a:spLocks noGrp="1"/>
          </p:cNvSpPr>
          <p:nvPr>
            <p:ph type="subTitle" idx="1"/>
          </p:nvPr>
        </p:nvSpPr>
        <p:spPr/>
        <p:txBody>
          <a:bodyPr/>
          <a:lstStyle/>
          <a:p>
            <a:r>
              <a:rPr lang="en-US" dirty="0"/>
              <a:t>Tech Solutions</a:t>
            </a:r>
          </a:p>
          <a:p>
            <a:r>
              <a:rPr lang="en-US" dirty="0"/>
              <a:t>Cloud, Compute, &amp; Authentication</a:t>
            </a:r>
          </a:p>
        </p:txBody>
      </p:sp>
    </p:spTree>
    <p:extLst>
      <p:ext uri="{BB962C8B-B14F-4D97-AF65-F5344CB8AC3E}">
        <p14:creationId xmlns:p14="http://schemas.microsoft.com/office/powerpoint/2010/main" val="3080073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2" name="Title 1"/>
          <p:cNvSpPr>
            <a:spLocks noGrp="1"/>
          </p:cNvSpPr>
          <p:nvPr>
            <p:ph type="title"/>
          </p:nvPr>
        </p:nvSpPr>
        <p:spPr/>
        <p:txBody>
          <a:bodyPr/>
          <a:lstStyle/>
          <a:p>
            <a:r>
              <a:rPr lang="en-US" dirty="0"/>
              <a:t>Presented By</a:t>
            </a:r>
          </a:p>
        </p:txBody>
      </p:sp>
      <p:sp>
        <p:nvSpPr>
          <p:cNvPr id="3" name="Content Placeholder 2"/>
          <p:cNvSpPr>
            <a:spLocks noGrp="1"/>
          </p:cNvSpPr>
          <p:nvPr>
            <p:ph idx="1"/>
          </p:nvPr>
        </p:nvSpPr>
        <p:spPr/>
        <p:txBody>
          <a:bodyPr/>
          <a:lstStyle/>
          <a:p>
            <a:r>
              <a:rPr lang="en-US" dirty="0"/>
              <a:t>Majeed Abu-Qulbain</a:t>
            </a:r>
          </a:p>
          <a:p>
            <a:r>
              <a:rPr lang="en-US" dirty="0"/>
              <a:t>Tim Walsh</a:t>
            </a:r>
          </a:p>
          <a:p>
            <a:r>
              <a:rPr lang="en-US" dirty="0"/>
              <a:t>Jim Johnson</a:t>
            </a:r>
          </a:p>
        </p:txBody>
      </p:sp>
    </p:spTree>
    <p:extLst>
      <p:ext uri="{BB962C8B-B14F-4D97-AF65-F5344CB8AC3E}">
        <p14:creationId xmlns:p14="http://schemas.microsoft.com/office/powerpoint/2010/main" val="780455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5" name="Title 4">
            <a:extLst>
              <a:ext uri="{FF2B5EF4-FFF2-40B4-BE49-F238E27FC236}">
                <a16:creationId xmlns:a16="http://schemas.microsoft.com/office/drawing/2014/main" id="{FB9DB417-4101-6447-D97B-79728E3C76E7}"/>
              </a:ext>
            </a:extLst>
          </p:cNvPr>
          <p:cNvSpPr>
            <a:spLocks noGrp="1"/>
          </p:cNvSpPr>
          <p:nvPr>
            <p:ph type="title"/>
          </p:nvPr>
        </p:nvSpPr>
        <p:spPr/>
        <p:txBody>
          <a:bodyPr/>
          <a:lstStyle/>
          <a:p>
            <a:r>
              <a:rPr lang="en-US" dirty="0"/>
              <a:t>Discussion Overview</a:t>
            </a:r>
          </a:p>
        </p:txBody>
      </p:sp>
      <p:sp>
        <p:nvSpPr>
          <p:cNvPr id="6" name="Content Placeholder 5">
            <a:extLst>
              <a:ext uri="{FF2B5EF4-FFF2-40B4-BE49-F238E27FC236}">
                <a16:creationId xmlns:a16="http://schemas.microsoft.com/office/drawing/2014/main" id="{F8B7CD29-E236-F140-48D9-3A9EEB2C1332}"/>
              </a:ext>
            </a:extLst>
          </p:cNvPr>
          <p:cNvSpPr>
            <a:spLocks noGrp="1"/>
          </p:cNvSpPr>
          <p:nvPr>
            <p:ph idx="1"/>
          </p:nvPr>
        </p:nvSpPr>
        <p:spPr/>
        <p:txBody>
          <a:bodyPr/>
          <a:lstStyle/>
          <a:p>
            <a:r>
              <a:rPr lang="en-US" dirty="0"/>
              <a:t>Persistent Virtual Desktops for All Administrative Work</a:t>
            </a:r>
          </a:p>
          <a:p>
            <a:r>
              <a:rPr lang="en-US" dirty="0"/>
              <a:t>Virtual Desktops for Faculty with software focused on research</a:t>
            </a:r>
          </a:p>
        </p:txBody>
      </p:sp>
    </p:spTree>
    <p:extLst>
      <p:ext uri="{BB962C8B-B14F-4D97-AF65-F5344CB8AC3E}">
        <p14:creationId xmlns:p14="http://schemas.microsoft.com/office/powerpoint/2010/main" val="906923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2" name="Title 1"/>
          <p:cNvSpPr>
            <a:spLocks noGrp="1"/>
          </p:cNvSpPr>
          <p:nvPr>
            <p:ph type="title"/>
          </p:nvPr>
        </p:nvSpPr>
        <p:spPr/>
        <p:txBody>
          <a:bodyPr>
            <a:normAutofit/>
          </a:bodyPr>
          <a:lstStyle/>
          <a:p>
            <a:r>
              <a:rPr lang="en-US" dirty="0"/>
              <a:t>Virtual Desktops for Admin Work</a:t>
            </a:r>
          </a:p>
        </p:txBody>
      </p:sp>
      <p:sp>
        <p:nvSpPr>
          <p:cNvPr id="3" name="Content Placeholder 2"/>
          <p:cNvSpPr>
            <a:spLocks noGrp="1"/>
          </p:cNvSpPr>
          <p:nvPr>
            <p:ph idx="1"/>
          </p:nvPr>
        </p:nvSpPr>
        <p:spPr>
          <a:xfrm>
            <a:off x="454298" y="1406128"/>
            <a:ext cx="8229600" cy="3394472"/>
          </a:xfrm>
        </p:spPr>
        <p:txBody>
          <a:bodyPr/>
          <a:lstStyle/>
          <a:p>
            <a:r>
              <a:rPr lang="en-US" dirty="0"/>
              <a:t>What do we mean?</a:t>
            </a:r>
          </a:p>
          <a:p>
            <a:r>
              <a:rPr lang="en-US" dirty="0"/>
              <a:t>Why would we want to do this?</a:t>
            </a:r>
          </a:p>
          <a:p>
            <a:r>
              <a:rPr lang="en-US" dirty="0"/>
              <a:t>What </a:t>
            </a:r>
            <a:r>
              <a:rPr lang="en-US"/>
              <a:t>would this need </a:t>
            </a:r>
            <a:r>
              <a:rPr lang="en-US" dirty="0"/>
              <a:t>to be successful?</a:t>
            </a:r>
          </a:p>
          <a:p>
            <a:endParaRPr lang="en-US" dirty="0"/>
          </a:p>
          <a:p>
            <a:endParaRPr lang="en-US" dirty="0"/>
          </a:p>
        </p:txBody>
      </p:sp>
    </p:spTree>
    <p:extLst>
      <p:ext uri="{BB962C8B-B14F-4D97-AF65-F5344CB8AC3E}">
        <p14:creationId xmlns:p14="http://schemas.microsoft.com/office/powerpoint/2010/main" val="1389840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2" name="Title 1"/>
          <p:cNvSpPr>
            <a:spLocks noGrp="1"/>
          </p:cNvSpPr>
          <p:nvPr>
            <p:ph type="title"/>
          </p:nvPr>
        </p:nvSpPr>
        <p:spPr/>
        <p:txBody>
          <a:bodyPr/>
          <a:lstStyle/>
          <a:p>
            <a:r>
              <a:rPr lang="en-US" dirty="0"/>
              <a:t>CIS Safeguards</a:t>
            </a:r>
          </a:p>
        </p:txBody>
      </p:sp>
      <p:sp>
        <p:nvSpPr>
          <p:cNvPr id="3" name="Content Placeholder 2"/>
          <p:cNvSpPr>
            <a:spLocks noGrp="1"/>
          </p:cNvSpPr>
          <p:nvPr>
            <p:ph idx="1"/>
          </p:nvPr>
        </p:nvSpPr>
        <p:spPr>
          <a:xfrm>
            <a:off x="457200" y="1269208"/>
            <a:ext cx="8229600" cy="3378112"/>
          </a:xfrm>
        </p:spPr>
        <p:txBody>
          <a:bodyPr>
            <a:normAutofit fontScale="47500" lnSpcReduction="20000"/>
          </a:bodyPr>
          <a:lstStyle/>
          <a:p>
            <a:r>
              <a:rPr lang="en-US" dirty="0"/>
              <a:t>5.4 Restrict Administrator Privileges to Dedicated Administrator Accounts</a:t>
            </a:r>
          </a:p>
          <a:p>
            <a:pPr lvl="1"/>
            <a:r>
              <a:rPr lang="en-US" dirty="0"/>
              <a:t>Restrict administrator privileges to dedicated administrator accounts on enterprise assets. Conduct general computing activities, such as internet browsing, email, and productivity suite use, from the user’s primary, non- privileged account.</a:t>
            </a:r>
          </a:p>
          <a:p>
            <a:endParaRPr lang="en-US" dirty="0"/>
          </a:p>
          <a:p>
            <a:r>
              <a:rPr lang="en-US" dirty="0"/>
              <a:t>6.5 Require MFA for Administrative Access</a:t>
            </a:r>
          </a:p>
          <a:p>
            <a:pPr lvl="1"/>
            <a:r>
              <a:rPr lang="en-US" dirty="0"/>
              <a:t>Require MFA for all administrative access accounts, where supported, on all enterprise assets, whether managed on-site or through a third-party provider.</a:t>
            </a:r>
          </a:p>
          <a:p>
            <a:endParaRPr lang="en-US" dirty="0"/>
          </a:p>
          <a:p>
            <a:r>
              <a:rPr lang="en-US" dirty="0"/>
              <a:t>12.8 Establish and Maintain Dedicated Computing Resources for All Administrative Work</a:t>
            </a:r>
          </a:p>
          <a:p>
            <a:pPr lvl="1"/>
            <a:r>
              <a:rPr lang="en-US" dirty="0"/>
              <a:t>Establish and maintain dedicated computing resources, either physically or logically separated, for all administrative tasks or tasks requiring administrative access. The computing resources should be segmented from the enterprise’s primary network and not be allowed internet access.</a:t>
            </a:r>
          </a:p>
          <a:p>
            <a:pPr marL="0" indent="0">
              <a:buNone/>
            </a:pPr>
            <a:endParaRPr lang="en-US" dirty="0"/>
          </a:p>
        </p:txBody>
      </p:sp>
    </p:spTree>
    <p:extLst>
      <p:ext uri="{BB962C8B-B14F-4D97-AF65-F5344CB8AC3E}">
        <p14:creationId xmlns:p14="http://schemas.microsoft.com/office/powerpoint/2010/main" val="820086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2" name="Title 1"/>
          <p:cNvSpPr>
            <a:spLocks noGrp="1"/>
          </p:cNvSpPr>
          <p:nvPr>
            <p:ph type="title"/>
          </p:nvPr>
        </p:nvSpPr>
        <p:spPr/>
        <p:txBody>
          <a:bodyPr/>
          <a:lstStyle/>
          <a:p>
            <a:r>
              <a:rPr lang="en-US" dirty="0"/>
              <a:t>What Do You Need?</a:t>
            </a:r>
          </a:p>
        </p:txBody>
      </p:sp>
      <p:sp>
        <p:nvSpPr>
          <p:cNvPr id="3" name="Content Placeholder 2"/>
          <p:cNvSpPr>
            <a:spLocks noGrp="1"/>
          </p:cNvSpPr>
          <p:nvPr>
            <p:ph idx="1"/>
          </p:nvPr>
        </p:nvSpPr>
        <p:spPr/>
        <p:txBody>
          <a:bodyPr/>
          <a:lstStyle/>
          <a:p>
            <a:r>
              <a:rPr lang="en-US" dirty="0"/>
              <a:t>RSAT</a:t>
            </a:r>
          </a:p>
          <a:p>
            <a:r>
              <a:rPr lang="en-US" dirty="0"/>
              <a:t>Remote Desktop Connection Manager</a:t>
            </a:r>
          </a:p>
          <a:p>
            <a:r>
              <a:rPr lang="en-US" dirty="0"/>
              <a:t>Software Consoles for Admins</a:t>
            </a:r>
          </a:p>
          <a:p>
            <a:r>
              <a:rPr lang="en-US" dirty="0"/>
              <a:t>What else……?</a:t>
            </a:r>
          </a:p>
          <a:p>
            <a:endParaRPr lang="en-US" dirty="0"/>
          </a:p>
          <a:p>
            <a:endParaRPr lang="en-US" dirty="0"/>
          </a:p>
        </p:txBody>
      </p:sp>
    </p:spTree>
    <p:extLst>
      <p:ext uri="{BB962C8B-B14F-4D97-AF65-F5344CB8AC3E}">
        <p14:creationId xmlns:p14="http://schemas.microsoft.com/office/powerpoint/2010/main" val="1993270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2" name="Title 1"/>
          <p:cNvSpPr>
            <a:spLocks noGrp="1"/>
          </p:cNvSpPr>
          <p:nvPr>
            <p:ph type="title"/>
          </p:nvPr>
        </p:nvSpPr>
        <p:spPr/>
        <p:txBody>
          <a:bodyPr/>
          <a:lstStyle/>
          <a:p>
            <a:r>
              <a:rPr lang="en-US" dirty="0"/>
              <a:t>Virtual Desktops for Research</a:t>
            </a:r>
          </a:p>
        </p:txBody>
      </p:sp>
      <p:sp>
        <p:nvSpPr>
          <p:cNvPr id="3" name="Content Placeholder 2"/>
          <p:cNvSpPr>
            <a:spLocks noGrp="1"/>
          </p:cNvSpPr>
          <p:nvPr>
            <p:ph idx="1"/>
          </p:nvPr>
        </p:nvSpPr>
        <p:spPr>
          <a:xfrm>
            <a:off x="457200" y="1200151"/>
            <a:ext cx="8229600" cy="3095804"/>
          </a:xfrm>
        </p:spPr>
        <p:txBody>
          <a:bodyPr/>
          <a:lstStyle/>
          <a:p>
            <a:r>
              <a:rPr lang="en-US" dirty="0"/>
              <a:t>Requests for Windows Based GUI Applications</a:t>
            </a:r>
          </a:p>
          <a:p>
            <a:r>
              <a:rPr lang="en-US" dirty="0"/>
              <a:t>Adding More Physical Hardware into VDI</a:t>
            </a:r>
          </a:p>
        </p:txBody>
      </p:sp>
    </p:spTree>
    <p:extLst>
      <p:ext uri="{BB962C8B-B14F-4D97-AF65-F5344CB8AC3E}">
        <p14:creationId xmlns:p14="http://schemas.microsoft.com/office/powerpoint/2010/main" val="2838685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2" name="Title 1"/>
          <p:cNvSpPr>
            <a:spLocks noGrp="1"/>
          </p:cNvSpPr>
          <p:nvPr>
            <p:ph type="title"/>
          </p:nvPr>
        </p:nvSpPr>
        <p:spPr/>
        <p:txBody>
          <a:bodyPr/>
          <a:lstStyle/>
          <a:p>
            <a:r>
              <a:rPr lang="en-US" dirty="0"/>
              <a:t>More Requests for Research</a:t>
            </a:r>
          </a:p>
        </p:txBody>
      </p:sp>
      <p:sp>
        <p:nvSpPr>
          <p:cNvPr id="3" name="Content Placeholder 2"/>
          <p:cNvSpPr>
            <a:spLocks noGrp="1"/>
          </p:cNvSpPr>
          <p:nvPr>
            <p:ph idx="1"/>
          </p:nvPr>
        </p:nvSpPr>
        <p:spPr/>
        <p:txBody>
          <a:bodyPr/>
          <a:lstStyle/>
          <a:p>
            <a:r>
              <a:rPr lang="en-US" dirty="0"/>
              <a:t>We have the HPC but its more for big data</a:t>
            </a:r>
          </a:p>
          <a:p>
            <a:r>
              <a:rPr lang="en-US" dirty="0"/>
              <a:t>A lot of requests for software that doesn’t fit/work in HPC</a:t>
            </a:r>
          </a:p>
        </p:txBody>
      </p:sp>
    </p:spTree>
    <p:extLst>
      <p:ext uri="{BB962C8B-B14F-4D97-AF65-F5344CB8AC3E}">
        <p14:creationId xmlns:p14="http://schemas.microsoft.com/office/powerpoint/2010/main" val="126887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4216</TotalTime>
  <Words>299</Words>
  <Application>Microsoft Office PowerPoint</Application>
  <PresentationFormat>On-screen Show (16:9)</PresentationFormat>
  <Paragraphs>49</Paragraphs>
  <Slides>11</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VDI: New Directions</vt:lpstr>
      <vt:lpstr>Presented By</vt:lpstr>
      <vt:lpstr>Discussion Overview</vt:lpstr>
      <vt:lpstr>Virtual Desktops for Admin Work</vt:lpstr>
      <vt:lpstr>CIS Safeguards</vt:lpstr>
      <vt:lpstr>What Do You Need?</vt:lpstr>
      <vt:lpstr>Virtual Desktops for Research</vt:lpstr>
      <vt:lpstr>More Requests for Research</vt:lpstr>
      <vt:lpstr>Questions / Feedback</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Derek</dc:creator>
  <cp:lastModifiedBy>Carla Birckelbaw</cp:lastModifiedBy>
  <cp:revision>10</cp:revision>
  <dcterms:created xsi:type="dcterms:W3CDTF">2016-07-01T14:13:07Z</dcterms:created>
  <dcterms:modified xsi:type="dcterms:W3CDTF">2022-08-11T21:39:51Z</dcterms:modified>
</cp:coreProperties>
</file>