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7" r:id="rId3"/>
    <p:sldId id="266" r:id="rId4"/>
    <p:sldId id="260" r:id="rId5"/>
    <p:sldId id="263" r:id="rId6"/>
    <p:sldId id="261" r:id="rId7"/>
    <p:sldId id="262" r:id="rId8"/>
    <p:sldId id="264" r:id="rId9"/>
    <p:sldId id="259"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F25DAD-2A21-4E6D-96B4-5F85E0E0321A}" v="6" dt="2022-08-03T15:07:03.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00" autoAdjust="0"/>
  </p:normalViewPr>
  <p:slideViewPr>
    <p:cSldViewPr snapToGrid="0" snapToObjects="1">
      <p:cViewPr varScale="1">
        <p:scale>
          <a:sx n="115" d="100"/>
          <a:sy n="115" d="100"/>
        </p:scale>
        <p:origin x="888"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356C8B-6C39-46EF-8810-F3E61C522C48}" type="datetimeFigureOut">
              <a:rPr lang="en-US" smtClean="0"/>
              <a:t>8/9/2022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D8CEAC-B183-4F61-9ACB-253D235719CA}" type="slidenum">
              <a:rPr lang="en-US" smtClean="0"/>
              <a:t>‹#›</a:t>
            </a:fld>
            <a:endParaRPr lang="en-US"/>
          </a:p>
        </p:txBody>
      </p:sp>
    </p:spTree>
    <p:extLst>
      <p:ext uri="{BB962C8B-B14F-4D97-AF65-F5344CB8AC3E}">
        <p14:creationId xmlns:p14="http://schemas.microsoft.com/office/powerpoint/2010/main" val="117201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ribbonsvr.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Rosie</a:t>
            </a:r>
          </a:p>
        </p:txBody>
      </p:sp>
      <p:sp>
        <p:nvSpPr>
          <p:cNvPr id="4" name="Slide Number Placeholder 3"/>
          <p:cNvSpPr>
            <a:spLocks noGrp="1"/>
          </p:cNvSpPr>
          <p:nvPr>
            <p:ph type="sldNum" sz="quarter" idx="10"/>
          </p:nvPr>
        </p:nvSpPr>
        <p:spPr/>
        <p:txBody>
          <a:bodyPr/>
          <a:lstStyle/>
          <a:p>
            <a:fld id="{93D8CEAC-B183-4F61-9ACB-253D235719CA}" type="slidenum">
              <a:rPr lang="en-US" smtClean="0"/>
              <a:t>2</a:t>
            </a:fld>
            <a:endParaRPr lang="en-US"/>
          </a:p>
        </p:txBody>
      </p:sp>
    </p:spTree>
    <p:extLst>
      <p:ext uri="{BB962C8B-B14F-4D97-AF65-F5344CB8AC3E}">
        <p14:creationId xmlns:p14="http://schemas.microsoft.com/office/powerpoint/2010/main" val="2255810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Craig</a:t>
            </a:r>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3</a:t>
            </a:fld>
            <a:endParaRPr lang="en-US"/>
          </a:p>
        </p:txBody>
      </p:sp>
    </p:spTree>
    <p:extLst>
      <p:ext uri="{BB962C8B-B14F-4D97-AF65-F5344CB8AC3E}">
        <p14:creationId xmlns:p14="http://schemas.microsoft.com/office/powerpoint/2010/main" val="1563171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Rosie</a:t>
            </a:r>
          </a:p>
          <a:p>
            <a:r>
              <a:rPr lang="en-US" dirty="0"/>
              <a:t>Website</a:t>
            </a:r>
            <a:r>
              <a:rPr lang="en-US" baseline="0" dirty="0"/>
              <a:t> created by Rosie Hauck’s BIS Capstone Class (principle: student-driven efforts)</a:t>
            </a:r>
            <a:br>
              <a:rPr lang="en-US" baseline="0" dirty="0"/>
            </a:br>
            <a:endParaRPr lang="en-US" baseline="0" dirty="0"/>
          </a:p>
          <a:p>
            <a:r>
              <a:rPr lang="en-US" baseline="0" dirty="0"/>
              <a:t>Will release NEXT Week as you all have a lot of info coming at you today. </a:t>
            </a:r>
            <a:endParaRPr lang="en-US" dirty="0"/>
          </a:p>
        </p:txBody>
      </p:sp>
      <p:sp>
        <p:nvSpPr>
          <p:cNvPr id="4" name="Slide Number Placeholder 3"/>
          <p:cNvSpPr>
            <a:spLocks noGrp="1"/>
          </p:cNvSpPr>
          <p:nvPr>
            <p:ph type="sldNum" sz="quarter" idx="10"/>
          </p:nvPr>
        </p:nvSpPr>
        <p:spPr/>
        <p:txBody>
          <a:bodyPr/>
          <a:lstStyle/>
          <a:p>
            <a:fld id="{93D8CEAC-B183-4F61-9ACB-253D235719CA}" type="slidenum">
              <a:rPr lang="en-US" smtClean="0"/>
              <a:t>4</a:t>
            </a:fld>
            <a:endParaRPr lang="en-US"/>
          </a:p>
        </p:txBody>
      </p:sp>
    </p:spTree>
    <p:extLst>
      <p:ext uri="{BB962C8B-B14F-4D97-AF65-F5344CB8AC3E}">
        <p14:creationId xmlns:p14="http://schemas.microsoft.com/office/powerpoint/2010/main" val="3967968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Craig</a:t>
            </a:r>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5</a:t>
            </a:fld>
            <a:endParaRPr lang="en-US"/>
          </a:p>
        </p:txBody>
      </p:sp>
    </p:spTree>
    <p:extLst>
      <p:ext uri="{BB962C8B-B14F-4D97-AF65-F5344CB8AC3E}">
        <p14:creationId xmlns:p14="http://schemas.microsoft.com/office/powerpoint/2010/main" val="4120631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Craig</a:t>
            </a:r>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6</a:t>
            </a:fld>
            <a:endParaRPr lang="en-US"/>
          </a:p>
        </p:txBody>
      </p:sp>
    </p:spTree>
    <p:extLst>
      <p:ext uri="{BB962C8B-B14F-4D97-AF65-F5344CB8AC3E}">
        <p14:creationId xmlns:p14="http://schemas.microsoft.com/office/powerpoint/2010/main" val="2033789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0" i="0" dirty="0">
                <a:solidFill>
                  <a:srgbClr val="000000"/>
                </a:solidFill>
                <a:effectLst/>
                <a:latin typeface="Calibri" panose="020F0502020204030204" pitchFamily="34" charset="0"/>
              </a:rPr>
              <a:t>Roy &amp; Isaac</a:t>
            </a:r>
          </a:p>
          <a:p>
            <a:pPr algn="l" rtl="0" fontAlgn="base"/>
            <a:endParaRPr lang="en-US" sz="1800" b="0" i="0" dirty="0">
              <a:solidFill>
                <a:srgbClr val="000000"/>
              </a:solidFill>
              <a:effectLst/>
              <a:latin typeface="Calibri" panose="020F0502020204030204" pitchFamily="34" charset="0"/>
            </a:endParaRPr>
          </a:p>
          <a:p>
            <a:pPr algn="l" rtl="0" fontAlgn="base"/>
            <a:r>
              <a:rPr lang="en-US" sz="1800" b="0" i="0" dirty="0">
                <a:solidFill>
                  <a:srgbClr val="000000"/>
                </a:solidFill>
                <a:effectLst/>
                <a:latin typeface="Calibri" panose="020F0502020204030204" pitchFamily="34" charset="0"/>
              </a:rPr>
              <a:t>Pilot class for AR/VR in October - “zero to hero” for AR/VR development. No prior experience needed or preferred. We are looking for faculty who are curious about XR technology and how it can enhance their current research or pedagogy.  </a:t>
            </a:r>
            <a:br>
              <a:rPr lang="en-US" sz="1800" b="0" i="0" dirty="0">
                <a:solidFill>
                  <a:srgbClr val="000000"/>
                </a:solidFill>
                <a:effectLst/>
                <a:latin typeface="Calibri" panose="020F0502020204030204" pitchFamily="34" charset="0"/>
              </a:rPr>
            </a:br>
            <a:endParaRPr lang="en-US"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Includes an overview of all the current trends in XR to help put into context where we have been and where we are going, with the hope to dispel any misconceptions of how XR technology is currently understood in academia.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Includes and introduction to Unity development (again, no experience necessary!), and will end with each faculty member creating their own (simple) customized VR app.  </a:t>
            </a:r>
          </a:p>
          <a:p>
            <a:pPr algn="l" rtl="0" fontAlgn="base"/>
            <a:br>
              <a:rPr lang="en-US" sz="1800" b="0" i="0" dirty="0">
                <a:solidFill>
                  <a:srgbClr val="000000"/>
                </a:solidFill>
                <a:effectLst/>
                <a:latin typeface="Calibri" panose="020F0502020204030204" pitchFamily="34" charset="0"/>
              </a:rPr>
            </a:br>
            <a:r>
              <a:rPr lang="en-US" sz="1800" b="0" i="0" dirty="0">
                <a:solidFill>
                  <a:srgbClr val="000000"/>
                </a:solidFill>
                <a:effectLst/>
                <a:latin typeface="Calibri" panose="020F0502020204030204" pitchFamily="34" charset="0"/>
              </a:rPr>
              <a:t>Two courses are being taught in the new Technology Solutions learning space, JH 113: CTK 460 with graduate CTK students, and another section with only graduate CS students. These courses will have a quick introduction to Unity development, a survey of literature and current trends in VR development, and each student enrolled with create two contrasting VR/MR experiences deployed to their own the Meta Quest 2.  </a:t>
            </a:r>
            <a:br>
              <a:rPr lang="en-US" sz="1800" b="0" i="0" dirty="0">
                <a:solidFill>
                  <a:srgbClr val="000000"/>
                </a:solidFill>
                <a:effectLst/>
                <a:latin typeface="Calibri" panose="020F0502020204030204" pitchFamily="34" charset="0"/>
              </a:rPr>
            </a:br>
            <a:endParaRPr lang="en-US"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We are extremely excited and thankful for the opportunity to teach these classes that are 1:1 with development PCs </a:t>
            </a:r>
            <a:r>
              <a:rPr lang="en-US" sz="1800" b="0" i="1" dirty="0">
                <a:solidFill>
                  <a:srgbClr val="000000"/>
                </a:solidFill>
                <a:effectLst/>
                <a:latin typeface="Calibri" panose="020F0502020204030204" pitchFamily="34" charset="0"/>
              </a:rPr>
              <a:t>and </a:t>
            </a:r>
            <a:r>
              <a:rPr lang="en-US" sz="1800" b="0" i="0" dirty="0">
                <a:solidFill>
                  <a:srgbClr val="000000"/>
                </a:solidFill>
                <a:effectLst/>
                <a:latin typeface="Calibri" panose="020F0502020204030204" pitchFamily="34" charset="0"/>
              </a:rPr>
              <a:t>Quest 2 headsets.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CTK 460 follows an honors experience in VR design that was taught as a pilot in JH 113 during the Spring 2022 semester.  </a:t>
            </a:r>
          </a:p>
          <a:p>
            <a:pPr algn="l" rtl="0" fontAlgn="base"/>
            <a:br>
              <a:rPr lang="en-US" sz="1800" b="0" i="0" dirty="0">
                <a:solidFill>
                  <a:srgbClr val="000000"/>
                </a:solidFill>
                <a:effectLst/>
                <a:latin typeface="Calibri" panose="020F0502020204030204" pitchFamily="34" charset="0"/>
              </a:rPr>
            </a:br>
            <a:r>
              <a:rPr lang="en-US" sz="1800" b="0" i="0" dirty="0">
                <a:solidFill>
                  <a:srgbClr val="000000"/>
                </a:solidFill>
                <a:effectLst/>
                <a:latin typeface="Calibri" panose="020F0502020204030204" pitchFamily="34" charset="0"/>
              </a:rPr>
              <a:t>XR @ ISU and RCAB are supporting lots of other AR/VR projects that are currently cooking on campus:  </a:t>
            </a:r>
            <a:endParaRPr lang="en-US" b="0" i="0" dirty="0">
              <a:solidFill>
                <a:srgbClr val="000000"/>
              </a:solidFill>
              <a:effectLst/>
              <a:latin typeface="Calibri" panose="020F0502020204030204" pitchFamily="34" charset="0"/>
            </a:endParaRP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Roy Magnuson is developing </a:t>
            </a:r>
            <a:r>
              <a:rPr lang="en-US" sz="1800" b="0" i="0" dirty="0" err="1">
                <a:solidFill>
                  <a:srgbClr val="000000"/>
                </a:solidFill>
                <a:effectLst/>
                <a:latin typeface="Calibri" panose="020F0502020204030204" pitchFamily="34" charset="0"/>
              </a:rPr>
              <a:t>RibbonsVR</a:t>
            </a:r>
            <a:r>
              <a:rPr lang="en-US" sz="1800" b="0" i="0" dirty="0">
                <a:solidFill>
                  <a:srgbClr val="000000"/>
                </a:solidFill>
                <a:effectLst/>
                <a:latin typeface="Calibri" panose="020F0502020204030204" pitchFamily="34" charset="0"/>
              </a:rPr>
              <a:t> in School of Music/CTK: </a:t>
            </a:r>
            <a:r>
              <a:rPr lang="en-US" sz="1800" b="0" i="0" u="sng" strike="noStrike" dirty="0">
                <a:solidFill>
                  <a:srgbClr val="0563C1"/>
                </a:solidFill>
                <a:effectLst/>
                <a:latin typeface="Calibri" panose="020F0502020204030204" pitchFamily="34" charset="0"/>
                <a:hlinkClick r:id="rId3"/>
              </a:rPr>
              <a:t>ribbonsvr.com</a:t>
            </a:r>
            <a:r>
              <a:rPr lang="en-US" sz="1800" b="0" i="0" dirty="0">
                <a:solidFill>
                  <a:srgbClr val="000000"/>
                </a:solidFill>
                <a:effectLst/>
                <a:latin typeface="Calibri" panose="020F0502020204030204" pitchFamily="34" charset="0"/>
              </a:rPr>
              <a:t>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Isaac Chang and Roy Magnuson are working with autonomous vehicle research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Isaac Chang is investigating how haptics can enhance distance learning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Isaac Chang is working with faculty on a VR rehabilitation for cognition and aging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MCN is currently discussing a mixed reality, live action teaching simulation project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Initial discussions with Carle Simulation Center for collaboration with ISU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Initial discussion with State Farm VRF and TRAIL </a:t>
            </a:r>
          </a:p>
          <a:p>
            <a:pPr algn="l" rtl="0" fontAlgn="base">
              <a:buFont typeface="Arial" panose="020B0604020202020204" pitchFamily="34" charset="0"/>
              <a:buChar char="•"/>
            </a:pPr>
            <a:r>
              <a:rPr lang="en-US" sz="1800" b="0" i="0" dirty="0">
                <a:solidFill>
                  <a:srgbClr val="000000"/>
                </a:solidFill>
                <a:effectLst/>
                <a:latin typeface="Calibri" panose="020F0502020204030204" pitchFamily="34" charset="0"/>
              </a:rPr>
              <a:t>Ongoing and emerging partnerships with ISU faculty and the Rutgers New Jersey Medical School, the US Air Force, and the University of Sheffield, UK. </a:t>
            </a:r>
          </a:p>
          <a:p>
            <a:endParaRPr lang="en-US" baseline="0" dirty="0"/>
          </a:p>
        </p:txBody>
      </p:sp>
      <p:sp>
        <p:nvSpPr>
          <p:cNvPr id="4" name="Slide Number Placeholder 3"/>
          <p:cNvSpPr>
            <a:spLocks noGrp="1"/>
          </p:cNvSpPr>
          <p:nvPr>
            <p:ph type="sldNum" sz="quarter" idx="10"/>
          </p:nvPr>
        </p:nvSpPr>
        <p:spPr/>
        <p:txBody>
          <a:bodyPr/>
          <a:lstStyle/>
          <a:p>
            <a:fld id="{93D8CEAC-B183-4F61-9ACB-253D235719CA}" type="slidenum">
              <a:rPr lang="en-US" smtClean="0"/>
              <a:t>7</a:t>
            </a:fld>
            <a:endParaRPr lang="en-US"/>
          </a:p>
        </p:txBody>
      </p:sp>
    </p:spTree>
    <p:extLst>
      <p:ext uri="{BB962C8B-B14F-4D97-AF65-F5344CB8AC3E}">
        <p14:creationId xmlns:p14="http://schemas.microsoft.com/office/powerpoint/2010/main" val="3352078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ALL OF US</a:t>
            </a:r>
          </a:p>
        </p:txBody>
      </p:sp>
      <p:sp>
        <p:nvSpPr>
          <p:cNvPr id="4" name="Slide Number Placeholder 3"/>
          <p:cNvSpPr>
            <a:spLocks noGrp="1"/>
          </p:cNvSpPr>
          <p:nvPr>
            <p:ph type="sldNum" sz="quarter" idx="10"/>
          </p:nvPr>
        </p:nvSpPr>
        <p:spPr/>
        <p:txBody>
          <a:bodyPr/>
          <a:lstStyle/>
          <a:p>
            <a:fld id="{93D8CEAC-B183-4F61-9ACB-253D235719CA}" type="slidenum">
              <a:rPr lang="en-US" smtClean="0"/>
              <a:t>8</a:t>
            </a:fld>
            <a:endParaRPr lang="en-US"/>
          </a:p>
        </p:txBody>
      </p:sp>
    </p:spTree>
    <p:extLst>
      <p:ext uri="{BB962C8B-B14F-4D97-AF65-F5344CB8AC3E}">
        <p14:creationId xmlns:p14="http://schemas.microsoft.com/office/powerpoint/2010/main" val="2879958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EC222DF-4A0C-564A-BDC4-89C55FF98B72}"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96891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477014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372229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C222DF-4A0C-564A-BDC4-89C55FF98B72}"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270142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C222DF-4A0C-564A-BDC4-89C55FF98B72}" type="datetimeFigureOut">
              <a:rPr lang="en-US" smtClean="0"/>
              <a:t>8/9/2022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779266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EC222DF-4A0C-564A-BDC4-89C55FF98B72}"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42030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C222DF-4A0C-564A-BDC4-89C55FF98B72}" type="datetimeFigureOut">
              <a:rPr lang="en-US" smtClean="0"/>
              <a:t>8/9/2022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3647730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EC222DF-4A0C-564A-BDC4-89C55FF98B72}" type="datetimeFigureOut">
              <a:rPr lang="en-US" smtClean="0"/>
              <a:t>8/9/2022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23687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222DF-4A0C-564A-BDC4-89C55FF98B72}" type="datetimeFigureOut">
              <a:rPr lang="en-US" smtClean="0"/>
              <a:t>8/9/2022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797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18887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C222DF-4A0C-564A-BDC4-89C55FF98B72}" type="datetimeFigureOut">
              <a:rPr lang="en-US" smtClean="0"/>
              <a:t>8/9/2022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700931-7141-904F-B72F-E2098AC593DB}" type="slidenum">
              <a:rPr lang="en-US" smtClean="0"/>
              <a:t>‹#›</a:t>
            </a:fld>
            <a:endParaRPr lang="en-US"/>
          </a:p>
        </p:txBody>
      </p:sp>
    </p:spTree>
    <p:extLst>
      <p:ext uri="{BB962C8B-B14F-4D97-AF65-F5344CB8AC3E}">
        <p14:creationId xmlns:p14="http://schemas.microsoft.com/office/powerpoint/2010/main" val="75903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EC222DF-4A0C-564A-BDC4-89C55FF98B72}" type="datetimeFigureOut">
              <a:rPr lang="en-US" smtClean="0"/>
              <a:t>8/9/2022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0700931-7141-904F-B72F-E2098AC593DB}" type="slidenum">
              <a:rPr lang="en-US" smtClean="0"/>
              <a:t>‹#›</a:t>
            </a:fld>
            <a:endParaRPr lang="en-US"/>
          </a:p>
        </p:txBody>
      </p:sp>
    </p:spTree>
    <p:extLst>
      <p:ext uri="{BB962C8B-B14F-4D97-AF65-F5344CB8AC3E}">
        <p14:creationId xmlns:p14="http://schemas.microsoft.com/office/powerpoint/2010/main" val="626636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3" y="0"/>
            <a:ext cx="9138197" cy="5143500"/>
          </a:xfrm>
          <a:prstGeom prst="rect">
            <a:avLst/>
          </a:prstGeom>
        </p:spPr>
      </p:pic>
    </p:spTree>
    <p:extLst>
      <p:ext uri="{BB962C8B-B14F-4D97-AF65-F5344CB8AC3E}">
        <p14:creationId xmlns:p14="http://schemas.microsoft.com/office/powerpoint/2010/main" val="436015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normAutofit/>
          </a:bodyPr>
          <a:lstStyle/>
          <a:p>
            <a:r>
              <a:rPr lang="en-US" dirty="0"/>
              <a:t>RCAB</a:t>
            </a:r>
            <a:endParaRPr lang="en-US" sz="2700" b="1" i="1" dirty="0"/>
          </a:p>
        </p:txBody>
      </p:sp>
      <p:sp>
        <p:nvSpPr>
          <p:cNvPr id="3" name="Content Placeholder 2"/>
          <p:cNvSpPr>
            <a:spLocks noGrp="1"/>
          </p:cNvSpPr>
          <p:nvPr>
            <p:ph idx="1"/>
          </p:nvPr>
        </p:nvSpPr>
        <p:spPr/>
        <p:txBody>
          <a:bodyPr>
            <a:normAutofit lnSpcReduction="10000"/>
          </a:bodyPr>
          <a:lstStyle/>
          <a:p>
            <a:r>
              <a:rPr lang="en-US" dirty="0"/>
              <a:t>Principles</a:t>
            </a:r>
          </a:p>
          <a:p>
            <a:pPr lvl="1"/>
            <a:r>
              <a:rPr lang="en-US" dirty="0"/>
              <a:t>Lower the Threshold for Access</a:t>
            </a:r>
          </a:p>
          <a:p>
            <a:pPr lvl="1"/>
            <a:r>
              <a:rPr lang="en-US" dirty="0"/>
              <a:t>Focus on student-driven efforts and impact on student learning  </a:t>
            </a:r>
          </a:p>
          <a:p>
            <a:pPr lvl="1"/>
            <a:r>
              <a:rPr lang="en-US" dirty="0"/>
              <a:t>Interdisciplinary nature of RCAB  </a:t>
            </a:r>
          </a:p>
          <a:p>
            <a:pPr lvl="1"/>
            <a:r>
              <a:rPr lang="en-US" dirty="0"/>
              <a:t>Promote interaction between the subcommittees  </a:t>
            </a:r>
          </a:p>
          <a:p>
            <a:pPr lvl="1"/>
            <a:r>
              <a:rPr lang="en-US" dirty="0"/>
              <a:t>Be a showcase for the community </a:t>
            </a:r>
          </a:p>
          <a:p>
            <a:pPr lvl="1"/>
            <a:endParaRPr lang="en-US" dirty="0"/>
          </a:p>
          <a:p>
            <a:endParaRPr lang="en-US" dirty="0"/>
          </a:p>
          <a:p>
            <a:endParaRPr lang="en-US" dirty="0"/>
          </a:p>
        </p:txBody>
      </p:sp>
    </p:spTree>
    <p:extLst>
      <p:ext uri="{BB962C8B-B14F-4D97-AF65-F5344CB8AC3E}">
        <p14:creationId xmlns:p14="http://schemas.microsoft.com/office/powerpoint/2010/main" val="283082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normAutofit fontScale="90000"/>
          </a:bodyPr>
          <a:lstStyle/>
          <a:p>
            <a:r>
              <a:rPr lang="en-US" dirty="0"/>
              <a:t>RCAB</a:t>
            </a:r>
            <a:br>
              <a:rPr lang="en-US" dirty="0"/>
            </a:br>
            <a:r>
              <a:rPr lang="en-US" sz="2200" b="1" i="1" dirty="0"/>
              <a:t>Lowering the Threshold to Support Faculty Research </a:t>
            </a:r>
            <a:br>
              <a:rPr lang="en-US" sz="2800" dirty="0"/>
            </a:br>
            <a:endParaRPr lang="en-US" sz="2700" b="1" i="1" dirty="0"/>
          </a:p>
        </p:txBody>
      </p:sp>
      <p:sp>
        <p:nvSpPr>
          <p:cNvPr id="3" name="Content Placeholder 2"/>
          <p:cNvSpPr>
            <a:spLocks noGrp="1"/>
          </p:cNvSpPr>
          <p:nvPr>
            <p:ph idx="1"/>
          </p:nvPr>
        </p:nvSpPr>
        <p:spPr/>
        <p:txBody>
          <a:bodyPr>
            <a:normAutofit/>
          </a:bodyPr>
          <a:lstStyle/>
          <a:p>
            <a:r>
              <a:rPr lang="en-US" dirty="0"/>
              <a:t>Governing Group</a:t>
            </a:r>
          </a:p>
          <a:p>
            <a:r>
              <a:rPr lang="en-US" dirty="0"/>
              <a:t>Subcommittees </a:t>
            </a:r>
            <a:r>
              <a:rPr lang="en-US" sz="2400" i="1" dirty="0"/>
              <a:t>(at the moment…)</a:t>
            </a:r>
          </a:p>
          <a:p>
            <a:pPr lvl="1"/>
            <a:r>
              <a:rPr lang="en-US" sz="2400" dirty="0"/>
              <a:t>AR/VR</a:t>
            </a:r>
          </a:p>
          <a:p>
            <a:pPr lvl="1"/>
            <a:r>
              <a:rPr lang="en-US" sz="2400" dirty="0"/>
              <a:t>IT Infrastructure</a:t>
            </a:r>
          </a:p>
          <a:p>
            <a:pPr lvl="1"/>
            <a:r>
              <a:rPr lang="en-US" sz="2400" dirty="0"/>
              <a:t>High Performance Computing, Statistical Consulting, and Data Analysis &amp;Visualization</a:t>
            </a:r>
          </a:p>
          <a:p>
            <a:pPr lvl="1"/>
            <a:r>
              <a:rPr lang="en-US" sz="2400" dirty="0"/>
              <a:t>Cybersecurity</a:t>
            </a:r>
          </a:p>
          <a:p>
            <a:endParaRPr lang="en-US" dirty="0"/>
          </a:p>
          <a:p>
            <a:endParaRPr lang="en-US" dirty="0"/>
          </a:p>
        </p:txBody>
      </p:sp>
    </p:spTree>
    <p:extLst>
      <p:ext uri="{BB962C8B-B14F-4D97-AF65-F5344CB8AC3E}">
        <p14:creationId xmlns:p14="http://schemas.microsoft.com/office/powerpoint/2010/main" val="2511761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RCAB Support &amp; Communication</a:t>
            </a:r>
          </a:p>
        </p:txBody>
      </p:sp>
      <p:sp>
        <p:nvSpPr>
          <p:cNvPr id="3" name="Content Placeholder 2"/>
          <p:cNvSpPr>
            <a:spLocks noGrp="1"/>
          </p:cNvSpPr>
          <p:nvPr>
            <p:ph idx="1"/>
          </p:nvPr>
        </p:nvSpPr>
        <p:spPr/>
        <p:txBody>
          <a:bodyPr/>
          <a:lstStyle/>
          <a:p>
            <a:r>
              <a:rPr lang="en-US" dirty="0"/>
              <a:t>RCAB Website</a:t>
            </a:r>
          </a:p>
          <a:p>
            <a:r>
              <a:rPr lang="en-US" dirty="0"/>
              <a:t>Lunch-n-Learns - twice per month</a:t>
            </a:r>
          </a:p>
          <a:p>
            <a:r>
              <a:rPr lang="en-US" dirty="0"/>
              <a:t>Three Graduate Assistants</a:t>
            </a:r>
          </a:p>
          <a:p>
            <a:r>
              <a:rPr lang="en-US" dirty="0"/>
              <a:t>Open Lab Hours with Support</a:t>
            </a:r>
          </a:p>
          <a:p>
            <a:endParaRPr lang="en-US" dirty="0"/>
          </a:p>
        </p:txBody>
      </p:sp>
    </p:spTree>
    <p:extLst>
      <p:ext uri="{BB962C8B-B14F-4D97-AF65-F5344CB8AC3E}">
        <p14:creationId xmlns:p14="http://schemas.microsoft.com/office/powerpoint/2010/main" val="3080073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Computing Resources</a:t>
            </a:r>
          </a:p>
        </p:txBody>
      </p:sp>
      <p:sp>
        <p:nvSpPr>
          <p:cNvPr id="3" name="Content Placeholder 2"/>
          <p:cNvSpPr>
            <a:spLocks noGrp="1"/>
          </p:cNvSpPr>
          <p:nvPr>
            <p:ph idx="1"/>
          </p:nvPr>
        </p:nvSpPr>
        <p:spPr/>
        <p:txBody>
          <a:bodyPr>
            <a:normAutofit fontScale="92500" lnSpcReduction="20000"/>
          </a:bodyPr>
          <a:lstStyle/>
          <a:p>
            <a:r>
              <a:rPr lang="en-US" dirty="0"/>
              <a:t>High Performance Compute Cluster</a:t>
            </a:r>
          </a:p>
          <a:p>
            <a:pPr lvl="1"/>
            <a:r>
              <a:rPr lang="en-US" dirty="0"/>
              <a:t>   25 Compute Nodes</a:t>
            </a:r>
          </a:p>
          <a:p>
            <a:pPr lvl="1"/>
            <a:r>
              <a:rPr lang="en-US" dirty="0"/>
              <a:t>     2 GPU Nodes (5,000 cores)</a:t>
            </a:r>
          </a:p>
          <a:p>
            <a:pPr lvl="1"/>
            <a:r>
              <a:rPr lang="en-US" dirty="0"/>
              <a:t>     5 TB+ RAM</a:t>
            </a:r>
          </a:p>
          <a:p>
            <a:pPr lvl="1"/>
            <a:r>
              <a:rPr lang="en-US" dirty="0"/>
              <a:t>100 TB+ Storage Capacity</a:t>
            </a:r>
            <a:br>
              <a:rPr lang="en-US" dirty="0"/>
            </a:br>
            <a:endParaRPr lang="en-US" dirty="0"/>
          </a:p>
          <a:p>
            <a:r>
              <a:rPr lang="en-US" dirty="0"/>
              <a:t>Virtual Desktop for Faculty Researchers</a:t>
            </a:r>
          </a:p>
          <a:p>
            <a:pPr lvl="1"/>
            <a:r>
              <a:rPr lang="en-US" dirty="0"/>
              <a:t>SPSS, R, NVIVO, </a:t>
            </a:r>
            <a:r>
              <a:rPr lang="en-US" dirty="0" err="1"/>
              <a:t>etc</a:t>
            </a:r>
            <a:endParaRPr lang="en-US" dirty="0"/>
          </a:p>
        </p:txBody>
      </p:sp>
    </p:spTree>
    <p:extLst>
      <p:ext uri="{BB962C8B-B14F-4D97-AF65-F5344CB8AC3E}">
        <p14:creationId xmlns:p14="http://schemas.microsoft.com/office/powerpoint/2010/main" val="342691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Grant Efforts</a:t>
            </a:r>
          </a:p>
        </p:txBody>
      </p:sp>
      <p:sp>
        <p:nvSpPr>
          <p:cNvPr id="3" name="Content Placeholder 2"/>
          <p:cNvSpPr>
            <a:spLocks noGrp="1"/>
          </p:cNvSpPr>
          <p:nvPr>
            <p:ph idx="1"/>
          </p:nvPr>
        </p:nvSpPr>
        <p:spPr/>
        <p:txBody>
          <a:bodyPr/>
          <a:lstStyle/>
          <a:p>
            <a:r>
              <a:rPr lang="en-US" dirty="0"/>
              <a:t>NSF Grant – Science DMZ (network)</a:t>
            </a:r>
          </a:p>
          <a:p>
            <a:pPr lvl="1"/>
            <a:r>
              <a:rPr lang="en-US" dirty="0"/>
              <a:t>Yongming Tang and Charles Edamala</a:t>
            </a:r>
            <a:br>
              <a:rPr lang="en-US" dirty="0"/>
            </a:br>
            <a:endParaRPr lang="en-US" dirty="0"/>
          </a:p>
          <a:p>
            <a:r>
              <a:rPr lang="en-US" dirty="0"/>
              <a:t>NSF Grant – Private 5G &amp; Blockchain</a:t>
            </a:r>
          </a:p>
          <a:p>
            <a:pPr lvl="1"/>
            <a:r>
              <a:rPr lang="en-US" dirty="0"/>
              <a:t>Stephen Mujeye, Jihad Qaddour, Susan Calderon, and Charles Edamala</a:t>
            </a:r>
          </a:p>
        </p:txBody>
      </p:sp>
    </p:spTree>
    <p:extLst>
      <p:ext uri="{BB962C8B-B14F-4D97-AF65-F5344CB8AC3E}">
        <p14:creationId xmlns:p14="http://schemas.microsoft.com/office/powerpoint/2010/main" val="157602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AR/VR</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“Zero to Hero” </a:t>
            </a:r>
          </a:p>
          <a:p>
            <a:pPr lvl="1"/>
            <a:r>
              <a:rPr lang="en-US" dirty="0"/>
              <a:t>6 Week Boot Camp</a:t>
            </a:r>
          </a:p>
          <a:p>
            <a:r>
              <a:rPr lang="en-US" dirty="0"/>
              <a:t>Two Courses in JH 113</a:t>
            </a:r>
          </a:p>
          <a:p>
            <a:pPr lvl="1"/>
            <a:r>
              <a:rPr lang="en-US" b="0" i="0" dirty="0">
                <a:solidFill>
                  <a:srgbClr val="000000"/>
                </a:solidFill>
                <a:effectLst/>
                <a:latin typeface="WordVisi_MSFontService"/>
              </a:rPr>
              <a:t>CTK 460 &amp; </a:t>
            </a:r>
            <a:r>
              <a:rPr lang="en-US">
                <a:solidFill>
                  <a:srgbClr val="000000"/>
                </a:solidFill>
                <a:latin typeface="WordVisi_MSFontService"/>
              </a:rPr>
              <a:t>CTK 460 (CS Grads) </a:t>
            </a:r>
            <a:endParaRPr lang="en-US" b="0" i="0" dirty="0">
              <a:solidFill>
                <a:srgbClr val="000000"/>
              </a:solidFill>
              <a:effectLst/>
              <a:latin typeface="WordVisi_MSFontService"/>
            </a:endParaRPr>
          </a:p>
          <a:p>
            <a:r>
              <a:rPr lang="en-US" dirty="0">
                <a:solidFill>
                  <a:srgbClr val="000000"/>
                </a:solidFill>
                <a:latin typeface="WordVisi_MSFontService"/>
              </a:rPr>
              <a:t>Autonomous Vehicle Research</a:t>
            </a:r>
            <a:endParaRPr lang="en-US" dirty="0"/>
          </a:p>
        </p:txBody>
      </p:sp>
    </p:spTree>
    <p:extLst>
      <p:ext uri="{BB962C8B-B14F-4D97-AF65-F5344CB8AC3E}">
        <p14:creationId xmlns:p14="http://schemas.microsoft.com/office/powerpoint/2010/main" val="1885168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whitebackground.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
        <p:nvSpPr>
          <p:cNvPr id="2" name="Title 1"/>
          <p:cNvSpPr>
            <a:spLocks noGrp="1"/>
          </p:cNvSpPr>
          <p:nvPr>
            <p:ph type="title"/>
          </p:nvPr>
        </p:nvSpPr>
        <p:spPr/>
        <p:txBody>
          <a:bodyPr/>
          <a:lstStyle/>
          <a:p>
            <a:r>
              <a:rPr lang="en-US" dirty="0"/>
              <a:t>Help Us, Help You</a:t>
            </a:r>
          </a:p>
        </p:txBody>
      </p:sp>
      <p:sp>
        <p:nvSpPr>
          <p:cNvPr id="3" name="Content Placeholder 2"/>
          <p:cNvSpPr>
            <a:spLocks noGrp="1"/>
          </p:cNvSpPr>
          <p:nvPr>
            <p:ph idx="1"/>
          </p:nvPr>
        </p:nvSpPr>
        <p:spPr/>
        <p:txBody>
          <a:bodyPr/>
          <a:lstStyle/>
          <a:p>
            <a:r>
              <a:rPr lang="en-US" dirty="0"/>
              <a:t>Discussion around how RCAB can support academic IT staff and the researchers who they are assisting</a:t>
            </a:r>
          </a:p>
        </p:txBody>
      </p:sp>
    </p:spTree>
    <p:extLst>
      <p:ext uri="{BB962C8B-B14F-4D97-AF65-F5344CB8AC3E}">
        <p14:creationId xmlns:p14="http://schemas.microsoft.com/office/powerpoint/2010/main" val="3060089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dbackgrou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38197" cy="5143500"/>
          </a:xfrm>
          <a:prstGeom prst="rect">
            <a:avLst/>
          </a:prstGeom>
        </p:spPr>
      </p:pic>
    </p:spTree>
    <p:extLst>
      <p:ext uri="{BB962C8B-B14F-4D97-AF65-F5344CB8AC3E}">
        <p14:creationId xmlns:p14="http://schemas.microsoft.com/office/powerpoint/2010/main" val="424259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6097</TotalTime>
  <Words>640</Words>
  <Application>Microsoft Office PowerPoint</Application>
  <PresentationFormat>On-screen Show (16:9)</PresentationFormat>
  <Paragraphs>73</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RCAB</vt:lpstr>
      <vt:lpstr>RCAB Lowering the Threshold to Support Faculty Research  </vt:lpstr>
      <vt:lpstr>RCAB Support &amp; Communication</vt:lpstr>
      <vt:lpstr>Computing Resources</vt:lpstr>
      <vt:lpstr>Grant Efforts</vt:lpstr>
      <vt:lpstr>AR/VR</vt:lpstr>
      <vt:lpstr>Help Us, Help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dc:creator>
  <cp:lastModifiedBy>Craig E Jackson</cp:lastModifiedBy>
  <cp:revision>9</cp:revision>
  <dcterms:created xsi:type="dcterms:W3CDTF">2016-07-01T14:13:07Z</dcterms:created>
  <dcterms:modified xsi:type="dcterms:W3CDTF">2022-08-09T15:43:39Z</dcterms:modified>
</cp:coreProperties>
</file>