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5" r:id="rId7"/>
    <p:sldId id="266" r:id="rId8"/>
    <p:sldId id="267" r:id="rId9"/>
    <p:sldId id="262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C75F2-C875-40BC-9531-0E145902E6D9}" v="487" dt="2022-08-03T17:40:17.085"/>
    <p1510:client id="{BD75790E-3938-834B-9E35-AB9293DA1146}" v="94" dt="2022-08-03T11:35:25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69C93-C89F-43FE-B585-6E5648726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C3A28-6AB8-41F4-8873-0C8680F10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BCEE3-4A94-4A4E-8151-CAAFFCEE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3C270-5D83-4DD5-89B7-7A9495C8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B7A2-99C0-431F-9F0C-CF293D78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4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EB20-A7F2-4462-A286-95812463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C96D9-4E85-4C9B-92DE-76FEF0F08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06E71-59C6-4445-8C03-9C7023E5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35DE3-01F4-4692-8D22-9E3A90D97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E6D39-0029-4670-AF1E-6A432471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2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910DEB-07FB-4E66-BBA1-4FE9202FC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381A2-BDE3-403C-9D04-BCE0887E1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64663-7EDA-440A-8564-08F5DC3C1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E8338-6D68-4CDE-8FA2-E13DCEA4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384C0-343A-489A-B540-FC77B105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0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AF138-B799-41B9-BEEE-1958F221F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F76D1-C71F-43EA-8FF9-1D06A7115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8F4B1-A532-4A4D-9BF3-59D0C313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BD5F6-9622-42D4-AE85-F8F8CC4DC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FFDCA-733A-4CD0-B14C-C057CA84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6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3BE27-0E57-4F24-9B77-50F849E52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9D5C8-75C6-401E-8FB3-F743AEF19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CA597-CA6A-4EC9-A6CD-3CE18E05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2373D-D606-4DBC-9FEA-C7743494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40AE0-1DCD-4F65-856A-E83B43CE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6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763D-B660-4BD7-AAD9-E39085D3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84BE8-64F4-4049-BFED-63E418F1C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5C0F1-8721-46DB-A7A4-291253662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88F19-8977-4AD8-9B37-6AB0B83E9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E4A74-0724-4120-95C9-2D3680F9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CF299-58C6-4B17-90A1-824A725FC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3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BC2F-487D-44BE-840B-B27E363B5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AE5A8-E45F-4955-A499-BFA2F87FF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6704B-D318-48CE-AB6E-3051525D4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6A168-F53F-4B2A-AB55-0F3CEE661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820CD0-9B35-4FF1-8C80-2BDB4661C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F48156-DB3C-4D4C-BA43-3F9212A1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ED537B-2171-4EC7-99C4-DDB058C1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E8C3CB-C267-4E41-9032-6E412B00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565B-AC81-4538-9E3D-1EBDA2846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DED35-A5DB-490F-8DAB-ED30A0E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30347-AF85-44FC-A87A-1D9427B98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C65CA-9801-466C-ADBF-430E7359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7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D98294-81B1-4494-9D78-7283139B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829F55-9148-4D89-8369-D6B48BC5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68B61-54CD-4986-8577-DE21543C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4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7BE7B-F813-4A76-A506-0E185A9F3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0A51B-77B5-4629-8B19-73C18E1E3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37685-358C-4307-B5D0-313820098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D9459-9D7B-42AB-9FC1-3137448B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E57B3-A50E-4016-8657-BAEEC0B2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C62B8-7CD7-4AE3-9E91-4F20AC87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8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1436-1AA5-4049-822A-D1B07089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AE9528-A13A-4C31-BD1D-20EDA6F08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4CFC3-7E38-46F8-8353-0FB160BCE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5D001-1F3A-4FC4-92B1-F1FB68937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5B27D-B4C4-4CD5-83F7-8494A56D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74FC7-09C3-4891-9156-116808529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279245-B68D-4BC7-9464-FFFE52FC3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74343-ACC7-40B6-9063-D2BB7A28E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1BC0E-0A8E-42FC-BC28-F57403CA3D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36DF4-0E3F-4292-BF6B-8E91355E1FF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27243-BBF2-44E8-A296-4488D05D7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880B1-B65B-433C-9394-A78562D57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A573F-8D32-44D1-A037-2D3714B59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2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7AB40-9A71-4118-9907-00A8F8DDE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Cyber Hygiene, Automation, and Defense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332CB5-0DC2-4B4A-B69F-F6B406CB28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Dan Taube</a:t>
            </a:r>
          </a:p>
          <a:p>
            <a:r>
              <a:rPr lang="en-US"/>
              <a:t>Chief Information Security Officer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94EAD5D8-4BF3-4DB1-8726-7FE26A906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6" y="5553699"/>
            <a:ext cx="3162741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083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03390-B7B0-46B0-975C-74D033B2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Cyber Automation</a:t>
            </a:r>
          </a:p>
        </p:txBody>
      </p: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07EB03F6-5FBE-44B0-BF27-8E22B8AE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/>
              <a:t>Continually do more with less, faster</a:t>
            </a:r>
          </a:p>
          <a:p>
            <a:pPr marL="0" indent="0">
              <a:buNone/>
            </a:pPr>
            <a:r>
              <a:rPr lang="en-US" sz="2400"/>
              <a:t>Leverage shared responsibility and collaboration</a:t>
            </a:r>
          </a:p>
          <a:p>
            <a:pPr marL="0" indent="0">
              <a:buNone/>
            </a:pPr>
            <a:r>
              <a:rPr lang="en-US" sz="2400"/>
              <a:t>Prepare for the unexpected and unpleasant</a:t>
            </a:r>
          </a:p>
          <a:p>
            <a:pPr marL="0" indent="0">
              <a:buNone/>
            </a:pPr>
            <a:r>
              <a:rPr lang="en-US" sz="2400"/>
              <a:t>Champion the message of standardization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Graphic 32" descr="Handshake outline">
            <a:extLst>
              <a:ext uri="{FF2B5EF4-FFF2-40B4-BE49-F238E27FC236}">
                <a16:creationId xmlns:a16="http://schemas.microsoft.com/office/drawing/2014/main" id="{55A5FEF1-D1A1-4EB6-CF17-5EFD744C5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39" name="Picture 38" descr="A picture containing text&#10;&#10;Description automatically generated">
            <a:extLst>
              <a:ext uri="{FF2B5EF4-FFF2-40B4-BE49-F238E27FC236}">
                <a16:creationId xmlns:a16="http://schemas.microsoft.com/office/drawing/2014/main" id="{71F91557-016F-4776-8A93-DDEAE5B8C5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6" y="5553699"/>
            <a:ext cx="3162741" cy="100026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406C9AD9-FAAA-4142-B990-FC772C4AD4CA}"/>
              </a:ext>
            </a:extLst>
          </p:cNvPr>
          <p:cNvSpPr txBox="1"/>
          <p:nvPr/>
        </p:nvSpPr>
        <p:spPr>
          <a:xfrm>
            <a:off x="6234753" y="5761443"/>
            <a:ext cx="375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/>
              <a:t>Cyber Hygiene, Automation, and Defense</a:t>
            </a:r>
          </a:p>
          <a:p>
            <a:pPr algn="r"/>
            <a:r>
              <a:rPr lang="en-US" sz="1600"/>
              <a:t>August 3, 2022 | Dan Taube</a:t>
            </a:r>
          </a:p>
        </p:txBody>
      </p:sp>
    </p:spTree>
    <p:extLst>
      <p:ext uri="{BB962C8B-B14F-4D97-AF65-F5344CB8AC3E}">
        <p14:creationId xmlns:p14="http://schemas.microsoft.com/office/powerpoint/2010/main" val="405261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03390-B7B0-46B0-975C-74D033B2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Cyber Defense</a:t>
            </a:r>
          </a:p>
        </p:txBody>
      </p: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07EB03F6-5FBE-44B0-BF27-8E22B8AE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/>
              <a:t>Embed security into the process</a:t>
            </a:r>
          </a:p>
          <a:p>
            <a:pPr marL="0" indent="0">
              <a:buNone/>
            </a:pPr>
            <a:r>
              <a:rPr lang="en-US" sz="2400"/>
              <a:t>Fulfill due diligence and due care responsibilities</a:t>
            </a:r>
          </a:p>
          <a:p>
            <a:pPr marL="0" indent="0">
              <a:buNone/>
            </a:pPr>
            <a:r>
              <a:rPr lang="en-US" sz="2400"/>
              <a:t>Enable regulatory and contractual compliance</a:t>
            </a:r>
          </a:p>
          <a:p>
            <a:pPr marL="0" indent="0">
              <a:buNone/>
            </a:pPr>
            <a:r>
              <a:rPr lang="en-US" sz="2400"/>
              <a:t>Be effective in reducing the likelihood of breach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Graphic 32" descr="Shield outline">
            <a:extLst>
              <a:ext uri="{FF2B5EF4-FFF2-40B4-BE49-F238E27FC236}">
                <a16:creationId xmlns:a16="http://schemas.microsoft.com/office/drawing/2014/main" id="{55A5FEF1-D1A1-4EB6-CF17-5EFD744C5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39" name="Picture 38" descr="A picture containing text&#10;&#10;Description automatically generated">
            <a:extLst>
              <a:ext uri="{FF2B5EF4-FFF2-40B4-BE49-F238E27FC236}">
                <a16:creationId xmlns:a16="http://schemas.microsoft.com/office/drawing/2014/main" id="{71F91557-016F-4776-8A93-DDEAE5B8C5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6" y="5553699"/>
            <a:ext cx="3162741" cy="100026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406C9AD9-FAAA-4142-B990-FC772C4AD4CA}"/>
              </a:ext>
            </a:extLst>
          </p:cNvPr>
          <p:cNvSpPr txBox="1"/>
          <p:nvPr/>
        </p:nvSpPr>
        <p:spPr>
          <a:xfrm>
            <a:off x="6234753" y="5761443"/>
            <a:ext cx="375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/>
              <a:t>Cyber Hygiene, Automation, and Defense</a:t>
            </a:r>
          </a:p>
          <a:p>
            <a:pPr algn="r"/>
            <a:r>
              <a:rPr lang="en-US" sz="1600"/>
              <a:t>August 3, 2022 | Dan Taube</a:t>
            </a:r>
          </a:p>
        </p:txBody>
      </p:sp>
    </p:spTree>
    <p:extLst>
      <p:ext uri="{BB962C8B-B14F-4D97-AF65-F5344CB8AC3E}">
        <p14:creationId xmlns:p14="http://schemas.microsoft.com/office/powerpoint/2010/main" val="328602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03390-B7B0-46B0-975C-74D033B2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Cyber Trends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7EB03F6-5FBE-44B0-BF27-8E22B8AE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/>
              <a:t>$3.86 million</a:t>
            </a:r>
          </a:p>
          <a:p>
            <a:pPr marL="0" indent="0">
              <a:buNone/>
            </a:pPr>
            <a:r>
              <a:rPr lang="en-US" sz="2400"/>
              <a:t>Average cost of education sector data breaches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Cost of a Data Breach Report 2022 | IBM Security</a:t>
            </a:r>
          </a:p>
          <a:p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83064EA5-9138-5012-1C7F-8F0AE6215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9D74D5C9-4A58-4577-A860-A3E10812A8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6" y="5553699"/>
            <a:ext cx="3162741" cy="10002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976CA4-34A1-46EC-9777-03DEBCE72E80}"/>
              </a:ext>
            </a:extLst>
          </p:cNvPr>
          <p:cNvSpPr txBox="1"/>
          <p:nvPr/>
        </p:nvSpPr>
        <p:spPr>
          <a:xfrm>
            <a:off x="6234753" y="5761443"/>
            <a:ext cx="375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/>
              <a:t>Cyber Hygiene, Automation, and Defense</a:t>
            </a:r>
          </a:p>
          <a:p>
            <a:pPr algn="r"/>
            <a:r>
              <a:rPr lang="en-US" sz="1600"/>
              <a:t>August 3, 2022 | Dan Taube</a:t>
            </a:r>
          </a:p>
        </p:txBody>
      </p:sp>
    </p:spTree>
    <p:extLst>
      <p:ext uri="{BB962C8B-B14F-4D97-AF65-F5344CB8AC3E}">
        <p14:creationId xmlns:p14="http://schemas.microsoft.com/office/powerpoint/2010/main" val="107720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03390-B7B0-46B0-975C-74D033B2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Cyber Trends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7EB03F6-5FBE-44B0-BF27-8E22B8AE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7037415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/>
              <a:t>System Intrusion, Basic Web Application Attacks, and Miscellaneous Errors</a:t>
            </a:r>
          </a:p>
          <a:p>
            <a:pPr marL="0" indent="0">
              <a:buNone/>
            </a:pPr>
            <a:r>
              <a:rPr lang="en-US" sz="2400"/>
              <a:t>Account for 80% of education sector data breaches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Data Breach Investigations Report 2022 | Verizon</a:t>
            </a:r>
          </a:p>
          <a:p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uilding Brick Wall outline">
            <a:extLst>
              <a:ext uri="{FF2B5EF4-FFF2-40B4-BE49-F238E27FC236}">
                <a16:creationId xmlns:a16="http://schemas.microsoft.com/office/drawing/2014/main" id="{83064EA5-9138-5012-1C7F-8F0AE6215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66E23922-0683-44F1-A9B8-E137AF0737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6" y="5553699"/>
            <a:ext cx="3162741" cy="10002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CC1573-4689-4D55-BBDA-5ADEC30029D5}"/>
              </a:ext>
            </a:extLst>
          </p:cNvPr>
          <p:cNvSpPr txBox="1"/>
          <p:nvPr/>
        </p:nvSpPr>
        <p:spPr>
          <a:xfrm>
            <a:off x="6234753" y="5761443"/>
            <a:ext cx="375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/>
              <a:t>Cyber Hygiene, Automation, and Defense</a:t>
            </a:r>
          </a:p>
          <a:p>
            <a:pPr algn="r"/>
            <a:r>
              <a:rPr lang="en-US" sz="1600"/>
              <a:t>August 3, 2022 | Dan Taube</a:t>
            </a:r>
          </a:p>
        </p:txBody>
      </p:sp>
    </p:spTree>
    <p:extLst>
      <p:ext uri="{BB962C8B-B14F-4D97-AF65-F5344CB8AC3E}">
        <p14:creationId xmlns:p14="http://schemas.microsoft.com/office/powerpoint/2010/main" val="89782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03390-B7B0-46B0-975C-74D033B2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Cyber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B03F6-5FBE-44B0-BF27-8E22B8AE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7070869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/>
              <a:t>Use of Stolen Creds and Ransomware</a:t>
            </a:r>
          </a:p>
          <a:p>
            <a:pPr marL="0" indent="0">
              <a:buNone/>
            </a:pPr>
            <a:r>
              <a:rPr lang="en-US" sz="2400"/>
              <a:t>Top two action types in education sector data breaches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Data Breach Investigations Report 2022 | Verizon</a:t>
            </a:r>
          </a:p>
          <a:p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Immunity outline">
            <a:extLst>
              <a:ext uri="{FF2B5EF4-FFF2-40B4-BE49-F238E27FC236}">
                <a16:creationId xmlns:a16="http://schemas.microsoft.com/office/drawing/2014/main" id="{84D66B24-7791-BA50-49E3-91E5C6A31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018206A-9D3D-4E73-9005-E41A6E9989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6" y="5553699"/>
            <a:ext cx="3162741" cy="10002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50BD631-D349-488C-B472-47ED291A6FBF}"/>
              </a:ext>
            </a:extLst>
          </p:cNvPr>
          <p:cNvSpPr txBox="1"/>
          <p:nvPr/>
        </p:nvSpPr>
        <p:spPr>
          <a:xfrm>
            <a:off x="6234753" y="5761443"/>
            <a:ext cx="375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/>
              <a:t>Cyber Hygiene, Automation, and Defense</a:t>
            </a:r>
          </a:p>
          <a:p>
            <a:pPr algn="r"/>
            <a:r>
              <a:rPr lang="en-US" sz="1600"/>
              <a:t>August 3, 2022 | Dan Taube</a:t>
            </a:r>
          </a:p>
        </p:txBody>
      </p:sp>
    </p:spTree>
    <p:extLst>
      <p:ext uri="{BB962C8B-B14F-4D97-AF65-F5344CB8AC3E}">
        <p14:creationId xmlns:p14="http://schemas.microsoft.com/office/powerpoint/2010/main" val="132351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072F30E-F15E-4BAA-9361-798241654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8"/>
          <a:stretch/>
        </p:blipFill>
        <p:spPr>
          <a:xfrm>
            <a:off x="20" y="1005850"/>
            <a:ext cx="12191980" cy="4558420"/>
          </a:xfrm>
          <a:custGeom>
            <a:avLst/>
            <a:gdLst/>
            <a:ahLst/>
            <a:cxnLst/>
            <a:rect l="l" t="t" r="r" b="b"/>
            <a:pathLst>
              <a:path w="12188952" h="4558430">
                <a:moveTo>
                  <a:pt x="6789701" y="4490221"/>
                </a:moveTo>
                <a:lnTo>
                  <a:pt x="6788702" y="4490299"/>
                </a:lnTo>
                <a:lnTo>
                  <a:pt x="6788476" y="4490833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3596895"/>
                </a:lnTo>
                <a:lnTo>
                  <a:pt x="12061096" y="3635026"/>
                </a:lnTo>
                <a:cubicBezTo>
                  <a:pt x="11933500" y="3671240"/>
                  <a:pt x="11805390" y="3705769"/>
                  <a:pt x="11676800" y="3738601"/>
                </a:cubicBezTo>
                <a:cubicBezTo>
                  <a:pt x="11262789" y="3846108"/>
                  <a:pt x="10845343" y="3939710"/>
                  <a:pt x="10425355" y="4022140"/>
                </a:cubicBezTo>
                <a:cubicBezTo>
                  <a:pt x="10092810" y="4087351"/>
                  <a:pt x="9759033" y="4145748"/>
                  <a:pt x="9424022" y="4197302"/>
                </a:cubicBezTo>
                <a:cubicBezTo>
                  <a:pt x="9102997" y="4246959"/>
                  <a:pt x="8781133" y="4291526"/>
                  <a:pt x="8458419" y="4331003"/>
                </a:cubicBezTo>
                <a:cubicBezTo>
                  <a:pt x="8211360" y="4361169"/>
                  <a:pt x="7963792" y="4386742"/>
                  <a:pt x="7715970" y="4410950"/>
                </a:cubicBezTo>
                <a:lnTo>
                  <a:pt x="6951716" y="4476730"/>
                </a:lnTo>
                <a:lnTo>
                  <a:pt x="6936303" y="4478801"/>
                </a:lnTo>
                <a:lnTo>
                  <a:pt x="6790448" y="4490162"/>
                </a:lnTo>
                <a:lnTo>
                  <a:pt x="6799941" y="4491982"/>
                </a:lnTo>
                <a:cubicBezTo>
                  <a:pt x="6811623" y="4492448"/>
                  <a:pt x="6823734" y="4490275"/>
                  <a:pt x="6835432" y="4490275"/>
                </a:cubicBezTo>
                <a:cubicBezTo>
                  <a:pt x="6851580" y="4490275"/>
                  <a:pt x="6867729" y="4487668"/>
                  <a:pt x="6884003" y="4487297"/>
                </a:cubicBezTo>
                <a:cubicBezTo>
                  <a:pt x="7115805" y="4481835"/>
                  <a:pt x="7347351" y="4469668"/>
                  <a:pt x="7578771" y="4454770"/>
                </a:cubicBezTo>
                <a:cubicBezTo>
                  <a:pt x="7927552" y="4432302"/>
                  <a:pt x="8276080" y="4404123"/>
                  <a:pt x="8623845" y="4367873"/>
                </a:cubicBezTo>
                <a:cubicBezTo>
                  <a:pt x="8909939" y="4338575"/>
                  <a:pt x="9195310" y="4303940"/>
                  <a:pt x="9479970" y="4263967"/>
                </a:cubicBezTo>
                <a:cubicBezTo>
                  <a:pt x="9864901" y="4209593"/>
                  <a:pt x="10248014" y="4144879"/>
                  <a:pt x="10629308" y="4069810"/>
                </a:cubicBezTo>
                <a:cubicBezTo>
                  <a:pt x="11090114" y="3978690"/>
                  <a:pt x="11546975" y="3871184"/>
                  <a:pt x="11998498" y="3743816"/>
                </a:cubicBezTo>
                <a:lnTo>
                  <a:pt x="12188952" y="3687715"/>
                </a:lnTo>
                <a:lnTo>
                  <a:pt x="12188952" y="3742439"/>
                </a:lnTo>
                <a:lnTo>
                  <a:pt x="11829257" y="3846853"/>
                </a:lnTo>
                <a:cubicBezTo>
                  <a:pt x="11534769" y="3926550"/>
                  <a:pt x="11238120" y="3997436"/>
                  <a:pt x="10939183" y="4061368"/>
                </a:cubicBezTo>
                <a:cubicBezTo>
                  <a:pt x="10622824" y="4129150"/>
                  <a:pt x="10304941" y="4189147"/>
                  <a:pt x="9985530" y="4241373"/>
                </a:cubicBezTo>
                <a:cubicBezTo>
                  <a:pt x="9720036" y="4284822"/>
                  <a:pt x="9453814" y="4323467"/>
                  <a:pt x="9186882" y="4357320"/>
                </a:cubicBezTo>
                <a:cubicBezTo>
                  <a:pt x="8984197" y="4382894"/>
                  <a:pt x="8781514" y="4406977"/>
                  <a:pt x="8578198" y="4426839"/>
                </a:cubicBezTo>
                <a:cubicBezTo>
                  <a:pt x="8340547" y="4449559"/>
                  <a:pt x="8102644" y="4471034"/>
                  <a:pt x="7864358" y="4488290"/>
                </a:cubicBezTo>
                <a:cubicBezTo>
                  <a:pt x="7554994" y="4510634"/>
                  <a:pt x="7245502" y="4528512"/>
                  <a:pt x="6935502" y="4539684"/>
                </a:cubicBezTo>
                <a:cubicBezTo>
                  <a:pt x="6782917" y="4545147"/>
                  <a:pt x="6630334" y="4548995"/>
                  <a:pt x="6477750" y="4553587"/>
                </a:cubicBezTo>
                <a:cubicBezTo>
                  <a:pt x="6439195" y="4551503"/>
                  <a:pt x="6400529" y="4553128"/>
                  <a:pt x="6362294" y="4558430"/>
                </a:cubicBezTo>
                <a:lnTo>
                  <a:pt x="6057129" y="4558430"/>
                </a:lnTo>
                <a:lnTo>
                  <a:pt x="5977784" y="4553836"/>
                </a:lnTo>
                <a:cubicBezTo>
                  <a:pt x="5740261" y="4541423"/>
                  <a:pt x="5502739" y="4527644"/>
                  <a:pt x="5265087" y="4517587"/>
                </a:cubicBezTo>
                <a:cubicBezTo>
                  <a:pt x="4958267" y="4505171"/>
                  <a:pt x="4651826" y="4484691"/>
                  <a:pt x="4346277" y="4455517"/>
                </a:cubicBezTo>
                <a:cubicBezTo>
                  <a:pt x="4021654" y="4424605"/>
                  <a:pt x="3697795" y="4389970"/>
                  <a:pt x="3373045" y="4356948"/>
                </a:cubicBezTo>
                <a:cubicBezTo>
                  <a:pt x="3035412" y="4322686"/>
                  <a:pt x="2698456" y="4283047"/>
                  <a:pt x="2362173" y="4238021"/>
                </a:cubicBezTo>
                <a:cubicBezTo>
                  <a:pt x="1984692" y="4187868"/>
                  <a:pt x="1608364" y="4130142"/>
                  <a:pt x="1233177" y="4064845"/>
                </a:cubicBezTo>
                <a:cubicBezTo>
                  <a:pt x="842181" y="3996132"/>
                  <a:pt x="453758" y="3917644"/>
                  <a:pt x="68500" y="3825138"/>
                </a:cubicBezTo>
                <a:lnTo>
                  <a:pt x="0" y="3807783"/>
                </a:lnTo>
                <a:lnTo>
                  <a:pt x="0" y="3751294"/>
                </a:lnTo>
                <a:lnTo>
                  <a:pt x="72441" y="3770071"/>
                </a:lnTo>
                <a:cubicBezTo>
                  <a:pt x="247961" y="3812249"/>
                  <a:pt x="424164" y="3851509"/>
                  <a:pt x="600716" y="3888441"/>
                </a:cubicBezTo>
                <a:cubicBezTo>
                  <a:pt x="988279" y="3969255"/>
                  <a:pt x="1378133" y="4038153"/>
                  <a:pt x="1769512" y="4098609"/>
                </a:cubicBezTo>
                <a:cubicBezTo>
                  <a:pt x="2052426" y="4142185"/>
                  <a:pt x="2335725" y="4182282"/>
                  <a:pt x="2613554" y="4215551"/>
                </a:cubicBezTo>
                <a:cubicBezTo>
                  <a:pt x="2605544" y="4218158"/>
                  <a:pt x="2594611" y="4208102"/>
                  <a:pt x="2581134" y="4205620"/>
                </a:cubicBezTo>
                <a:cubicBezTo>
                  <a:pt x="2087178" y="4113668"/>
                  <a:pt x="1597684" y="4002775"/>
                  <a:pt x="1112635" y="3872923"/>
                </a:cubicBezTo>
                <a:cubicBezTo>
                  <a:pt x="880453" y="3810852"/>
                  <a:pt x="649713" y="3744374"/>
                  <a:pt x="420412" y="3673490"/>
                </a:cubicBezTo>
                <a:lnTo>
                  <a:pt x="0" y="3534573"/>
                </a:ln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C0ED1E-D0A4-4CD6-8FA5-34ADC8FEA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760" y="6145655"/>
            <a:ext cx="4190049" cy="4888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F54A0E-D5F5-4F21-9B66-81C3093B53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1" y="6102322"/>
            <a:ext cx="5571809" cy="51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0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03390-B7B0-46B0-975C-74D033B2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Cyber Hygiene</a:t>
            </a:r>
          </a:p>
        </p:txBody>
      </p: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07EB03F6-5FBE-44B0-BF27-8E22B8AE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/>
              <a:t>Poor Hygiene Conditions</a:t>
            </a:r>
          </a:p>
          <a:p>
            <a:pPr marL="0" indent="0">
              <a:buNone/>
            </a:pPr>
            <a:r>
              <a:rPr lang="en-US" sz="2400"/>
              <a:t>Failure to patch known vulnerabilities</a:t>
            </a:r>
          </a:p>
          <a:p>
            <a:pPr marL="0" indent="0">
              <a:buNone/>
            </a:pPr>
            <a:r>
              <a:rPr lang="en-US" sz="2400"/>
              <a:t>Poor configuration management</a:t>
            </a:r>
          </a:p>
          <a:p>
            <a:pPr marL="0" indent="0">
              <a:buNone/>
            </a:pPr>
            <a:r>
              <a:rPr lang="en-US" sz="2400"/>
              <a:t>Inefficient management of admin privileges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Graphic 32" descr="Warning">
            <a:extLst>
              <a:ext uri="{FF2B5EF4-FFF2-40B4-BE49-F238E27FC236}">
                <a16:creationId xmlns:a16="http://schemas.microsoft.com/office/drawing/2014/main" id="{55A5FEF1-D1A1-4EB6-CF17-5EFD744C5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39" name="Picture 38" descr="A picture containing text&#10;&#10;Description automatically generated">
            <a:extLst>
              <a:ext uri="{FF2B5EF4-FFF2-40B4-BE49-F238E27FC236}">
                <a16:creationId xmlns:a16="http://schemas.microsoft.com/office/drawing/2014/main" id="{71F91557-016F-4776-8A93-DDEAE5B8C5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6" y="5553699"/>
            <a:ext cx="3162741" cy="100026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406C9AD9-FAAA-4142-B990-FC772C4AD4CA}"/>
              </a:ext>
            </a:extLst>
          </p:cNvPr>
          <p:cNvSpPr txBox="1"/>
          <p:nvPr/>
        </p:nvSpPr>
        <p:spPr>
          <a:xfrm>
            <a:off x="6234753" y="5761443"/>
            <a:ext cx="375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/>
              <a:t>Cyber Hygiene, Automation, and Defense</a:t>
            </a:r>
          </a:p>
          <a:p>
            <a:pPr algn="r"/>
            <a:r>
              <a:rPr lang="en-US" sz="1600"/>
              <a:t>August 3, 2022 | Dan Taube</a:t>
            </a:r>
          </a:p>
        </p:txBody>
      </p:sp>
    </p:spTree>
    <p:extLst>
      <p:ext uri="{BB962C8B-B14F-4D97-AF65-F5344CB8AC3E}">
        <p14:creationId xmlns:p14="http://schemas.microsoft.com/office/powerpoint/2010/main" val="285072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&#10;&#10;Description automatically generated with medium confidence">
            <a:extLst>
              <a:ext uri="{FF2B5EF4-FFF2-40B4-BE49-F238E27FC236}">
                <a16:creationId xmlns:a16="http://schemas.microsoft.com/office/drawing/2014/main" id="{CEA52416-2732-4BED-9B49-95E656376F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246" y="643466"/>
            <a:ext cx="6055507" cy="55710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4A9446-A625-4C7D-827E-9882614F7BCA}"/>
              </a:ext>
            </a:extLst>
          </p:cNvPr>
          <p:cNvSpPr txBox="1"/>
          <p:nvPr/>
        </p:nvSpPr>
        <p:spPr>
          <a:xfrm>
            <a:off x="414866" y="6366933"/>
            <a:ext cx="11362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/>
              <a:t>Read more in “</a:t>
            </a:r>
            <a:r>
              <a:rPr lang="en-US" sz="1200"/>
              <a:t>Think Fast: Time Between Disclosure, Patch Release and Vulnerability Exploitation” by Mandiant</a:t>
            </a:r>
          </a:p>
        </p:txBody>
      </p:sp>
    </p:spTree>
    <p:extLst>
      <p:ext uri="{BB962C8B-B14F-4D97-AF65-F5344CB8AC3E}">
        <p14:creationId xmlns:p14="http://schemas.microsoft.com/office/powerpoint/2010/main" val="305750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 descr="Diagram&#10;&#10;Description automatically generated">
            <a:extLst>
              <a:ext uri="{FF2B5EF4-FFF2-40B4-BE49-F238E27FC236}">
                <a16:creationId xmlns:a16="http://schemas.microsoft.com/office/drawing/2014/main" id="{D4E61B1C-54B3-4BFE-9657-BD22BBF1B0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92" y="84851"/>
            <a:ext cx="7467971" cy="4351338"/>
          </a:xfr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5C11A263-FFA0-4A51-9C25-4B8A79FF05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6" y="2047187"/>
            <a:ext cx="2760120" cy="78914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CA8EB4-D313-42C6-B004-69030B998CB0}"/>
              </a:ext>
            </a:extLst>
          </p:cNvPr>
          <p:cNvCxnSpPr/>
          <p:nvPr/>
        </p:nvCxnSpPr>
        <p:spPr>
          <a:xfrm>
            <a:off x="677333" y="4673600"/>
            <a:ext cx="10845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2" descr="Timeline&#10;&#10;Description automatically generated with low confidence">
            <a:extLst>
              <a:ext uri="{FF2B5EF4-FFF2-40B4-BE49-F238E27FC236}">
                <a16:creationId xmlns:a16="http://schemas.microsoft.com/office/drawing/2014/main" id="{0A1CC827-88D1-4D16-88F7-462DFE0CE8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206" y="4986874"/>
            <a:ext cx="7320507" cy="1582412"/>
          </a:xfrm>
          <a:prstGeom prst="rect">
            <a:avLst/>
          </a:prstGeom>
        </p:spPr>
      </p:pic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F5206643-89A9-4315-9697-92F961EBB3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6" y="4771312"/>
            <a:ext cx="2890279" cy="151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3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Timeline&#10;&#10;Description automatically generated">
            <a:extLst>
              <a:ext uri="{FF2B5EF4-FFF2-40B4-BE49-F238E27FC236}">
                <a16:creationId xmlns:a16="http://schemas.microsoft.com/office/drawing/2014/main" id="{35CA3BA8-4D3C-44DE-B772-D2893464A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8125"/>
            <a:ext cx="9753600" cy="6381750"/>
          </a:xfrm>
        </p:spPr>
      </p:pic>
    </p:spTree>
    <p:extLst>
      <p:ext uri="{BB962C8B-B14F-4D97-AF65-F5344CB8AC3E}">
        <p14:creationId xmlns:p14="http://schemas.microsoft.com/office/powerpoint/2010/main" val="271589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261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Cyber Hygiene, Automation, and Defense</vt:lpstr>
      <vt:lpstr>Cyber Trends</vt:lpstr>
      <vt:lpstr>Cyber Trends</vt:lpstr>
      <vt:lpstr>Cyber Trends</vt:lpstr>
      <vt:lpstr>PowerPoint Presentation</vt:lpstr>
      <vt:lpstr>Cyber Hygiene</vt:lpstr>
      <vt:lpstr>PowerPoint Presentation</vt:lpstr>
      <vt:lpstr>PowerPoint Presentation</vt:lpstr>
      <vt:lpstr>PowerPoint Presentation</vt:lpstr>
      <vt:lpstr>Cyber Automation</vt:lpstr>
      <vt:lpstr>Cyber Defense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Hygiene, Automation, and Defense</dc:title>
  <dc:creator>Taube, Dan</dc:creator>
  <cp:lastModifiedBy>Carla Birckelbaw</cp:lastModifiedBy>
  <cp:revision>2</cp:revision>
  <dcterms:created xsi:type="dcterms:W3CDTF">2022-08-02T19:08:46Z</dcterms:created>
  <dcterms:modified xsi:type="dcterms:W3CDTF">2022-08-25T19:53:02Z</dcterms:modified>
</cp:coreProperties>
</file>