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Ex1.xml" ContentType="application/vnd.ms-office.chartex+xml"/>
  <Override PartName="/ppt/charts/style13.xml" ContentType="application/vnd.ms-office.chartstyle+xml"/>
  <Override PartName="/ppt/charts/colors1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Ex2.xml" ContentType="application/vnd.ms-office.chartex+xml"/>
  <Override PartName="/ppt/charts/style14.xml" ContentType="application/vnd.ms-office.chartstyle+xml"/>
  <Override PartName="/ppt/charts/colors14.xml" ContentType="application/vnd.ms-office.chartcolorstyle+xml"/>
  <Override PartName="/ppt/charts/chartEx3.xml" ContentType="application/vnd.ms-office.chartex+xml"/>
  <Override PartName="/ppt/charts/style15.xml" ContentType="application/vnd.ms-office.chartstyle+xml"/>
  <Override PartName="/ppt/charts/colors15.xml" ContentType="application/vnd.ms-office.chartcolorstyle+xml"/>
  <Override PartName="/ppt/notesSlides/notesSlide17.xml" ContentType="application/vnd.openxmlformats-officedocument.presentationml.notesSlide+xml"/>
  <Override PartName="/ppt/charts/chartEx4.xml" ContentType="application/vnd.ms-office.chartex+xml"/>
  <Override PartName="/ppt/charts/style16.xml" ContentType="application/vnd.ms-office.chartstyle+xml"/>
  <Override PartName="/ppt/charts/colors16.xml" ContentType="application/vnd.ms-office.chartcolorstyle+xml"/>
  <Override PartName="/ppt/charts/chartEx5.xml" ContentType="application/vnd.ms-office.chartex+xml"/>
  <Override PartName="/ppt/charts/style17.xml" ContentType="application/vnd.ms-office.chartstyle+xml"/>
  <Override PartName="/ppt/charts/colors17.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Ex6.xml" ContentType="application/vnd.ms-office.chartex+xml"/>
  <Override PartName="/ppt/charts/style18.xml" ContentType="application/vnd.ms-office.chartstyle+xml"/>
  <Override PartName="/ppt/charts/colors18.xml" ContentType="application/vnd.ms-office.chartcolorstyle+xml"/>
  <Override PartName="/ppt/notesSlides/notesSlide20.xml" ContentType="application/vnd.openxmlformats-officedocument.presentationml.notesSlide+xml"/>
  <Override PartName="/ppt/charts/chartEx7.xml" ContentType="application/vnd.ms-office.chartex+xml"/>
  <Override PartName="/ppt/charts/style19.xml" ContentType="application/vnd.ms-office.chartstyle+xml"/>
  <Override PartName="/ppt/charts/colors19.xml" ContentType="application/vnd.ms-office.chartcolorstyle+xml"/>
  <Override PartName="/ppt/notesSlides/notesSlide21.xml" ContentType="application/vnd.openxmlformats-officedocument.presentationml.notesSlide+xml"/>
  <Override PartName="/ppt/charts/chart13.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14.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2.xml" ContentType="application/vnd.openxmlformats-officedocument.presentationml.notesSlide+xml"/>
  <Override PartName="/ppt/charts/chart15.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16.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3.xml" ContentType="application/vnd.openxmlformats-officedocument.presentationml.notesSlide+xml"/>
  <Override PartName="/ppt/charts/chart17.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18.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4.xml" ContentType="application/vnd.openxmlformats-officedocument.presentationml.notesSlide+xml"/>
  <Override PartName="/ppt/charts/chart1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5.xml" ContentType="application/vnd.openxmlformats-officedocument.presentationml.notesSlide+xml"/>
  <Override PartName="/ppt/charts/chart21.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2.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26.xml" ContentType="application/vnd.openxmlformats-officedocument.presentationml.notesSlide+xml"/>
  <Override PartName="/ppt/charts/chart23.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24.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7.xml" ContentType="application/vnd.openxmlformats-officedocument.presentationml.notesSlide+xml"/>
  <Override PartName="/ppt/charts/chart2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2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28.xml" ContentType="application/vnd.openxmlformats-officedocument.presentationml.notesSlide+xml"/>
  <Override PartName="/ppt/charts/chart27.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28.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29.xml" ContentType="application/vnd.openxmlformats-officedocument.presentationml.notesSlide+xml"/>
  <Override PartName="/ppt/charts/chart29.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0.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Ex8.xml" ContentType="application/vnd.ms-office.chartex+xml"/>
  <Override PartName="/ppt/charts/style38.xml" ContentType="application/vnd.ms-office.chartstyle+xml"/>
  <Override PartName="/ppt/charts/colors38.xml" ContentType="application/vnd.ms-office.chartcolorstyle+xml"/>
  <Override PartName="/ppt/charts/chart31.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31.xml" ContentType="application/vnd.openxmlformats-officedocument.presentationml.notesSlide+xml"/>
  <Override PartName="/ppt/charts/chart32.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33.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32.xml" ContentType="application/vnd.openxmlformats-officedocument.presentationml.notesSlide+xml"/>
  <Override PartName="/ppt/charts/chart34.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35.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36.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9.xml" ContentType="application/vnd.openxmlformats-officedocument.presentationml.notesSlide+xml"/>
  <Override PartName="/ppt/charts/chart37.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38.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6" r:id="rId2"/>
    <p:sldId id="260" r:id="rId3"/>
    <p:sldId id="262" r:id="rId4"/>
    <p:sldId id="263" r:id="rId5"/>
    <p:sldId id="264" r:id="rId6"/>
    <p:sldId id="265" r:id="rId7"/>
    <p:sldId id="266" r:id="rId8"/>
    <p:sldId id="267" r:id="rId9"/>
    <p:sldId id="268" r:id="rId10"/>
    <p:sldId id="272" r:id="rId11"/>
    <p:sldId id="269" r:id="rId12"/>
    <p:sldId id="270" r:id="rId13"/>
    <p:sldId id="271" r:id="rId14"/>
    <p:sldId id="273" r:id="rId15"/>
    <p:sldId id="276" r:id="rId16"/>
    <p:sldId id="278" r:id="rId17"/>
    <p:sldId id="279" r:id="rId18"/>
    <p:sldId id="282" r:id="rId19"/>
    <p:sldId id="280" r:id="rId20"/>
    <p:sldId id="283" r:id="rId21"/>
    <p:sldId id="281" r:id="rId22"/>
    <p:sldId id="275" r:id="rId23"/>
    <p:sldId id="277"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9" r:id="rId38"/>
    <p:sldId id="298" r:id="rId39"/>
    <p:sldId id="297" r:id="rId40"/>
    <p:sldId id="301" r:id="rId41"/>
    <p:sldId id="302" r:id="rId42"/>
    <p:sldId id="305" r:id="rId43"/>
    <p:sldId id="306" r:id="rId44"/>
    <p:sldId id="303" r:id="rId45"/>
    <p:sldId id="259" r:id="rId4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00" autoAdjust="0"/>
  </p:normalViewPr>
  <p:slideViewPr>
    <p:cSldViewPr snapToGrid="0" snapToObjects="1">
      <p:cViewPr varScale="1">
        <p:scale>
          <a:sx n="135" d="100"/>
          <a:sy n="135" d="100"/>
        </p:scale>
        <p:origin x="204" y="12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0.xml"/><Relationship Id="rId1" Type="http://schemas.microsoft.com/office/2011/relationships/chartStyle" Target="style20.xml"/></Relationships>
</file>

<file path=ppt/charts/_rels/chart14.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1%20Results/MISO%202021%20Results%20Data.xlsx" TargetMode="External"/><Relationship Id="rId2" Type="http://schemas.microsoft.com/office/2011/relationships/chartColorStyle" Target="colors21.xml"/><Relationship Id="rId1" Type="http://schemas.microsoft.com/office/2011/relationships/chartStyle" Target="style21.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22.xml"/><Relationship Id="rId1" Type="http://schemas.microsoft.com/office/2011/relationships/chartStyle" Target="style22.xml"/></Relationships>
</file>

<file path=ppt/charts/_rels/chart16.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1%20Results/MISO%202021%20Results%20Data.xlsx" TargetMode="External"/><Relationship Id="rId2" Type="http://schemas.microsoft.com/office/2011/relationships/chartColorStyle" Target="colors23.xml"/><Relationship Id="rId1" Type="http://schemas.microsoft.com/office/2011/relationships/chartStyle" Target="style23.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24.xml"/><Relationship Id="rId1" Type="http://schemas.microsoft.com/office/2011/relationships/chartStyle" Target="style24.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5.xml"/><Relationship Id="rId1" Type="http://schemas.microsoft.com/office/2011/relationships/chartStyle" Target="style25.xml"/></Relationships>
</file>

<file path=ppt/charts/_rels/chart19.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1%20Results/MISO%202021%20Results%20Data.xlsx" TargetMode="External"/><Relationship Id="rId2" Type="http://schemas.microsoft.com/office/2011/relationships/chartColorStyle" Target="colors26.xml"/><Relationship Id="rId1" Type="http://schemas.microsoft.com/office/2011/relationships/chartStyle" Target="style26.xml"/></Relationships>
</file>

<file path=ppt/charts/_rels/chart2.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1%20Results/MISO%202021%20Tables%20and%20Chart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1%20Results/MISO%202021%20Results%20Data.xlsx" TargetMode="External"/><Relationship Id="rId2" Type="http://schemas.microsoft.com/office/2011/relationships/chartColorStyle" Target="colors27.xml"/><Relationship Id="rId1" Type="http://schemas.microsoft.com/office/2011/relationships/chartStyle" Target="style2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28.xml"/><Relationship Id="rId1" Type="http://schemas.microsoft.com/office/2011/relationships/chartStyle" Target="style28.xml"/></Relationships>
</file>

<file path=ppt/charts/_rels/chart22.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1%20Results/MISO%202021%20Results%20Data.xlsx" TargetMode="External"/><Relationship Id="rId2" Type="http://schemas.microsoft.com/office/2011/relationships/chartColorStyle" Target="colors29.xml"/><Relationship Id="rId1" Type="http://schemas.microsoft.com/office/2011/relationships/chartStyle" Target="style29.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30.xml"/><Relationship Id="rId1" Type="http://schemas.microsoft.com/office/2011/relationships/chartStyle" Target="style30.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31.xml"/><Relationship Id="rId1" Type="http://schemas.microsoft.com/office/2011/relationships/chartStyle" Target="style31.xml"/></Relationships>
</file>

<file path=ppt/charts/_rels/chart25.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1%20Results/MISO%202021%20Results%20Data.xlsx" TargetMode="External"/><Relationship Id="rId2" Type="http://schemas.microsoft.com/office/2011/relationships/chartColorStyle" Target="colors32.xml"/><Relationship Id="rId1" Type="http://schemas.microsoft.com/office/2011/relationships/chartStyle" Target="style32.xml"/></Relationships>
</file>

<file path=ppt/charts/_rels/chart26.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1%20Results/MISO%202021%20Results%20Data.xlsx" TargetMode="External"/><Relationship Id="rId2" Type="http://schemas.microsoft.com/office/2011/relationships/chartColorStyle" Target="colors33.xml"/><Relationship Id="rId1" Type="http://schemas.microsoft.com/office/2011/relationships/chartStyle" Target="style33.xml"/></Relationships>
</file>

<file path=ppt/charts/_rels/chart27.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1%20Results/MISO%202021%20Results%20Data.xlsx" TargetMode="External"/><Relationship Id="rId2" Type="http://schemas.microsoft.com/office/2011/relationships/chartColorStyle" Target="colors34.xml"/><Relationship Id="rId1" Type="http://schemas.microsoft.com/office/2011/relationships/chartStyle" Target="style34.xml"/></Relationships>
</file>

<file path=ppt/charts/_rels/chart28.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1%20Results/MISO%202021%20Results%20Data.xlsx" TargetMode="External"/><Relationship Id="rId2" Type="http://schemas.microsoft.com/office/2011/relationships/chartColorStyle" Target="colors35.xml"/><Relationship Id="rId1" Type="http://schemas.microsoft.com/office/2011/relationships/chartStyle" Target="style35.xml"/></Relationships>
</file>

<file path=ppt/charts/_rels/chart29.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1%20Results/MISO%202021%20Results%20Data.xlsx" TargetMode="External"/><Relationship Id="rId2" Type="http://schemas.microsoft.com/office/2011/relationships/chartColorStyle" Target="colors36.xml"/><Relationship Id="rId1" Type="http://schemas.microsoft.com/office/2011/relationships/chartStyle" Target="style36.xml"/></Relationships>
</file>

<file path=ppt/charts/_rels/chart3.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1%20Results/MISO%202021%20Tables%20and%20Charts.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1%20Results/MISO%202021%20Results%20Data.xlsx" TargetMode="External"/><Relationship Id="rId2" Type="http://schemas.microsoft.com/office/2011/relationships/chartColorStyle" Target="colors37.xml"/><Relationship Id="rId1" Type="http://schemas.microsoft.com/office/2011/relationships/chartStyle" Target="style37.xml"/></Relationships>
</file>

<file path=ppt/charts/_rels/chart31.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1%20Results/MISO%202021%20Results%20Data.xlsx" TargetMode="External"/><Relationship Id="rId2" Type="http://schemas.microsoft.com/office/2011/relationships/chartColorStyle" Target="colors39.xml"/><Relationship Id="rId1" Type="http://schemas.microsoft.com/office/2011/relationships/chartStyle" Target="style39.xml"/></Relationships>
</file>

<file path=ppt/charts/_rels/chart32.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1%20Results/MISO%202021%20Results%20Data.xlsx" TargetMode="External"/><Relationship Id="rId2" Type="http://schemas.microsoft.com/office/2011/relationships/chartColorStyle" Target="colors40.xml"/><Relationship Id="rId1" Type="http://schemas.microsoft.com/office/2011/relationships/chartStyle" Target="style40.xml"/></Relationships>
</file>

<file path=ppt/charts/_rels/chart33.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1%20Results/MISO%202021%20Results%20Data.xlsx" TargetMode="External"/><Relationship Id="rId2" Type="http://schemas.microsoft.com/office/2011/relationships/chartColorStyle" Target="colors41.xml"/><Relationship Id="rId1" Type="http://schemas.microsoft.com/office/2011/relationships/chartStyle" Target="style41.xml"/></Relationships>
</file>

<file path=ppt/charts/_rels/chart34.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1%20Results/MISO%202021%20Results%20Data.xlsx" TargetMode="External"/><Relationship Id="rId2" Type="http://schemas.microsoft.com/office/2011/relationships/chartColorStyle" Target="colors42.xml"/><Relationship Id="rId1" Type="http://schemas.microsoft.com/office/2011/relationships/chartStyle" Target="style42.xml"/></Relationships>
</file>

<file path=ppt/charts/_rels/chart35.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1%20Results/MISO%202021%20Results%20Data.xlsx" TargetMode="External"/><Relationship Id="rId2" Type="http://schemas.microsoft.com/office/2011/relationships/chartColorStyle" Target="colors43.xml"/><Relationship Id="rId1" Type="http://schemas.microsoft.com/office/2011/relationships/chartStyle" Target="style4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44.xml"/><Relationship Id="rId1" Type="http://schemas.microsoft.com/office/2011/relationships/chartStyle" Target="style4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45.xml"/><Relationship Id="rId1" Type="http://schemas.microsoft.com/office/2011/relationships/chartStyle" Target="style45.xml"/></Relationships>
</file>

<file path=ppt/charts/_rels/chart38.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1%20Results/MISO%202021%20Results%20Data.xlsx" TargetMode="External"/><Relationship Id="rId2" Type="http://schemas.microsoft.com/office/2011/relationships/chartColorStyle" Target="colors46.xml"/><Relationship Id="rId1" Type="http://schemas.microsoft.com/office/2011/relationships/chartStyle" Target="style46.xml"/></Relationships>
</file>

<file path=ppt/charts/_rels/chart4.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1%20Results/MISO%202021%20Tables%20and%20Char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illinoisstateuniversity-my.sharepoint.com/personal/crbirck_ilstu_edu/Documents/MISO%202021%20Results/MISO%202021%20Results%20Data.xlsx" TargetMode="External"/><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13.xml"/><Relationship Id="rId2" Type="http://schemas.microsoft.com/office/2011/relationships/chartStyle" Target="style13.xml"/><Relationship Id="rId1" Type="http://schemas.openxmlformats.org/officeDocument/2006/relationships/oleObject" Target="https://illinoisstateuniversity-my.sharepoint.com/personal/crbirck_ilstu_edu/Documents/MISO%202021%20Results/MISO%202021%20Results%20Data.xlsx" TargetMode="External"/></Relationships>
</file>

<file path=ppt/charts/_rels/chartEx2.xml.rels><?xml version="1.0" encoding="UTF-8" standalone="yes"?>
<Relationships xmlns="http://schemas.openxmlformats.org/package/2006/relationships"><Relationship Id="rId2" Type="http://schemas.microsoft.com/office/2011/relationships/chartColorStyle" Target="colors14.xml"/><Relationship Id="rId1" Type="http://schemas.microsoft.com/office/2011/relationships/chartStyle" Target="style14.xml"/></Relationships>
</file>

<file path=ppt/charts/_rels/chartEx3.xml.rels><?xml version="1.0" encoding="UTF-8" standalone="yes"?>
<Relationships xmlns="http://schemas.openxmlformats.org/package/2006/relationships"><Relationship Id="rId3" Type="http://schemas.microsoft.com/office/2011/relationships/chartColorStyle" Target="colors15.xml"/><Relationship Id="rId2" Type="http://schemas.microsoft.com/office/2011/relationships/chartStyle" Target="style15.xml"/><Relationship Id="rId1" Type="http://schemas.openxmlformats.org/officeDocument/2006/relationships/oleObject" Target="https://illinoisstateuniversity-my.sharepoint.com/personal/crbirck_ilstu_edu/Documents/MISO%202021%20Results/MISO%202021%20Results%20Data.xlsx" TargetMode="External"/></Relationships>
</file>

<file path=ppt/charts/_rels/chartEx4.xml.rels><?xml version="1.0" encoding="UTF-8" standalone="yes"?>
<Relationships xmlns="http://schemas.openxmlformats.org/package/2006/relationships"><Relationship Id="rId2" Type="http://schemas.microsoft.com/office/2011/relationships/chartColorStyle" Target="colors16.xml"/><Relationship Id="rId1" Type="http://schemas.microsoft.com/office/2011/relationships/chartStyle" Target="style16.xml"/></Relationships>
</file>

<file path=ppt/charts/_rels/chartEx5.xml.rels><?xml version="1.0" encoding="UTF-8" standalone="yes"?>
<Relationships xmlns="http://schemas.openxmlformats.org/package/2006/relationships"><Relationship Id="rId3" Type="http://schemas.microsoft.com/office/2011/relationships/chartColorStyle" Target="colors17.xml"/><Relationship Id="rId2" Type="http://schemas.microsoft.com/office/2011/relationships/chartStyle" Target="style17.xml"/><Relationship Id="rId1" Type="http://schemas.openxmlformats.org/officeDocument/2006/relationships/oleObject" Target="https://illinoisstateuniversity-my.sharepoint.com/personal/crbirck_ilstu_edu/Documents/MISO%202021%20Results/MISO%202021%20Results%20Data.xlsx" TargetMode="External"/></Relationships>
</file>

<file path=ppt/charts/_rels/chartEx6.xml.rels><?xml version="1.0" encoding="UTF-8" standalone="yes"?>
<Relationships xmlns="http://schemas.openxmlformats.org/package/2006/relationships"><Relationship Id="rId3" Type="http://schemas.microsoft.com/office/2011/relationships/chartColorStyle" Target="colors18.xml"/><Relationship Id="rId2" Type="http://schemas.microsoft.com/office/2011/relationships/chartStyle" Target="style18.xml"/><Relationship Id="rId1" Type="http://schemas.openxmlformats.org/officeDocument/2006/relationships/oleObject" Target="https://illinoisstateuniversity-my.sharepoint.com/personal/crbirck_ilstu_edu/Documents/MISO%202021%20Results/MISO%202021%20Results%20Data.xlsx" TargetMode="External"/></Relationships>
</file>

<file path=ppt/charts/_rels/chartEx7.xml.rels><?xml version="1.0" encoding="UTF-8" standalone="yes"?>
<Relationships xmlns="http://schemas.openxmlformats.org/package/2006/relationships"><Relationship Id="rId3" Type="http://schemas.microsoft.com/office/2011/relationships/chartColorStyle" Target="colors19.xml"/><Relationship Id="rId2" Type="http://schemas.microsoft.com/office/2011/relationships/chartStyle" Target="style19.xml"/><Relationship Id="rId1" Type="http://schemas.openxmlformats.org/officeDocument/2006/relationships/oleObject" Target="https://illinoisstateuniversity-my.sharepoint.com/personal/crbirck_ilstu_edu/Documents/MISO%202021%20Results/MISO%202021%20Results%20Data.xlsx" TargetMode="External"/></Relationships>
</file>

<file path=ppt/charts/_rels/chartEx8.xml.rels><?xml version="1.0" encoding="UTF-8" standalone="yes"?>
<Relationships xmlns="http://schemas.openxmlformats.org/package/2006/relationships"><Relationship Id="rId3" Type="http://schemas.microsoft.com/office/2011/relationships/chartColorStyle" Target="colors38.xml"/><Relationship Id="rId2" Type="http://schemas.microsoft.com/office/2011/relationships/chartStyle" Target="style38.xml"/><Relationship Id="rId1" Type="http://schemas.openxmlformats.org/officeDocument/2006/relationships/oleObject" Target="https://illinoisstateuniversity-my.sharepoint.com/personal/crbirck_ilstu_edu/Documents/MISO%202021%20Results/MISO%202021%20Results%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Time in Current Role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6BF-4142-B3AE-D22C0302CAB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6BF-4142-B3AE-D22C0302CAB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6BF-4142-B3AE-D22C0302CAB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[1]Sheet1!$F$59:$H$59</c:f>
              <c:strCache>
                <c:ptCount val="3"/>
                <c:pt idx="0">
                  <c:v>0-1 years</c:v>
                </c:pt>
                <c:pt idx="1">
                  <c:v>1-5 years</c:v>
                </c:pt>
                <c:pt idx="2">
                  <c:v>5+ years</c:v>
                </c:pt>
              </c:strCache>
            </c:strRef>
          </c:cat>
          <c:val>
            <c:numRef>
              <c:f>[1]Sheet1!$F$60:$H$60</c:f>
              <c:numCache>
                <c:formatCode>General</c:formatCode>
                <c:ptCount val="3"/>
                <c:pt idx="0">
                  <c:v>0.1</c:v>
                </c:pt>
                <c:pt idx="1">
                  <c:v>0.34</c:v>
                </c:pt>
                <c:pt idx="2">
                  <c:v>0.56999999999999995</c:v>
                </c:pt>
              </c:numCache>
            </c:numRef>
          </c:val>
          <c:extLst>
            <c:ext xmlns:c16="http://schemas.microsoft.com/office/drawing/2014/chart" uri="{C3380CC4-5D6E-409C-BE32-E72D297353CC}">
              <c16:uniqueId val="{00000006-66BF-4142-B3AE-D22C0302CAB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Classes In-Person</a:t>
            </a:r>
            <a:r>
              <a:rPr lang="en-US" b="1" baseline="0" dirty="0"/>
              <a:t> or Remote</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'Pandemic-related'!$A$9</c:f>
              <c:strCache>
                <c:ptCount val="1"/>
                <c:pt idx="0">
                  <c:v>Faculty (Teaching)</c:v>
                </c:pt>
              </c:strCache>
            </c:strRef>
          </c:tx>
          <c:spPr>
            <a:solidFill>
              <a:schemeClr val="accent1"/>
            </a:solidFill>
            <a:ln>
              <a:noFill/>
            </a:ln>
            <a:effectLst/>
          </c:spPr>
          <c:invertIfNegative val="0"/>
          <c:cat>
            <c:strRef>
              <c:f>'Pandemic-related'!$B$8:$F$8</c:f>
              <c:strCache>
                <c:ptCount val="5"/>
                <c:pt idx="0">
                  <c:v>Entirely in-person</c:v>
                </c:pt>
                <c:pt idx="1">
                  <c:v>Mostly in-person</c:v>
                </c:pt>
                <c:pt idx="2">
                  <c:v>Equally in-person and remotely</c:v>
                </c:pt>
                <c:pt idx="3">
                  <c:v>Mostly remotely</c:v>
                </c:pt>
                <c:pt idx="4">
                  <c:v>Entirely remotely</c:v>
                </c:pt>
              </c:strCache>
            </c:strRef>
          </c:cat>
          <c:val>
            <c:numRef>
              <c:f>'Pandemic-related'!$B$9:$F$9</c:f>
              <c:numCache>
                <c:formatCode>0%</c:formatCode>
                <c:ptCount val="5"/>
                <c:pt idx="0">
                  <c:v>0.06</c:v>
                </c:pt>
                <c:pt idx="1">
                  <c:v>0.12</c:v>
                </c:pt>
                <c:pt idx="2">
                  <c:v>0.16</c:v>
                </c:pt>
                <c:pt idx="3">
                  <c:v>0.15</c:v>
                </c:pt>
                <c:pt idx="4">
                  <c:v>0.52</c:v>
                </c:pt>
              </c:numCache>
            </c:numRef>
          </c:val>
          <c:extLst>
            <c:ext xmlns:c16="http://schemas.microsoft.com/office/drawing/2014/chart" uri="{C3380CC4-5D6E-409C-BE32-E72D297353CC}">
              <c16:uniqueId val="{00000000-94F6-4B33-ADC9-33EE0E8A4674}"/>
            </c:ext>
          </c:extLst>
        </c:ser>
        <c:ser>
          <c:idx val="1"/>
          <c:order val="1"/>
          <c:tx>
            <c:strRef>
              <c:f>'Pandemic-related'!$A$10</c:f>
              <c:strCache>
                <c:ptCount val="1"/>
                <c:pt idx="0">
                  <c:v>Graduate Students (Learning)</c:v>
                </c:pt>
              </c:strCache>
            </c:strRef>
          </c:tx>
          <c:spPr>
            <a:solidFill>
              <a:schemeClr val="accent2"/>
            </a:solidFill>
            <a:ln>
              <a:noFill/>
            </a:ln>
            <a:effectLst/>
          </c:spPr>
          <c:invertIfNegative val="0"/>
          <c:cat>
            <c:strRef>
              <c:f>'Pandemic-related'!$B$8:$F$8</c:f>
              <c:strCache>
                <c:ptCount val="5"/>
                <c:pt idx="0">
                  <c:v>Entirely in-person</c:v>
                </c:pt>
                <c:pt idx="1">
                  <c:v>Mostly in-person</c:v>
                </c:pt>
                <c:pt idx="2">
                  <c:v>Equally in-person and remotely</c:v>
                </c:pt>
                <c:pt idx="3">
                  <c:v>Mostly remotely</c:v>
                </c:pt>
                <c:pt idx="4">
                  <c:v>Entirely remotely</c:v>
                </c:pt>
              </c:strCache>
            </c:strRef>
          </c:cat>
          <c:val>
            <c:numRef>
              <c:f>'Pandemic-related'!$B$10:$F$10</c:f>
              <c:numCache>
                <c:formatCode>0%</c:formatCode>
                <c:ptCount val="5"/>
                <c:pt idx="0">
                  <c:v>0.03</c:v>
                </c:pt>
                <c:pt idx="1">
                  <c:v>0.02</c:v>
                </c:pt>
                <c:pt idx="2">
                  <c:v>0.08</c:v>
                </c:pt>
                <c:pt idx="3">
                  <c:v>0.14000000000000001</c:v>
                </c:pt>
                <c:pt idx="4">
                  <c:v>0.74</c:v>
                </c:pt>
              </c:numCache>
            </c:numRef>
          </c:val>
          <c:extLst>
            <c:ext xmlns:c16="http://schemas.microsoft.com/office/drawing/2014/chart" uri="{C3380CC4-5D6E-409C-BE32-E72D297353CC}">
              <c16:uniqueId val="{00000001-94F6-4B33-ADC9-33EE0E8A4674}"/>
            </c:ext>
          </c:extLst>
        </c:ser>
        <c:ser>
          <c:idx val="2"/>
          <c:order val="2"/>
          <c:tx>
            <c:strRef>
              <c:f>'Pandemic-related'!$A$11</c:f>
              <c:strCache>
                <c:ptCount val="1"/>
                <c:pt idx="0">
                  <c:v>Undergraduate Students (Learning)</c:v>
                </c:pt>
              </c:strCache>
            </c:strRef>
          </c:tx>
          <c:spPr>
            <a:solidFill>
              <a:schemeClr val="accent3"/>
            </a:solidFill>
            <a:ln>
              <a:noFill/>
            </a:ln>
            <a:effectLst/>
          </c:spPr>
          <c:invertIfNegative val="0"/>
          <c:cat>
            <c:strRef>
              <c:f>'Pandemic-related'!$B$8:$F$8</c:f>
              <c:strCache>
                <c:ptCount val="5"/>
                <c:pt idx="0">
                  <c:v>Entirely in-person</c:v>
                </c:pt>
                <c:pt idx="1">
                  <c:v>Mostly in-person</c:v>
                </c:pt>
                <c:pt idx="2">
                  <c:v>Equally in-person and remotely</c:v>
                </c:pt>
                <c:pt idx="3">
                  <c:v>Mostly remotely</c:v>
                </c:pt>
                <c:pt idx="4">
                  <c:v>Entirely remotely</c:v>
                </c:pt>
              </c:strCache>
            </c:strRef>
          </c:cat>
          <c:val>
            <c:numRef>
              <c:f>'Pandemic-related'!$B$11:$F$11</c:f>
              <c:numCache>
                <c:formatCode>0%</c:formatCode>
                <c:ptCount val="5"/>
                <c:pt idx="0">
                  <c:v>0.01</c:v>
                </c:pt>
                <c:pt idx="1">
                  <c:v>0.03</c:v>
                </c:pt>
                <c:pt idx="2">
                  <c:v>0.04</c:v>
                </c:pt>
                <c:pt idx="3">
                  <c:v>0.17</c:v>
                </c:pt>
                <c:pt idx="4">
                  <c:v>0.75</c:v>
                </c:pt>
              </c:numCache>
            </c:numRef>
          </c:val>
          <c:extLst>
            <c:ext xmlns:c16="http://schemas.microsoft.com/office/drawing/2014/chart" uri="{C3380CC4-5D6E-409C-BE32-E72D297353CC}">
              <c16:uniqueId val="{00000002-94F6-4B33-ADC9-33EE0E8A4674}"/>
            </c:ext>
          </c:extLst>
        </c:ser>
        <c:dLbls>
          <c:showLegendKey val="0"/>
          <c:showVal val="0"/>
          <c:showCatName val="0"/>
          <c:showSerName val="0"/>
          <c:showPercent val="0"/>
          <c:showBubbleSize val="0"/>
        </c:dLbls>
        <c:gapWidth val="182"/>
        <c:axId val="655099312"/>
        <c:axId val="655107184"/>
      </c:barChart>
      <c:catAx>
        <c:axId val="655099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5107184"/>
        <c:crosses val="autoZero"/>
        <c:auto val="1"/>
        <c:lblAlgn val="ctr"/>
        <c:lblOffset val="100"/>
        <c:noMultiLvlLbl val="0"/>
      </c:catAx>
      <c:valAx>
        <c:axId val="6551071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5099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Students Living In a Residence Hall </a:t>
            </a:r>
          </a:p>
          <a:p>
            <a:pPr>
              <a:defRPr/>
            </a:pPr>
            <a:r>
              <a:rPr lang="en-US"/>
              <a:t>or Off-Campus Apartment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'Pandemic-related'!$B$18</c:f>
              <c:strCache>
                <c:ptCount val="1"/>
                <c:pt idx="0">
                  <c:v>Yes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BC8-47D2-95CE-10539FE9DFB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BC8-47D2-95CE-10539FE9DFB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'Pandemic-related'!$A$19:$A$20</c:f>
              <c:strCache>
                <c:ptCount val="2"/>
                <c:pt idx="0">
                  <c:v>Undergraduate Students </c:v>
                </c:pt>
                <c:pt idx="1">
                  <c:v>Graduate Students</c:v>
                </c:pt>
              </c:strCache>
            </c:strRef>
          </c:cat>
          <c:val>
            <c:numRef>
              <c:f>'Pandemic-related'!$B$19:$B$20</c:f>
              <c:numCache>
                <c:formatCode>0%</c:formatCode>
                <c:ptCount val="2"/>
                <c:pt idx="0">
                  <c:v>0.6</c:v>
                </c:pt>
                <c:pt idx="1">
                  <c:v>0.27</c:v>
                </c:pt>
              </c:numCache>
            </c:numRef>
          </c:val>
          <c:extLst>
            <c:ext xmlns:c16="http://schemas.microsoft.com/office/drawing/2014/chart" uri="{C3380CC4-5D6E-409C-BE32-E72D297353CC}">
              <c16:uniqueId val="{00000004-4BC8-47D2-95CE-10539FE9DFB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Staff</a:t>
            </a:r>
            <a:r>
              <a:rPr lang="en-US" baseline="0"/>
              <a:t> - Working In-Person or Remote</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134-40F9-ADD7-A3E522D4483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134-40F9-ADD7-A3E522D4483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134-40F9-ADD7-A3E522D4483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134-40F9-ADD7-A3E522D4483E}"/>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0134-40F9-ADD7-A3E522D4483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'Pandemic-related'!$B$14:$F$14</c:f>
              <c:strCache>
                <c:ptCount val="5"/>
                <c:pt idx="0">
                  <c:v>Entirely in-person</c:v>
                </c:pt>
                <c:pt idx="1">
                  <c:v>Mostly in-person</c:v>
                </c:pt>
                <c:pt idx="2">
                  <c:v>Equally in-person and remotely</c:v>
                </c:pt>
                <c:pt idx="3">
                  <c:v>Mostly remotely</c:v>
                </c:pt>
                <c:pt idx="4">
                  <c:v>Entirely remotely</c:v>
                </c:pt>
              </c:strCache>
            </c:strRef>
          </c:cat>
          <c:val>
            <c:numRef>
              <c:f>'Pandemic-related'!$B$15:$F$15</c:f>
              <c:numCache>
                <c:formatCode>0%</c:formatCode>
                <c:ptCount val="5"/>
                <c:pt idx="0">
                  <c:v>0.24</c:v>
                </c:pt>
                <c:pt idx="1">
                  <c:v>0.22</c:v>
                </c:pt>
                <c:pt idx="2">
                  <c:v>0.12</c:v>
                </c:pt>
                <c:pt idx="3">
                  <c:v>0.25</c:v>
                </c:pt>
                <c:pt idx="4">
                  <c:v>0.17</c:v>
                </c:pt>
              </c:numCache>
            </c:numRef>
          </c:val>
          <c:extLst>
            <c:ext xmlns:c16="http://schemas.microsoft.com/office/drawing/2014/chart" uri="{C3380CC4-5D6E-409C-BE32-E72D297353CC}">
              <c16:uniqueId val="{0000000A-0134-40F9-ADD7-A3E522D4483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Friendly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'Tech Staff'!$A$28</c:f>
              <c:strCache>
                <c:ptCount val="1"/>
                <c:pt idx="0">
                  <c:v>Undergraduate Students</c:v>
                </c:pt>
              </c:strCache>
            </c:strRef>
          </c:tx>
          <c:spPr>
            <a:solidFill>
              <a:schemeClr val="accent1"/>
            </a:solidFill>
            <a:ln>
              <a:noFill/>
            </a:ln>
            <a:effectLst/>
          </c:spPr>
          <c:invertIfNegative val="0"/>
          <c:cat>
            <c:strRef>
              <c:f>'Tech Staff'!$B$27:$E$27</c:f>
              <c:strCache>
                <c:ptCount val="4"/>
                <c:pt idx="0">
                  <c:v>Disagree</c:v>
                </c:pt>
                <c:pt idx="1">
                  <c:v>Somewhat disagree</c:v>
                </c:pt>
                <c:pt idx="2">
                  <c:v>Somewhat agree</c:v>
                </c:pt>
                <c:pt idx="3">
                  <c:v>Agree</c:v>
                </c:pt>
              </c:strCache>
            </c:strRef>
          </c:cat>
          <c:val>
            <c:numRef>
              <c:f>'Tech Staff'!$B$28:$E$28</c:f>
              <c:numCache>
                <c:formatCode>0%</c:formatCode>
                <c:ptCount val="4"/>
                <c:pt idx="0">
                  <c:v>0.01</c:v>
                </c:pt>
                <c:pt idx="1">
                  <c:v>0.01</c:v>
                </c:pt>
                <c:pt idx="2">
                  <c:v>0.12</c:v>
                </c:pt>
                <c:pt idx="3">
                  <c:v>0.86</c:v>
                </c:pt>
              </c:numCache>
            </c:numRef>
          </c:val>
          <c:extLst>
            <c:ext xmlns:c16="http://schemas.microsoft.com/office/drawing/2014/chart" uri="{C3380CC4-5D6E-409C-BE32-E72D297353CC}">
              <c16:uniqueId val="{00000000-9779-4A71-8534-1CD5FD233FE9}"/>
            </c:ext>
          </c:extLst>
        </c:ser>
        <c:ser>
          <c:idx val="1"/>
          <c:order val="1"/>
          <c:tx>
            <c:strRef>
              <c:f>'Tech Staff'!$A$29</c:f>
              <c:strCache>
                <c:ptCount val="1"/>
                <c:pt idx="0">
                  <c:v>Graduate Students</c:v>
                </c:pt>
              </c:strCache>
            </c:strRef>
          </c:tx>
          <c:spPr>
            <a:solidFill>
              <a:schemeClr val="accent2"/>
            </a:solidFill>
            <a:ln>
              <a:noFill/>
            </a:ln>
            <a:effectLst/>
          </c:spPr>
          <c:invertIfNegative val="0"/>
          <c:cat>
            <c:strRef>
              <c:f>'Tech Staff'!$B$27:$E$27</c:f>
              <c:strCache>
                <c:ptCount val="4"/>
                <c:pt idx="0">
                  <c:v>Disagree</c:v>
                </c:pt>
                <c:pt idx="1">
                  <c:v>Somewhat disagree</c:v>
                </c:pt>
                <c:pt idx="2">
                  <c:v>Somewhat agree</c:v>
                </c:pt>
                <c:pt idx="3">
                  <c:v>Agree</c:v>
                </c:pt>
              </c:strCache>
            </c:strRef>
          </c:cat>
          <c:val>
            <c:numRef>
              <c:f>'Tech Staff'!$B$29:$E$29</c:f>
              <c:numCache>
                <c:formatCode>0%</c:formatCode>
                <c:ptCount val="4"/>
                <c:pt idx="0">
                  <c:v>0.01</c:v>
                </c:pt>
                <c:pt idx="1">
                  <c:v>0.01</c:v>
                </c:pt>
                <c:pt idx="2">
                  <c:v>0.14000000000000001</c:v>
                </c:pt>
                <c:pt idx="3">
                  <c:v>0.84</c:v>
                </c:pt>
              </c:numCache>
            </c:numRef>
          </c:val>
          <c:extLst>
            <c:ext xmlns:c16="http://schemas.microsoft.com/office/drawing/2014/chart" uri="{C3380CC4-5D6E-409C-BE32-E72D297353CC}">
              <c16:uniqueId val="{00000001-9779-4A71-8534-1CD5FD233FE9}"/>
            </c:ext>
          </c:extLst>
        </c:ser>
        <c:ser>
          <c:idx val="2"/>
          <c:order val="2"/>
          <c:tx>
            <c:strRef>
              <c:f>'Tech Staff'!$A$30</c:f>
              <c:strCache>
                <c:ptCount val="1"/>
                <c:pt idx="0">
                  <c:v>Faculty</c:v>
                </c:pt>
              </c:strCache>
            </c:strRef>
          </c:tx>
          <c:spPr>
            <a:solidFill>
              <a:schemeClr val="accent3"/>
            </a:solidFill>
            <a:ln>
              <a:noFill/>
            </a:ln>
            <a:effectLst/>
          </c:spPr>
          <c:invertIfNegative val="0"/>
          <c:cat>
            <c:strRef>
              <c:f>'Tech Staff'!$B$27:$E$27</c:f>
              <c:strCache>
                <c:ptCount val="4"/>
                <c:pt idx="0">
                  <c:v>Disagree</c:v>
                </c:pt>
                <c:pt idx="1">
                  <c:v>Somewhat disagree</c:v>
                </c:pt>
                <c:pt idx="2">
                  <c:v>Somewhat agree</c:v>
                </c:pt>
                <c:pt idx="3">
                  <c:v>Agree</c:v>
                </c:pt>
              </c:strCache>
            </c:strRef>
          </c:cat>
          <c:val>
            <c:numRef>
              <c:f>'Tech Staff'!$B$30:$E$30</c:f>
              <c:numCache>
                <c:formatCode>0%</c:formatCode>
                <c:ptCount val="4"/>
                <c:pt idx="0">
                  <c:v>0.01</c:v>
                </c:pt>
                <c:pt idx="1">
                  <c:v>0.01</c:v>
                </c:pt>
                <c:pt idx="2">
                  <c:v>0.11</c:v>
                </c:pt>
                <c:pt idx="3">
                  <c:v>0.87</c:v>
                </c:pt>
              </c:numCache>
            </c:numRef>
          </c:val>
          <c:extLst>
            <c:ext xmlns:c16="http://schemas.microsoft.com/office/drawing/2014/chart" uri="{C3380CC4-5D6E-409C-BE32-E72D297353CC}">
              <c16:uniqueId val="{00000002-9779-4A71-8534-1CD5FD233FE9}"/>
            </c:ext>
          </c:extLst>
        </c:ser>
        <c:ser>
          <c:idx val="3"/>
          <c:order val="3"/>
          <c:tx>
            <c:strRef>
              <c:f>'Tech Staff'!$A$31</c:f>
              <c:strCache>
                <c:ptCount val="1"/>
                <c:pt idx="0">
                  <c:v>Staff</c:v>
                </c:pt>
              </c:strCache>
            </c:strRef>
          </c:tx>
          <c:spPr>
            <a:solidFill>
              <a:schemeClr val="accent4"/>
            </a:solidFill>
            <a:ln>
              <a:noFill/>
            </a:ln>
            <a:effectLst/>
          </c:spPr>
          <c:invertIfNegative val="0"/>
          <c:cat>
            <c:strRef>
              <c:f>'Tech Staff'!$B$27:$E$27</c:f>
              <c:strCache>
                <c:ptCount val="4"/>
                <c:pt idx="0">
                  <c:v>Disagree</c:v>
                </c:pt>
                <c:pt idx="1">
                  <c:v>Somewhat disagree</c:v>
                </c:pt>
                <c:pt idx="2">
                  <c:v>Somewhat agree</c:v>
                </c:pt>
                <c:pt idx="3">
                  <c:v>Agree</c:v>
                </c:pt>
              </c:strCache>
            </c:strRef>
          </c:cat>
          <c:val>
            <c:numRef>
              <c:f>'Tech Staff'!$B$31:$E$31</c:f>
              <c:numCache>
                <c:formatCode>0%</c:formatCode>
                <c:ptCount val="4"/>
                <c:pt idx="0">
                  <c:v>0</c:v>
                </c:pt>
                <c:pt idx="1">
                  <c:v>0</c:v>
                </c:pt>
                <c:pt idx="2">
                  <c:v>7.0000000000000007E-2</c:v>
                </c:pt>
                <c:pt idx="3">
                  <c:v>0.93</c:v>
                </c:pt>
              </c:numCache>
            </c:numRef>
          </c:val>
          <c:extLst>
            <c:ext xmlns:c16="http://schemas.microsoft.com/office/drawing/2014/chart" uri="{C3380CC4-5D6E-409C-BE32-E72D297353CC}">
              <c16:uniqueId val="{00000003-9779-4A71-8534-1CD5FD233FE9}"/>
            </c:ext>
          </c:extLst>
        </c:ser>
        <c:dLbls>
          <c:showLegendKey val="0"/>
          <c:showVal val="0"/>
          <c:showCatName val="0"/>
          <c:showSerName val="0"/>
          <c:showPercent val="0"/>
          <c:showBubbleSize val="0"/>
        </c:dLbls>
        <c:gapWidth val="219"/>
        <c:overlap val="-27"/>
        <c:axId val="566959776"/>
        <c:axId val="566962728"/>
      </c:barChart>
      <c:catAx>
        <c:axId val="56695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6962728"/>
        <c:crosses val="autoZero"/>
        <c:auto val="1"/>
        <c:lblAlgn val="ctr"/>
        <c:lblOffset val="100"/>
        <c:noMultiLvlLbl val="0"/>
      </c:catAx>
      <c:valAx>
        <c:axId val="566962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695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Knowledgeable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'Tech Staff'!$A$34</c:f>
              <c:strCache>
                <c:ptCount val="1"/>
                <c:pt idx="0">
                  <c:v>Undergraduate Students</c:v>
                </c:pt>
              </c:strCache>
            </c:strRef>
          </c:tx>
          <c:spPr>
            <a:solidFill>
              <a:schemeClr val="accent1"/>
            </a:solidFill>
            <a:ln>
              <a:noFill/>
            </a:ln>
            <a:effectLst/>
          </c:spPr>
          <c:invertIfNegative val="0"/>
          <c:cat>
            <c:strRef>
              <c:f>'Tech Staff'!$B$33:$E$33</c:f>
              <c:strCache>
                <c:ptCount val="4"/>
                <c:pt idx="0">
                  <c:v>Disagree</c:v>
                </c:pt>
                <c:pt idx="1">
                  <c:v>Somewhat disagree</c:v>
                </c:pt>
                <c:pt idx="2">
                  <c:v>Somewhat agree</c:v>
                </c:pt>
                <c:pt idx="3">
                  <c:v>Agree</c:v>
                </c:pt>
              </c:strCache>
            </c:strRef>
          </c:cat>
          <c:val>
            <c:numRef>
              <c:f>'Tech Staff'!$B$34:$E$34</c:f>
              <c:numCache>
                <c:formatCode>0%</c:formatCode>
                <c:ptCount val="4"/>
                <c:pt idx="0">
                  <c:v>0.01</c:v>
                </c:pt>
                <c:pt idx="1">
                  <c:v>0.01</c:v>
                </c:pt>
                <c:pt idx="2">
                  <c:v>0.16</c:v>
                </c:pt>
                <c:pt idx="3">
                  <c:v>0.83</c:v>
                </c:pt>
              </c:numCache>
            </c:numRef>
          </c:val>
          <c:extLst>
            <c:ext xmlns:c16="http://schemas.microsoft.com/office/drawing/2014/chart" uri="{C3380CC4-5D6E-409C-BE32-E72D297353CC}">
              <c16:uniqueId val="{00000000-E0F6-4633-A17A-3F6B4A0864B9}"/>
            </c:ext>
          </c:extLst>
        </c:ser>
        <c:ser>
          <c:idx val="1"/>
          <c:order val="1"/>
          <c:tx>
            <c:strRef>
              <c:f>'Tech Staff'!$A$35</c:f>
              <c:strCache>
                <c:ptCount val="1"/>
                <c:pt idx="0">
                  <c:v>Graduate Students</c:v>
                </c:pt>
              </c:strCache>
            </c:strRef>
          </c:tx>
          <c:spPr>
            <a:solidFill>
              <a:schemeClr val="accent2"/>
            </a:solidFill>
            <a:ln>
              <a:noFill/>
            </a:ln>
            <a:effectLst/>
          </c:spPr>
          <c:invertIfNegative val="0"/>
          <c:cat>
            <c:strRef>
              <c:f>'Tech Staff'!$B$33:$E$33</c:f>
              <c:strCache>
                <c:ptCount val="4"/>
                <c:pt idx="0">
                  <c:v>Disagree</c:v>
                </c:pt>
                <c:pt idx="1">
                  <c:v>Somewhat disagree</c:v>
                </c:pt>
                <c:pt idx="2">
                  <c:v>Somewhat agree</c:v>
                </c:pt>
                <c:pt idx="3">
                  <c:v>Agree</c:v>
                </c:pt>
              </c:strCache>
            </c:strRef>
          </c:cat>
          <c:val>
            <c:numRef>
              <c:f>'Tech Staff'!$B$35:$E$35</c:f>
              <c:numCache>
                <c:formatCode>0%</c:formatCode>
                <c:ptCount val="4"/>
                <c:pt idx="0">
                  <c:v>0.01</c:v>
                </c:pt>
                <c:pt idx="1">
                  <c:v>0</c:v>
                </c:pt>
                <c:pt idx="2">
                  <c:v>0.14000000000000001</c:v>
                </c:pt>
                <c:pt idx="3">
                  <c:v>0.86</c:v>
                </c:pt>
              </c:numCache>
            </c:numRef>
          </c:val>
          <c:extLst>
            <c:ext xmlns:c16="http://schemas.microsoft.com/office/drawing/2014/chart" uri="{C3380CC4-5D6E-409C-BE32-E72D297353CC}">
              <c16:uniqueId val="{00000001-E0F6-4633-A17A-3F6B4A0864B9}"/>
            </c:ext>
          </c:extLst>
        </c:ser>
        <c:ser>
          <c:idx val="2"/>
          <c:order val="2"/>
          <c:tx>
            <c:strRef>
              <c:f>'Tech Staff'!$A$36</c:f>
              <c:strCache>
                <c:ptCount val="1"/>
                <c:pt idx="0">
                  <c:v>Faculty</c:v>
                </c:pt>
              </c:strCache>
            </c:strRef>
          </c:tx>
          <c:spPr>
            <a:solidFill>
              <a:schemeClr val="accent3"/>
            </a:solidFill>
            <a:ln>
              <a:noFill/>
            </a:ln>
            <a:effectLst/>
          </c:spPr>
          <c:invertIfNegative val="0"/>
          <c:cat>
            <c:strRef>
              <c:f>'Tech Staff'!$B$33:$E$33</c:f>
              <c:strCache>
                <c:ptCount val="4"/>
                <c:pt idx="0">
                  <c:v>Disagree</c:v>
                </c:pt>
                <c:pt idx="1">
                  <c:v>Somewhat disagree</c:v>
                </c:pt>
                <c:pt idx="2">
                  <c:v>Somewhat agree</c:v>
                </c:pt>
                <c:pt idx="3">
                  <c:v>Agree</c:v>
                </c:pt>
              </c:strCache>
            </c:strRef>
          </c:cat>
          <c:val>
            <c:numRef>
              <c:f>'Tech Staff'!$B$36:$E$36</c:f>
              <c:numCache>
                <c:formatCode>0%</c:formatCode>
                <c:ptCount val="4"/>
                <c:pt idx="0">
                  <c:v>0.01</c:v>
                </c:pt>
                <c:pt idx="1">
                  <c:v>0.04</c:v>
                </c:pt>
                <c:pt idx="2">
                  <c:v>0.17</c:v>
                </c:pt>
                <c:pt idx="3">
                  <c:v>0.78</c:v>
                </c:pt>
              </c:numCache>
            </c:numRef>
          </c:val>
          <c:extLst>
            <c:ext xmlns:c16="http://schemas.microsoft.com/office/drawing/2014/chart" uri="{C3380CC4-5D6E-409C-BE32-E72D297353CC}">
              <c16:uniqueId val="{00000002-E0F6-4633-A17A-3F6B4A0864B9}"/>
            </c:ext>
          </c:extLst>
        </c:ser>
        <c:ser>
          <c:idx val="3"/>
          <c:order val="3"/>
          <c:tx>
            <c:strRef>
              <c:f>'Tech Staff'!$A$37</c:f>
              <c:strCache>
                <c:ptCount val="1"/>
                <c:pt idx="0">
                  <c:v>Staff</c:v>
                </c:pt>
              </c:strCache>
            </c:strRef>
          </c:tx>
          <c:spPr>
            <a:solidFill>
              <a:schemeClr val="accent4"/>
            </a:solidFill>
            <a:ln>
              <a:noFill/>
            </a:ln>
            <a:effectLst/>
          </c:spPr>
          <c:invertIfNegative val="0"/>
          <c:cat>
            <c:strRef>
              <c:f>'Tech Staff'!$B$33:$E$33</c:f>
              <c:strCache>
                <c:ptCount val="4"/>
                <c:pt idx="0">
                  <c:v>Disagree</c:v>
                </c:pt>
                <c:pt idx="1">
                  <c:v>Somewhat disagree</c:v>
                </c:pt>
                <c:pt idx="2">
                  <c:v>Somewhat agree</c:v>
                </c:pt>
                <c:pt idx="3">
                  <c:v>Agree</c:v>
                </c:pt>
              </c:strCache>
            </c:strRef>
          </c:cat>
          <c:val>
            <c:numRef>
              <c:f>'Tech Staff'!$B$37:$E$37</c:f>
              <c:numCache>
                <c:formatCode>0%</c:formatCode>
                <c:ptCount val="4"/>
                <c:pt idx="0">
                  <c:v>0</c:v>
                </c:pt>
                <c:pt idx="1">
                  <c:v>0.04</c:v>
                </c:pt>
                <c:pt idx="2">
                  <c:v>0.19</c:v>
                </c:pt>
                <c:pt idx="3">
                  <c:v>0.77</c:v>
                </c:pt>
              </c:numCache>
            </c:numRef>
          </c:val>
          <c:extLst>
            <c:ext xmlns:c16="http://schemas.microsoft.com/office/drawing/2014/chart" uri="{C3380CC4-5D6E-409C-BE32-E72D297353CC}">
              <c16:uniqueId val="{00000003-E0F6-4633-A17A-3F6B4A0864B9}"/>
            </c:ext>
          </c:extLst>
        </c:ser>
        <c:dLbls>
          <c:showLegendKey val="0"/>
          <c:showVal val="0"/>
          <c:showCatName val="0"/>
          <c:showSerName val="0"/>
          <c:showPercent val="0"/>
          <c:showBubbleSize val="0"/>
        </c:dLbls>
        <c:gapWidth val="219"/>
        <c:overlap val="-27"/>
        <c:axId val="662904928"/>
        <c:axId val="662905256"/>
      </c:barChart>
      <c:catAx>
        <c:axId val="662904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2905256"/>
        <c:crosses val="autoZero"/>
        <c:auto val="1"/>
        <c:lblAlgn val="ctr"/>
        <c:lblOffset val="100"/>
        <c:noMultiLvlLbl val="0"/>
      </c:catAx>
      <c:valAx>
        <c:axId val="6629052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2904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Reliable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'Tech Staff'!$A$40</c:f>
              <c:strCache>
                <c:ptCount val="1"/>
                <c:pt idx="0">
                  <c:v>Undergraduate Students</c:v>
                </c:pt>
              </c:strCache>
            </c:strRef>
          </c:tx>
          <c:spPr>
            <a:solidFill>
              <a:schemeClr val="accent1"/>
            </a:solidFill>
            <a:ln>
              <a:noFill/>
            </a:ln>
            <a:effectLst/>
          </c:spPr>
          <c:invertIfNegative val="0"/>
          <c:cat>
            <c:strRef>
              <c:f>'Tech Staff'!$B$39:$E$39</c:f>
              <c:strCache>
                <c:ptCount val="4"/>
                <c:pt idx="0">
                  <c:v>Disagree</c:v>
                </c:pt>
                <c:pt idx="1">
                  <c:v>Somewhat disagree</c:v>
                </c:pt>
                <c:pt idx="2">
                  <c:v>Somewhat agree</c:v>
                </c:pt>
                <c:pt idx="3">
                  <c:v>Agree</c:v>
                </c:pt>
              </c:strCache>
            </c:strRef>
          </c:cat>
          <c:val>
            <c:numRef>
              <c:f>'Tech Staff'!$B$40:$E$40</c:f>
              <c:numCache>
                <c:formatCode>0%</c:formatCode>
                <c:ptCount val="4"/>
                <c:pt idx="0">
                  <c:v>0.01</c:v>
                </c:pt>
                <c:pt idx="1">
                  <c:v>0.02</c:v>
                </c:pt>
                <c:pt idx="2">
                  <c:v>0.19</c:v>
                </c:pt>
                <c:pt idx="3">
                  <c:v>0.78</c:v>
                </c:pt>
              </c:numCache>
            </c:numRef>
          </c:val>
          <c:extLst>
            <c:ext xmlns:c16="http://schemas.microsoft.com/office/drawing/2014/chart" uri="{C3380CC4-5D6E-409C-BE32-E72D297353CC}">
              <c16:uniqueId val="{00000000-5AAC-45B8-8B20-5577A696BFDC}"/>
            </c:ext>
          </c:extLst>
        </c:ser>
        <c:ser>
          <c:idx val="1"/>
          <c:order val="1"/>
          <c:tx>
            <c:strRef>
              <c:f>'Tech Staff'!$A$41</c:f>
              <c:strCache>
                <c:ptCount val="1"/>
                <c:pt idx="0">
                  <c:v>Graduate Students</c:v>
                </c:pt>
              </c:strCache>
            </c:strRef>
          </c:tx>
          <c:spPr>
            <a:solidFill>
              <a:schemeClr val="accent2"/>
            </a:solidFill>
            <a:ln>
              <a:noFill/>
            </a:ln>
            <a:effectLst/>
          </c:spPr>
          <c:invertIfNegative val="0"/>
          <c:cat>
            <c:strRef>
              <c:f>'Tech Staff'!$B$39:$E$39</c:f>
              <c:strCache>
                <c:ptCount val="4"/>
                <c:pt idx="0">
                  <c:v>Disagree</c:v>
                </c:pt>
                <c:pt idx="1">
                  <c:v>Somewhat disagree</c:v>
                </c:pt>
                <c:pt idx="2">
                  <c:v>Somewhat agree</c:v>
                </c:pt>
                <c:pt idx="3">
                  <c:v>Agree</c:v>
                </c:pt>
              </c:strCache>
            </c:strRef>
          </c:cat>
          <c:val>
            <c:numRef>
              <c:f>'Tech Staff'!$B$41:$E$41</c:f>
              <c:numCache>
                <c:formatCode>0%</c:formatCode>
                <c:ptCount val="4"/>
                <c:pt idx="0">
                  <c:v>0.01</c:v>
                </c:pt>
                <c:pt idx="1">
                  <c:v>0.01</c:v>
                </c:pt>
                <c:pt idx="2">
                  <c:v>0.15</c:v>
                </c:pt>
                <c:pt idx="3">
                  <c:v>0.83</c:v>
                </c:pt>
              </c:numCache>
            </c:numRef>
          </c:val>
          <c:extLst>
            <c:ext xmlns:c16="http://schemas.microsoft.com/office/drawing/2014/chart" uri="{C3380CC4-5D6E-409C-BE32-E72D297353CC}">
              <c16:uniqueId val="{00000001-5AAC-45B8-8B20-5577A696BFDC}"/>
            </c:ext>
          </c:extLst>
        </c:ser>
        <c:ser>
          <c:idx val="2"/>
          <c:order val="2"/>
          <c:tx>
            <c:strRef>
              <c:f>'Tech Staff'!$A$42</c:f>
              <c:strCache>
                <c:ptCount val="1"/>
                <c:pt idx="0">
                  <c:v>Faculty</c:v>
                </c:pt>
              </c:strCache>
            </c:strRef>
          </c:tx>
          <c:spPr>
            <a:solidFill>
              <a:schemeClr val="accent3"/>
            </a:solidFill>
            <a:ln>
              <a:noFill/>
            </a:ln>
            <a:effectLst/>
          </c:spPr>
          <c:invertIfNegative val="0"/>
          <c:cat>
            <c:strRef>
              <c:f>'Tech Staff'!$B$39:$E$39</c:f>
              <c:strCache>
                <c:ptCount val="4"/>
                <c:pt idx="0">
                  <c:v>Disagree</c:v>
                </c:pt>
                <c:pt idx="1">
                  <c:v>Somewhat disagree</c:v>
                </c:pt>
                <c:pt idx="2">
                  <c:v>Somewhat agree</c:v>
                </c:pt>
                <c:pt idx="3">
                  <c:v>Agree</c:v>
                </c:pt>
              </c:strCache>
            </c:strRef>
          </c:cat>
          <c:val>
            <c:numRef>
              <c:f>'Tech Staff'!$B$42:$E$42</c:f>
              <c:numCache>
                <c:formatCode>0%</c:formatCode>
                <c:ptCount val="4"/>
                <c:pt idx="0">
                  <c:v>0.01</c:v>
                </c:pt>
                <c:pt idx="1">
                  <c:v>0.04</c:v>
                </c:pt>
                <c:pt idx="2">
                  <c:v>0.16</c:v>
                </c:pt>
                <c:pt idx="3">
                  <c:v>0.78</c:v>
                </c:pt>
              </c:numCache>
            </c:numRef>
          </c:val>
          <c:extLst>
            <c:ext xmlns:c16="http://schemas.microsoft.com/office/drawing/2014/chart" uri="{C3380CC4-5D6E-409C-BE32-E72D297353CC}">
              <c16:uniqueId val="{00000002-5AAC-45B8-8B20-5577A696BFDC}"/>
            </c:ext>
          </c:extLst>
        </c:ser>
        <c:ser>
          <c:idx val="3"/>
          <c:order val="3"/>
          <c:tx>
            <c:strRef>
              <c:f>'Tech Staff'!$A$43</c:f>
              <c:strCache>
                <c:ptCount val="1"/>
                <c:pt idx="0">
                  <c:v>Staff</c:v>
                </c:pt>
              </c:strCache>
            </c:strRef>
          </c:tx>
          <c:spPr>
            <a:solidFill>
              <a:schemeClr val="accent4"/>
            </a:solidFill>
            <a:ln>
              <a:noFill/>
            </a:ln>
            <a:effectLst/>
          </c:spPr>
          <c:invertIfNegative val="0"/>
          <c:cat>
            <c:strRef>
              <c:f>'Tech Staff'!$B$39:$E$39</c:f>
              <c:strCache>
                <c:ptCount val="4"/>
                <c:pt idx="0">
                  <c:v>Disagree</c:v>
                </c:pt>
                <c:pt idx="1">
                  <c:v>Somewhat disagree</c:v>
                </c:pt>
                <c:pt idx="2">
                  <c:v>Somewhat agree</c:v>
                </c:pt>
                <c:pt idx="3">
                  <c:v>Agree</c:v>
                </c:pt>
              </c:strCache>
            </c:strRef>
          </c:cat>
          <c:val>
            <c:numRef>
              <c:f>'Tech Staff'!$B$43:$E$43</c:f>
              <c:numCache>
                <c:formatCode>0%</c:formatCode>
                <c:ptCount val="4"/>
                <c:pt idx="0">
                  <c:v>0</c:v>
                </c:pt>
                <c:pt idx="1">
                  <c:v>0.04</c:v>
                </c:pt>
                <c:pt idx="2">
                  <c:v>0.16</c:v>
                </c:pt>
                <c:pt idx="3">
                  <c:v>0.79</c:v>
                </c:pt>
              </c:numCache>
            </c:numRef>
          </c:val>
          <c:extLst>
            <c:ext xmlns:c16="http://schemas.microsoft.com/office/drawing/2014/chart" uri="{C3380CC4-5D6E-409C-BE32-E72D297353CC}">
              <c16:uniqueId val="{00000003-5AAC-45B8-8B20-5577A696BFDC}"/>
            </c:ext>
          </c:extLst>
        </c:ser>
        <c:dLbls>
          <c:showLegendKey val="0"/>
          <c:showVal val="0"/>
          <c:showCatName val="0"/>
          <c:showSerName val="0"/>
          <c:showPercent val="0"/>
          <c:showBubbleSize val="0"/>
        </c:dLbls>
        <c:gapWidth val="219"/>
        <c:overlap val="-27"/>
        <c:axId val="766068168"/>
        <c:axId val="766069808"/>
      </c:barChart>
      <c:catAx>
        <c:axId val="766068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6069808"/>
        <c:crosses val="autoZero"/>
        <c:auto val="1"/>
        <c:lblAlgn val="ctr"/>
        <c:lblOffset val="100"/>
        <c:noMultiLvlLbl val="0"/>
      </c:catAx>
      <c:valAx>
        <c:axId val="766069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6068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Responsive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'Tech Staff'!$A$46</c:f>
              <c:strCache>
                <c:ptCount val="1"/>
                <c:pt idx="0">
                  <c:v>Undergraduate Students</c:v>
                </c:pt>
              </c:strCache>
            </c:strRef>
          </c:tx>
          <c:spPr>
            <a:solidFill>
              <a:schemeClr val="accent1"/>
            </a:solidFill>
            <a:ln>
              <a:noFill/>
            </a:ln>
            <a:effectLst/>
          </c:spPr>
          <c:invertIfNegative val="0"/>
          <c:cat>
            <c:strRef>
              <c:f>'Tech Staff'!$B$45:$E$45</c:f>
              <c:strCache>
                <c:ptCount val="4"/>
                <c:pt idx="0">
                  <c:v>Disagree</c:v>
                </c:pt>
                <c:pt idx="1">
                  <c:v>Somewhat disagree</c:v>
                </c:pt>
                <c:pt idx="2">
                  <c:v>Somewhat agree</c:v>
                </c:pt>
                <c:pt idx="3">
                  <c:v>Agree</c:v>
                </c:pt>
              </c:strCache>
            </c:strRef>
          </c:cat>
          <c:val>
            <c:numRef>
              <c:f>'Tech Staff'!$B$46:$E$46</c:f>
              <c:numCache>
                <c:formatCode>0%</c:formatCode>
                <c:ptCount val="4"/>
                <c:pt idx="0">
                  <c:v>0.02</c:v>
                </c:pt>
                <c:pt idx="1">
                  <c:v>0.02</c:v>
                </c:pt>
                <c:pt idx="2">
                  <c:v>0.17</c:v>
                </c:pt>
                <c:pt idx="3">
                  <c:v>0.8</c:v>
                </c:pt>
              </c:numCache>
            </c:numRef>
          </c:val>
          <c:extLst>
            <c:ext xmlns:c16="http://schemas.microsoft.com/office/drawing/2014/chart" uri="{C3380CC4-5D6E-409C-BE32-E72D297353CC}">
              <c16:uniqueId val="{00000000-0F07-48A5-BBD0-CD97839F9457}"/>
            </c:ext>
          </c:extLst>
        </c:ser>
        <c:ser>
          <c:idx val="1"/>
          <c:order val="1"/>
          <c:tx>
            <c:strRef>
              <c:f>'Tech Staff'!$A$47</c:f>
              <c:strCache>
                <c:ptCount val="1"/>
                <c:pt idx="0">
                  <c:v>Graduate Students</c:v>
                </c:pt>
              </c:strCache>
            </c:strRef>
          </c:tx>
          <c:spPr>
            <a:solidFill>
              <a:schemeClr val="accent2"/>
            </a:solidFill>
            <a:ln>
              <a:noFill/>
            </a:ln>
            <a:effectLst/>
          </c:spPr>
          <c:invertIfNegative val="0"/>
          <c:cat>
            <c:strRef>
              <c:f>'Tech Staff'!$B$45:$E$45</c:f>
              <c:strCache>
                <c:ptCount val="4"/>
                <c:pt idx="0">
                  <c:v>Disagree</c:v>
                </c:pt>
                <c:pt idx="1">
                  <c:v>Somewhat disagree</c:v>
                </c:pt>
                <c:pt idx="2">
                  <c:v>Somewhat agree</c:v>
                </c:pt>
                <c:pt idx="3">
                  <c:v>Agree</c:v>
                </c:pt>
              </c:strCache>
            </c:strRef>
          </c:cat>
          <c:val>
            <c:numRef>
              <c:f>'Tech Staff'!$B$47:$E$47</c:f>
              <c:numCache>
                <c:formatCode>0%</c:formatCode>
                <c:ptCount val="4"/>
                <c:pt idx="0">
                  <c:v>0.01</c:v>
                </c:pt>
                <c:pt idx="1">
                  <c:v>0.03</c:v>
                </c:pt>
                <c:pt idx="2">
                  <c:v>0.11</c:v>
                </c:pt>
                <c:pt idx="3">
                  <c:v>0.85</c:v>
                </c:pt>
              </c:numCache>
            </c:numRef>
          </c:val>
          <c:extLst>
            <c:ext xmlns:c16="http://schemas.microsoft.com/office/drawing/2014/chart" uri="{C3380CC4-5D6E-409C-BE32-E72D297353CC}">
              <c16:uniqueId val="{00000001-0F07-48A5-BBD0-CD97839F9457}"/>
            </c:ext>
          </c:extLst>
        </c:ser>
        <c:ser>
          <c:idx val="2"/>
          <c:order val="2"/>
          <c:tx>
            <c:strRef>
              <c:f>'Tech Staff'!$A$48</c:f>
              <c:strCache>
                <c:ptCount val="1"/>
                <c:pt idx="0">
                  <c:v>Faculty</c:v>
                </c:pt>
              </c:strCache>
            </c:strRef>
          </c:tx>
          <c:spPr>
            <a:solidFill>
              <a:schemeClr val="accent3"/>
            </a:solidFill>
            <a:ln>
              <a:noFill/>
            </a:ln>
            <a:effectLst/>
          </c:spPr>
          <c:invertIfNegative val="0"/>
          <c:cat>
            <c:strRef>
              <c:f>'Tech Staff'!$B$45:$E$45</c:f>
              <c:strCache>
                <c:ptCount val="4"/>
                <c:pt idx="0">
                  <c:v>Disagree</c:v>
                </c:pt>
                <c:pt idx="1">
                  <c:v>Somewhat disagree</c:v>
                </c:pt>
                <c:pt idx="2">
                  <c:v>Somewhat agree</c:v>
                </c:pt>
                <c:pt idx="3">
                  <c:v>Agree</c:v>
                </c:pt>
              </c:strCache>
            </c:strRef>
          </c:cat>
          <c:val>
            <c:numRef>
              <c:f>'Tech Staff'!$B$48:$E$48</c:f>
              <c:numCache>
                <c:formatCode>0%</c:formatCode>
                <c:ptCount val="4"/>
                <c:pt idx="0">
                  <c:v>0.01</c:v>
                </c:pt>
                <c:pt idx="1">
                  <c:v>0.04</c:v>
                </c:pt>
                <c:pt idx="2">
                  <c:v>0.16</c:v>
                </c:pt>
                <c:pt idx="3">
                  <c:v>0.79</c:v>
                </c:pt>
              </c:numCache>
            </c:numRef>
          </c:val>
          <c:extLst>
            <c:ext xmlns:c16="http://schemas.microsoft.com/office/drawing/2014/chart" uri="{C3380CC4-5D6E-409C-BE32-E72D297353CC}">
              <c16:uniqueId val="{00000002-0F07-48A5-BBD0-CD97839F9457}"/>
            </c:ext>
          </c:extLst>
        </c:ser>
        <c:ser>
          <c:idx val="3"/>
          <c:order val="3"/>
          <c:tx>
            <c:strRef>
              <c:f>'Tech Staff'!$A$49</c:f>
              <c:strCache>
                <c:ptCount val="1"/>
                <c:pt idx="0">
                  <c:v>Staff</c:v>
                </c:pt>
              </c:strCache>
            </c:strRef>
          </c:tx>
          <c:spPr>
            <a:solidFill>
              <a:schemeClr val="accent4"/>
            </a:solidFill>
            <a:ln>
              <a:noFill/>
            </a:ln>
            <a:effectLst/>
          </c:spPr>
          <c:invertIfNegative val="0"/>
          <c:cat>
            <c:strRef>
              <c:f>'Tech Staff'!$B$45:$E$45</c:f>
              <c:strCache>
                <c:ptCount val="4"/>
                <c:pt idx="0">
                  <c:v>Disagree</c:v>
                </c:pt>
                <c:pt idx="1">
                  <c:v>Somewhat disagree</c:v>
                </c:pt>
                <c:pt idx="2">
                  <c:v>Somewhat agree</c:v>
                </c:pt>
                <c:pt idx="3">
                  <c:v>Agree</c:v>
                </c:pt>
              </c:strCache>
            </c:strRef>
          </c:cat>
          <c:val>
            <c:numRef>
              <c:f>'Tech Staff'!$B$49:$E$49</c:f>
              <c:numCache>
                <c:formatCode>0%</c:formatCode>
                <c:ptCount val="4"/>
                <c:pt idx="0">
                  <c:v>0</c:v>
                </c:pt>
                <c:pt idx="1">
                  <c:v>0.04</c:v>
                </c:pt>
                <c:pt idx="2">
                  <c:v>0.17</c:v>
                </c:pt>
                <c:pt idx="3">
                  <c:v>0.79</c:v>
                </c:pt>
              </c:numCache>
            </c:numRef>
          </c:val>
          <c:extLst>
            <c:ext xmlns:c16="http://schemas.microsoft.com/office/drawing/2014/chart" uri="{C3380CC4-5D6E-409C-BE32-E72D297353CC}">
              <c16:uniqueId val="{00000003-0F07-48A5-BBD0-CD97839F9457}"/>
            </c:ext>
          </c:extLst>
        </c:ser>
        <c:dLbls>
          <c:showLegendKey val="0"/>
          <c:showVal val="0"/>
          <c:showCatName val="0"/>
          <c:showSerName val="0"/>
          <c:showPercent val="0"/>
          <c:showBubbleSize val="0"/>
        </c:dLbls>
        <c:gapWidth val="219"/>
        <c:overlap val="-27"/>
        <c:axId val="566912280"/>
        <c:axId val="566914576"/>
      </c:barChart>
      <c:catAx>
        <c:axId val="566912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6914576"/>
        <c:crosses val="autoZero"/>
        <c:auto val="1"/>
        <c:lblAlgn val="ctr"/>
        <c:lblOffset val="100"/>
        <c:noMultiLvlLbl val="0"/>
      </c:catAx>
      <c:valAx>
        <c:axId val="566914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6912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baseline="0" dirty="0"/>
              <a:t>Friendly</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'Tech Staff'!$A$4</c:f>
              <c:strCache>
                <c:ptCount val="1"/>
                <c:pt idx="0">
                  <c:v>Graduate Students</c:v>
                </c:pt>
              </c:strCache>
            </c:strRef>
          </c:tx>
          <c:spPr>
            <a:solidFill>
              <a:schemeClr val="accent1"/>
            </a:solidFill>
            <a:ln>
              <a:noFill/>
            </a:ln>
            <a:effectLst/>
          </c:spPr>
          <c:invertIfNegative val="0"/>
          <c:cat>
            <c:strRef>
              <c:f>'Tech Staff'!$B$2:$E$3</c:f>
              <c:strCache>
                <c:ptCount val="4"/>
                <c:pt idx="0">
                  <c:v>Disagree</c:v>
                </c:pt>
                <c:pt idx="1">
                  <c:v>Somewhat disagree</c:v>
                </c:pt>
                <c:pt idx="2">
                  <c:v>Somewhat agree</c:v>
                </c:pt>
                <c:pt idx="3">
                  <c:v>Agree</c:v>
                </c:pt>
              </c:strCache>
            </c:strRef>
          </c:cat>
          <c:val>
            <c:numRef>
              <c:f>'Tech Staff'!$B$4:$E$4</c:f>
              <c:numCache>
                <c:formatCode>0%</c:formatCode>
                <c:ptCount val="4"/>
                <c:pt idx="0">
                  <c:v>0.01</c:v>
                </c:pt>
                <c:pt idx="1">
                  <c:v>0</c:v>
                </c:pt>
                <c:pt idx="2">
                  <c:v>0.11</c:v>
                </c:pt>
                <c:pt idx="3">
                  <c:v>0.88</c:v>
                </c:pt>
              </c:numCache>
            </c:numRef>
          </c:val>
          <c:extLst>
            <c:ext xmlns:c16="http://schemas.microsoft.com/office/drawing/2014/chart" uri="{C3380CC4-5D6E-409C-BE32-E72D297353CC}">
              <c16:uniqueId val="{00000000-FA69-4380-B112-76EF4A62B5D7}"/>
            </c:ext>
          </c:extLst>
        </c:ser>
        <c:ser>
          <c:idx val="1"/>
          <c:order val="1"/>
          <c:tx>
            <c:strRef>
              <c:f>'Tech Staff'!$A$5</c:f>
              <c:strCache>
                <c:ptCount val="1"/>
                <c:pt idx="0">
                  <c:v>Faculty</c:v>
                </c:pt>
              </c:strCache>
            </c:strRef>
          </c:tx>
          <c:spPr>
            <a:solidFill>
              <a:schemeClr val="accent2"/>
            </a:solidFill>
            <a:ln>
              <a:noFill/>
            </a:ln>
            <a:effectLst/>
          </c:spPr>
          <c:invertIfNegative val="0"/>
          <c:cat>
            <c:strRef>
              <c:f>'Tech Staff'!$B$2:$E$3</c:f>
              <c:strCache>
                <c:ptCount val="4"/>
                <c:pt idx="0">
                  <c:v>Disagree</c:v>
                </c:pt>
                <c:pt idx="1">
                  <c:v>Somewhat disagree</c:v>
                </c:pt>
                <c:pt idx="2">
                  <c:v>Somewhat agree</c:v>
                </c:pt>
                <c:pt idx="3">
                  <c:v>Agree</c:v>
                </c:pt>
              </c:strCache>
            </c:strRef>
          </c:cat>
          <c:val>
            <c:numRef>
              <c:f>'Tech Staff'!$B$5:$E$5</c:f>
              <c:numCache>
                <c:formatCode>0%</c:formatCode>
                <c:ptCount val="4"/>
                <c:pt idx="0">
                  <c:v>0.01</c:v>
                </c:pt>
                <c:pt idx="1">
                  <c:v>0.01</c:v>
                </c:pt>
                <c:pt idx="2">
                  <c:v>0.09</c:v>
                </c:pt>
                <c:pt idx="3">
                  <c:v>0.89</c:v>
                </c:pt>
              </c:numCache>
            </c:numRef>
          </c:val>
          <c:extLst>
            <c:ext xmlns:c16="http://schemas.microsoft.com/office/drawing/2014/chart" uri="{C3380CC4-5D6E-409C-BE32-E72D297353CC}">
              <c16:uniqueId val="{00000001-FA69-4380-B112-76EF4A62B5D7}"/>
            </c:ext>
          </c:extLst>
        </c:ser>
        <c:ser>
          <c:idx val="2"/>
          <c:order val="2"/>
          <c:tx>
            <c:strRef>
              <c:f>'Tech Staff'!$A$6</c:f>
              <c:strCache>
                <c:ptCount val="1"/>
                <c:pt idx="0">
                  <c:v>Staff</c:v>
                </c:pt>
              </c:strCache>
            </c:strRef>
          </c:tx>
          <c:spPr>
            <a:solidFill>
              <a:schemeClr val="accent3"/>
            </a:solidFill>
            <a:ln>
              <a:noFill/>
            </a:ln>
            <a:effectLst/>
          </c:spPr>
          <c:invertIfNegative val="0"/>
          <c:cat>
            <c:strRef>
              <c:f>'Tech Staff'!$B$2:$E$3</c:f>
              <c:strCache>
                <c:ptCount val="4"/>
                <c:pt idx="0">
                  <c:v>Disagree</c:v>
                </c:pt>
                <c:pt idx="1">
                  <c:v>Somewhat disagree</c:v>
                </c:pt>
                <c:pt idx="2">
                  <c:v>Somewhat agree</c:v>
                </c:pt>
                <c:pt idx="3">
                  <c:v>Agree</c:v>
                </c:pt>
              </c:strCache>
            </c:strRef>
          </c:cat>
          <c:val>
            <c:numRef>
              <c:f>'Tech Staff'!$B$6:$E$6</c:f>
              <c:numCache>
                <c:formatCode>0%</c:formatCode>
                <c:ptCount val="4"/>
                <c:pt idx="0">
                  <c:v>0.01</c:v>
                </c:pt>
                <c:pt idx="1">
                  <c:v>0.01</c:v>
                </c:pt>
                <c:pt idx="2">
                  <c:v>0.06</c:v>
                </c:pt>
                <c:pt idx="3">
                  <c:v>0.93</c:v>
                </c:pt>
              </c:numCache>
            </c:numRef>
          </c:val>
          <c:extLst>
            <c:ext xmlns:c16="http://schemas.microsoft.com/office/drawing/2014/chart" uri="{C3380CC4-5D6E-409C-BE32-E72D297353CC}">
              <c16:uniqueId val="{00000002-FA69-4380-B112-76EF4A62B5D7}"/>
            </c:ext>
          </c:extLst>
        </c:ser>
        <c:dLbls>
          <c:showLegendKey val="0"/>
          <c:showVal val="0"/>
          <c:showCatName val="0"/>
          <c:showSerName val="0"/>
          <c:showPercent val="0"/>
          <c:showBubbleSize val="0"/>
        </c:dLbls>
        <c:gapWidth val="219"/>
        <c:overlap val="-27"/>
        <c:axId val="834446136"/>
        <c:axId val="834445152"/>
      </c:barChart>
      <c:catAx>
        <c:axId val="834446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4445152"/>
        <c:crosses val="autoZero"/>
        <c:auto val="1"/>
        <c:lblAlgn val="ctr"/>
        <c:lblOffset val="100"/>
        <c:noMultiLvlLbl val="0"/>
      </c:catAx>
      <c:valAx>
        <c:axId val="8344451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4446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Knowledgeable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'Tech Staff'!$A$10</c:f>
              <c:strCache>
                <c:ptCount val="1"/>
                <c:pt idx="0">
                  <c:v>Graduate Students</c:v>
                </c:pt>
              </c:strCache>
            </c:strRef>
          </c:tx>
          <c:spPr>
            <a:solidFill>
              <a:schemeClr val="accent1"/>
            </a:solidFill>
            <a:ln>
              <a:noFill/>
            </a:ln>
            <a:effectLst/>
          </c:spPr>
          <c:invertIfNegative val="0"/>
          <c:cat>
            <c:strRef>
              <c:f>'Tech Staff'!$B$8:$E$9</c:f>
              <c:strCache>
                <c:ptCount val="4"/>
                <c:pt idx="0">
                  <c:v>Disagree</c:v>
                </c:pt>
                <c:pt idx="1">
                  <c:v>Somewhat disagree</c:v>
                </c:pt>
                <c:pt idx="2">
                  <c:v>Somewhat agree</c:v>
                </c:pt>
                <c:pt idx="3">
                  <c:v>Agree</c:v>
                </c:pt>
              </c:strCache>
            </c:strRef>
          </c:cat>
          <c:val>
            <c:numRef>
              <c:f>'Tech Staff'!$B$10:$E$10</c:f>
              <c:numCache>
                <c:formatCode>0%</c:formatCode>
                <c:ptCount val="4"/>
                <c:pt idx="0">
                  <c:v>0.01</c:v>
                </c:pt>
                <c:pt idx="1">
                  <c:v>0.01</c:v>
                </c:pt>
                <c:pt idx="2">
                  <c:v>0.11</c:v>
                </c:pt>
                <c:pt idx="3">
                  <c:v>0.87</c:v>
                </c:pt>
              </c:numCache>
            </c:numRef>
          </c:val>
          <c:extLst>
            <c:ext xmlns:c16="http://schemas.microsoft.com/office/drawing/2014/chart" uri="{C3380CC4-5D6E-409C-BE32-E72D297353CC}">
              <c16:uniqueId val="{00000000-9162-49D0-B26A-BF3CFE551866}"/>
            </c:ext>
          </c:extLst>
        </c:ser>
        <c:ser>
          <c:idx val="1"/>
          <c:order val="1"/>
          <c:tx>
            <c:strRef>
              <c:f>'Tech Staff'!$A$11</c:f>
              <c:strCache>
                <c:ptCount val="1"/>
                <c:pt idx="0">
                  <c:v>Faculty</c:v>
                </c:pt>
              </c:strCache>
            </c:strRef>
          </c:tx>
          <c:spPr>
            <a:solidFill>
              <a:schemeClr val="accent2"/>
            </a:solidFill>
            <a:ln>
              <a:noFill/>
            </a:ln>
            <a:effectLst/>
          </c:spPr>
          <c:invertIfNegative val="0"/>
          <c:cat>
            <c:strRef>
              <c:f>'Tech Staff'!$B$8:$E$9</c:f>
              <c:strCache>
                <c:ptCount val="4"/>
                <c:pt idx="0">
                  <c:v>Disagree</c:v>
                </c:pt>
                <c:pt idx="1">
                  <c:v>Somewhat disagree</c:v>
                </c:pt>
                <c:pt idx="2">
                  <c:v>Somewhat agree</c:v>
                </c:pt>
                <c:pt idx="3">
                  <c:v>Agree</c:v>
                </c:pt>
              </c:strCache>
            </c:strRef>
          </c:cat>
          <c:val>
            <c:numRef>
              <c:f>'Tech Staff'!$B$11:$E$11</c:f>
              <c:numCache>
                <c:formatCode>0%</c:formatCode>
                <c:ptCount val="4"/>
                <c:pt idx="0">
                  <c:v>0.01</c:v>
                </c:pt>
                <c:pt idx="1">
                  <c:v>0.02</c:v>
                </c:pt>
                <c:pt idx="2">
                  <c:v>0.11</c:v>
                </c:pt>
                <c:pt idx="3">
                  <c:v>0.86</c:v>
                </c:pt>
              </c:numCache>
            </c:numRef>
          </c:val>
          <c:extLst>
            <c:ext xmlns:c16="http://schemas.microsoft.com/office/drawing/2014/chart" uri="{C3380CC4-5D6E-409C-BE32-E72D297353CC}">
              <c16:uniqueId val="{00000001-9162-49D0-B26A-BF3CFE551866}"/>
            </c:ext>
          </c:extLst>
        </c:ser>
        <c:ser>
          <c:idx val="2"/>
          <c:order val="2"/>
          <c:tx>
            <c:strRef>
              <c:f>'Tech Staff'!$A$12</c:f>
              <c:strCache>
                <c:ptCount val="1"/>
                <c:pt idx="0">
                  <c:v>Staff</c:v>
                </c:pt>
              </c:strCache>
            </c:strRef>
          </c:tx>
          <c:spPr>
            <a:solidFill>
              <a:schemeClr val="accent3"/>
            </a:solidFill>
            <a:ln>
              <a:noFill/>
            </a:ln>
            <a:effectLst/>
          </c:spPr>
          <c:invertIfNegative val="0"/>
          <c:cat>
            <c:strRef>
              <c:f>'Tech Staff'!$B$8:$E$9</c:f>
              <c:strCache>
                <c:ptCount val="4"/>
                <c:pt idx="0">
                  <c:v>Disagree</c:v>
                </c:pt>
                <c:pt idx="1">
                  <c:v>Somewhat disagree</c:v>
                </c:pt>
                <c:pt idx="2">
                  <c:v>Somewhat agree</c:v>
                </c:pt>
                <c:pt idx="3">
                  <c:v>Agree</c:v>
                </c:pt>
              </c:strCache>
            </c:strRef>
          </c:cat>
          <c:val>
            <c:numRef>
              <c:f>'Tech Staff'!$B$12:$E$12</c:f>
              <c:numCache>
                <c:formatCode>0%</c:formatCode>
                <c:ptCount val="4"/>
                <c:pt idx="0">
                  <c:v>0.01</c:v>
                </c:pt>
                <c:pt idx="1">
                  <c:v>0.02</c:v>
                </c:pt>
                <c:pt idx="2">
                  <c:v>0.13</c:v>
                </c:pt>
                <c:pt idx="3">
                  <c:v>0.85</c:v>
                </c:pt>
              </c:numCache>
            </c:numRef>
          </c:val>
          <c:extLst>
            <c:ext xmlns:c16="http://schemas.microsoft.com/office/drawing/2014/chart" uri="{C3380CC4-5D6E-409C-BE32-E72D297353CC}">
              <c16:uniqueId val="{00000002-9162-49D0-B26A-BF3CFE551866}"/>
            </c:ext>
          </c:extLst>
        </c:ser>
        <c:dLbls>
          <c:showLegendKey val="0"/>
          <c:showVal val="0"/>
          <c:showCatName val="0"/>
          <c:showSerName val="0"/>
          <c:showPercent val="0"/>
          <c:showBubbleSize val="0"/>
        </c:dLbls>
        <c:gapWidth val="219"/>
        <c:overlap val="-27"/>
        <c:axId val="826350272"/>
        <c:axId val="826350600"/>
      </c:barChart>
      <c:catAx>
        <c:axId val="82635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6350600"/>
        <c:crosses val="autoZero"/>
        <c:auto val="1"/>
        <c:lblAlgn val="ctr"/>
        <c:lblOffset val="100"/>
        <c:noMultiLvlLbl val="0"/>
      </c:catAx>
      <c:valAx>
        <c:axId val="8263506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6350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Reliable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'Tech Staff'!$A$16</c:f>
              <c:strCache>
                <c:ptCount val="1"/>
                <c:pt idx="0">
                  <c:v>Graduate Students</c:v>
                </c:pt>
              </c:strCache>
            </c:strRef>
          </c:tx>
          <c:spPr>
            <a:solidFill>
              <a:schemeClr val="accent1"/>
            </a:solidFill>
            <a:ln>
              <a:noFill/>
            </a:ln>
            <a:effectLst/>
          </c:spPr>
          <c:invertIfNegative val="0"/>
          <c:cat>
            <c:strRef>
              <c:f>'Tech Staff'!$B$14:$E$15</c:f>
              <c:strCache>
                <c:ptCount val="4"/>
                <c:pt idx="0">
                  <c:v>Disagree</c:v>
                </c:pt>
                <c:pt idx="1">
                  <c:v>Somewhat disagree</c:v>
                </c:pt>
                <c:pt idx="2">
                  <c:v>Somewhat agree</c:v>
                </c:pt>
                <c:pt idx="3">
                  <c:v>Agree</c:v>
                </c:pt>
              </c:strCache>
            </c:strRef>
          </c:cat>
          <c:val>
            <c:numRef>
              <c:f>'Tech Staff'!$B$16:$E$16</c:f>
              <c:numCache>
                <c:formatCode>0%</c:formatCode>
                <c:ptCount val="4"/>
                <c:pt idx="0">
                  <c:v>0.01</c:v>
                </c:pt>
                <c:pt idx="1">
                  <c:v>0.01</c:v>
                </c:pt>
                <c:pt idx="2">
                  <c:v>0.12</c:v>
                </c:pt>
                <c:pt idx="3">
                  <c:v>0.86</c:v>
                </c:pt>
              </c:numCache>
            </c:numRef>
          </c:val>
          <c:extLst>
            <c:ext xmlns:c16="http://schemas.microsoft.com/office/drawing/2014/chart" uri="{C3380CC4-5D6E-409C-BE32-E72D297353CC}">
              <c16:uniqueId val="{00000000-44AF-46A0-B464-50C342A5AA32}"/>
            </c:ext>
          </c:extLst>
        </c:ser>
        <c:ser>
          <c:idx val="1"/>
          <c:order val="1"/>
          <c:tx>
            <c:strRef>
              <c:f>'Tech Staff'!$A$17</c:f>
              <c:strCache>
                <c:ptCount val="1"/>
                <c:pt idx="0">
                  <c:v>Faculty</c:v>
                </c:pt>
              </c:strCache>
            </c:strRef>
          </c:tx>
          <c:spPr>
            <a:solidFill>
              <a:schemeClr val="accent2"/>
            </a:solidFill>
            <a:ln>
              <a:noFill/>
            </a:ln>
            <a:effectLst/>
          </c:spPr>
          <c:invertIfNegative val="0"/>
          <c:cat>
            <c:strRef>
              <c:f>'Tech Staff'!$B$14:$E$15</c:f>
              <c:strCache>
                <c:ptCount val="4"/>
                <c:pt idx="0">
                  <c:v>Disagree</c:v>
                </c:pt>
                <c:pt idx="1">
                  <c:v>Somewhat disagree</c:v>
                </c:pt>
                <c:pt idx="2">
                  <c:v>Somewhat agree</c:v>
                </c:pt>
                <c:pt idx="3">
                  <c:v>Agree</c:v>
                </c:pt>
              </c:strCache>
            </c:strRef>
          </c:cat>
          <c:val>
            <c:numRef>
              <c:f>'Tech Staff'!$B$17:$E$17</c:f>
              <c:numCache>
                <c:formatCode>0%</c:formatCode>
                <c:ptCount val="4"/>
                <c:pt idx="0">
                  <c:v>0.02</c:v>
                </c:pt>
                <c:pt idx="1">
                  <c:v>0.04</c:v>
                </c:pt>
                <c:pt idx="2">
                  <c:v>0.12</c:v>
                </c:pt>
                <c:pt idx="3">
                  <c:v>0.82</c:v>
                </c:pt>
              </c:numCache>
            </c:numRef>
          </c:val>
          <c:extLst>
            <c:ext xmlns:c16="http://schemas.microsoft.com/office/drawing/2014/chart" uri="{C3380CC4-5D6E-409C-BE32-E72D297353CC}">
              <c16:uniqueId val="{00000001-44AF-46A0-B464-50C342A5AA32}"/>
            </c:ext>
          </c:extLst>
        </c:ser>
        <c:ser>
          <c:idx val="2"/>
          <c:order val="2"/>
          <c:tx>
            <c:strRef>
              <c:f>'Tech Staff'!$A$18</c:f>
              <c:strCache>
                <c:ptCount val="1"/>
                <c:pt idx="0">
                  <c:v>Staff</c:v>
                </c:pt>
              </c:strCache>
            </c:strRef>
          </c:tx>
          <c:spPr>
            <a:solidFill>
              <a:schemeClr val="accent3"/>
            </a:solidFill>
            <a:ln>
              <a:noFill/>
            </a:ln>
            <a:effectLst/>
          </c:spPr>
          <c:invertIfNegative val="0"/>
          <c:cat>
            <c:strRef>
              <c:f>'Tech Staff'!$B$14:$E$15</c:f>
              <c:strCache>
                <c:ptCount val="4"/>
                <c:pt idx="0">
                  <c:v>Disagree</c:v>
                </c:pt>
                <c:pt idx="1">
                  <c:v>Somewhat disagree</c:v>
                </c:pt>
                <c:pt idx="2">
                  <c:v>Somewhat agree</c:v>
                </c:pt>
                <c:pt idx="3">
                  <c:v>Agree</c:v>
                </c:pt>
              </c:strCache>
            </c:strRef>
          </c:cat>
          <c:val>
            <c:numRef>
              <c:f>'Tech Staff'!$B$18:$E$18</c:f>
              <c:numCache>
                <c:formatCode>0%</c:formatCode>
                <c:ptCount val="4"/>
                <c:pt idx="0">
                  <c:v>0.01</c:v>
                </c:pt>
                <c:pt idx="1">
                  <c:v>0.03</c:v>
                </c:pt>
                <c:pt idx="2">
                  <c:v>0.11</c:v>
                </c:pt>
                <c:pt idx="3">
                  <c:v>0.85</c:v>
                </c:pt>
              </c:numCache>
            </c:numRef>
          </c:val>
          <c:extLst>
            <c:ext xmlns:c16="http://schemas.microsoft.com/office/drawing/2014/chart" uri="{C3380CC4-5D6E-409C-BE32-E72D297353CC}">
              <c16:uniqueId val="{00000002-44AF-46A0-B464-50C342A5AA32}"/>
            </c:ext>
          </c:extLst>
        </c:ser>
        <c:dLbls>
          <c:showLegendKey val="0"/>
          <c:showVal val="0"/>
          <c:showCatName val="0"/>
          <c:showSerName val="0"/>
          <c:showPercent val="0"/>
          <c:showBubbleSize val="0"/>
        </c:dLbls>
        <c:gapWidth val="219"/>
        <c:overlap val="-27"/>
        <c:axId val="563877456"/>
        <c:axId val="563878768"/>
      </c:barChart>
      <c:catAx>
        <c:axId val="563877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3878768"/>
        <c:crosses val="autoZero"/>
        <c:auto val="1"/>
        <c:lblAlgn val="ctr"/>
        <c:lblOffset val="100"/>
        <c:noMultiLvlLbl val="0"/>
      </c:catAx>
      <c:valAx>
        <c:axId val="563878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3877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baseline="0" dirty="0"/>
              <a:t>Tenure Status</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A76-4E89-A943-49A4245B9D2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A76-4E89-A943-49A4245B9D2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A76-4E89-A943-49A4245B9D2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[1]Sheet1!$N$59:$P$59</c:f>
              <c:strCache>
                <c:ptCount val="3"/>
                <c:pt idx="0">
                  <c:v>Not on Tenure Track</c:v>
                </c:pt>
                <c:pt idx="1">
                  <c:v>Tenure Track, but not Tenured</c:v>
                </c:pt>
                <c:pt idx="2">
                  <c:v>Tenured</c:v>
                </c:pt>
              </c:strCache>
            </c:strRef>
          </c:cat>
          <c:val>
            <c:numRef>
              <c:f>[1]Sheet1!$N$60:$P$60</c:f>
              <c:numCache>
                <c:formatCode>General</c:formatCode>
                <c:ptCount val="3"/>
                <c:pt idx="0">
                  <c:v>0.31</c:v>
                </c:pt>
                <c:pt idx="1">
                  <c:v>0.23</c:v>
                </c:pt>
                <c:pt idx="2">
                  <c:v>0.46</c:v>
                </c:pt>
              </c:numCache>
            </c:numRef>
          </c:val>
          <c:extLst>
            <c:ext xmlns:c16="http://schemas.microsoft.com/office/drawing/2014/chart" uri="{C3380CC4-5D6E-409C-BE32-E72D297353CC}">
              <c16:uniqueId val="{00000006-0A76-4E89-A943-49A4245B9D2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Responsive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'Tech Staff'!$A$22</c:f>
              <c:strCache>
                <c:ptCount val="1"/>
                <c:pt idx="0">
                  <c:v>Graduate Students</c:v>
                </c:pt>
              </c:strCache>
            </c:strRef>
          </c:tx>
          <c:spPr>
            <a:solidFill>
              <a:schemeClr val="accent1"/>
            </a:solidFill>
            <a:ln>
              <a:noFill/>
            </a:ln>
            <a:effectLst/>
          </c:spPr>
          <c:invertIfNegative val="0"/>
          <c:cat>
            <c:strRef>
              <c:f>'Tech Staff'!$B$20:$E$21</c:f>
              <c:strCache>
                <c:ptCount val="4"/>
                <c:pt idx="0">
                  <c:v>Disagree</c:v>
                </c:pt>
                <c:pt idx="1">
                  <c:v>Somewhat disagree</c:v>
                </c:pt>
                <c:pt idx="2">
                  <c:v>Somewhat agree</c:v>
                </c:pt>
                <c:pt idx="3">
                  <c:v>Agree</c:v>
                </c:pt>
              </c:strCache>
            </c:strRef>
          </c:cat>
          <c:val>
            <c:numRef>
              <c:f>'Tech Staff'!$B$22:$E$22</c:f>
              <c:numCache>
                <c:formatCode>0%</c:formatCode>
                <c:ptCount val="4"/>
                <c:pt idx="0">
                  <c:v>0.01</c:v>
                </c:pt>
                <c:pt idx="1">
                  <c:v>0.01</c:v>
                </c:pt>
                <c:pt idx="2">
                  <c:v>0.12</c:v>
                </c:pt>
                <c:pt idx="3">
                  <c:v>0.86</c:v>
                </c:pt>
              </c:numCache>
            </c:numRef>
          </c:val>
          <c:extLst>
            <c:ext xmlns:c16="http://schemas.microsoft.com/office/drawing/2014/chart" uri="{C3380CC4-5D6E-409C-BE32-E72D297353CC}">
              <c16:uniqueId val="{00000000-35DA-47FC-8C6A-969A9A2CB251}"/>
            </c:ext>
          </c:extLst>
        </c:ser>
        <c:ser>
          <c:idx val="1"/>
          <c:order val="1"/>
          <c:tx>
            <c:strRef>
              <c:f>'Tech Staff'!$A$23</c:f>
              <c:strCache>
                <c:ptCount val="1"/>
                <c:pt idx="0">
                  <c:v>Faculty</c:v>
                </c:pt>
              </c:strCache>
            </c:strRef>
          </c:tx>
          <c:spPr>
            <a:solidFill>
              <a:schemeClr val="accent2"/>
            </a:solidFill>
            <a:ln>
              <a:noFill/>
            </a:ln>
            <a:effectLst/>
          </c:spPr>
          <c:invertIfNegative val="0"/>
          <c:cat>
            <c:strRef>
              <c:f>'Tech Staff'!$B$20:$E$21</c:f>
              <c:strCache>
                <c:ptCount val="4"/>
                <c:pt idx="0">
                  <c:v>Disagree</c:v>
                </c:pt>
                <c:pt idx="1">
                  <c:v>Somewhat disagree</c:v>
                </c:pt>
                <c:pt idx="2">
                  <c:v>Somewhat agree</c:v>
                </c:pt>
                <c:pt idx="3">
                  <c:v>Agree</c:v>
                </c:pt>
              </c:strCache>
            </c:strRef>
          </c:cat>
          <c:val>
            <c:numRef>
              <c:f>'Tech Staff'!$B$23:$E$23</c:f>
              <c:numCache>
                <c:formatCode>0%</c:formatCode>
                <c:ptCount val="4"/>
                <c:pt idx="0">
                  <c:v>0.02</c:v>
                </c:pt>
                <c:pt idx="1">
                  <c:v>0.04</c:v>
                </c:pt>
                <c:pt idx="2">
                  <c:v>0.11</c:v>
                </c:pt>
                <c:pt idx="3">
                  <c:v>0.82</c:v>
                </c:pt>
              </c:numCache>
            </c:numRef>
          </c:val>
          <c:extLst>
            <c:ext xmlns:c16="http://schemas.microsoft.com/office/drawing/2014/chart" uri="{C3380CC4-5D6E-409C-BE32-E72D297353CC}">
              <c16:uniqueId val="{00000001-35DA-47FC-8C6A-969A9A2CB251}"/>
            </c:ext>
          </c:extLst>
        </c:ser>
        <c:ser>
          <c:idx val="2"/>
          <c:order val="2"/>
          <c:tx>
            <c:strRef>
              <c:f>'Tech Staff'!$A$24</c:f>
              <c:strCache>
                <c:ptCount val="1"/>
                <c:pt idx="0">
                  <c:v>Staff</c:v>
                </c:pt>
              </c:strCache>
            </c:strRef>
          </c:tx>
          <c:spPr>
            <a:solidFill>
              <a:schemeClr val="accent3"/>
            </a:solidFill>
            <a:ln>
              <a:noFill/>
            </a:ln>
            <a:effectLst/>
          </c:spPr>
          <c:invertIfNegative val="0"/>
          <c:cat>
            <c:strRef>
              <c:f>'Tech Staff'!$B$20:$E$21</c:f>
              <c:strCache>
                <c:ptCount val="4"/>
                <c:pt idx="0">
                  <c:v>Disagree</c:v>
                </c:pt>
                <c:pt idx="1">
                  <c:v>Somewhat disagree</c:v>
                </c:pt>
                <c:pt idx="2">
                  <c:v>Somewhat agree</c:v>
                </c:pt>
                <c:pt idx="3">
                  <c:v>Agree</c:v>
                </c:pt>
              </c:strCache>
            </c:strRef>
          </c:cat>
          <c:val>
            <c:numRef>
              <c:f>'Tech Staff'!$B$24:$E$24</c:f>
              <c:numCache>
                <c:formatCode>0%</c:formatCode>
                <c:ptCount val="4"/>
                <c:pt idx="0">
                  <c:v>0.02</c:v>
                </c:pt>
                <c:pt idx="1">
                  <c:v>0.02</c:v>
                </c:pt>
                <c:pt idx="2">
                  <c:v>0.14000000000000001</c:v>
                </c:pt>
                <c:pt idx="3">
                  <c:v>0.82</c:v>
                </c:pt>
              </c:numCache>
            </c:numRef>
          </c:val>
          <c:extLst>
            <c:ext xmlns:c16="http://schemas.microsoft.com/office/drawing/2014/chart" uri="{C3380CC4-5D6E-409C-BE32-E72D297353CC}">
              <c16:uniqueId val="{00000002-35DA-47FC-8C6A-969A9A2CB251}"/>
            </c:ext>
          </c:extLst>
        </c:ser>
        <c:dLbls>
          <c:showLegendKey val="0"/>
          <c:showVal val="0"/>
          <c:showCatName val="0"/>
          <c:showSerName val="0"/>
          <c:showPercent val="0"/>
          <c:showBubbleSize val="0"/>
        </c:dLbls>
        <c:gapWidth val="219"/>
        <c:overlap val="-27"/>
        <c:axId val="567681600"/>
        <c:axId val="567681928"/>
      </c:barChart>
      <c:catAx>
        <c:axId val="56768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7681928"/>
        <c:crosses val="autoZero"/>
        <c:auto val="1"/>
        <c:lblAlgn val="ctr"/>
        <c:lblOffset val="100"/>
        <c:noMultiLvlLbl val="0"/>
      </c:catAx>
      <c:valAx>
        <c:axId val="567681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7681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baseline="0" dirty="0"/>
              <a:t>Friendly</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'Tech Staff'!$A$55</c:f>
              <c:strCache>
                <c:ptCount val="1"/>
                <c:pt idx="0">
                  <c:v>Faculty</c:v>
                </c:pt>
              </c:strCache>
            </c:strRef>
          </c:tx>
          <c:spPr>
            <a:solidFill>
              <a:schemeClr val="accent1"/>
            </a:solidFill>
            <a:ln>
              <a:noFill/>
            </a:ln>
            <a:effectLst/>
          </c:spPr>
          <c:invertIfNegative val="0"/>
          <c:cat>
            <c:strRef>
              <c:f>'Tech Staff'!$B$52:$E$54</c:f>
              <c:strCache>
                <c:ptCount val="4"/>
                <c:pt idx="0">
                  <c:v>Disagree</c:v>
                </c:pt>
                <c:pt idx="1">
                  <c:v>Somewhat disagree</c:v>
                </c:pt>
                <c:pt idx="2">
                  <c:v>Somewhat agree</c:v>
                </c:pt>
                <c:pt idx="3">
                  <c:v>Agree</c:v>
                </c:pt>
              </c:strCache>
            </c:strRef>
          </c:cat>
          <c:val>
            <c:numRef>
              <c:f>'Tech Staff'!$B$55:$E$55</c:f>
              <c:numCache>
                <c:formatCode>0%</c:formatCode>
                <c:ptCount val="4"/>
                <c:pt idx="0">
                  <c:v>0.01</c:v>
                </c:pt>
                <c:pt idx="1">
                  <c:v>0.02</c:v>
                </c:pt>
                <c:pt idx="2">
                  <c:v>7.0000000000000007E-2</c:v>
                </c:pt>
                <c:pt idx="3">
                  <c:v>0.91</c:v>
                </c:pt>
              </c:numCache>
            </c:numRef>
          </c:val>
          <c:extLst>
            <c:ext xmlns:c16="http://schemas.microsoft.com/office/drawing/2014/chart" uri="{C3380CC4-5D6E-409C-BE32-E72D297353CC}">
              <c16:uniqueId val="{00000000-BC65-4079-8D8B-C61B454828A5}"/>
            </c:ext>
          </c:extLst>
        </c:ser>
        <c:dLbls>
          <c:showLegendKey val="0"/>
          <c:showVal val="0"/>
          <c:showCatName val="0"/>
          <c:showSerName val="0"/>
          <c:showPercent val="0"/>
          <c:showBubbleSize val="0"/>
        </c:dLbls>
        <c:gapWidth val="219"/>
        <c:overlap val="-27"/>
        <c:axId val="691381184"/>
        <c:axId val="691381512"/>
      </c:barChart>
      <c:catAx>
        <c:axId val="691381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1381512"/>
        <c:crosses val="autoZero"/>
        <c:auto val="1"/>
        <c:lblAlgn val="ctr"/>
        <c:lblOffset val="100"/>
        <c:noMultiLvlLbl val="0"/>
      </c:catAx>
      <c:valAx>
        <c:axId val="691381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1381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baseline="0" dirty="0"/>
              <a:t>Knowledgeable</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'Tech Staff'!$A$61</c:f>
              <c:strCache>
                <c:ptCount val="1"/>
                <c:pt idx="0">
                  <c:v>Faculty</c:v>
                </c:pt>
              </c:strCache>
            </c:strRef>
          </c:tx>
          <c:spPr>
            <a:solidFill>
              <a:schemeClr val="accent1"/>
            </a:solidFill>
            <a:ln>
              <a:noFill/>
            </a:ln>
            <a:effectLst/>
          </c:spPr>
          <c:invertIfNegative val="0"/>
          <c:cat>
            <c:strRef>
              <c:f>'Tech Staff'!$B$58:$E$60</c:f>
              <c:strCache>
                <c:ptCount val="4"/>
                <c:pt idx="0">
                  <c:v>Disagree</c:v>
                </c:pt>
                <c:pt idx="1">
                  <c:v>Somewhat disagree</c:v>
                </c:pt>
                <c:pt idx="2">
                  <c:v>Somewhat agree</c:v>
                </c:pt>
                <c:pt idx="3">
                  <c:v>Agree</c:v>
                </c:pt>
              </c:strCache>
            </c:strRef>
          </c:cat>
          <c:val>
            <c:numRef>
              <c:f>'Tech Staff'!$B$61:$E$61</c:f>
              <c:numCache>
                <c:formatCode>0%</c:formatCode>
                <c:ptCount val="4"/>
                <c:pt idx="0">
                  <c:v>0.01</c:v>
                </c:pt>
                <c:pt idx="1">
                  <c:v>0.04</c:v>
                </c:pt>
                <c:pt idx="2">
                  <c:v>0.13</c:v>
                </c:pt>
                <c:pt idx="3">
                  <c:v>0.82</c:v>
                </c:pt>
              </c:numCache>
            </c:numRef>
          </c:val>
          <c:extLst>
            <c:ext xmlns:c16="http://schemas.microsoft.com/office/drawing/2014/chart" uri="{C3380CC4-5D6E-409C-BE32-E72D297353CC}">
              <c16:uniqueId val="{00000000-3D02-4220-AF94-BDC5DC6B9BD9}"/>
            </c:ext>
          </c:extLst>
        </c:ser>
        <c:dLbls>
          <c:showLegendKey val="0"/>
          <c:showVal val="0"/>
          <c:showCatName val="0"/>
          <c:showSerName val="0"/>
          <c:showPercent val="0"/>
          <c:showBubbleSize val="0"/>
        </c:dLbls>
        <c:gapWidth val="219"/>
        <c:overlap val="-27"/>
        <c:axId val="566954200"/>
        <c:axId val="566952888"/>
      </c:barChart>
      <c:catAx>
        <c:axId val="566954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6952888"/>
        <c:crosses val="autoZero"/>
        <c:auto val="1"/>
        <c:lblAlgn val="ctr"/>
        <c:lblOffset val="100"/>
        <c:noMultiLvlLbl val="0"/>
      </c:catAx>
      <c:valAx>
        <c:axId val="566952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6954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Reliable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'Tech Staff'!$A$67</c:f>
              <c:strCache>
                <c:ptCount val="1"/>
                <c:pt idx="0">
                  <c:v>Faculty</c:v>
                </c:pt>
              </c:strCache>
            </c:strRef>
          </c:tx>
          <c:spPr>
            <a:solidFill>
              <a:schemeClr val="accent1"/>
            </a:solidFill>
            <a:ln>
              <a:noFill/>
            </a:ln>
            <a:effectLst/>
          </c:spPr>
          <c:invertIfNegative val="0"/>
          <c:cat>
            <c:strRef>
              <c:f>'Tech Staff'!$B$64:$E$66</c:f>
              <c:strCache>
                <c:ptCount val="4"/>
                <c:pt idx="0">
                  <c:v>Disagree</c:v>
                </c:pt>
                <c:pt idx="1">
                  <c:v>Somewhat disagree</c:v>
                </c:pt>
                <c:pt idx="2">
                  <c:v>Somewhat agree</c:v>
                </c:pt>
                <c:pt idx="3">
                  <c:v>Agree</c:v>
                </c:pt>
              </c:strCache>
            </c:strRef>
          </c:cat>
          <c:val>
            <c:numRef>
              <c:f>'Tech Staff'!$B$67:$E$67</c:f>
              <c:numCache>
                <c:formatCode>0%</c:formatCode>
                <c:ptCount val="4"/>
                <c:pt idx="0">
                  <c:v>0.01</c:v>
                </c:pt>
                <c:pt idx="1">
                  <c:v>0.02</c:v>
                </c:pt>
                <c:pt idx="2">
                  <c:v>0.12</c:v>
                </c:pt>
                <c:pt idx="3">
                  <c:v>0.85</c:v>
                </c:pt>
              </c:numCache>
            </c:numRef>
          </c:val>
          <c:extLst>
            <c:ext xmlns:c16="http://schemas.microsoft.com/office/drawing/2014/chart" uri="{C3380CC4-5D6E-409C-BE32-E72D297353CC}">
              <c16:uniqueId val="{00000000-FA59-41E1-B6C1-8C18D851102D}"/>
            </c:ext>
          </c:extLst>
        </c:ser>
        <c:dLbls>
          <c:showLegendKey val="0"/>
          <c:showVal val="0"/>
          <c:showCatName val="0"/>
          <c:showSerName val="0"/>
          <c:showPercent val="0"/>
          <c:showBubbleSize val="0"/>
        </c:dLbls>
        <c:gapWidth val="219"/>
        <c:overlap val="-27"/>
        <c:axId val="469450024"/>
        <c:axId val="469448384"/>
      </c:barChart>
      <c:catAx>
        <c:axId val="469450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9448384"/>
        <c:crosses val="autoZero"/>
        <c:auto val="1"/>
        <c:lblAlgn val="ctr"/>
        <c:lblOffset val="100"/>
        <c:noMultiLvlLbl val="0"/>
      </c:catAx>
      <c:valAx>
        <c:axId val="469448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9450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Responsive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'Tech Staff'!$A$73</c:f>
              <c:strCache>
                <c:ptCount val="1"/>
                <c:pt idx="0">
                  <c:v>Faculty</c:v>
                </c:pt>
              </c:strCache>
            </c:strRef>
          </c:tx>
          <c:spPr>
            <a:solidFill>
              <a:schemeClr val="accent1"/>
            </a:solidFill>
            <a:ln>
              <a:noFill/>
            </a:ln>
            <a:effectLst/>
          </c:spPr>
          <c:invertIfNegative val="0"/>
          <c:cat>
            <c:strRef>
              <c:f>'Tech Staff'!$B$70:$E$72</c:f>
              <c:strCache>
                <c:ptCount val="4"/>
                <c:pt idx="0">
                  <c:v>Disagree</c:v>
                </c:pt>
                <c:pt idx="1">
                  <c:v>Somewhat disagree</c:v>
                </c:pt>
                <c:pt idx="2">
                  <c:v>Somewhat agree</c:v>
                </c:pt>
                <c:pt idx="3">
                  <c:v>Agree</c:v>
                </c:pt>
              </c:strCache>
            </c:strRef>
          </c:cat>
          <c:val>
            <c:numRef>
              <c:f>'Tech Staff'!$B$73:$E$73</c:f>
              <c:numCache>
                <c:formatCode>0%</c:formatCode>
                <c:ptCount val="4"/>
                <c:pt idx="0">
                  <c:v>0.01</c:v>
                </c:pt>
                <c:pt idx="1">
                  <c:v>0.04</c:v>
                </c:pt>
                <c:pt idx="2">
                  <c:v>0.11</c:v>
                </c:pt>
                <c:pt idx="3">
                  <c:v>0.84</c:v>
                </c:pt>
              </c:numCache>
            </c:numRef>
          </c:val>
          <c:extLst>
            <c:ext xmlns:c16="http://schemas.microsoft.com/office/drawing/2014/chart" uri="{C3380CC4-5D6E-409C-BE32-E72D297353CC}">
              <c16:uniqueId val="{00000000-B6E2-493D-8127-36FB2FD645B9}"/>
            </c:ext>
          </c:extLst>
        </c:ser>
        <c:dLbls>
          <c:showLegendKey val="0"/>
          <c:showVal val="0"/>
          <c:showCatName val="0"/>
          <c:showSerName val="0"/>
          <c:showPercent val="0"/>
          <c:showBubbleSize val="0"/>
        </c:dLbls>
        <c:gapWidth val="219"/>
        <c:overlap val="-27"/>
        <c:axId val="655118336"/>
        <c:axId val="655113416"/>
      </c:barChart>
      <c:catAx>
        <c:axId val="65511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5113416"/>
        <c:crosses val="autoZero"/>
        <c:auto val="1"/>
        <c:lblAlgn val="ctr"/>
        <c:lblOffset val="100"/>
        <c:noMultiLvlLbl val="0"/>
      </c:catAx>
      <c:valAx>
        <c:axId val="655113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5118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Available technology services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'How Informed'!$A$3</c:f>
              <c:strCache>
                <c:ptCount val="1"/>
                <c:pt idx="0">
                  <c:v>Undergraduate Students</c:v>
                </c:pt>
              </c:strCache>
            </c:strRef>
          </c:tx>
          <c:spPr>
            <a:solidFill>
              <a:schemeClr val="accent1"/>
            </a:solidFill>
            <a:ln>
              <a:noFill/>
            </a:ln>
            <a:effectLst/>
          </c:spPr>
          <c:invertIfNegative val="0"/>
          <c:cat>
            <c:strRef>
              <c:f>'How Informed'!$B$2:$E$2</c:f>
              <c:strCache>
                <c:ptCount val="4"/>
                <c:pt idx="0">
                  <c:v>Not informed</c:v>
                </c:pt>
                <c:pt idx="1">
                  <c:v>Somewhat informed</c:v>
                </c:pt>
                <c:pt idx="2">
                  <c:v>Informed</c:v>
                </c:pt>
                <c:pt idx="3">
                  <c:v>Very Informed</c:v>
                </c:pt>
              </c:strCache>
            </c:strRef>
          </c:cat>
          <c:val>
            <c:numRef>
              <c:f>'How Informed'!$B$3:$E$3</c:f>
              <c:numCache>
                <c:formatCode>0%</c:formatCode>
                <c:ptCount val="4"/>
                <c:pt idx="0">
                  <c:v>0.13</c:v>
                </c:pt>
                <c:pt idx="1">
                  <c:v>0.41</c:v>
                </c:pt>
                <c:pt idx="2">
                  <c:v>0.37</c:v>
                </c:pt>
                <c:pt idx="3">
                  <c:v>0.1</c:v>
                </c:pt>
              </c:numCache>
            </c:numRef>
          </c:val>
          <c:extLst>
            <c:ext xmlns:c16="http://schemas.microsoft.com/office/drawing/2014/chart" uri="{C3380CC4-5D6E-409C-BE32-E72D297353CC}">
              <c16:uniqueId val="{00000000-CE42-46B9-9347-FCEA1982E602}"/>
            </c:ext>
          </c:extLst>
        </c:ser>
        <c:ser>
          <c:idx val="1"/>
          <c:order val="1"/>
          <c:tx>
            <c:strRef>
              <c:f>'How Informed'!$A$4</c:f>
              <c:strCache>
                <c:ptCount val="1"/>
                <c:pt idx="0">
                  <c:v>Graduate Students</c:v>
                </c:pt>
              </c:strCache>
            </c:strRef>
          </c:tx>
          <c:spPr>
            <a:solidFill>
              <a:schemeClr val="accent2"/>
            </a:solidFill>
            <a:ln>
              <a:noFill/>
            </a:ln>
            <a:effectLst/>
          </c:spPr>
          <c:invertIfNegative val="0"/>
          <c:cat>
            <c:strRef>
              <c:f>'How Informed'!$B$2:$E$2</c:f>
              <c:strCache>
                <c:ptCount val="4"/>
                <c:pt idx="0">
                  <c:v>Not informed</c:v>
                </c:pt>
                <c:pt idx="1">
                  <c:v>Somewhat informed</c:v>
                </c:pt>
                <c:pt idx="2">
                  <c:v>Informed</c:v>
                </c:pt>
                <c:pt idx="3">
                  <c:v>Very Informed</c:v>
                </c:pt>
              </c:strCache>
            </c:strRef>
          </c:cat>
          <c:val>
            <c:numRef>
              <c:f>'How Informed'!$B$4:$E$4</c:f>
              <c:numCache>
                <c:formatCode>0%</c:formatCode>
                <c:ptCount val="4"/>
                <c:pt idx="0">
                  <c:v>0.11</c:v>
                </c:pt>
                <c:pt idx="1">
                  <c:v>0.35</c:v>
                </c:pt>
                <c:pt idx="2">
                  <c:v>0.43</c:v>
                </c:pt>
                <c:pt idx="3">
                  <c:v>0.1</c:v>
                </c:pt>
              </c:numCache>
            </c:numRef>
          </c:val>
          <c:extLst>
            <c:ext xmlns:c16="http://schemas.microsoft.com/office/drawing/2014/chart" uri="{C3380CC4-5D6E-409C-BE32-E72D297353CC}">
              <c16:uniqueId val="{00000001-CE42-46B9-9347-FCEA1982E602}"/>
            </c:ext>
          </c:extLst>
        </c:ser>
        <c:ser>
          <c:idx val="2"/>
          <c:order val="2"/>
          <c:tx>
            <c:strRef>
              <c:f>'How Informed'!$A$5</c:f>
              <c:strCache>
                <c:ptCount val="1"/>
                <c:pt idx="0">
                  <c:v>Faculty</c:v>
                </c:pt>
              </c:strCache>
            </c:strRef>
          </c:tx>
          <c:spPr>
            <a:solidFill>
              <a:schemeClr val="accent3"/>
            </a:solidFill>
            <a:ln>
              <a:noFill/>
            </a:ln>
            <a:effectLst/>
          </c:spPr>
          <c:invertIfNegative val="0"/>
          <c:cat>
            <c:strRef>
              <c:f>'How Informed'!$B$2:$E$2</c:f>
              <c:strCache>
                <c:ptCount val="4"/>
                <c:pt idx="0">
                  <c:v>Not informed</c:v>
                </c:pt>
                <c:pt idx="1">
                  <c:v>Somewhat informed</c:v>
                </c:pt>
                <c:pt idx="2">
                  <c:v>Informed</c:v>
                </c:pt>
                <c:pt idx="3">
                  <c:v>Very Informed</c:v>
                </c:pt>
              </c:strCache>
            </c:strRef>
          </c:cat>
          <c:val>
            <c:numRef>
              <c:f>'How Informed'!$B$5:$E$5</c:f>
              <c:numCache>
                <c:formatCode>0%</c:formatCode>
                <c:ptCount val="4"/>
                <c:pt idx="0">
                  <c:v>0.05</c:v>
                </c:pt>
                <c:pt idx="1">
                  <c:v>0.46</c:v>
                </c:pt>
                <c:pt idx="2">
                  <c:v>0.38</c:v>
                </c:pt>
                <c:pt idx="3">
                  <c:v>0.11</c:v>
                </c:pt>
              </c:numCache>
            </c:numRef>
          </c:val>
          <c:extLst>
            <c:ext xmlns:c16="http://schemas.microsoft.com/office/drawing/2014/chart" uri="{C3380CC4-5D6E-409C-BE32-E72D297353CC}">
              <c16:uniqueId val="{00000002-CE42-46B9-9347-FCEA1982E602}"/>
            </c:ext>
          </c:extLst>
        </c:ser>
        <c:ser>
          <c:idx val="3"/>
          <c:order val="3"/>
          <c:tx>
            <c:strRef>
              <c:f>'How Informed'!$A$6</c:f>
              <c:strCache>
                <c:ptCount val="1"/>
                <c:pt idx="0">
                  <c:v>Staff</c:v>
                </c:pt>
              </c:strCache>
            </c:strRef>
          </c:tx>
          <c:spPr>
            <a:solidFill>
              <a:schemeClr val="accent4"/>
            </a:solidFill>
            <a:ln>
              <a:noFill/>
            </a:ln>
            <a:effectLst/>
          </c:spPr>
          <c:invertIfNegative val="0"/>
          <c:cat>
            <c:strRef>
              <c:f>'How Informed'!$B$2:$E$2</c:f>
              <c:strCache>
                <c:ptCount val="4"/>
                <c:pt idx="0">
                  <c:v>Not informed</c:v>
                </c:pt>
                <c:pt idx="1">
                  <c:v>Somewhat informed</c:v>
                </c:pt>
                <c:pt idx="2">
                  <c:v>Informed</c:v>
                </c:pt>
                <c:pt idx="3">
                  <c:v>Very Informed</c:v>
                </c:pt>
              </c:strCache>
            </c:strRef>
          </c:cat>
          <c:val>
            <c:numRef>
              <c:f>'How Informed'!$B$6:$E$6</c:f>
              <c:numCache>
                <c:formatCode>0%</c:formatCode>
                <c:ptCount val="4"/>
                <c:pt idx="0">
                  <c:v>0.05</c:v>
                </c:pt>
                <c:pt idx="1">
                  <c:v>0.39</c:v>
                </c:pt>
                <c:pt idx="2">
                  <c:v>0.44</c:v>
                </c:pt>
                <c:pt idx="3">
                  <c:v>0.12</c:v>
                </c:pt>
              </c:numCache>
            </c:numRef>
          </c:val>
          <c:extLst>
            <c:ext xmlns:c16="http://schemas.microsoft.com/office/drawing/2014/chart" uri="{C3380CC4-5D6E-409C-BE32-E72D297353CC}">
              <c16:uniqueId val="{00000003-CE42-46B9-9347-FCEA1982E602}"/>
            </c:ext>
          </c:extLst>
        </c:ser>
        <c:dLbls>
          <c:showLegendKey val="0"/>
          <c:showVal val="0"/>
          <c:showCatName val="0"/>
          <c:showSerName val="0"/>
          <c:showPercent val="0"/>
          <c:showBubbleSize val="0"/>
        </c:dLbls>
        <c:gapWidth val="182"/>
        <c:axId val="834451712"/>
        <c:axId val="834454008"/>
      </c:barChart>
      <c:catAx>
        <c:axId val="8344517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4454008"/>
        <c:crosses val="autoZero"/>
        <c:auto val="1"/>
        <c:lblAlgn val="ctr"/>
        <c:lblOffset val="100"/>
        <c:noMultiLvlLbl val="0"/>
      </c:catAx>
      <c:valAx>
        <c:axId val="8344540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4451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Data Backup Solutions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'How Informed'!$A$39</c:f>
              <c:strCache>
                <c:ptCount val="1"/>
                <c:pt idx="0">
                  <c:v>Undergraduate Students</c:v>
                </c:pt>
              </c:strCache>
            </c:strRef>
          </c:tx>
          <c:spPr>
            <a:solidFill>
              <a:schemeClr val="accent1"/>
            </a:solidFill>
            <a:ln>
              <a:noFill/>
            </a:ln>
            <a:effectLst/>
          </c:spPr>
          <c:invertIfNegative val="0"/>
          <c:cat>
            <c:strRef>
              <c:f>'How Informed'!$B$38:$E$38</c:f>
              <c:strCache>
                <c:ptCount val="4"/>
                <c:pt idx="0">
                  <c:v>Not informed</c:v>
                </c:pt>
                <c:pt idx="1">
                  <c:v>Somewhat informed</c:v>
                </c:pt>
                <c:pt idx="2">
                  <c:v>Informed</c:v>
                </c:pt>
                <c:pt idx="3">
                  <c:v>Very Informed</c:v>
                </c:pt>
              </c:strCache>
            </c:strRef>
          </c:cat>
          <c:val>
            <c:numRef>
              <c:f>'How Informed'!$B$39:$E$39</c:f>
              <c:numCache>
                <c:formatCode>0%</c:formatCode>
                <c:ptCount val="4"/>
                <c:pt idx="0">
                  <c:v>0.39</c:v>
                </c:pt>
                <c:pt idx="1">
                  <c:v>0.31</c:v>
                </c:pt>
                <c:pt idx="2">
                  <c:v>0.23</c:v>
                </c:pt>
                <c:pt idx="3">
                  <c:v>7.0000000000000007E-2</c:v>
                </c:pt>
              </c:numCache>
            </c:numRef>
          </c:val>
          <c:extLst>
            <c:ext xmlns:c16="http://schemas.microsoft.com/office/drawing/2014/chart" uri="{C3380CC4-5D6E-409C-BE32-E72D297353CC}">
              <c16:uniqueId val="{00000000-920A-4706-A653-8D5695DDD692}"/>
            </c:ext>
          </c:extLst>
        </c:ser>
        <c:ser>
          <c:idx val="1"/>
          <c:order val="1"/>
          <c:tx>
            <c:strRef>
              <c:f>'How Informed'!$A$40</c:f>
              <c:strCache>
                <c:ptCount val="1"/>
                <c:pt idx="0">
                  <c:v>Graduate Students</c:v>
                </c:pt>
              </c:strCache>
            </c:strRef>
          </c:tx>
          <c:spPr>
            <a:solidFill>
              <a:schemeClr val="accent2"/>
            </a:solidFill>
            <a:ln>
              <a:noFill/>
            </a:ln>
            <a:effectLst/>
          </c:spPr>
          <c:invertIfNegative val="0"/>
          <c:cat>
            <c:strRef>
              <c:f>'How Informed'!$B$38:$E$38</c:f>
              <c:strCache>
                <c:ptCount val="4"/>
                <c:pt idx="0">
                  <c:v>Not informed</c:v>
                </c:pt>
                <c:pt idx="1">
                  <c:v>Somewhat informed</c:v>
                </c:pt>
                <c:pt idx="2">
                  <c:v>Informed</c:v>
                </c:pt>
                <c:pt idx="3">
                  <c:v>Very Informed</c:v>
                </c:pt>
              </c:strCache>
            </c:strRef>
          </c:cat>
          <c:val>
            <c:numRef>
              <c:f>'How Informed'!$B$40:$E$40</c:f>
              <c:numCache>
                <c:formatCode>0%</c:formatCode>
                <c:ptCount val="4"/>
                <c:pt idx="0">
                  <c:v>0.36</c:v>
                </c:pt>
                <c:pt idx="1">
                  <c:v>0.34</c:v>
                </c:pt>
                <c:pt idx="2">
                  <c:v>0.24</c:v>
                </c:pt>
                <c:pt idx="3">
                  <c:v>0.05</c:v>
                </c:pt>
              </c:numCache>
            </c:numRef>
          </c:val>
          <c:extLst>
            <c:ext xmlns:c16="http://schemas.microsoft.com/office/drawing/2014/chart" uri="{C3380CC4-5D6E-409C-BE32-E72D297353CC}">
              <c16:uniqueId val="{00000001-920A-4706-A653-8D5695DDD692}"/>
            </c:ext>
          </c:extLst>
        </c:ser>
        <c:ser>
          <c:idx val="2"/>
          <c:order val="2"/>
          <c:tx>
            <c:strRef>
              <c:f>'How Informed'!$A$41</c:f>
              <c:strCache>
                <c:ptCount val="1"/>
                <c:pt idx="0">
                  <c:v>Faculty</c:v>
                </c:pt>
              </c:strCache>
            </c:strRef>
          </c:tx>
          <c:spPr>
            <a:solidFill>
              <a:schemeClr val="accent3"/>
            </a:solidFill>
            <a:ln>
              <a:noFill/>
            </a:ln>
            <a:effectLst/>
          </c:spPr>
          <c:invertIfNegative val="0"/>
          <c:cat>
            <c:strRef>
              <c:f>'How Informed'!$B$38:$E$38</c:f>
              <c:strCache>
                <c:ptCount val="4"/>
                <c:pt idx="0">
                  <c:v>Not informed</c:v>
                </c:pt>
                <c:pt idx="1">
                  <c:v>Somewhat informed</c:v>
                </c:pt>
                <c:pt idx="2">
                  <c:v>Informed</c:v>
                </c:pt>
                <c:pt idx="3">
                  <c:v>Very Informed</c:v>
                </c:pt>
              </c:strCache>
            </c:strRef>
          </c:cat>
          <c:val>
            <c:numRef>
              <c:f>'How Informed'!$B$41:$E$41</c:f>
              <c:numCache>
                <c:formatCode>0%</c:formatCode>
                <c:ptCount val="4"/>
                <c:pt idx="0">
                  <c:v>0.27</c:v>
                </c:pt>
                <c:pt idx="1">
                  <c:v>0.44</c:v>
                </c:pt>
                <c:pt idx="2">
                  <c:v>0.23</c:v>
                </c:pt>
                <c:pt idx="3">
                  <c:v>0.05</c:v>
                </c:pt>
              </c:numCache>
            </c:numRef>
          </c:val>
          <c:extLst>
            <c:ext xmlns:c16="http://schemas.microsoft.com/office/drawing/2014/chart" uri="{C3380CC4-5D6E-409C-BE32-E72D297353CC}">
              <c16:uniqueId val="{00000002-920A-4706-A653-8D5695DDD692}"/>
            </c:ext>
          </c:extLst>
        </c:ser>
        <c:ser>
          <c:idx val="3"/>
          <c:order val="3"/>
          <c:tx>
            <c:strRef>
              <c:f>'How Informed'!$A$42</c:f>
              <c:strCache>
                <c:ptCount val="1"/>
                <c:pt idx="0">
                  <c:v>Staff</c:v>
                </c:pt>
              </c:strCache>
            </c:strRef>
          </c:tx>
          <c:spPr>
            <a:solidFill>
              <a:schemeClr val="accent4"/>
            </a:solidFill>
            <a:ln>
              <a:noFill/>
            </a:ln>
            <a:effectLst/>
          </c:spPr>
          <c:invertIfNegative val="0"/>
          <c:cat>
            <c:strRef>
              <c:f>'How Informed'!$B$38:$E$38</c:f>
              <c:strCache>
                <c:ptCount val="4"/>
                <c:pt idx="0">
                  <c:v>Not informed</c:v>
                </c:pt>
                <c:pt idx="1">
                  <c:v>Somewhat informed</c:v>
                </c:pt>
                <c:pt idx="2">
                  <c:v>Informed</c:v>
                </c:pt>
                <c:pt idx="3">
                  <c:v>Very Informed</c:v>
                </c:pt>
              </c:strCache>
            </c:strRef>
          </c:cat>
          <c:val>
            <c:numRef>
              <c:f>'How Informed'!$B$42:$E$42</c:f>
              <c:numCache>
                <c:formatCode>0%</c:formatCode>
                <c:ptCount val="4"/>
                <c:pt idx="0">
                  <c:v>0.3</c:v>
                </c:pt>
                <c:pt idx="1">
                  <c:v>0.36</c:v>
                </c:pt>
                <c:pt idx="2">
                  <c:v>0.28999999999999998</c:v>
                </c:pt>
                <c:pt idx="3">
                  <c:v>0.06</c:v>
                </c:pt>
              </c:numCache>
            </c:numRef>
          </c:val>
          <c:extLst>
            <c:ext xmlns:c16="http://schemas.microsoft.com/office/drawing/2014/chart" uri="{C3380CC4-5D6E-409C-BE32-E72D297353CC}">
              <c16:uniqueId val="{00000003-920A-4706-A653-8D5695DDD692}"/>
            </c:ext>
          </c:extLst>
        </c:ser>
        <c:dLbls>
          <c:showLegendKey val="0"/>
          <c:showVal val="0"/>
          <c:showCatName val="0"/>
          <c:showSerName val="0"/>
          <c:showPercent val="0"/>
          <c:showBubbleSize val="0"/>
        </c:dLbls>
        <c:gapWidth val="182"/>
        <c:axId val="567674712"/>
        <c:axId val="567675368"/>
      </c:barChart>
      <c:catAx>
        <c:axId val="5676747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7675368"/>
        <c:crosses val="autoZero"/>
        <c:auto val="1"/>
        <c:lblAlgn val="ctr"/>
        <c:lblOffset val="100"/>
        <c:noMultiLvlLbl val="0"/>
      </c:catAx>
      <c:valAx>
        <c:axId val="5676753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7674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Privacy issues related</a:t>
            </a:r>
            <a:r>
              <a:rPr lang="en-US" baseline="0"/>
              <a:t> to technology</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'How Informed'!$A$21</c:f>
              <c:strCache>
                <c:ptCount val="1"/>
                <c:pt idx="0">
                  <c:v>Undergraduate Students</c:v>
                </c:pt>
              </c:strCache>
            </c:strRef>
          </c:tx>
          <c:spPr>
            <a:solidFill>
              <a:schemeClr val="accent1"/>
            </a:solidFill>
            <a:ln>
              <a:noFill/>
            </a:ln>
            <a:effectLst/>
          </c:spPr>
          <c:invertIfNegative val="0"/>
          <c:cat>
            <c:strRef>
              <c:f>'How Informed'!$B$20:$E$20</c:f>
              <c:strCache>
                <c:ptCount val="4"/>
                <c:pt idx="0">
                  <c:v>Not informed</c:v>
                </c:pt>
                <c:pt idx="1">
                  <c:v>Somewhat informed</c:v>
                </c:pt>
                <c:pt idx="2">
                  <c:v>Informed</c:v>
                </c:pt>
                <c:pt idx="3">
                  <c:v>Very Informed</c:v>
                </c:pt>
              </c:strCache>
            </c:strRef>
          </c:cat>
          <c:val>
            <c:numRef>
              <c:f>'How Informed'!$B$21:$E$21</c:f>
              <c:numCache>
                <c:formatCode>0%</c:formatCode>
                <c:ptCount val="4"/>
                <c:pt idx="0">
                  <c:v>0.28000000000000003</c:v>
                </c:pt>
                <c:pt idx="1">
                  <c:v>0.33</c:v>
                </c:pt>
                <c:pt idx="2">
                  <c:v>0.28999999999999998</c:v>
                </c:pt>
                <c:pt idx="3">
                  <c:v>0.09</c:v>
                </c:pt>
              </c:numCache>
            </c:numRef>
          </c:val>
          <c:extLst>
            <c:ext xmlns:c16="http://schemas.microsoft.com/office/drawing/2014/chart" uri="{C3380CC4-5D6E-409C-BE32-E72D297353CC}">
              <c16:uniqueId val="{00000000-F308-4AFD-92BE-81F27DC91514}"/>
            </c:ext>
          </c:extLst>
        </c:ser>
        <c:ser>
          <c:idx val="1"/>
          <c:order val="1"/>
          <c:tx>
            <c:strRef>
              <c:f>'How Informed'!$A$22</c:f>
              <c:strCache>
                <c:ptCount val="1"/>
                <c:pt idx="0">
                  <c:v>Graduate Students</c:v>
                </c:pt>
              </c:strCache>
            </c:strRef>
          </c:tx>
          <c:spPr>
            <a:solidFill>
              <a:schemeClr val="accent2"/>
            </a:solidFill>
            <a:ln>
              <a:noFill/>
            </a:ln>
            <a:effectLst/>
          </c:spPr>
          <c:invertIfNegative val="0"/>
          <c:cat>
            <c:strRef>
              <c:f>'How Informed'!$B$20:$E$20</c:f>
              <c:strCache>
                <c:ptCount val="4"/>
                <c:pt idx="0">
                  <c:v>Not informed</c:v>
                </c:pt>
                <c:pt idx="1">
                  <c:v>Somewhat informed</c:v>
                </c:pt>
                <c:pt idx="2">
                  <c:v>Informed</c:v>
                </c:pt>
                <c:pt idx="3">
                  <c:v>Very Informed</c:v>
                </c:pt>
              </c:strCache>
            </c:strRef>
          </c:cat>
          <c:val>
            <c:numRef>
              <c:f>'How Informed'!$B$22:$E$22</c:f>
              <c:numCache>
                <c:formatCode>0%</c:formatCode>
                <c:ptCount val="4"/>
                <c:pt idx="0">
                  <c:v>0.18</c:v>
                </c:pt>
                <c:pt idx="1">
                  <c:v>0.33</c:v>
                </c:pt>
                <c:pt idx="2">
                  <c:v>0.41</c:v>
                </c:pt>
                <c:pt idx="3">
                  <c:v>0.08</c:v>
                </c:pt>
              </c:numCache>
            </c:numRef>
          </c:val>
          <c:extLst>
            <c:ext xmlns:c16="http://schemas.microsoft.com/office/drawing/2014/chart" uri="{C3380CC4-5D6E-409C-BE32-E72D297353CC}">
              <c16:uniqueId val="{00000001-F308-4AFD-92BE-81F27DC91514}"/>
            </c:ext>
          </c:extLst>
        </c:ser>
        <c:ser>
          <c:idx val="2"/>
          <c:order val="2"/>
          <c:tx>
            <c:strRef>
              <c:f>'How Informed'!$A$23</c:f>
              <c:strCache>
                <c:ptCount val="1"/>
                <c:pt idx="0">
                  <c:v>Faculty</c:v>
                </c:pt>
              </c:strCache>
            </c:strRef>
          </c:tx>
          <c:spPr>
            <a:solidFill>
              <a:schemeClr val="accent3"/>
            </a:solidFill>
            <a:ln>
              <a:noFill/>
            </a:ln>
            <a:effectLst/>
          </c:spPr>
          <c:invertIfNegative val="0"/>
          <c:cat>
            <c:strRef>
              <c:f>'How Informed'!$B$20:$E$20</c:f>
              <c:strCache>
                <c:ptCount val="4"/>
                <c:pt idx="0">
                  <c:v>Not informed</c:v>
                </c:pt>
                <c:pt idx="1">
                  <c:v>Somewhat informed</c:v>
                </c:pt>
                <c:pt idx="2">
                  <c:v>Informed</c:v>
                </c:pt>
                <c:pt idx="3">
                  <c:v>Very Informed</c:v>
                </c:pt>
              </c:strCache>
            </c:strRef>
          </c:cat>
          <c:val>
            <c:numRef>
              <c:f>'How Informed'!$B$23:$E$23</c:f>
              <c:numCache>
                <c:formatCode>0%</c:formatCode>
                <c:ptCount val="4"/>
                <c:pt idx="0">
                  <c:v>0.12</c:v>
                </c:pt>
                <c:pt idx="1">
                  <c:v>0.46</c:v>
                </c:pt>
                <c:pt idx="2">
                  <c:v>0.33</c:v>
                </c:pt>
                <c:pt idx="3">
                  <c:v>0.1</c:v>
                </c:pt>
              </c:numCache>
            </c:numRef>
          </c:val>
          <c:extLst>
            <c:ext xmlns:c16="http://schemas.microsoft.com/office/drawing/2014/chart" uri="{C3380CC4-5D6E-409C-BE32-E72D297353CC}">
              <c16:uniqueId val="{00000002-F308-4AFD-92BE-81F27DC91514}"/>
            </c:ext>
          </c:extLst>
        </c:ser>
        <c:ser>
          <c:idx val="3"/>
          <c:order val="3"/>
          <c:tx>
            <c:strRef>
              <c:f>'How Informed'!$A$24</c:f>
              <c:strCache>
                <c:ptCount val="1"/>
                <c:pt idx="0">
                  <c:v>Staff</c:v>
                </c:pt>
              </c:strCache>
            </c:strRef>
          </c:tx>
          <c:spPr>
            <a:solidFill>
              <a:schemeClr val="accent4"/>
            </a:solidFill>
            <a:ln>
              <a:noFill/>
            </a:ln>
            <a:effectLst/>
          </c:spPr>
          <c:invertIfNegative val="0"/>
          <c:cat>
            <c:strRef>
              <c:f>'How Informed'!$B$20:$E$20</c:f>
              <c:strCache>
                <c:ptCount val="4"/>
                <c:pt idx="0">
                  <c:v>Not informed</c:v>
                </c:pt>
                <c:pt idx="1">
                  <c:v>Somewhat informed</c:v>
                </c:pt>
                <c:pt idx="2">
                  <c:v>Informed</c:v>
                </c:pt>
                <c:pt idx="3">
                  <c:v>Very Informed</c:v>
                </c:pt>
              </c:strCache>
            </c:strRef>
          </c:cat>
          <c:val>
            <c:numRef>
              <c:f>'How Informed'!$B$24:$E$24</c:f>
              <c:numCache>
                <c:formatCode>0%</c:formatCode>
                <c:ptCount val="4"/>
                <c:pt idx="0">
                  <c:v>0.1</c:v>
                </c:pt>
                <c:pt idx="1">
                  <c:v>0.37</c:v>
                </c:pt>
                <c:pt idx="2">
                  <c:v>0.43</c:v>
                </c:pt>
                <c:pt idx="3">
                  <c:v>0.1</c:v>
                </c:pt>
              </c:numCache>
            </c:numRef>
          </c:val>
          <c:extLst>
            <c:ext xmlns:c16="http://schemas.microsoft.com/office/drawing/2014/chart" uri="{C3380CC4-5D6E-409C-BE32-E72D297353CC}">
              <c16:uniqueId val="{00000003-F308-4AFD-92BE-81F27DC91514}"/>
            </c:ext>
          </c:extLst>
        </c:ser>
        <c:dLbls>
          <c:showLegendKey val="0"/>
          <c:showVal val="0"/>
          <c:showCatName val="0"/>
          <c:showSerName val="0"/>
          <c:showPercent val="0"/>
          <c:showBubbleSize val="0"/>
        </c:dLbls>
        <c:gapWidth val="182"/>
        <c:axId val="843505240"/>
        <c:axId val="843510160"/>
      </c:barChart>
      <c:catAx>
        <c:axId val="843505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3510160"/>
        <c:crosses val="autoZero"/>
        <c:auto val="1"/>
        <c:lblAlgn val="ctr"/>
        <c:lblOffset val="100"/>
        <c:noMultiLvlLbl val="0"/>
      </c:catAx>
      <c:valAx>
        <c:axId val="8435101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3505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Current</a:t>
            </a:r>
            <a:r>
              <a:rPr lang="en-US" baseline="0"/>
              <a:t> issues regarding information security</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'How Informed'!$A$33</c:f>
              <c:strCache>
                <c:ptCount val="1"/>
                <c:pt idx="0">
                  <c:v>Undergraduate Students</c:v>
                </c:pt>
              </c:strCache>
            </c:strRef>
          </c:tx>
          <c:spPr>
            <a:solidFill>
              <a:schemeClr val="accent1"/>
            </a:solidFill>
            <a:ln>
              <a:noFill/>
            </a:ln>
            <a:effectLst/>
          </c:spPr>
          <c:invertIfNegative val="0"/>
          <c:cat>
            <c:strRef>
              <c:f>'How Informed'!$B$32:$E$32</c:f>
              <c:strCache>
                <c:ptCount val="4"/>
                <c:pt idx="0">
                  <c:v>Not informed</c:v>
                </c:pt>
                <c:pt idx="1">
                  <c:v>Somewhat informed</c:v>
                </c:pt>
                <c:pt idx="2">
                  <c:v>Informed</c:v>
                </c:pt>
                <c:pt idx="3">
                  <c:v>Very Informed</c:v>
                </c:pt>
              </c:strCache>
            </c:strRef>
          </c:cat>
          <c:val>
            <c:numRef>
              <c:f>'How Informed'!$B$33:$E$33</c:f>
              <c:numCache>
                <c:formatCode>0%</c:formatCode>
                <c:ptCount val="4"/>
                <c:pt idx="0">
                  <c:v>0.28000000000000003</c:v>
                </c:pt>
                <c:pt idx="1">
                  <c:v>0.35</c:v>
                </c:pt>
                <c:pt idx="2">
                  <c:v>0.28000000000000003</c:v>
                </c:pt>
                <c:pt idx="3">
                  <c:v>0.09</c:v>
                </c:pt>
              </c:numCache>
            </c:numRef>
          </c:val>
          <c:extLst>
            <c:ext xmlns:c16="http://schemas.microsoft.com/office/drawing/2014/chart" uri="{C3380CC4-5D6E-409C-BE32-E72D297353CC}">
              <c16:uniqueId val="{00000000-D1E4-4EA9-A338-63A5DA894F1C}"/>
            </c:ext>
          </c:extLst>
        </c:ser>
        <c:ser>
          <c:idx val="1"/>
          <c:order val="1"/>
          <c:tx>
            <c:strRef>
              <c:f>'How Informed'!$A$34</c:f>
              <c:strCache>
                <c:ptCount val="1"/>
                <c:pt idx="0">
                  <c:v>Graduate Students</c:v>
                </c:pt>
              </c:strCache>
            </c:strRef>
          </c:tx>
          <c:spPr>
            <a:solidFill>
              <a:schemeClr val="accent2"/>
            </a:solidFill>
            <a:ln>
              <a:noFill/>
            </a:ln>
            <a:effectLst/>
          </c:spPr>
          <c:invertIfNegative val="0"/>
          <c:cat>
            <c:strRef>
              <c:f>'How Informed'!$B$32:$E$32</c:f>
              <c:strCache>
                <c:ptCount val="4"/>
                <c:pt idx="0">
                  <c:v>Not informed</c:v>
                </c:pt>
                <c:pt idx="1">
                  <c:v>Somewhat informed</c:v>
                </c:pt>
                <c:pt idx="2">
                  <c:v>Informed</c:v>
                </c:pt>
                <c:pt idx="3">
                  <c:v>Very Informed</c:v>
                </c:pt>
              </c:strCache>
            </c:strRef>
          </c:cat>
          <c:val>
            <c:numRef>
              <c:f>'How Informed'!$B$34:$E$34</c:f>
              <c:numCache>
                <c:formatCode>0%</c:formatCode>
                <c:ptCount val="4"/>
                <c:pt idx="0">
                  <c:v>0.22</c:v>
                </c:pt>
                <c:pt idx="1">
                  <c:v>0.32</c:v>
                </c:pt>
                <c:pt idx="2">
                  <c:v>0.39</c:v>
                </c:pt>
                <c:pt idx="3">
                  <c:v>7.0000000000000007E-2</c:v>
                </c:pt>
              </c:numCache>
            </c:numRef>
          </c:val>
          <c:extLst>
            <c:ext xmlns:c16="http://schemas.microsoft.com/office/drawing/2014/chart" uri="{C3380CC4-5D6E-409C-BE32-E72D297353CC}">
              <c16:uniqueId val="{00000001-D1E4-4EA9-A338-63A5DA894F1C}"/>
            </c:ext>
          </c:extLst>
        </c:ser>
        <c:ser>
          <c:idx val="2"/>
          <c:order val="2"/>
          <c:tx>
            <c:strRef>
              <c:f>'How Informed'!$A$35</c:f>
              <c:strCache>
                <c:ptCount val="1"/>
                <c:pt idx="0">
                  <c:v>Faculty</c:v>
                </c:pt>
              </c:strCache>
            </c:strRef>
          </c:tx>
          <c:spPr>
            <a:solidFill>
              <a:schemeClr val="accent3"/>
            </a:solidFill>
            <a:ln>
              <a:noFill/>
            </a:ln>
            <a:effectLst/>
          </c:spPr>
          <c:invertIfNegative val="0"/>
          <c:cat>
            <c:strRef>
              <c:f>'How Informed'!$B$32:$E$32</c:f>
              <c:strCache>
                <c:ptCount val="4"/>
                <c:pt idx="0">
                  <c:v>Not informed</c:v>
                </c:pt>
                <c:pt idx="1">
                  <c:v>Somewhat informed</c:v>
                </c:pt>
                <c:pt idx="2">
                  <c:v>Informed</c:v>
                </c:pt>
                <c:pt idx="3">
                  <c:v>Very Informed</c:v>
                </c:pt>
              </c:strCache>
            </c:strRef>
          </c:cat>
          <c:val>
            <c:numRef>
              <c:f>'How Informed'!$B$35:$E$35</c:f>
              <c:numCache>
                <c:formatCode>0%</c:formatCode>
                <c:ptCount val="4"/>
                <c:pt idx="0">
                  <c:v>0.14000000000000001</c:v>
                </c:pt>
                <c:pt idx="1">
                  <c:v>0.43</c:v>
                </c:pt>
                <c:pt idx="2">
                  <c:v>0.33</c:v>
                </c:pt>
                <c:pt idx="3">
                  <c:v>0.1</c:v>
                </c:pt>
              </c:numCache>
            </c:numRef>
          </c:val>
          <c:extLst>
            <c:ext xmlns:c16="http://schemas.microsoft.com/office/drawing/2014/chart" uri="{C3380CC4-5D6E-409C-BE32-E72D297353CC}">
              <c16:uniqueId val="{00000002-D1E4-4EA9-A338-63A5DA894F1C}"/>
            </c:ext>
          </c:extLst>
        </c:ser>
        <c:ser>
          <c:idx val="3"/>
          <c:order val="3"/>
          <c:tx>
            <c:strRef>
              <c:f>'How Informed'!$A$36</c:f>
              <c:strCache>
                <c:ptCount val="1"/>
                <c:pt idx="0">
                  <c:v>Staff</c:v>
                </c:pt>
              </c:strCache>
            </c:strRef>
          </c:tx>
          <c:spPr>
            <a:solidFill>
              <a:schemeClr val="accent4"/>
            </a:solidFill>
            <a:ln>
              <a:noFill/>
            </a:ln>
            <a:effectLst/>
          </c:spPr>
          <c:invertIfNegative val="0"/>
          <c:cat>
            <c:strRef>
              <c:f>'How Informed'!$B$32:$E$32</c:f>
              <c:strCache>
                <c:ptCount val="4"/>
                <c:pt idx="0">
                  <c:v>Not informed</c:v>
                </c:pt>
                <c:pt idx="1">
                  <c:v>Somewhat informed</c:v>
                </c:pt>
                <c:pt idx="2">
                  <c:v>Informed</c:v>
                </c:pt>
                <c:pt idx="3">
                  <c:v>Very Informed</c:v>
                </c:pt>
              </c:strCache>
            </c:strRef>
          </c:cat>
          <c:val>
            <c:numRef>
              <c:f>'How Informed'!$B$36:$E$36</c:f>
              <c:numCache>
                <c:formatCode>0%</c:formatCode>
                <c:ptCount val="4"/>
                <c:pt idx="0">
                  <c:v>0.12</c:v>
                </c:pt>
                <c:pt idx="1">
                  <c:v>0.35</c:v>
                </c:pt>
                <c:pt idx="2">
                  <c:v>0.42</c:v>
                </c:pt>
                <c:pt idx="3">
                  <c:v>0.12</c:v>
                </c:pt>
              </c:numCache>
            </c:numRef>
          </c:val>
          <c:extLst>
            <c:ext xmlns:c16="http://schemas.microsoft.com/office/drawing/2014/chart" uri="{C3380CC4-5D6E-409C-BE32-E72D297353CC}">
              <c16:uniqueId val="{00000003-D1E4-4EA9-A338-63A5DA894F1C}"/>
            </c:ext>
          </c:extLst>
        </c:ser>
        <c:dLbls>
          <c:showLegendKey val="0"/>
          <c:showVal val="0"/>
          <c:showCatName val="0"/>
          <c:showSerName val="0"/>
          <c:showPercent val="0"/>
          <c:showBubbleSize val="0"/>
        </c:dLbls>
        <c:gapWidth val="182"/>
        <c:axId val="563875488"/>
        <c:axId val="563875816"/>
      </c:barChart>
      <c:catAx>
        <c:axId val="563875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3875816"/>
        <c:crosses val="autoZero"/>
        <c:auto val="1"/>
        <c:lblAlgn val="ctr"/>
        <c:lblOffset val="100"/>
        <c:noMultiLvlLbl val="0"/>
      </c:catAx>
      <c:valAx>
        <c:axId val="5638758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3875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Availability of technology learning </a:t>
            </a:r>
          </a:p>
          <a:p>
            <a:pPr>
              <a:defRPr/>
            </a:pPr>
            <a:r>
              <a:rPr lang="en-US"/>
              <a:t>resources and workshops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'How Informed'!$A$15</c:f>
              <c:strCache>
                <c:ptCount val="1"/>
                <c:pt idx="0">
                  <c:v>Undergraduate Students</c:v>
                </c:pt>
              </c:strCache>
            </c:strRef>
          </c:tx>
          <c:spPr>
            <a:solidFill>
              <a:schemeClr val="accent1"/>
            </a:solidFill>
            <a:ln>
              <a:noFill/>
            </a:ln>
            <a:effectLst/>
          </c:spPr>
          <c:invertIfNegative val="0"/>
          <c:cat>
            <c:strRef>
              <c:f>'How Informed'!$B$14:$E$14</c:f>
              <c:strCache>
                <c:ptCount val="4"/>
                <c:pt idx="0">
                  <c:v>Not informed</c:v>
                </c:pt>
                <c:pt idx="1">
                  <c:v>Somewhat informed</c:v>
                </c:pt>
                <c:pt idx="2">
                  <c:v>Informed</c:v>
                </c:pt>
                <c:pt idx="3">
                  <c:v>Very Informed</c:v>
                </c:pt>
              </c:strCache>
            </c:strRef>
          </c:cat>
          <c:val>
            <c:numRef>
              <c:f>'How Informed'!$B$15:$E$15</c:f>
              <c:numCache>
                <c:formatCode>0%</c:formatCode>
                <c:ptCount val="4"/>
                <c:pt idx="0">
                  <c:v>0.27</c:v>
                </c:pt>
                <c:pt idx="1">
                  <c:v>0.36</c:v>
                </c:pt>
                <c:pt idx="2">
                  <c:v>0.31</c:v>
                </c:pt>
                <c:pt idx="3">
                  <c:v>7.0000000000000007E-2</c:v>
                </c:pt>
              </c:numCache>
            </c:numRef>
          </c:val>
          <c:extLst>
            <c:ext xmlns:c16="http://schemas.microsoft.com/office/drawing/2014/chart" uri="{C3380CC4-5D6E-409C-BE32-E72D297353CC}">
              <c16:uniqueId val="{00000000-CD9D-4007-9AAC-795F38368DE3}"/>
            </c:ext>
          </c:extLst>
        </c:ser>
        <c:ser>
          <c:idx val="1"/>
          <c:order val="1"/>
          <c:tx>
            <c:strRef>
              <c:f>'How Informed'!$A$16</c:f>
              <c:strCache>
                <c:ptCount val="1"/>
                <c:pt idx="0">
                  <c:v>Graduate Students</c:v>
                </c:pt>
              </c:strCache>
            </c:strRef>
          </c:tx>
          <c:spPr>
            <a:solidFill>
              <a:schemeClr val="accent2"/>
            </a:solidFill>
            <a:ln>
              <a:noFill/>
            </a:ln>
            <a:effectLst/>
          </c:spPr>
          <c:invertIfNegative val="0"/>
          <c:cat>
            <c:strRef>
              <c:f>'How Informed'!$B$14:$E$14</c:f>
              <c:strCache>
                <c:ptCount val="4"/>
                <c:pt idx="0">
                  <c:v>Not informed</c:v>
                </c:pt>
                <c:pt idx="1">
                  <c:v>Somewhat informed</c:v>
                </c:pt>
                <c:pt idx="2">
                  <c:v>Informed</c:v>
                </c:pt>
                <c:pt idx="3">
                  <c:v>Very Informed</c:v>
                </c:pt>
              </c:strCache>
            </c:strRef>
          </c:cat>
          <c:val>
            <c:numRef>
              <c:f>'How Informed'!$B$16:$E$16</c:f>
              <c:numCache>
                <c:formatCode>0%</c:formatCode>
                <c:ptCount val="4"/>
                <c:pt idx="0">
                  <c:v>0.21</c:v>
                </c:pt>
                <c:pt idx="1">
                  <c:v>0.31</c:v>
                </c:pt>
                <c:pt idx="2">
                  <c:v>0.38</c:v>
                </c:pt>
                <c:pt idx="3">
                  <c:v>0.1</c:v>
                </c:pt>
              </c:numCache>
            </c:numRef>
          </c:val>
          <c:extLst>
            <c:ext xmlns:c16="http://schemas.microsoft.com/office/drawing/2014/chart" uri="{C3380CC4-5D6E-409C-BE32-E72D297353CC}">
              <c16:uniqueId val="{00000001-CD9D-4007-9AAC-795F38368DE3}"/>
            </c:ext>
          </c:extLst>
        </c:ser>
        <c:ser>
          <c:idx val="2"/>
          <c:order val="2"/>
          <c:tx>
            <c:strRef>
              <c:f>'How Informed'!$A$17</c:f>
              <c:strCache>
                <c:ptCount val="1"/>
                <c:pt idx="0">
                  <c:v>Faculty</c:v>
                </c:pt>
              </c:strCache>
            </c:strRef>
          </c:tx>
          <c:spPr>
            <a:solidFill>
              <a:schemeClr val="accent3"/>
            </a:solidFill>
            <a:ln>
              <a:noFill/>
            </a:ln>
            <a:effectLst/>
          </c:spPr>
          <c:invertIfNegative val="0"/>
          <c:cat>
            <c:strRef>
              <c:f>'How Informed'!$B$14:$E$14</c:f>
              <c:strCache>
                <c:ptCount val="4"/>
                <c:pt idx="0">
                  <c:v>Not informed</c:v>
                </c:pt>
                <c:pt idx="1">
                  <c:v>Somewhat informed</c:v>
                </c:pt>
                <c:pt idx="2">
                  <c:v>Informed</c:v>
                </c:pt>
                <c:pt idx="3">
                  <c:v>Very Informed</c:v>
                </c:pt>
              </c:strCache>
            </c:strRef>
          </c:cat>
          <c:val>
            <c:numRef>
              <c:f>'How Informed'!$B$17:$E$17</c:f>
              <c:numCache>
                <c:formatCode>0%</c:formatCode>
                <c:ptCount val="4"/>
                <c:pt idx="0">
                  <c:v>0.05</c:v>
                </c:pt>
                <c:pt idx="1">
                  <c:v>0.34</c:v>
                </c:pt>
                <c:pt idx="2">
                  <c:v>0.45</c:v>
                </c:pt>
                <c:pt idx="3">
                  <c:v>0.15</c:v>
                </c:pt>
              </c:numCache>
            </c:numRef>
          </c:val>
          <c:extLst>
            <c:ext xmlns:c16="http://schemas.microsoft.com/office/drawing/2014/chart" uri="{C3380CC4-5D6E-409C-BE32-E72D297353CC}">
              <c16:uniqueId val="{00000002-CD9D-4007-9AAC-795F38368DE3}"/>
            </c:ext>
          </c:extLst>
        </c:ser>
        <c:ser>
          <c:idx val="3"/>
          <c:order val="3"/>
          <c:tx>
            <c:strRef>
              <c:f>'How Informed'!$A$18</c:f>
              <c:strCache>
                <c:ptCount val="1"/>
                <c:pt idx="0">
                  <c:v>Staff</c:v>
                </c:pt>
              </c:strCache>
            </c:strRef>
          </c:tx>
          <c:spPr>
            <a:solidFill>
              <a:schemeClr val="accent4"/>
            </a:solidFill>
            <a:ln>
              <a:noFill/>
            </a:ln>
            <a:effectLst/>
          </c:spPr>
          <c:invertIfNegative val="0"/>
          <c:cat>
            <c:strRef>
              <c:f>'How Informed'!$B$14:$E$14</c:f>
              <c:strCache>
                <c:ptCount val="4"/>
                <c:pt idx="0">
                  <c:v>Not informed</c:v>
                </c:pt>
                <c:pt idx="1">
                  <c:v>Somewhat informed</c:v>
                </c:pt>
                <c:pt idx="2">
                  <c:v>Informed</c:v>
                </c:pt>
                <c:pt idx="3">
                  <c:v>Very Informed</c:v>
                </c:pt>
              </c:strCache>
            </c:strRef>
          </c:cat>
          <c:val>
            <c:numRef>
              <c:f>'How Informed'!$B$18:$E$18</c:f>
              <c:numCache>
                <c:formatCode>0%</c:formatCode>
                <c:ptCount val="4"/>
                <c:pt idx="0">
                  <c:v>0.11</c:v>
                </c:pt>
                <c:pt idx="1">
                  <c:v>0.41</c:v>
                </c:pt>
                <c:pt idx="2">
                  <c:v>0.37</c:v>
                </c:pt>
                <c:pt idx="3">
                  <c:v>0.11</c:v>
                </c:pt>
              </c:numCache>
            </c:numRef>
          </c:val>
          <c:extLst>
            <c:ext xmlns:c16="http://schemas.microsoft.com/office/drawing/2014/chart" uri="{C3380CC4-5D6E-409C-BE32-E72D297353CC}">
              <c16:uniqueId val="{00000003-CD9D-4007-9AAC-795F38368DE3}"/>
            </c:ext>
          </c:extLst>
        </c:ser>
        <c:dLbls>
          <c:showLegendKey val="0"/>
          <c:showVal val="0"/>
          <c:showCatName val="0"/>
          <c:showSerName val="0"/>
          <c:showPercent val="0"/>
          <c:showBubbleSize val="0"/>
        </c:dLbls>
        <c:gapWidth val="182"/>
        <c:axId val="470648712"/>
        <c:axId val="470646744"/>
      </c:barChart>
      <c:catAx>
        <c:axId val="4706487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0646744"/>
        <c:crosses val="autoZero"/>
        <c:auto val="1"/>
        <c:lblAlgn val="ctr"/>
        <c:lblOffset val="100"/>
        <c:noMultiLvlLbl val="0"/>
      </c:catAx>
      <c:valAx>
        <c:axId val="4706467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0648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baseline="0" dirty="0"/>
              <a:t>Rank</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0AB-4688-83D1-B22F51DF96C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0AB-4688-83D1-B22F51DF96C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0AB-4688-83D1-B22F51DF96C5}"/>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0AB-4688-83D1-B22F51DF96C5}"/>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70AB-4688-83D1-B22F51DF96C5}"/>
              </c:ext>
            </c:extLst>
          </c:dPt>
          <c:dLbls>
            <c:dLbl>
              <c:idx val="0"/>
              <c:layout>
                <c:manualLayout>
                  <c:x val="-7.1083409557283858E-2"/>
                  <c:y val="0.161909123152962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0AB-4688-83D1-B22F51DF96C5}"/>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[1]Sheet1!$I$59:$M$59</c:f>
              <c:strCache>
                <c:ptCount val="5"/>
                <c:pt idx="0">
                  <c:v>Instructor/Lecturer</c:v>
                </c:pt>
                <c:pt idx="1">
                  <c:v>Assistant Professor</c:v>
                </c:pt>
                <c:pt idx="2">
                  <c:v>Associate Professor</c:v>
                </c:pt>
                <c:pt idx="3">
                  <c:v>Professor</c:v>
                </c:pt>
                <c:pt idx="4">
                  <c:v>Other</c:v>
                </c:pt>
              </c:strCache>
            </c:strRef>
          </c:cat>
          <c:val>
            <c:numRef>
              <c:f>[1]Sheet1!$I$60:$M$60</c:f>
              <c:numCache>
                <c:formatCode>General</c:formatCode>
                <c:ptCount val="5"/>
                <c:pt idx="0">
                  <c:v>0.16</c:v>
                </c:pt>
                <c:pt idx="1">
                  <c:v>0.28000000000000003</c:v>
                </c:pt>
                <c:pt idx="2">
                  <c:v>0.22</c:v>
                </c:pt>
                <c:pt idx="3">
                  <c:v>0.24</c:v>
                </c:pt>
                <c:pt idx="4">
                  <c:v>0.09</c:v>
                </c:pt>
              </c:numCache>
            </c:numRef>
          </c:val>
          <c:extLst>
            <c:ext xmlns:c16="http://schemas.microsoft.com/office/drawing/2014/chart" uri="{C3380CC4-5D6E-409C-BE32-E72D297353CC}">
              <c16:uniqueId val="{0000000A-70AB-4688-83D1-B22F51DF96C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6903896325065106"/>
          <c:y val="0.27188640313875362"/>
          <c:w val="0.40521327894992398"/>
          <c:h val="0.6734678701979428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Scheduled System Downtime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'How Informed'!$A$63</c:f>
              <c:strCache>
                <c:ptCount val="1"/>
                <c:pt idx="0">
                  <c:v>Undergraduate Students</c:v>
                </c:pt>
              </c:strCache>
            </c:strRef>
          </c:tx>
          <c:spPr>
            <a:solidFill>
              <a:schemeClr val="accent1"/>
            </a:solidFill>
            <a:ln>
              <a:noFill/>
            </a:ln>
            <a:effectLst/>
          </c:spPr>
          <c:invertIfNegative val="0"/>
          <c:cat>
            <c:strRef>
              <c:f>'How Informed'!$B$62:$E$62</c:f>
              <c:strCache>
                <c:ptCount val="4"/>
                <c:pt idx="0">
                  <c:v>Not informed</c:v>
                </c:pt>
                <c:pt idx="1">
                  <c:v>Somewhat informed</c:v>
                </c:pt>
                <c:pt idx="2">
                  <c:v>Informed</c:v>
                </c:pt>
                <c:pt idx="3">
                  <c:v>Very Informed</c:v>
                </c:pt>
              </c:strCache>
            </c:strRef>
          </c:cat>
          <c:val>
            <c:numRef>
              <c:f>'How Informed'!$B$63:$E$63</c:f>
              <c:numCache>
                <c:formatCode>0%</c:formatCode>
                <c:ptCount val="4"/>
                <c:pt idx="0">
                  <c:v>0.34</c:v>
                </c:pt>
                <c:pt idx="1">
                  <c:v>0.32</c:v>
                </c:pt>
                <c:pt idx="2">
                  <c:v>0.28000000000000003</c:v>
                </c:pt>
                <c:pt idx="3">
                  <c:v>7.0000000000000007E-2</c:v>
                </c:pt>
              </c:numCache>
            </c:numRef>
          </c:val>
          <c:extLst>
            <c:ext xmlns:c16="http://schemas.microsoft.com/office/drawing/2014/chart" uri="{C3380CC4-5D6E-409C-BE32-E72D297353CC}">
              <c16:uniqueId val="{00000000-EAEE-493E-BC9D-01444E1E82CD}"/>
            </c:ext>
          </c:extLst>
        </c:ser>
        <c:ser>
          <c:idx val="1"/>
          <c:order val="1"/>
          <c:tx>
            <c:strRef>
              <c:f>'How Informed'!$A$64</c:f>
              <c:strCache>
                <c:ptCount val="1"/>
                <c:pt idx="0">
                  <c:v>Graduate Students</c:v>
                </c:pt>
              </c:strCache>
            </c:strRef>
          </c:tx>
          <c:spPr>
            <a:solidFill>
              <a:schemeClr val="accent2"/>
            </a:solidFill>
            <a:ln>
              <a:noFill/>
            </a:ln>
            <a:effectLst/>
          </c:spPr>
          <c:invertIfNegative val="0"/>
          <c:cat>
            <c:strRef>
              <c:f>'How Informed'!$B$62:$E$62</c:f>
              <c:strCache>
                <c:ptCount val="4"/>
                <c:pt idx="0">
                  <c:v>Not informed</c:v>
                </c:pt>
                <c:pt idx="1">
                  <c:v>Somewhat informed</c:v>
                </c:pt>
                <c:pt idx="2">
                  <c:v>Informed</c:v>
                </c:pt>
                <c:pt idx="3">
                  <c:v>Very Informed</c:v>
                </c:pt>
              </c:strCache>
            </c:strRef>
          </c:cat>
          <c:val>
            <c:numRef>
              <c:f>'How Informed'!$B$64:$E$64</c:f>
              <c:numCache>
                <c:formatCode>0%</c:formatCode>
                <c:ptCount val="4"/>
                <c:pt idx="0">
                  <c:v>0.26</c:v>
                </c:pt>
                <c:pt idx="1">
                  <c:v>0.28000000000000003</c:v>
                </c:pt>
                <c:pt idx="2">
                  <c:v>0.37</c:v>
                </c:pt>
                <c:pt idx="3">
                  <c:v>0.09</c:v>
                </c:pt>
              </c:numCache>
            </c:numRef>
          </c:val>
          <c:extLst>
            <c:ext xmlns:c16="http://schemas.microsoft.com/office/drawing/2014/chart" uri="{C3380CC4-5D6E-409C-BE32-E72D297353CC}">
              <c16:uniqueId val="{00000001-EAEE-493E-BC9D-01444E1E82CD}"/>
            </c:ext>
          </c:extLst>
        </c:ser>
        <c:ser>
          <c:idx val="2"/>
          <c:order val="2"/>
          <c:tx>
            <c:strRef>
              <c:f>'How Informed'!$A$65</c:f>
              <c:strCache>
                <c:ptCount val="1"/>
                <c:pt idx="0">
                  <c:v>Faculty</c:v>
                </c:pt>
              </c:strCache>
            </c:strRef>
          </c:tx>
          <c:spPr>
            <a:solidFill>
              <a:schemeClr val="accent3"/>
            </a:solidFill>
            <a:ln>
              <a:noFill/>
            </a:ln>
            <a:effectLst/>
          </c:spPr>
          <c:invertIfNegative val="0"/>
          <c:cat>
            <c:strRef>
              <c:f>'How Informed'!$B$62:$E$62</c:f>
              <c:strCache>
                <c:ptCount val="4"/>
                <c:pt idx="0">
                  <c:v>Not informed</c:v>
                </c:pt>
                <c:pt idx="1">
                  <c:v>Somewhat informed</c:v>
                </c:pt>
                <c:pt idx="2">
                  <c:v>Informed</c:v>
                </c:pt>
                <c:pt idx="3">
                  <c:v>Very Informed</c:v>
                </c:pt>
              </c:strCache>
            </c:strRef>
          </c:cat>
          <c:val>
            <c:numRef>
              <c:f>'How Informed'!$B$65:$E$65</c:f>
              <c:numCache>
                <c:formatCode>0%</c:formatCode>
                <c:ptCount val="4"/>
                <c:pt idx="0">
                  <c:v>0.1</c:v>
                </c:pt>
                <c:pt idx="1">
                  <c:v>0.28000000000000003</c:v>
                </c:pt>
                <c:pt idx="2">
                  <c:v>0.43</c:v>
                </c:pt>
                <c:pt idx="3">
                  <c:v>0.19</c:v>
                </c:pt>
              </c:numCache>
            </c:numRef>
          </c:val>
          <c:extLst>
            <c:ext xmlns:c16="http://schemas.microsoft.com/office/drawing/2014/chart" uri="{C3380CC4-5D6E-409C-BE32-E72D297353CC}">
              <c16:uniqueId val="{00000002-EAEE-493E-BC9D-01444E1E82CD}"/>
            </c:ext>
          </c:extLst>
        </c:ser>
        <c:ser>
          <c:idx val="3"/>
          <c:order val="3"/>
          <c:tx>
            <c:strRef>
              <c:f>'How Informed'!$A$66</c:f>
              <c:strCache>
                <c:ptCount val="1"/>
                <c:pt idx="0">
                  <c:v>Staff</c:v>
                </c:pt>
              </c:strCache>
            </c:strRef>
          </c:tx>
          <c:spPr>
            <a:solidFill>
              <a:schemeClr val="accent4"/>
            </a:solidFill>
            <a:ln>
              <a:noFill/>
            </a:ln>
            <a:effectLst/>
          </c:spPr>
          <c:invertIfNegative val="0"/>
          <c:cat>
            <c:strRef>
              <c:f>'How Informed'!$B$62:$E$62</c:f>
              <c:strCache>
                <c:ptCount val="4"/>
                <c:pt idx="0">
                  <c:v>Not informed</c:v>
                </c:pt>
                <c:pt idx="1">
                  <c:v>Somewhat informed</c:v>
                </c:pt>
                <c:pt idx="2">
                  <c:v>Informed</c:v>
                </c:pt>
                <c:pt idx="3">
                  <c:v>Very Informed</c:v>
                </c:pt>
              </c:strCache>
            </c:strRef>
          </c:cat>
          <c:val>
            <c:numRef>
              <c:f>'How Informed'!$B$66:$E$66</c:f>
              <c:numCache>
                <c:formatCode>0%</c:formatCode>
                <c:ptCount val="4"/>
                <c:pt idx="0">
                  <c:v>0.06</c:v>
                </c:pt>
                <c:pt idx="1">
                  <c:v>0.21</c:v>
                </c:pt>
                <c:pt idx="2">
                  <c:v>0.48</c:v>
                </c:pt>
                <c:pt idx="3">
                  <c:v>0.25</c:v>
                </c:pt>
              </c:numCache>
            </c:numRef>
          </c:val>
          <c:extLst>
            <c:ext xmlns:c16="http://schemas.microsoft.com/office/drawing/2014/chart" uri="{C3380CC4-5D6E-409C-BE32-E72D297353CC}">
              <c16:uniqueId val="{00000003-EAEE-493E-BC9D-01444E1E82CD}"/>
            </c:ext>
          </c:extLst>
        </c:ser>
        <c:dLbls>
          <c:showLegendKey val="0"/>
          <c:showVal val="0"/>
          <c:showCatName val="0"/>
          <c:showSerName val="0"/>
          <c:showPercent val="0"/>
          <c:showBubbleSize val="0"/>
        </c:dLbls>
        <c:gapWidth val="182"/>
        <c:axId val="565185048"/>
        <c:axId val="565184064"/>
      </c:barChart>
      <c:catAx>
        <c:axId val="565185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5184064"/>
        <c:crosses val="autoZero"/>
        <c:auto val="1"/>
        <c:lblAlgn val="ctr"/>
        <c:lblOffset val="100"/>
        <c:noMultiLvlLbl val="0"/>
      </c:catAx>
      <c:valAx>
        <c:axId val="5651840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5185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If you have a computer with you, what operating system do you have?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'IT Demographics'!$A$39</c:f>
              <c:strCache>
                <c:ptCount val="1"/>
                <c:pt idx="0">
                  <c:v>Undergraduate Students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'IT Demographics'!$B$38:$E$38</c:f>
              <c:strCache>
                <c:ptCount val="4"/>
                <c:pt idx="0">
                  <c:v>Windows</c:v>
                </c:pt>
                <c:pt idx="1">
                  <c:v>MacOS</c:v>
                </c:pt>
                <c:pt idx="2">
                  <c:v>Linux</c:v>
                </c:pt>
                <c:pt idx="3">
                  <c:v>Other</c:v>
                </c:pt>
              </c:strCache>
            </c:strRef>
          </c:cat>
          <c:val>
            <c:numRef>
              <c:f>'IT Demographics'!$B$39:$E$39</c:f>
              <c:numCache>
                <c:formatCode>0%</c:formatCode>
                <c:ptCount val="4"/>
                <c:pt idx="0">
                  <c:v>0.49</c:v>
                </c:pt>
                <c:pt idx="1">
                  <c:v>0.46</c:v>
                </c:pt>
                <c:pt idx="2">
                  <c:v>0.02</c:v>
                </c:pt>
                <c:pt idx="3">
                  <c:v>0.03</c:v>
                </c:pt>
              </c:numCache>
            </c:numRef>
          </c:val>
          <c:extLst>
            <c:ext xmlns:c16="http://schemas.microsoft.com/office/drawing/2014/chart" uri="{C3380CC4-5D6E-409C-BE32-E72D297353CC}">
              <c16:uniqueId val="{00000000-36FA-4128-96DB-8E9FBF1FA537}"/>
            </c:ext>
          </c:extLst>
        </c:ser>
        <c:ser>
          <c:idx val="1"/>
          <c:order val="1"/>
          <c:tx>
            <c:strRef>
              <c:f>'IT Demographics'!$A$40</c:f>
              <c:strCache>
                <c:ptCount val="1"/>
                <c:pt idx="0">
                  <c:v>Graduate Students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'IT Demographics'!$B$38:$E$38</c:f>
              <c:strCache>
                <c:ptCount val="4"/>
                <c:pt idx="0">
                  <c:v>Windows</c:v>
                </c:pt>
                <c:pt idx="1">
                  <c:v>MacOS</c:v>
                </c:pt>
                <c:pt idx="2">
                  <c:v>Linux</c:v>
                </c:pt>
                <c:pt idx="3">
                  <c:v>Other</c:v>
                </c:pt>
              </c:strCache>
            </c:strRef>
          </c:cat>
          <c:val>
            <c:numRef>
              <c:f>'IT Demographics'!$B$40:$E$40</c:f>
              <c:numCache>
                <c:formatCode>0%</c:formatCode>
                <c:ptCount val="4"/>
                <c:pt idx="0">
                  <c:v>0.61</c:v>
                </c:pt>
                <c:pt idx="1">
                  <c:v>0.35</c:v>
                </c:pt>
                <c:pt idx="2">
                  <c:v>0.02</c:v>
                </c:pt>
                <c:pt idx="3">
                  <c:v>0.02</c:v>
                </c:pt>
              </c:numCache>
            </c:numRef>
          </c:val>
          <c:extLst>
            <c:ext xmlns:c16="http://schemas.microsoft.com/office/drawing/2014/chart" uri="{C3380CC4-5D6E-409C-BE32-E72D297353CC}">
              <c16:uniqueId val="{00000001-36FA-4128-96DB-8E9FBF1FA537}"/>
            </c:ext>
          </c:extLst>
        </c:ser>
        <c:dLbls>
          <c:dLblPos val="outEnd"/>
          <c:showLegendKey val="0"/>
          <c:showVal val="1"/>
          <c:showCatName val="0"/>
          <c:showSerName val="0"/>
          <c:showPercent val="0"/>
          <c:showBubbleSize val="0"/>
        </c:dLbls>
        <c:gapWidth val="219"/>
        <c:overlap val="-27"/>
        <c:axId val="848771440"/>
        <c:axId val="848769800"/>
      </c:barChart>
      <c:catAx>
        <c:axId val="848771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8769800"/>
        <c:crosses val="autoZero"/>
        <c:auto val="1"/>
        <c:lblAlgn val="ctr"/>
        <c:lblOffset val="100"/>
        <c:noMultiLvlLbl val="0"/>
      </c:catAx>
      <c:valAx>
        <c:axId val="8487698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8771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How often do you back</a:t>
            </a:r>
            <a:r>
              <a:rPr lang="en-US" b="1" baseline="0"/>
              <a:t> up your data?</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'IT Demographics'!$A$33</c:f>
              <c:strCache>
                <c:ptCount val="1"/>
                <c:pt idx="0">
                  <c:v>Undergraduate Students</c:v>
                </c:pt>
              </c:strCache>
            </c:strRef>
          </c:tx>
          <c:spPr>
            <a:solidFill>
              <a:schemeClr val="accent1"/>
            </a:solidFill>
            <a:ln>
              <a:noFill/>
            </a:ln>
            <a:effectLst/>
          </c:spPr>
          <c:invertIfNegative val="0"/>
          <c:cat>
            <c:strRef>
              <c:f>'IT Demographics'!$B$32:$F$32</c:f>
              <c:strCache>
                <c:ptCount val="5"/>
                <c:pt idx="0">
                  <c:v>Never</c:v>
                </c:pt>
                <c:pt idx="1">
                  <c:v>Once or Twice a Semester</c:v>
                </c:pt>
                <c:pt idx="2">
                  <c:v>1-3 Times a Month</c:v>
                </c:pt>
                <c:pt idx="3">
                  <c:v>1-3 Times a Week</c:v>
                </c:pt>
                <c:pt idx="4">
                  <c:v>More than 3 Times a Week</c:v>
                </c:pt>
              </c:strCache>
            </c:strRef>
          </c:cat>
          <c:val>
            <c:numRef>
              <c:f>'IT Demographics'!$B$33:$F$33</c:f>
              <c:numCache>
                <c:formatCode>0%</c:formatCode>
                <c:ptCount val="5"/>
                <c:pt idx="0">
                  <c:v>0.44</c:v>
                </c:pt>
                <c:pt idx="1">
                  <c:v>0.28999999999999998</c:v>
                </c:pt>
                <c:pt idx="2">
                  <c:v>0.16</c:v>
                </c:pt>
                <c:pt idx="3">
                  <c:v>0.06</c:v>
                </c:pt>
                <c:pt idx="4">
                  <c:v>0.05</c:v>
                </c:pt>
              </c:numCache>
            </c:numRef>
          </c:val>
          <c:extLst>
            <c:ext xmlns:c16="http://schemas.microsoft.com/office/drawing/2014/chart" uri="{C3380CC4-5D6E-409C-BE32-E72D297353CC}">
              <c16:uniqueId val="{00000000-2DBC-45A2-AD53-5AE833AF4872}"/>
            </c:ext>
          </c:extLst>
        </c:ser>
        <c:ser>
          <c:idx val="1"/>
          <c:order val="1"/>
          <c:tx>
            <c:strRef>
              <c:f>'IT Demographics'!$A$34</c:f>
              <c:strCache>
                <c:ptCount val="1"/>
                <c:pt idx="0">
                  <c:v>Graduate Students</c:v>
                </c:pt>
              </c:strCache>
            </c:strRef>
          </c:tx>
          <c:spPr>
            <a:solidFill>
              <a:schemeClr val="accent2"/>
            </a:solidFill>
            <a:ln>
              <a:noFill/>
            </a:ln>
            <a:effectLst/>
          </c:spPr>
          <c:invertIfNegative val="0"/>
          <c:cat>
            <c:strRef>
              <c:f>'IT Demographics'!$B$32:$F$32</c:f>
              <c:strCache>
                <c:ptCount val="5"/>
                <c:pt idx="0">
                  <c:v>Never</c:v>
                </c:pt>
                <c:pt idx="1">
                  <c:v>Once or Twice a Semester</c:v>
                </c:pt>
                <c:pt idx="2">
                  <c:v>1-3 Times a Month</c:v>
                </c:pt>
                <c:pt idx="3">
                  <c:v>1-3 Times a Week</c:v>
                </c:pt>
                <c:pt idx="4">
                  <c:v>More than 3 Times a Week</c:v>
                </c:pt>
              </c:strCache>
            </c:strRef>
          </c:cat>
          <c:val>
            <c:numRef>
              <c:f>'IT Demographics'!$B$34:$F$34</c:f>
              <c:numCache>
                <c:formatCode>0%</c:formatCode>
                <c:ptCount val="5"/>
                <c:pt idx="0">
                  <c:v>0.4</c:v>
                </c:pt>
                <c:pt idx="1">
                  <c:v>0.27</c:v>
                </c:pt>
                <c:pt idx="2">
                  <c:v>0.14000000000000001</c:v>
                </c:pt>
                <c:pt idx="3">
                  <c:v>0.06</c:v>
                </c:pt>
                <c:pt idx="4">
                  <c:v>0.13</c:v>
                </c:pt>
              </c:numCache>
            </c:numRef>
          </c:val>
          <c:extLst>
            <c:ext xmlns:c16="http://schemas.microsoft.com/office/drawing/2014/chart" uri="{C3380CC4-5D6E-409C-BE32-E72D297353CC}">
              <c16:uniqueId val="{00000001-2DBC-45A2-AD53-5AE833AF4872}"/>
            </c:ext>
          </c:extLst>
        </c:ser>
        <c:dLbls>
          <c:showLegendKey val="0"/>
          <c:showVal val="0"/>
          <c:showCatName val="0"/>
          <c:showSerName val="0"/>
          <c:showPercent val="0"/>
          <c:showBubbleSize val="0"/>
        </c:dLbls>
        <c:gapWidth val="219"/>
        <c:overlap val="-27"/>
        <c:axId val="565175208"/>
        <c:axId val="565179144"/>
      </c:barChart>
      <c:catAx>
        <c:axId val="565175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5179144"/>
        <c:crosses val="autoZero"/>
        <c:auto val="1"/>
        <c:lblAlgn val="ctr"/>
        <c:lblOffset val="100"/>
        <c:noMultiLvlLbl val="0"/>
      </c:catAx>
      <c:valAx>
        <c:axId val="565179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5175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Where do you store your </a:t>
            </a:r>
          </a:p>
          <a:p>
            <a:pPr>
              <a:defRPr/>
            </a:pPr>
            <a:r>
              <a:rPr lang="en-US" b="1" dirty="0"/>
              <a:t>ISU-related electronic files?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'IT Demographics'!$A$2</c:f>
              <c:strCache>
                <c:ptCount val="1"/>
                <c:pt idx="0">
                  <c:v>Undergraduate Students</c:v>
                </c:pt>
              </c:strCache>
            </c:strRef>
          </c:tx>
          <c:spPr>
            <a:solidFill>
              <a:schemeClr val="accent1"/>
            </a:solidFill>
            <a:ln>
              <a:noFill/>
            </a:ln>
            <a:effectLst/>
          </c:spPr>
          <c:invertIfNegative val="0"/>
          <c:cat>
            <c:strRef>
              <c:f>'IT Demographics'!$B$1:$G$1</c:f>
              <c:strCache>
                <c:ptCount val="6"/>
                <c:pt idx="0">
                  <c:v>Network File Share</c:v>
                </c:pt>
                <c:pt idx="1">
                  <c:v>Office 365 OneDrive</c:v>
                </c:pt>
                <c:pt idx="2">
                  <c:v>Google Drive</c:v>
                </c:pt>
                <c:pt idx="3">
                  <c:v>Dropbox</c:v>
                </c:pt>
                <c:pt idx="4">
                  <c:v>On my Laptop</c:v>
                </c:pt>
                <c:pt idx="5">
                  <c:v>Other</c:v>
                </c:pt>
              </c:strCache>
            </c:strRef>
          </c:cat>
          <c:val>
            <c:numRef>
              <c:f>'IT Demographics'!$B$2:$G$2</c:f>
              <c:numCache>
                <c:formatCode>0%</c:formatCode>
                <c:ptCount val="6"/>
                <c:pt idx="0">
                  <c:v>0</c:v>
                </c:pt>
                <c:pt idx="1">
                  <c:v>0.15</c:v>
                </c:pt>
                <c:pt idx="2">
                  <c:v>0.14000000000000001</c:v>
                </c:pt>
                <c:pt idx="3">
                  <c:v>0.01</c:v>
                </c:pt>
                <c:pt idx="4">
                  <c:v>0.67</c:v>
                </c:pt>
                <c:pt idx="5">
                  <c:v>0.03</c:v>
                </c:pt>
              </c:numCache>
            </c:numRef>
          </c:val>
          <c:extLst>
            <c:ext xmlns:c16="http://schemas.microsoft.com/office/drawing/2014/chart" uri="{C3380CC4-5D6E-409C-BE32-E72D297353CC}">
              <c16:uniqueId val="{00000000-26E3-48E2-B254-C66DB99CF283}"/>
            </c:ext>
          </c:extLst>
        </c:ser>
        <c:ser>
          <c:idx val="1"/>
          <c:order val="1"/>
          <c:tx>
            <c:strRef>
              <c:f>'IT Demographics'!$A$3</c:f>
              <c:strCache>
                <c:ptCount val="1"/>
                <c:pt idx="0">
                  <c:v>Graduate Students</c:v>
                </c:pt>
              </c:strCache>
            </c:strRef>
          </c:tx>
          <c:spPr>
            <a:solidFill>
              <a:schemeClr val="accent2"/>
            </a:solidFill>
            <a:ln>
              <a:noFill/>
            </a:ln>
            <a:effectLst/>
          </c:spPr>
          <c:invertIfNegative val="0"/>
          <c:cat>
            <c:strRef>
              <c:f>'IT Demographics'!$B$1:$G$1</c:f>
              <c:strCache>
                <c:ptCount val="6"/>
                <c:pt idx="0">
                  <c:v>Network File Share</c:v>
                </c:pt>
                <c:pt idx="1">
                  <c:v>Office 365 OneDrive</c:v>
                </c:pt>
                <c:pt idx="2">
                  <c:v>Google Drive</c:v>
                </c:pt>
                <c:pt idx="3">
                  <c:v>Dropbox</c:v>
                </c:pt>
                <c:pt idx="4">
                  <c:v>On my Laptop</c:v>
                </c:pt>
                <c:pt idx="5">
                  <c:v>Other</c:v>
                </c:pt>
              </c:strCache>
            </c:strRef>
          </c:cat>
          <c:val>
            <c:numRef>
              <c:f>'IT Demographics'!$B$3:$G$3</c:f>
              <c:numCache>
                <c:formatCode>0%</c:formatCode>
                <c:ptCount val="6"/>
                <c:pt idx="0">
                  <c:v>0.04</c:v>
                </c:pt>
                <c:pt idx="1">
                  <c:v>0.23</c:v>
                </c:pt>
                <c:pt idx="2">
                  <c:v>0.13</c:v>
                </c:pt>
                <c:pt idx="3">
                  <c:v>0.01</c:v>
                </c:pt>
                <c:pt idx="4">
                  <c:v>0.55000000000000004</c:v>
                </c:pt>
                <c:pt idx="5">
                  <c:v>0.04</c:v>
                </c:pt>
              </c:numCache>
            </c:numRef>
          </c:val>
          <c:extLst>
            <c:ext xmlns:c16="http://schemas.microsoft.com/office/drawing/2014/chart" uri="{C3380CC4-5D6E-409C-BE32-E72D297353CC}">
              <c16:uniqueId val="{00000001-26E3-48E2-B254-C66DB99CF283}"/>
            </c:ext>
          </c:extLst>
        </c:ser>
        <c:ser>
          <c:idx val="2"/>
          <c:order val="2"/>
          <c:tx>
            <c:strRef>
              <c:f>'IT Demographics'!$A$4</c:f>
              <c:strCache>
                <c:ptCount val="1"/>
                <c:pt idx="0">
                  <c:v>Faculty</c:v>
                </c:pt>
              </c:strCache>
            </c:strRef>
          </c:tx>
          <c:spPr>
            <a:solidFill>
              <a:schemeClr val="accent3"/>
            </a:solidFill>
            <a:ln>
              <a:noFill/>
            </a:ln>
            <a:effectLst/>
          </c:spPr>
          <c:invertIfNegative val="0"/>
          <c:cat>
            <c:strRef>
              <c:f>'IT Demographics'!$B$1:$G$1</c:f>
              <c:strCache>
                <c:ptCount val="6"/>
                <c:pt idx="0">
                  <c:v>Network File Share</c:v>
                </c:pt>
                <c:pt idx="1">
                  <c:v>Office 365 OneDrive</c:v>
                </c:pt>
                <c:pt idx="2">
                  <c:v>Google Drive</c:v>
                </c:pt>
                <c:pt idx="3">
                  <c:v>Dropbox</c:v>
                </c:pt>
                <c:pt idx="4">
                  <c:v>On my Laptop</c:v>
                </c:pt>
                <c:pt idx="5">
                  <c:v>Other</c:v>
                </c:pt>
              </c:strCache>
            </c:strRef>
          </c:cat>
          <c:val>
            <c:numRef>
              <c:f>'IT Demographics'!$B$4:$G$4</c:f>
              <c:numCache>
                <c:formatCode>0%</c:formatCode>
                <c:ptCount val="6"/>
                <c:pt idx="0">
                  <c:v>0.18</c:v>
                </c:pt>
                <c:pt idx="1">
                  <c:v>0.43</c:v>
                </c:pt>
                <c:pt idx="2">
                  <c:v>0.11</c:v>
                </c:pt>
                <c:pt idx="3">
                  <c:v>0.09</c:v>
                </c:pt>
                <c:pt idx="4">
                  <c:v>0</c:v>
                </c:pt>
                <c:pt idx="5">
                  <c:v>0.19</c:v>
                </c:pt>
              </c:numCache>
            </c:numRef>
          </c:val>
          <c:extLst>
            <c:ext xmlns:c16="http://schemas.microsoft.com/office/drawing/2014/chart" uri="{C3380CC4-5D6E-409C-BE32-E72D297353CC}">
              <c16:uniqueId val="{00000002-26E3-48E2-B254-C66DB99CF283}"/>
            </c:ext>
          </c:extLst>
        </c:ser>
        <c:ser>
          <c:idx val="3"/>
          <c:order val="3"/>
          <c:tx>
            <c:strRef>
              <c:f>'IT Demographics'!$A$5</c:f>
              <c:strCache>
                <c:ptCount val="1"/>
                <c:pt idx="0">
                  <c:v>Staff</c:v>
                </c:pt>
              </c:strCache>
            </c:strRef>
          </c:tx>
          <c:spPr>
            <a:solidFill>
              <a:schemeClr val="accent4"/>
            </a:solidFill>
            <a:ln>
              <a:noFill/>
            </a:ln>
            <a:effectLst/>
          </c:spPr>
          <c:invertIfNegative val="0"/>
          <c:cat>
            <c:strRef>
              <c:f>'IT Demographics'!$B$1:$G$1</c:f>
              <c:strCache>
                <c:ptCount val="6"/>
                <c:pt idx="0">
                  <c:v>Network File Share</c:v>
                </c:pt>
                <c:pt idx="1">
                  <c:v>Office 365 OneDrive</c:v>
                </c:pt>
                <c:pt idx="2">
                  <c:v>Google Drive</c:v>
                </c:pt>
                <c:pt idx="3">
                  <c:v>Dropbox</c:v>
                </c:pt>
                <c:pt idx="4">
                  <c:v>On my Laptop</c:v>
                </c:pt>
                <c:pt idx="5">
                  <c:v>Other</c:v>
                </c:pt>
              </c:strCache>
            </c:strRef>
          </c:cat>
          <c:val>
            <c:numRef>
              <c:f>'IT Demographics'!$B$5:$G$5</c:f>
              <c:numCache>
                <c:formatCode>0%</c:formatCode>
                <c:ptCount val="6"/>
                <c:pt idx="0">
                  <c:v>0.7</c:v>
                </c:pt>
                <c:pt idx="1">
                  <c:v>0.23</c:v>
                </c:pt>
                <c:pt idx="2">
                  <c:v>0.02</c:v>
                </c:pt>
                <c:pt idx="3">
                  <c:v>0.01</c:v>
                </c:pt>
                <c:pt idx="4">
                  <c:v>0</c:v>
                </c:pt>
                <c:pt idx="5">
                  <c:v>0.04</c:v>
                </c:pt>
              </c:numCache>
            </c:numRef>
          </c:val>
          <c:extLst>
            <c:ext xmlns:c16="http://schemas.microsoft.com/office/drawing/2014/chart" uri="{C3380CC4-5D6E-409C-BE32-E72D297353CC}">
              <c16:uniqueId val="{00000003-26E3-48E2-B254-C66DB99CF283}"/>
            </c:ext>
          </c:extLst>
        </c:ser>
        <c:dLbls>
          <c:showLegendKey val="0"/>
          <c:showVal val="0"/>
          <c:showCatName val="0"/>
          <c:showSerName val="0"/>
          <c:showPercent val="0"/>
          <c:showBubbleSize val="0"/>
        </c:dLbls>
        <c:gapWidth val="219"/>
        <c:overlap val="-27"/>
        <c:axId val="563377208"/>
        <c:axId val="563378520"/>
      </c:barChart>
      <c:catAx>
        <c:axId val="563377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3378520"/>
        <c:crosses val="autoZero"/>
        <c:auto val="1"/>
        <c:lblAlgn val="ctr"/>
        <c:lblOffset val="100"/>
        <c:noMultiLvlLbl val="0"/>
      </c:catAx>
      <c:valAx>
        <c:axId val="563378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3377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How prepared did you feel on day 1 with regard to technology hardware</a:t>
            </a:r>
            <a:r>
              <a:rPr lang="en-US" b="1" baseline="0"/>
              <a:t> to perform your job?</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'IT Demographics'!$A$10</c:f>
              <c:strCache>
                <c:ptCount val="1"/>
                <c:pt idx="0">
                  <c:v>Faculty</c:v>
                </c:pt>
              </c:strCache>
            </c:strRef>
          </c:tx>
          <c:spPr>
            <a:solidFill>
              <a:schemeClr val="accent1"/>
            </a:solidFill>
            <a:ln>
              <a:noFill/>
            </a:ln>
            <a:effectLst/>
          </c:spPr>
          <c:invertIfNegative val="0"/>
          <c:cat>
            <c:strRef>
              <c:f>'IT Demographics'!$B$7:$E$9</c:f>
              <c:strCache>
                <c:ptCount val="4"/>
                <c:pt idx="0">
                  <c:v>Not Prepared</c:v>
                </c:pt>
                <c:pt idx="1">
                  <c:v>Somewhat Prepared</c:v>
                </c:pt>
                <c:pt idx="2">
                  <c:v>Prepared</c:v>
                </c:pt>
                <c:pt idx="3">
                  <c:v>Very Prepared</c:v>
                </c:pt>
              </c:strCache>
            </c:strRef>
          </c:cat>
          <c:val>
            <c:numRef>
              <c:f>'IT Demographics'!$B$10:$E$10</c:f>
              <c:numCache>
                <c:formatCode>0%</c:formatCode>
                <c:ptCount val="4"/>
                <c:pt idx="0">
                  <c:v>0.09</c:v>
                </c:pt>
                <c:pt idx="1">
                  <c:v>0.33</c:v>
                </c:pt>
                <c:pt idx="2">
                  <c:v>0.38</c:v>
                </c:pt>
                <c:pt idx="3">
                  <c:v>0.2</c:v>
                </c:pt>
              </c:numCache>
            </c:numRef>
          </c:val>
          <c:extLst>
            <c:ext xmlns:c16="http://schemas.microsoft.com/office/drawing/2014/chart" uri="{C3380CC4-5D6E-409C-BE32-E72D297353CC}">
              <c16:uniqueId val="{00000000-875B-4C15-B137-08E9F56918EF}"/>
            </c:ext>
          </c:extLst>
        </c:ser>
        <c:ser>
          <c:idx val="1"/>
          <c:order val="1"/>
          <c:tx>
            <c:strRef>
              <c:f>'IT Demographics'!$A$11</c:f>
              <c:strCache>
                <c:ptCount val="1"/>
                <c:pt idx="0">
                  <c:v>Staff</c:v>
                </c:pt>
              </c:strCache>
            </c:strRef>
          </c:tx>
          <c:spPr>
            <a:solidFill>
              <a:schemeClr val="accent2"/>
            </a:solidFill>
            <a:ln>
              <a:noFill/>
            </a:ln>
            <a:effectLst/>
          </c:spPr>
          <c:invertIfNegative val="0"/>
          <c:cat>
            <c:strRef>
              <c:f>'IT Demographics'!$B$7:$E$9</c:f>
              <c:strCache>
                <c:ptCount val="4"/>
                <c:pt idx="0">
                  <c:v>Not Prepared</c:v>
                </c:pt>
                <c:pt idx="1">
                  <c:v>Somewhat Prepared</c:v>
                </c:pt>
                <c:pt idx="2">
                  <c:v>Prepared</c:v>
                </c:pt>
                <c:pt idx="3">
                  <c:v>Very Prepared</c:v>
                </c:pt>
              </c:strCache>
            </c:strRef>
          </c:cat>
          <c:val>
            <c:numRef>
              <c:f>'IT Demographics'!$B$11:$E$11</c:f>
              <c:numCache>
                <c:formatCode>0%</c:formatCode>
                <c:ptCount val="4"/>
                <c:pt idx="0">
                  <c:v>0.08</c:v>
                </c:pt>
                <c:pt idx="1">
                  <c:v>0.28999999999999998</c:v>
                </c:pt>
                <c:pt idx="2">
                  <c:v>0.44</c:v>
                </c:pt>
                <c:pt idx="3">
                  <c:v>0.2</c:v>
                </c:pt>
              </c:numCache>
            </c:numRef>
          </c:val>
          <c:extLst>
            <c:ext xmlns:c16="http://schemas.microsoft.com/office/drawing/2014/chart" uri="{C3380CC4-5D6E-409C-BE32-E72D297353CC}">
              <c16:uniqueId val="{00000001-875B-4C15-B137-08E9F56918EF}"/>
            </c:ext>
          </c:extLst>
        </c:ser>
        <c:dLbls>
          <c:showLegendKey val="0"/>
          <c:showVal val="0"/>
          <c:showCatName val="0"/>
          <c:showSerName val="0"/>
          <c:showPercent val="0"/>
          <c:showBubbleSize val="0"/>
        </c:dLbls>
        <c:gapWidth val="182"/>
        <c:axId val="691386760"/>
        <c:axId val="691385776"/>
      </c:barChart>
      <c:catAx>
        <c:axId val="691386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1385776"/>
        <c:crosses val="autoZero"/>
        <c:auto val="1"/>
        <c:lblAlgn val="ctr"/>
        <c:lblOffset val="100"/>
        <c:noMultiLvlLbl val="0"/>
      </c:catAx>
      <c:valAx>
        <c:axId val="6913857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1386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How prepared did you feel Day 1 with regard to software to perform</a:t>
            </a:r>
            <a:r>
              <a:rPr lang="en-US" b="1" baseline="0"/>
              <a:t> your job?</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'IT Demographics'!$A$17</c:f>
              <c:strCache>
                <c:ptCount val="1"/>
                <c:pt idx="0">
                  <c:v>Faculty</c:v>
                </c:pt>
              </c:strCache>
            </c:strRef>
          </c:tx>
          <c:spPr>
            <a:solidFill>
              <a:schemeClr val="accent1"/>
            </a:solidFill>
            <a:ln>
              <a:noFill/>
            </a:ln>
            <a:effectLst/>
          </c:spPr>
          <c:invertIfNegative val="0"/>
          <c:cat>
            <c:strRef>
              <c:f>'IT Demographics'!$B$14:$E$16</c:f>
              <c:strCache>
                <c:ptCount val="4"/>
                <c:pt idx="0">
                  <c:v>Not Prepared</c:v>
                </c:pt>
                <c:pt idx="1">
                  <c:v>Somewhat Prepared</c:v>
                </c:pt>
                <c:pt idx="2">
                  <c:v>Prepared</c:v>
                </c:pt>
                <c:pt idx="3">
                  <c:v>Very Prepared</c:v>
                </c:pt>
              </c:strCache>
            </c:strRef>
          </c:cat>
          <c:val>
            <c:numRef>
              <c:f>'IT Demographics'!$B$17:$E$17</c:f>
              <c:numCache>
                <c:formatCode>0%</c:formatCode>
                <c:ptCount val="4"/>
                <c:pt idx="0">
                  <c:v>0.1</c:v>
                </c:pt>
                <c:pt idx="1">
                  <c:v>0.37</c:v>
                </c:pt>
                <c:pt idx="2">
                  <c:v>0.36</c:v>
                </c:pt>
                <c:pt idx="3">
                  <c:v>0.17</c:v>
                </c:pt>
              </c:numCache>
            </c:numRef>
          </c:val>
          <c:extLst>
            <c:ext xmlns:c16="http://schemas.microsoft.com/office/drawing/2014/chart" uri="{C3380CC4-5D6E-409C-BE32-E72D297353CC}">
              <c16:uniqueId val="{00000000-2779-4A06-B213-1A29A44A894B}"/>
            </c:ext>
          </c:extLst>
        </c:ser>
        <c:ser>
          <c:idx val="1"/>
          <c:order val="1"/>
          <c:tx>
            <c:strRef>
              <c:f>'IT Demographics'!$A$18</c:f>
              <c:strCache>
                <c:ptCount val="1"/>
                <c:pt idx="0">
                  <c:v>Staff</c:v>
                </c:pt>
              </c:strCache>
            </c:strRef>
          </c:tx>
          <c:spPr>
            <a:solidFill>
              <a:schemeClr val="accent2"/>
            </a:solidFill>
            <a:ln>
              <a:noFill/>
            </a:ln>
            <a:effectLst/>
          </c:spPr>
          <c:invertIfNegative val="0"/>
          <c:cat>
            <c:strRef>
              <c:f>'IT Demographics'!$B$14:$E$16</c:f>
              <c:strCache>
                <c:ptCount val="4"/>
                <c:pt idx="0">
                  <c:v>Not Prepared</c:v>
                </c:pt>
                <c:pt idx="1">
                  <c:v>Somewhat Prepared</c:v>
                </c:pt>
                <c:pt idx="2">
                  <c:v>Prepared</c:v>
                </c:pt>
                <c:pt idx="3">
                  <c:v>Very Prepared</c:v>
                </c:pt>
              </c:strCache>
            </c:strRef>
          </c:cat>
          <c:val>
            <c:numRef>
              <c:f>'IT Demographics'!$B$18:$E$18</c:f>
              <c:numCache>
                <c:formatCode>0%</c:formatCode>
                <c:ptCount val="4"/>
                <c:pt idx="0">
                  <c:v>0.12</c:v>
                </c:pt>
                <c:pt idx="1">
                  <c:v>0.35</c:v>
                </c:pt>
                <c:pt idx="2">
                  <c:v>0.4</c:v>
                </c:pt>
                <c:pt idx="3">
                  <c:v>0.12</c:v>
                </c:pt>
              </c:numCache>
            </c:numRef>
          </c:val>
          <c:extLst>
            <c:ext xmlns:c16="http://schemas.microsoft.com/office/drawing/2014/chart" uri="{C3380CC4-5D6E-409C-BE32-E72D297353CC}">
              <c16:uniqueId val="{00000001-2779-4A06-B213-1A29A44A894B}"/>
            </c:ext>
          </c:extLst>
        </c:ser>
        <c:dLbls>
          <c:showLegendKey val="0"/>
          <c:showVal val="0"/>
          <c:showCatName val="0"/>
          <c:showSerName val="0"/>
          <c:showPercent val="0"/>
          <c:showBubbleSize val="0"/>
        </c:dLbls>
        <c:gapWidth val="182"/>
        <c:axId val="842073768"/>
        <c:axId val="842076392"/>
      </c:barChart>
      <c:catAx>
        <c:axId val="842073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2076392"/>
        <c:crosses val="autoZero"/>
        <c:auto val="1"/>
        <c:lblAlgn val="ctr"/>
        <c:lblOffset val="100"/>
        <c:noMultiLvlLbl val="0"/>
      </c:catAx>
      <c:valAx>
        <c:axId val="8420763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2073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Would</a:t>
            </a:r>
            <a:r>
              <a:rPr lang="en-US" baseline="0"/>
              <a:t> you recommend ISU IT to a colleague?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NetPromoter!$A$3</c:f>
              <c:strCache>
                <c:ptCount val="1"/>
                <c:pt idx="0">
                  <c:v>Undergraduate Students</c:v>
                </c:pt>
              </c:strCache>
            </c:strRef>
          </c:tx>
          <c:spPr>
            <a:ln w="28575" cap="rnd">
              <a:solidFill>
                <a:schemeClr val="accent1"/>
              </a:solidFill>
              <a:round/>
            </a:ln>
            <a:effectLst/>
          </c:spPr>
          <c:marker>
            <c:symbol val="none"/>
          </c:marker>
          <c:cat>
            <c:strRef>
              <c:f>NetPromoter!$B$2:$L$2</c:f>
              <c:strCache>
                <c:ptCount val="11"/>
                <c:pt idx="0">
                  <c:v>Not at all likely (0)</c:v>
                </c:pt>
                <c:pt idx="1">
                  <c:v>1</c:v>
                </c:pt>
                <c:pt idx="2">
                  <c:v>2</c:v>
                </c:pt>
                <c:pt idx="3">
                  <c:v>3</c:v>
                </c:pt>
                <c:pt idx="4">
                  <c:v>4</c:v>
                </c:pt>
                <c:pt idx="5">
                  <c:v>5</c:v>
                </c:pt>
                <c:pt idx="6">
                  <c:v>6</c:v>
                </c:pt>
                <c:pt idx="7">
                  <c:v>7</c:v>
                </c:pt>
                <c:pt idx="8">
                  <c:v>8</c:v>
                </c:pt>
                <c:pt idx="9">
                  <c:v>9</c:v>
                </c:pt>
                <c:pt idx="10">
                  <c:v>Extremely likely (10)</c:v>
                </c:pt>
              </c:strCache>
            </c:strRef>
          </c:cat>
          <c:val>
            <c:numRef>
              <c:f>NetPromoter!$B$3:$L$3</c:f>
              <c:numCache>
                <c:formatCode>0%</c:formatCode>
                <c:ptCount val="11"/>
                <c:pt idx="0">
                  <c:v>0.03</c:v>
                </c:pt>
                <c:pt idx="1">
                  <c:v>0.01</c:v>
                </c:pt>
                <c:pt idx="2">
                  <c:v>0.01</c:v>
                </c:pt>
                <c:pt idx="3">
                  <c:v>0.02</c:v>
                </c:pt>
                <c:pt idx="4">
                  <c:v>0.03</c:v>
                </c:pt>
                <c:pt idx="5">
                  <c:v>0.13</c:v>
                </c:pt>
                <c:pt idx="6">
                  <c:v>0.11</c:v>
                </c:pt>
                <c:pt idx="7">
                  <c:v>0.2</c:v>
                </c:pt>
                <c:pt idx="8">
                  <c:v>0.2</c:v>
                </c:pt>
                <c:pt idx="9">
                  <c:v>0.09</c:v>
                </c:pt>
                <c:pt idx="10">
                  <c:v>0.17</c:v>
                </c:pt>
              </c:numCache>
            </c:numRef>
          </c:val>
          <c:smooth val="0"/>
          <c:extLst>
            <c:ext xmlns:c16="http://schemas.microsoft.com/office/drawing/2014/chart" uri="{C3380CC4-5D6E-409C-BE32-E72D297353CC}">
              <c16:uniqueId val="{00000000-B9FB-4EA2-ABB3-E6A2BCE2D368}"/>
            </c:ext>
          </c:extLst>
        </c:ser>
        <c:ser>
          <c:idx val="1"/>
          <c:order val="1"/>
          <c:tx>
            <c:strRef>
              <c:f>NetPromoter!$A$4</c:f>
              <c:strCache>
                <c:ptCount val="1"/>
                <c:pt idx="0">
                  <c:v>Graduate Students</c:v>
                </c:pt>
              </c:strCache>
            </c:strRef>
          </c:tx>
          <c:spPr>
            <a:ln w="28575" cap="rnd">
              <a:solidFill>
                <a:schemeClr val="accent2"/>
              </a:solidFill>
              <a:round/>
            </a:ln>
            <a:effectLst/>
          </c:spPr>
          <c:marker>
            <c:symbol val="none"/>
          </c:marker>
          <c:cat>
            <c:strRef>
              <c:f>NetPromoter!$B$2:$L$2</c:f>
              <c:strCache>
                <c:ptCount val="11"/>
                <c:pt idx="0">
                  <c:v>Not at all likely (0)</c:v>
                </c:pt>
                <c:pt idx="1">
                  <c:v>1</c:v>
                </c:pt>
                <c:pt idx="2">
                  <c:v>2</c:v>
                </c:pt>
                <c:pt idx="3">
                  <c:v>3</c:v>
                </c:pt>
                <c:pt idx="4">
                  <c:v>4</c:v>
                </c:pt>
                <c:pt idx="5">
                  <c:v>5</c:v>
                </c:pt>
                <c:pt idx="6">
                  <c:v>6</c:v>
                </c:pt>
                <c:pt idx="7">
                  <c:v>7</c:v>
                </c:pt>
                <c:pt idx="8">
                  <c:v>8</c:v>
                </c:pt>
                <c:pt idx="9">
                  <c:v>9</c:v>
                </c:pt>
                <c:pt idx="10">
                  <c:v>Extremely likely (10)</c:v>
                </c:pt>
              </c:strCache>
            </c:strRef>
          </c:cat>
          <c:val>
            <c:numRef>
              <c:f>NetPromoter!$B$4:$L$4</c:f>
              <c:numCache>
                <c:formatCode>0%</c:formatCode>
                <c:ptCount val="11"/>
                <c:pt idx="0">
                  <c:v>0.03</c:v>
                </c:pt>
                <c:pt idx="1">
                  <c:v>0</c:v>
                </c:pt>
                <c:pt idx="2">
                  <c:v>0.01</c:v>
                </c:pt>
                <c:pt idx="3">
                  <c:v>0</c:v>
                </c:pt>
                <c:pt idx="4">
                  <c:v>0.01</c:v>
                </c:pt>
                <c:pt idx="5">
                  <c:v>0.09</c:v>
                </c:pt>
                <c:pt idx="6">
                  <c:v>7.0000000000000007E-2</c:v>
                </c:pt>
                <c:pt idx="7">
                  <c:v>0.18</c:v>
                </c:pt>
                <c:pt idx="8">
                  <c:v>0.24</c:v>
                </c:pt>
                <c:pt idx="9">
                  <c:v>0.14000000000000001</c:v>
                </c:pt>
                <c:pt idx="10">
                  <c:v>0.23</c:v>
                </c:pt>
              </c:numCache>
            </c:numRef>
          </c:val>
          <c:smooth val="0"/>
          <c:extLst>
            <c:ext xmlns:c16="http://schemas.microsoft.com/office/drawing/2014/chart" uri="{C3380CC4-5D6E-409C-BE32-E72D297353CC}">
              <c16:uniqueId val="{00000001-B9FB-4EA2-ABB3-E6A2BCE2D368}"/>
            </c:ext>
          </c:extLst>
        </c:ser>
        <c:ser>
          <c:idx val="2"/>
          <c:order val="2"/>
          <c:tx>
            <c:strRef>
              <c:f>NetPromoter!$A$5</c:f>
              <c:strCache>
                <c:ptCount val="1"/>
                <c:pt idx="0">
                  <c:v>Faculty</c:v>
                </c:pt>
              </c:strCache>
            </c:strRef>
          </c:tx>
          <c:spPr>
            <a:ln w="28575" cap="rnd">
              <a:solidFill>
                <a:schemeClr val="accent3"/>
              </a:solidFill>
              <a:round/>
            </a:ln>
            <a:effectLst/>
          </c:spPr>
          <c:marker>
            <c:symbol val="none"/>
          </c:marker>
          <c:cat>
            <c:strRef>
              <c:f>NetPromoter!$B$2:$L$2</c:f>
              <c:strCache>
                <c:ptCount val="11"/>
                <c:pt idx="0">
                  <c:v>Not at all likely (0)</c:v>
                </c:pt>
                <c:pt idx="1">
                  <c:v>1</c:v>
                </c:pt>
                <c:pt idx="2">
                  <c:v>2</c:v>
                </c:pt>
                <c:pt idx="3">
                  <c:v>3</c:v>
                </c:pt>
                <c:pt idx="4">
                  <c:v>4</c:v>
                </c:pt>
                <c:pt idx="5">
                  <c:v>5</c:v>
                </c:pt>
                <c:pt idx="6">
                  <c:v>6</c:v>
                </c:pt>
                <c:pt idx="7">
                  <c:v>7</c:v>
                </c:pt>
                <c:pt idx="8">
                  <c:v>8</c:v>
                </c:pt>
                <c:pt idx="9">
                  <c:v>9</c:v>
                </c:pt>
                <c:pt idx="10">
                  <c:v>Extremely likely (10)</c:v>
                </c:pt>
              </c:strCache>
            </c:strRef>
          </c:cat>
          <c:val>
            <c:numRef>
              <c:f>NetPromoter!$B$5:$L$5</c:f>
              <c:numCache>
                <c:formatCode>0%</c:formatCode>
                <c:ptCount val="11"/>
                <c:pt idx="0">
                  <c:v>0.01</c:v>
                </c:pt>
                <c:pt idx="1">
                  <c:v>0.01</c:v>
                </c:pt>
                <c:pt idx="2">
                  <c:v>0.01</c:v>
                </c:pt>
                <c:pt idx="3">
                  <c:v>0.02</c:v>
                </c:pt>
                <c:pt idx="4">
                  <c:v>0.02</c:v>
                </c:pt>
                <c:pt idx="5">
                  <c:v>0.08</c:v>
                </c:pt>
                <c:pt idx="6">
                  <c:v>7.0000000000000007E-2</c:v>
                </c:pt>
                <c:pt idx="7">
                  <c:v>0.16</c:v>
                </c:pt>
                <c:pt idx="8">
                  <c:v>0.2</c:v>
                </c:pt>
                <c:pt idx="9">
                  <c:v>0.13</c:v>
                </c:pt>
                <c:pt idx="10">
                  <c:v>0.28999999999999998</c:v>
                </c:pt>
              </c:numCache>
            </c:numRef>
          </c:val>
          <c:smooth val="0"/>
          <c:extLst>
            <c:ext xmlns:c16="http://schemas.microsoft.com/office/drawing/2014/chart" uri="{C3380CC4-5D6E-409C-BE32-E72D297353CC}">
              <c16:uniqueId val="{00000002-B9FB-4EA2-ABB3-E6A2BCE2D368}"/>
            </c:ext>
          </c:extLst>
        </c:ser>
        <c:ser>
          <c:idx val="3"/>
          <c:order val="3"/>
          <c:tx>
            <c:strRef>
              <c:f>NetPromoter!$A$6</c:f>
              <c:strCache>
                <c:ptCount val="1"/>
                <c:pt idx="0">
                  <c:v>Staff</c:v>
                </c:pt>
              </c:strCache>
            </c:strRef>
          </c:tx>
          <c:spPr>
            <a:ln w="28575" cap="rnd">
              <a:solidFill>
                <a:schemeClr val="accent4"/>
              </a:solidFill>
              <a:round/>
            </a:ln>
            <a:effectLst/>
          </c:spPr>
          <c:marker>
            <c:symbol val="none"/>
          </c:marker>
          <c:cat>
            <c:strRef>
              <c:f>NetPromoter!$B$2:$L$2</c:f>
              <c:strCache>
                <c:ptCount val="11"/>
                <c:pt idx="0">
                  <c:v>Not at all likely (0)</c:v>
                </c:pt>
                <c:pt idx="1">
                  <c:v>1</c:v>
                </c:pt>
                <c:pt idx="2">
                  <c:v>2</c:v>
                </c:pt>
                <c:pt idx="3">
                  <c:v>3</c:v>
                </c:pt>
                <c:pt idx="4">
                  <c:v>4</c:v>
                </c:pt>
                <c:pt idx="5">
                  <c:v>5</c:v>
                </c:pt>
                <c:pt idx="6">
                  <c:v>6</c:v>
                </c:pt>
                <c:pt idx="7">
                  <c:v>7</c:v>
                </c:pt>
                <c:pt idx="8">
                  <c:v>8</c:v>
                </c:pt>
                <c:pt idx="9">
                  <c:v>9</c:v>
                </c:pt>
                <c:pt idx="10">
                  <c:v>Extremely likely (10)</c:v>
                </c:pt>
              </c:strCache>
            </c:strRef>
          </c:cat>
          <c:val>
            <c:numRef>
              <c:f>NetPromoter!$B$6:$L$6</c:f>
              <c:numCache>
                <c:formatCode>0%</c:formatCode>
                <c:ptCount val="11"/>
                <c:pt idx="0">
                  <c:v>0.01</c:v>
                </c:pt>
                <c:pt idx="1">
                  <c:v>0.01</c:v>
                </c:pt>
                <c:pt idx="2">
                  <c:v>0.01</c:v>
                </c:pt>
                <c:pt idx="3">
                  <c:v>0.01</c:v>
                </c:pt>
                <c:pt idx="4">
                  <c:v>0.01</c:v>
                </c:pt>
                <c:pt idx="5">
                  <c:v>0.04</c:v>
                </c:pt>
                <c:pt idx="6">
                  <c:v>0.04</c:v>
                </c:pt>
                <c:pt idx="7">
                  <c:v>0.14000000000000001</c:v>
                </c:pt>
                <c:pt idx="8">
                  <c:v>0.2</c:v>
                </c:pt>
                <c:pt idx="9">
                  <c:v>0.15</c:v>
                </c:pt>
                <c:pt idx="10">
                  <c:v>0.42</c:v>
                </c:pt>
              </c:numCache>
            </c:numRef>
          </c:val>
          <c:smooth val="0"/>
          <c:extLst>
            <c:ext xmlns:c16="http://schemas.microsoft.com/office/drawing/2014/chart" uri="{C3380CC4-5D6E-409C-BE32-E72D297353CC}">
              <c16:uniqueId val="{00000003-B9FB-4EA2-ABB3-E6A2BCE2D368}"/>
            </c:ext>
          </c:extLst>
        </c:ser>
        <c:dLbls>
          <c:showLegendKey val="0"/>
          <c:showVal val="0"/>
          <c:showCatName val="0"/>
          <c:showSerName val="0"/>
          <c:showPercent val="0"/>
          <c:showBubbleSize val="0"/>
        </c:dLbls>
        <c:smooth val="0"/>
        <c:axId val="694548216"/>
        <c:axId val="694549200"/>
      </c:lineChart>
      <c:catAx>
        <c:axId val="694548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4549200"/>
        <c:crosses val="autoZero"/>
        <c:auto val="1"/>
        <c:lblAlgn val="ctr"/>
        <c:lblOffset val="100"/>
        <c:noMultiLvlLbl val="0"/>
      </c:catAx>
      <c:valAx>
        <c:axId val="694549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4548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Importance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'How Important'!$I$99</c:f>
              <c:strCache>
                <c:ptCount val="1"/>
                <c:pt idx="0">
                  <c:v>Undergraduate Students</c:v>
                </c:pt>
              </c:strCache>
            </c:strRef>
          </c:tx>
          <c:spPr>
            <a:solidFill>
              <a:schemeClr val="accent1"/>
            </a:solidFill>
            <a:ln>
              <a:noFill/>
            </a:ln>
            <a:effectLst/>
          </c:spPr>
          <c:invertIfNegative val="0"/>
          <c:cat>
            <c:strRef>
              <c:f>'How Important'!$J$98:$M$98</c:f>
              <c:strCache>
                <c:ptCount val="4"/>
                <c:pt idx="0">
                  <c:v>Not Important</c:v>
                </c:pt>
                <c:pt idx="1">
                  <c:v>Somewhat Important</c:v>
                </c:pt>
                <c:pt idx="2">
                  <c:v>Important</c:v>
                </c:pt>
                <c:pt idx="3">
                  <c:v>Very Important</c:v>
                </c:pt>
              </c:strCache>
            </c:strRef>
          </c:cat>
          <c:val>
            <c:numRef>
              <c:f>'How Important'!$J$99:$M$99</c:f>
              <c:numCache>
                <c:formatCode>0%</c:formatCode>
                <c:ptCount val="4"/>
                <c:pt idx="0">
                  <c:v>0.1</c:v>
                </c:pt>
                <c:pt idx="1">
                  <c:v>0.18</c:v>
                </c:pt>
                <c:pt idx="2">
                  <c:v>0.33</c:v>
                </c:pt>
                <c:pt idx="3">
                  <c:v>0.39</c:v>
                </c:pt>
              </c:numCache>
            </c:numRef>
          </c:val>
          <c:extLst>
            <c:ext xmlns:c16="http://schemas.microsoft.com/office/drawing/2014/chart" uri="{C3380CC4-5D6E-409C-BE32-E72D297353CC}">
              <c16:uniqueId val="{00000000-5DC3-4F88-B778-010DFD8AA50F}"/>
            </c:ext>
          </c:extLst>
        </c:ser>
        <c:ser>
          <c:idx val="1"/>
          <c:order val="1"/>
          <c:tx>
            <c:strRef>
              <c:f>'How Important'!$I$100</c:f>
              <c:strCache>
                <c:ptCount val="1"/>
                <c:pt idx="0">
                  <c:v>Graduate Students</c:v>
                </c:pt>
              </c:strCache>
            </c:strRef>
          </c:tx>
          <c:spPr>
            <a:solidFill>
              <a:schemeClr val="accent2"/>
            </a:solidFill>
            <a:ln>
              <a:noFill/>
            </a:ln>
            <a:effectLst/>
          </c:spPr>
          <c:invertIfNegative val="0"/>
          <c:cat>
            <c:strRef>
              <c:f>'How Important'!$J$98:$M$98</c:f>
              <c:strCache>
                <c:ptCount val="4"/>
                <c:pt idx="0">
                  <c:v>Not Important</c:v>
                </c:pt>
                <c:pt idx="1">
                  <c:v>Somewhat Important</c:v>
                </c:pt>
                <c:pt idx="2">
                  <c:v>Important</c:v>
                </c:pt>
                <c:pt idx="3">
                  <c:v>Very Important</c:v>
                </c:pt>
              </c:strCache>
            </c:strRef>
          </c:cat>
          <c:val>
            <c:numRef>
              <c:f>'How Important'!$J$100:$M$100</c:f>
              <c:numCache>
                <c:formatCode>0%</c:formatCode>
                <c:ptCount val="4"/>
                <c:pt idx="0">
                  <c:v>0.12</c:v>
                </c:pt>
                <c:pt idx="1">
                  <c:v>0.1</c:v>
                </c:pt>
                <c:pt idx="2">
                  <c:v>0.28999999999999998</c:v>
                </c:pt>
                <c:pt idx="3">
                  <c:v>0.48</c:v>
                </c:pt>
              </c:numCache>
            </c:numRef>
          </c:val>
          <c:extLst>
            <c:ext xmlns:c16="http://schemas.microsoft.com/office/drawing/2014/chart" uri="{C3380CC4-5D6E-409C-BE32-E72D297353CC}">
              <c16:uniqueId val="{00000001-5DC3-4F88-B778-010DFD8AA50F}"/>
            </c:ext>
          </c:extLst>
        </c:ser>
        <c:ser>
          <c:idx val="2"/>
          <c:order val="2"/>
          <c:tx>
            <c:strRef>
              <c:f>'How Important'!$I$101</c:f>
              <c:strCache>
                <c:ptCount val="1"/>
                <c:pt idx="0">
                  <c:v>Faculty</c:v>
                </c:pt>
              </c:strCache>
            </c:strRef>
          </c:tx>
          <c:spPr>
            <a:solidFill>
              <a:schemeClr val="accent3"/>
            </a:solidFill>
            <a:ln>
              <a:noFill/>
            </a:ln>
            <a:effectLst/>
          </c:spPr>
          <c:invertIfNegative val="0"/>
          <c:cat>
            <c:strRef>
              <c:f>'How Important'!$J$98:$M$98</c:f>
              <c:strCache>
                <c:ptCount val="4"/>
                <c:pt idx="0">
                  <c:v>Not Important</c:v>
                </c:pt>
                <c:pt idx="1">
                  <c:v>Somewhat Important</c:v>
                </c:pt>
                <c:pt idx="2">
                  <c:v>Important</c:v>
                </c:pt>
                <c:pt idx="3">
                  <c:v>Very Important</c:v>
                </c:pt>
              </c:strCache>
            </c:strRef>
          </c:cat>
          <c:val>
            <c:numRef>
              <c:f>'How Important'!$J$101:$M$101</c:f>
              <c:numCache>
                <c:formatCode>0%</c:formatCode>
                <c:ptCount val="4"/>
                <c:pt idx="0">
                  <c:v>0.01</c:v>
                </c:pt>
                <c:pt idx="1">
                  <c:v>0.04</c:v>
                </c:pt>
                <c:pt idx="2">
                  <c:v>0.26</c:v>
                </c:pt>
                <c:pt idx="3">
                  <c:v>0.68</c:v>
                </c:pt>
              </c:numCache>
            </c:numRef>
          </c:val>
          <c:extLst>
            <c:ext xmlns:c16="http://schemas.microsoft.com/office/drawing/2014/chart" uri="{C3380CC4-5D6E-409C-BE32-E72D297353CC}">
              <c16:uniqueId val="{00000002-5DC3-4F88-B778-010DFD8AA50F}"/>
            </c:ext>
          </c:extLst>
        </c:ser>
        <c:ser>
          <c:idx val="3"/>
          <c:order val="3"/>
          <c:tx>
            <c:strRef>
              <c:f>'How Important'!$I$102</c:f>
              <c:strCache>
                <c:ptCount val="1"/>
                <c:pt idx="0">
                  <c:v>Staff</c:v>
                </c:pt>
              </c:strCache>
            </c:strRef>
          </c:tx>
          <c:spPr>
            <a:solidFill>
              <a:schemeClr val="accent4"/>
            </a:solidFill>
            <a:ln>
              <a:noFill/>
            </a:ln>
            <a:effectLst/>
          </c:spPr>
          <c:invertIfNegative val="0"/>
          <c:cat>
            <c:strRef>
              <c:f>'How Important'!$J$98:$M$98</c:f>
              <c:strCache>
                <c:ptCount val="4"/>
                <c:pt idx="0">
                  <c:v>Not Important</c:v>
                </c:pt>
                <c:pt idx="1">
                  <c:v>Somewhat Important</c:v>
                </c:pt>
                <c:pt idx="2">
                  <c:v>Important</c:v>
                </c:pt>
                <c:pt idx="3">
                  <c:v>Very Important</c:v>
                </c:pt>
              </c:strCache>
            </c:strRef>
          </c:cat>
          <c:val>
            <c:numRef>
              <c:f>'How Important'!$J$102:$M$102</c:f>
              <c:numCache>
                <c:formatCode>0%</c:formatCode>
                <c:ptCount val="4"/>
                <c:pt idx="0">
                  <c:v>0.02</c:v>
                </c:pt>
                <c:pt idx="1">
                  <c:v>0.02</c:v>
                </c:pt>
                <c:pt idx="2">
                  <c:v>0.21</c:v>
                </c:pt>
                <c:pt idx="3">
                  <c:v>0.76</c:v>
                </c:pt>
              </c:numCache>
            </c:numRef>
          </c:val>
          <c:extLst>
            <c:ext xmlns:c16="http://schemas.microsoft.com/office/drawing/2014/chart" uri="{C3380CC4-5D6E-409C-BE32-E72D297353CC}">
              <c16:uniqueId val="{00000003-5DC3-4F88-B778-010DFD8AA50F}"/>
            </c:ext>
          </c:extLst>
        </c:ser>
        <c:dLbls>
          <c:dLblPos val="outEnd"/>
          <c:showLegendKey val="0"/>
          <c:showVal val="0"/>
          <c:showCatName val="0"/>
          <c:showSerName val="0"/>
          <c:showPercent val="0"/>
          <c:showBubbleSize val="0"/>
        </c:dLbls>
        <c:gapWidth val="219"/>
        <c:overlap val="-27"/>
        <c:axId val="761097496"/>
        <c:axId val="761097824"/>
      </c:barChart>
      <c:catAx>
        <c:axId val="761097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1097824"/>
        <c:crosses val="autoZero"/>
        <c:auto val="1"/>
        <c:lblAlgn val="ctr"/>
        <c:lblOffset val="100"/>
        <c:noMultiLvlLbl val="0"/>
      </c:catAx>
      <c:valAx>
        <c:axId val="761097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1097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Satisfaction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'How Satisfied'!$I$98</c:f>
              <c:strCache>
                <c:ptCount val="1"/>
                <c:pt idx="0">
                  <c:v>Dissatisfied</c:v>
                </c:pt>
              </c:strCache>
            </c:strRef>
          </c:tx>
          <c:spPr>
            <a:solidFill>
              <a:schemeClr val="accent1"/>
            </a:solidFill>
            <a:ln>
              <a:noFill/>
            </a:ln>
            <a:effectLst/>
          </c:spPr>
          <c:invertIfNegative val="0"/>
          <c:cat>
            <c:strRef>
              <c:f>'How Satisfied'!$H$99:$H$102</c:f>
              <c:strCache>
                <c:ptCount val="4"/>
                <c:pt idx="0">
                  <c:v>Undergraduate Students</c:v>
                </c:pt>
                <c:pt idx="1">
                  <c:v>Graduate Students</c:v>
                </c:pt>
                <c:pt idx="2">
                  <c:v>Faculty</c:v>
                </c:pt>
                <c:pt idx="3">
                  <c:v>Staff</c:v>
                </c:pt>
              </c:strCache>
            </c:strRef>
          </c:cat>
          <c:val>
            <c:numRef>
              <c:f>'How Satisfied'!$I$99:$I$102</c:f>
              <c:numCache>
                <c:formatCode>0%</c:formatCode>
                <c:ptCount val="4"/>
                <c:pt idx="0">
                  <c:v>0.03</c:v>
                </c:pt>
                <c:pt idx="1">
                  <c:v>0.01</c:v>
                </c:pt>
                <c:pt idx="2">
                  <c:v>0.01</c:v>
                </c:pt>
                <c:pt idx="3">
                  <c:v>0.01</c:v>
                </c:pt>
              </c:numCache>
            </c:numRef>
          </c:val>
          <c:extLst>
            <c:ext xmlns:c16="http://schemas.microsoft.com/office/drawing/2014/chart" uri="{C3380CC4-5D6E-409C-BE32-E72D297353CC}">
              <c16:uniqueId val="{00000000-10C1-4341-8332-6CADBEAAD4B4}"/>
            </c:ext>
          </c:extLst>
        </c:ser>
        <c:ser>
          <c:idx val="1"/>
          <c:order val="1"/>
          <c:tx>
            <c:strRef>
              <c:f>'How Satisfied'!$J$98</c:f>
              <c:strCache>
                <c:ptCount val="1"/>
                <c:pt idx="0">
                  <c:v>Somewhat Dissatisfied</c:v>
                </c:pt>
              </c:strCache>
            </c:strRef>
          </c:tx>
          <c:spPr>
            <a:solidFill>
              <a:schemeClr val="accent2"/>
            </a:solidFill>
            <a:ln>
              <a:noFill/>
            </a:ln>
            <a:effectLst/>
          </c:spPr>
          <c:invertIfNegative val="0"/>
          <c:cat>
            <c:strRef>
              <c:f>'How Satisfied'!$H$99:$H$102</c:f>
              <c:strCache>
                <c:ptCount val="4"/>
                <c:pt idx="0">
                  <c:v>Undergraduate Students</c:v>
                </c:pt>
                <c:pt idx="1">
                  <c:v>Graduate Students</c:v>
                </c:pt>
                <c:pt idx="2">
                  <c:v>Faculty</c:v>
                </c:pt>
                <c:pt idx="3">
                  <c:v>Staff</c:v>
                </c:pt>
              </c:strCache>
            </c:strRef>
          </c:cat>
          <c:val>
            <c:numRef>
              <c:f>'How Satisfied'!$J$99:$J$102</c:f>
              <c:numCache>
                <c:formatCode>0%</c:formatCode>
                <c:ptCount val="4"/>
                <c:pt idx="0">
                  <c:v>0.03</c:v>
                </c:pt>
                <c:pt idx="1">
                  <c:v>0.03</c:v>
                </c:pt>
                <c:pt idx="2">
                  <c:v>0.04</c:v>
                </c:pt>
                <c:pt idx="3">
                  <c:v>0.02</c:v>
                </c:pt>
              </c:numCache>
            </c:numRef>
          </c:val>
          <c:extLst>
            <c:ext xmlns:c16="http://schemas.microsoft.com/office/drawing/2014/chart" uri="{C3380CC4-5D6E-409C-BE32-E72D297353CC}">
              <c16:uniqueId val="{00000001-10C1-4341-8332-6CADBEAAD4B4}"/>
            </c:ext>
          </c:extLst>
        </c:ser>
        <c:ser>
          <c:idx val="2"/>
          <c:order val="2"/>
          <c:tx>
            <c:strRef>
              <c:f>'How Satisfied'!$K$98</c:f>
              <c:strCache>
                <c:ptCount val="1"/>
                <c:pt idx="0">
                  <c:v>Somewhat Satisfied</c:v>
                </c:pt>
              </c:strCache>
            </c:strRef>
          </c:tx>
          <c:spPr>
            <a:solidFill>
              <a:schemeClr val="accent3"/>
            </a:solidFill>
            <a:ln>
              <a:noFill/>
            </a:ln>
            <a:effectLst/>
          </c:spPr>
          <c:invertIfNegative val="0"/>
          <c:cat>
            <c:strRef>
              <c:f>'How Satisfied'!$H$99:$H$102</c:f>
              <c:strCache>
                <c:ptCount val="4"/>
                <c:pt idx="0">
                  <c:v>Undergraduate Students</c:v>
                </c:pt>
                <c:pt idx="1">
                  <c:v>Graduate Students</c:v>
                </c:pt>
                <c:pt idx="2">
                  <c:v>Faculty</c:v>
                </c:pt>
                <c:pt idx="3">
                  <c:v>Staff</c:v>
                </c:pt>
              </c:strCache>
            </c:strRef>
          </c:cat>
          <c:val>
            <c:numRef>
              <c:f>'How Satisfied'!$K$99:$K$102</c:f>
              <c:numCache>
                <c:formatCode>0%</c:formatCode>
                <c:ptCount val="4"/>
                <c:pt idx="0">
                  <c:v>0.22</c:v>
                </c:pt>
                <c:pt idx="1">
                  <c:v>0.19</c:v>
                </c:pt>
                <c:pt idx="2">
                  <c:v>0.28999999999999998</c:v>
                </c:pt>
                <c:pt idx="3">
                  <c:v>0.19</c:v>
                </c:pt>
              </c:numCache>
            </c:numRef>
          </c:val>
          <c:extLst>
            <c:ext xmlns:c16="http://schemas.microsoft.com/office/drawing/2014/chart" uri="{C3380CC4-5D6E-409C-BE32-E72D297353CC}">
              <c16:uniqueId val="{00000002-10C1-4341-8332-6CADBEAAD4B4}"/>
            </c:ext>
          </c:extLst>
        </c:ser>
        <c:ser>
          <c:idx val="3"/>
          <c:order val="3"/>
          <c:tx>
            <c:strRef>
              <c:f>'How Satisfied'!$L$98</c:f>
              <c:strCache>
                <c:ptCount val="1"/>
                <c:pt idx="0">
                  <c:v>Satisfied</c:v>
                </c:pt>
              </c:strCache>
            </c:strRef>
          </c:tx>
          <c:spPr>
            <a:solidFill>
              <a:schemeClr val="accent4"/>
            </a:solidFill>
            <a:ln>
              <a:noFill/>
            </a:ln>
            <a:effectLst/>
          </c:spPr>
          <c:invertIfNegative val="0"/>
          <c:cat>
            <c:strRef>
              <c:f>'How Satisfied'!$H$99:$H$102</c:f>
              <c:strCache>
                <c:ptCount val="4"/>
                <c:pt idx="0">
                  <c:v>Undergraduate Students</c:v>
                </c:pt>
                <c:pt idx="1">
                  <c:v>Graduate Students</c:v>
                </c:pt>
                <c:pt idx="2">
                  <c:v>Faculty</c:v>
                </c:pt>
                <c:pt idx="3">
                  <c:v>Staff</c:v>
                </c:pt>
              </c:strCache>
            </c:strRef>
          </c:cat>
          <c:val>
            <c:numRef>
              <c:f>'How Satisfied'!$L$99:$L$102</c:f>
              <c:numCache>
                <c:formatCode>0%</c:formatCode>
                <c:ptCount val="4"/>
                <c:pt idx="0">
                  <c:v>0.72</c:v>
                </c:pt>
                <c:pt idx="1">
                  <c:v>0.77</c:v>
                </c:pt>
                <c:pt idx="2">
                  <c:v>0.67</c:v>
                </c:pt>
                <c:pt idx="3">
                  <c:v>0.79</c:v>
                </c:pt>
              </c:numCache>
            </c:numRef>
          </c:val>
          <c:extLst>
            <c:ext xmlns:c16="http://schemas.microsoft.com/office/drawing/2014/chart" uri="{C3380CC4-5D6E-409C-BE32-E72D297353CC}">
              <c16:uniqueId val="{00000003-10C1-4341-8332-6CADBEAAD4B4}"/>
            </c:ext>
          </c:extLst>
        </c:ser>
        <c:dLbls>
          <c:dLblPos val="outEnd"/>
          <c:showLegendKey val="0"/>
          <c:showVal val="0"/>
          <c:showCatName val="0"/>
          <c:showSerName val="0"/>
          <c:showPercent val="0"/>
          <c:showBubbleSize val="0"/>
        </c:dLbls>
        <c:gapWidth val="219"/>
        <c:overlap val="-27"/>
        <c:axId val="856882896"/>
        <c:axId val="856886832"/>
      </c:barChart>
      <c:catAx>
        <c:axId val="85688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6886832"/>
        <c:crosses val="autoZero"/>
        <c:auto val="1"/>
        <c:lblAlgn val="ctr"/>
        <c:lblOffset val="100"/>
        <c:noMultiLvlLbl val="0"/>
      </c:catAx>
      <c:valAx>
        <c:axId val="8568868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688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Time in Current Role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919-4A35-9942-5D4BD8C44E3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919-4A35-9942-5D4BD8C44E3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919-4A35-9942-5D4BD8C44E3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multiLvlStrRef>
              <c:f>Demographics!$F$61:$H$62</c:f>
              <c:multiLvlStrCache>
                <c:ptCount val="3"/>
                <c:lvl>
                  <c:pt idx="0">
                    <c:v>0-1 years</c:v>
                  </c:pt>
                  <c:pt idx="1">
                    <c:v>1-5 years</c:v>
                  </c:pt>
                  <c:pt idx="2">
                    <c:v>5+ years</c:v>
                  </c:pt>
                </c:lvl>
                <c:lvl>
                  <c:pt idx="0">
                    <c:v>Time in Current Role</c:v>
                  </c:pt>
                </c:lvl>
              </c:multiLvlStrCache>
            </c:multiLvlStrRef>
          </c:cat>
          <c:val>
            <c:numRef>
              <c:f>Demographics!$F$63:$H$63</c:f>
              <c:numCache>
                <c:formatCode>0%</c:formatCode>
                <c:ptCount val="3"/>
                <c:pt idx="0">
                  <c:v>0.12</c:v>
                </c:pt>
                <c:pt idx="1">
                  <c:v>0.42</c:v>
                </c:pt>
                <c:pt idx="2">
                  <c:v>0.46</c:v>
                </c:pt>
              </c:numCache>
            </c:numRef>
          </c:val>
          <c:extLst>
            <c:ext xmlns:c16="http://schemas.microsoft.com/office/drawing/2014/chart" uri="{C3380CC4-5D6E-409C-BE32-E72D297353CC}">
              <c16:uniqueId val="{00000006-3919-4A35-9942-5D4BD8C44E3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Best Description </a:t>
            </a:r>
          </a:p>
          <a:p>
            <a:pPr>
              <a:defRPr/>
            </a:pPr>
            <a:r>
              <a:rPr lang="en-US" dirty="0"/>
              <a:t>of Job</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F0B-4551-8EBD-646B9C74352A}"/>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F0B-4551-8EBD-646B9C74352A}"/>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F0B-4551-8EBD-646B9C74352A}"/>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F0B-4551-8EBD-646B9C74352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Demographics!$N$62:$Q$62</c:f>
              <c:strCache>
                <c:ptCount val="4"/>
                <c:pt idx="0">
                  <c:v>Admin./ Academic Support</c:v>
                </c:pt>
                <c:pt idx="1">
                  <c:v>Service/ Facility Support</c:v>
                </c:pt>
                <c:pt idx="2">
                  <c:v>Technical/ Professional</c:v>
                </c:pt>
                <c:pt idx="3">
                  <c:v>Supervisor/ Management</c:v>
                </c:pt>
              </c:strCache>
            </c:strRef>
          </c:cat>
          <c:val>
            <c:numRef>
              <c:f>Demographics!$N$63:$Q$63</c:f>
              <c:numCache>
                <c:formatCode>0%</c:formatCode>
                <c:ptCount val="4"/>
                <c:pt idx="0">
                  <c:v>0.5</c:v>
                </c:pt>
                <c:pt idx="1">
                  <c:v>0.1</c:v>
                </c:pt>
                <c:pt idx="2">
                  <c:v>0.17</c:v>
                </c:pt>
                <c:pt idx="3">
                  <c:v>0.23</c:v>
                </c:pt>
              </c:numCache>
            </c:numRef>
          </c:val>
          <c:extLst>
            <c:ext xmlns:c16="http://schemas.microsoft.com/office/drawing/2014/chart" uri="{C3380CC4-5D6E-409C-BE32-E72D297353CC}">
              <c16:uniqueId val="{00000008-CF0B-4551-8EBD-646B9C74352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4247060463752681"/>
          <c:y val="0.34664108291486817"/>
          <c:w val="0.32977907493971581"/>
          <c:h val="0.6124815950491910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Division</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36C-4D66-9B87-3C2E167E0CB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36C-4D66-9B87-3C2E167E0CB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36C-4D66-9B87-3C2E167E0CB2}"/>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36C-4D66-9B87-3C2E167E0CB2}"/>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F36C-4D66-9B87-3C2E167E0CB2}"/>
              </c:ext>
            </c:extLst>
          </c:dPt>
          <c:dLbls>
            <c:dLbl>
              <c:idx val="0"/>
              <c:layout>
                <c:manualLayout>
                  <c:x val="-5.4053355638520012E-2"/>
                  <c:y val="0.1480079070950945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36C-4D66-9B87-3C2E167E0CB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Demographics!$I$62:$M$62</c:f>
              <c:strCache>
                <c:ptCount val="5"/>
                <c:pt idx="0">
                  <c:v>President's Office</c:v>
                </c:pt>
                <c:pt idx="1">
                  <c:v>VPAA</c:v>
                </c:pt>
                <c:pt idx="2">
                  <c:v>VPFP</c:v>
                </c:pt>
                <c:pt idx="3">
                  <c:v>VPSA</c:v>
                </c:pt>
                <c:pt idx="4">
                  <c:v>VPUA</c:v>
                </c:pt>
              </c:strCache>
            </c:strRef>
          </c:cat>
          <c:val>
            <c:numRef>
              <c:f>Demographics!$I$63:$M$63</c:f>
              <c:numCache>
                <c:formatCode>0%</c:formatCode>
                <c:ptCount val="5"/>
                <c:pt idx="0">
                  <c:v>0.08</c:v>
                </c:pt>
                <c:pt idx="1">
                  <c:v>0.49</c:v>
                </c:pt>
                <c:pt idx="2">
                  <c:v>0.19</c:v>
                </c:pt>
                <c:pt idx="3">
                  <c:v>0.2</c:v>
                </c:pt>
                <c:pt idx="4">
                  <c:v>0.05</c:v>
                </c:pt>
              </c:numCache>
            </c:numRef>
          </c:val>
          <c:extLst>
            <c:ext xmlns:c16="http://schemas.microsoft.com/office/drawing/2014/chart" uri="{C3380CC4-5D6E-409C-BE32-E72D297353CC}">
              <c16:uniqueId val="{0000000A-F36C-4D66-9B87-3C2E167E0CB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9756479044685182"/>
          <c:y val="0.35325916681235708"/>
          <c:w val="0.27652583117421847"/>
          <c:h val="0.5827975201574578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Students - Expected Graduation</a:t>
            </a:r>
          </a:p>
        </c:rich>
      </c:tx>
      <c:layout>
        <c:manualLayout>
          <c:xMode val="edge"/>
          <c:yMode val="edge"/>
          <c:x val="0.17569444444444443"/>
          <c:y val="3.236994219653179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Demographics!$A$58</c:f>
              <c:strCache>
                <c:ptCount val="1"/>
                <c:pt idx="0">
                  <c:v>Graduate Students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Demographics!$B$57:$I$57</c:f>
              <c:strCache>
                <c:ptCount val="4"/>
                <c:pt idx="0">
                  <c:v>2021</c:v>
                </c:pt>
                <c:pt idx="1">
                  <c:v>2022</c:v>
                </c:pt>
                <c:pt idx="2">
                  <c:v>2023</c:v>
                </c:pt>
                <c:pt idx="3">
                  <c:v>2024 or later</c:v>
                </c:pt>
              </c:strCache>
            </c:strRef>
          </c:cat>
          <c:val>
            <c:numRef>
              <c:f>Demographics!$B$58:$I$58</c:f>
              <c:numCache>
                <c:formatCode>0%</c:formatCode>
                <c:ptCount val="4"/>
                <c:pt idx="0">
                  <c:v>0.36</c:v>
                </c:pt>
                <c:pt idx="1">
                  <c:v>0.37</c:v>
                </c:pt>
                <c:pt idx="2">
                  <c:v>0.15</c:v>
                </c:pt>
                <c:pt idx="3">
                  <c:v>0.12</c:v>
                </c:pt>
              </c:numCache>
            </c:numRef>
          </c:val>
          <c:extLst>
            <c:ext xmlns:c16="http://schemas.microsoft.com/office/drawing/2014/chart" uri="{C3380CC4-5D6E-409C-BE32-E72D297353CC}">
              <c16:uniqueId val="{00000000-5FC8-4CA2-AD00-DECDE94AC254}"/>
            </c:ext>
          </c:extLst>
        </c:ser>
        <c:ser>
          <c:idx val="1"/>
          <c:order val="1"/>
          <c:tx>
            <c:strRef>
              <c:f>Demographics!$A$59</c:f>
              <c:strCache>
                <c:ptCount val="1"/>
                <c:pt idx="0">
                  <c:v>Undergraduate Students</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Demographics!$B$57:$I$57</c:f>
              <c:strCache>
                <c:ptCount val="4"/>
                <c:pt idx="0">
                  <c:v>2021</c:v>
                </c:pt>
                <c:pt idx="1">
                  <c:v>2022</c:v>
                </c:pt>
                <c:pt idx="2">
                  <c:v>2023</c:v>
                </c:pt>
                <c:pt idx="3">
                  <c:v>2024 or later</c:v>
                </c:pt>
              </c:strCache>
            </c:strRef>
          </c:cat>
          <c:val>
            <c:numRef>
              <c:f>Demographics!$B$59:$I$59</c:f>
              <c:numCache>
                <c:formatCode>0%</c:formatCode>
                <c:ptCount val="4"/>
                <c:pt idx="0">
                  <c:v>0.28999999999999998</c:v>
                </c:pt>
                <c:pt idx="1">
                  <c:v>0.3</c:v>
                </c:pt>
                <c:pt idx="2">
                  <c:v>0.22</c:v>
                </c:pt>
                <c:pt idx="3">
                  <c:v>0.19</c:v>
                </c:pt>
              </c:numCache>
            </c:numRef>
          </c:val>
          <c:extLst>
            <c:ext xmlns:c16="http://schemas.microsoft.com/office/drawing/2014/chart" uri="{C3380CC4-5D6E-409C-BE32-E72D297353CC}">
              <c16:uniqueId val="{00000001-5FC8-4CA2-AD00-DECDE94AC254}"/>
            </c:ext>
          </c:extLst>
        </c:ser>
        <c:dLbls>
          <c:dLblPos val="inEnd"/>
          <c:showLegendKey val="0"/>
          <c:showVal val="1"/>
          <c:showCatName val="0"/>
          <c:showSerName val="0"/>
          <c:showPercent val="0"/>
          <c:showBubbleSize val="0"/>
        </c:dLbls>
        <c:gapWidth val="65"/>
        <c:axId val="790393096"/>
        <c:axId val="790395392"/>
      </c:barChart>
      <c:valAx>
        <c:axId val="79039539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790393096"/>
        <c:crosses val="autoZero"/>
        <c:crossBetween val="between"/>
      </c:valAx>
      <c:catAx>
        <c:axId val="79039309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790395392"/>
        <c:crosses val="autoZero"/>
        <c:auto val="1"/>
        <c:lblAlgn val="ctr"/>
        <c:lblOffset val="100"/>
        <c:noMultiLvlLbl val="0"/>
      </c:cat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Students &amp; Faculty - College Affiliation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Demographics!$A$47</c:f>
              <c:strCache>
                <c:ptCount val="1"/>
                <c:pt idx="0">
                  <c:v>Graduate Students</c:v>
                </c:pt>
              </c:strCache>
            </c:strRef>
          </c:tx>
          <c:spPr>
            <a:solidFill>
              <a:schemeClr val="accent1"/>
            </a:solidFill>
            <a:ln>
              <a:noFill/>
            </a:ln>
            <a:effectLst/>
          </c:spPr>
          <c:invertIfNegative val="0"/>
          <c:cat>
            <c:strRef>
              <c:f>Demographics!$B$46:$H$46</c:f>
              <c:strCache>
                <c:ptCount val="7"/>
                <c:pt idx="0">
                  <c:v>WKCFA</c:v>
                </c:pt>
                <c:pt idx="1">
                  <c:v>CAS</c:v>
                </c:pt>
                <c:pt idx="2">
                  <c:v>CAST</c:v>
                </c:pt>
                <c:pt idx="3">
                  <c:v>MCN</c:v>
                </c:pt>
                <c:pt idx="4">
                  <c:v>COE</c:v>
                </c:pt>
                <c:pt idx="5">
                  <c:v>COB</c:v>
                </c:pt>
                <c:pt idx="6">
                  <c:v>Undeclared</c:v>
                </c:pt>
              </c:strCache>
            </c:strRef>
          </c:cat>
          <c:val>
            <c:numRef>
              <c:f>Demographics!$B$47:$H$47</c:f>
              <c:numCache>
                <c:formatCode>0%</c:formatCode>
                <c:ptCount val="7"/>
                <c:pt idx="0">
                  <c:v>0.06</c:v>
                </c:pt>
                <c:pt idx="1">
                  <c:v>0.32</c:v>
                </c:pt>
                <c:pt idx="2">
                  <c:v>0.12</c:v>
                </c:pt>
                <c:pt idx="3">
                  <c:v>0.04</c:v>
                </c:pt>
                <c:pt idx="4">
                  <c:v>0.28000000000000003</c:v>
                </c:pt>
                <c:pt idx="5">
                  <c:v>0.16</c:v>
                </c:pt>
                <c:pt idx="6">
                  <c:v>0.02</c:v>
                </c:pt>
              </c:numCache>
            </c:numRef>
          </c:val>
          <c:extLst>
            <c:ext xmlns:c16="http://schemas.microsoft.com/office/drawing/2014/chart" uri="{C3380CC4-5D6E-409C-BE32-E72D297353CC}">
              <c16:uniqueId val="{00000000-BDF4-44B0-885B-3417DA6856F9}"/>
            </c:ext>
          </c:extLst>
        </c:ser>
        <c:ser>
          <c:idx val="1"/>
          <c:order val="1"/>
          <c:tx>
            <c:strRef>
              <c:f>Demographics!$A$48</c:f>
              <c:strCache>
                <c:ptCount val="1"/>
                <c:pt idx="0">
                  <c:v>Undergraduate Students</c:v>
                </c:pt>
              </c:strCache>
            </c:strRef>
          </c:tx>
          <c:spPr>
            <a:solidFill>
              <a:schemeClr val="accent2"/>
            </a:solidFill>
            <a:ln>
              <a:noFill/>
            </a:ln>
            <a:effectLst/>
          </c:spPr>
          <c:invertIfNegative val="0"/>
          <c:cat>
            <c:strRef>
              <c:f>Demographics!$B$46:$H$46</c:f>
              <c:strCache>
                <c:ptCount val="7"/>
                <c:pt idx="0">
                  <c:v>WKCFA</c:v>
                </c:pt>
                <c:pt idx="1">
                  <c:v>CAS</c:v>
                </c:pt>
                <c:pt idx="2">
                  <c:v>CAST</c:v>
                </c:pt>
                <c:pt idx="3">
                  <c:v>MCN</c:v>
                </c:pt>
                <c:pt idx="4">
                  <c:v>COE</c:v>
                </c:pt>
                <c:pt idx="5">
                  <c:v>COB</c:v>
                </c:pt>
                <c:pt idx="6">
                  <c:v>Undeclared</c:v>
                </c:pt>
              </c:strCache>
            </c:strRef>
          </c:cat>
          <c:val>
            <c:numRef>
              <c:f>Demographics!$B$48:$H$48</c:f>
              <c:numCache>
                <c:formatCode>0%</c:formatCode>
                <c:ptCount val="7"/>
                <c:pt idx="0">
                  <c:v>0.06</c:v>
                </c:pt>
                <c:pt idx="1">
                  <c:v>0.28000000000000003</c:v>
                </c:pt>
                <c:pt idx="2">
                  <c:v>0.21</c:v>
                </c:pt>
                <c:pt idx="3">
                  <c:v>0.06</c:v>
                </c:pt>
                <c:pt idx="4">
                  <c:v>0.2</c:v>
                </c:pt>
                <c:pt idx="5">
                  <c:v>0.14000000000000001</c:v>
                </c:pt>
                <c:pt idx="6">
                  <c:v>0.03</c:v>
                </c:pt>
              </c:numCache>
            </c:numRef>
          </c:val>
          <c:extLst>
            <c:ext xmlns:c16="http://schemas.microsoft.com/office/drawing/2014/chart" uri="{C3380CC4-5D6E-409C-BE32-E72D297353CC}">
              <c16:uniqueId val="{00000001-BDF4-44B0-885B-3417DA6856F9}"/>
            </c:ext>
          </c:extLst>
        </c:ser>
        <c:ser>
          <c:idx val="2"/>
          <c:order val="2"/>
          <c:tx>
            <c:strRef>
              <c:f>Demographics!$A$49</c:f>
              <c:strCache>
                <c:ptCount val="1"/>
                <c:pt idx="0">
                  <c:v>Faculty</c:v>
                </c:pt>
              </c:strCache>
            </c:strRef>
          </c:tx>
          <c:spPr>
            <a:solidFill>
              <a:schemeClr val="accent3"/>
            </a:solidFill>
            <a:ln>
              <a:noFill/>
            </a:ln>
            <a:effectLst/>
          </c:spPr>
          <c:invertIfNegative val="0"/>
          <c:cat>
            <c:strRef>
              <c:f>Demographics!$B$46:$H$46</c:f>
              <c:strCache>
                <c:ptCount val="7"/>
                <c:pt idx="0">
                  <c:v>WKCFA</c:v>
                </c:pt>
                <c:pt idx="1">
                  <c:v>CAS</c:v>
                </c:pt>
                <c:pt idx="2">
                  <c:v>CAST</c:v>
                </c:pt>
                <c:pt idx="3">
                  <c:v>MCN</c:v>
                </c:pt>
                <c:pt idx="4">
                  <c:v>COE</c:v>
                </c:pt>
                <c:pt idx="5">
                  <c:v>COB</c:v>
                </c:pt>
                <c:pt idx="6">
                  <c:v>Undeclared</c:v>
                </c:pt>
              </c:strCache>
            </c:strRef>
          </c:cat>
          <c:val>
            <c:numRef>
              <c:f>Demographics!$B$49:$H$49</c:f>
              <c:numCache>
                <c:formatCode>0%</c:formatCode>
                <c:ptCount val="7"/>
                <c:pt idx="0">
                  <c:v>0.12</c:v>
                </c:pt>
                <c:pt idx="1">
                  <c:v>0.38</c:v>
                </c:pt>
                <c:pt idx="2">
                  <c:v>0.17</c:v>
                </c:pt>
                <c:pt idx="3">
                  <c:v>0.04</c:v>
                </c:pt>
                <c:pt idx="4">
                  <c:v>0.21</c:v>
                </c:pt>
                <c:pt idx="5">
                  <c:v>0.08</c:v>
                </c:pt>
              </c:numCache>
            </c:numRef>
          </c:val>
          <c:extLst>
            <c:ext xmlns:c16="http://schemas.microsoft.com/office/drawing/2014/chart" uri="{C3380CC4-5D6E-409C-BE32-E72D297353CC}">
              <c16:uniqueId val="{00000002-BDF4-44B0-885B-3417DA6856F9}"/>
            </c:ext>
          </c:extLst>
        </c:ser>
        <c:dLbls>
          <c:showLegendKey val="0"/>
          <c:showVal val="0"/>
          <c:showCatName val="0"/>
          <c:showSerName val="0"/>
          <c:showPercent val="0"/>
          <c:showBubbleSize val="0"/>
        </c:dLbls>
        <c:gapWidth val="219"/>
        <c:overlap val="-27"/>
        <c:axId val="1236744960"/>
        <c:axId val="1236746600"/>
      </c:barChart>
      <c:catAx>
        <c:axId val="123674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6746600"/>
        <c:crosses val="autoZero"/>
        <c:auto val="1"/>
        <c:lblAlgn val="ctr"/>
        <c:lblOffset val="100"/>
        <c:noMultiLvlLbl val="0"/>
      </c:catAx>
      <c:valAx>
        <c:axId val="12367466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6744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Synchronous or </a:t>
            </a:r>
            <a:r>
              <a:rPr lang="en-US" b="1" dirty="0" err="1"/>
              <a:t>Asychronous</a:t>
            </a:r>
            <a:r>
              <a:rPr lang="en-US" b="1" dirty="0"/>
              <a:t> Classes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'Pandemic-related'!$A$3</c:f>
              <c:strCache>
                <c:ptCount val="1"/>
                <c:pt idx="0">
                  <c:v>Faculty (Teaching)</c:v>
                </c:pt>
              </c:strCache>
            </c:strRef>
          </c:tx>
          <c:spPr>
            <a:solidFill>
              <a:schemeClr val="accent1"/>
            </a:solidFill>
            <a:ln>
              <a:noFill/>
            </a:ln>
            <a:effectLst/>
          </c:spPr>
          <c:invertIfNegative val="0"/>
          <c:cat>
            <c:strRef>
              <c:f>'Pandemic-related'!$B$1:$F$2</c:f>
              <c:strCache>
                <c:ptCount val="5"/>
                <c:pt idx="0">
                  <c:v>Entirely live</c:v>
                </c:pt>
                <c:pt idx="1">
                  <c:v>Mostly live</c:v>
                </c:pt>
                <c:pt idx="2">
                  <c:v>Equally live and recorded</c:v>
                </c:pt>
                <c:pt idx="3">
                  <c:v>Mostly recorded</c:v>
                </c:pt>
                <c:pt idx="4">
                  <c:v>Entirely recorded</c:v>
                </c:pt>
              </c:strCache>
            </c:strRef>
          </c:cat>
          <c:val>
            <c:numRef>
              <c:f>'Pandemic-related'!$B$3:$F$3</c:f>
              <c:numCache>
                <c:formatCode>0%</c:formatCode>
                <c:ptCount val="5"/>
                <c:pt idx="0">
                  <c:v>0.41</c:v>
                </c:pt>
                <c:pt idx="1">
                  <c:v>0.27</c:v>
                </c:pt>
                <c:pt idx="2">
                  <c:v>0.23</c:v>
                </c:pt>
                <c:pt idx="3">
                  <c:v>7.0000000000000007E-2</c:v>
                </c:pt>
                <c:pt idx="4">
                  <c:v>0.03</c:v>
                </c:pt>
              </c:numCache>
            </c:numRef>
          </c:val>
          <c:extLst>
            <c:ext xmlns:c16="http://schemas.microsoft.com/office/drawing/2014/chart" uri="{C3380CC4-5D6E-409C-BE32-E72D297353CC}">
              <c16:uniqueId val="{00000000-D21B-406A-AAB0-712785D967CE}"/>
            </c:ext>
          </c:extLst>
        </c:ser>
        <c:ser>
          <c:idx val="1"/>
          <c:order val="1"/>
          <c:tx>
            <c:strRef>
              <c:f>'Pandemic-related'!$A$4</c:f>
              <c:strCache>
                <c:ptCount val="1"/>
                <c:pt idx="0">
                  <c:v>Graduate Students (Learning)</c:v>
                </c:pt>
              </c:strCache>
            </c:strRef>
          </c:tx>
          <c:spPr>
            <a:solidFill>
              <a:schemeClr val="accent2"/>
            </a:solidFill>
            <a:ln>
              <a:noFill/>
            </a:ln>
            <a:effectLst/>
          </c:spPr>
          <c:invertIfNegative val="0"/>
          <c:cat>
            <c:strRef>
              <c:f>'Pandemic-related'!$B$1:$F$2</c:f>
              <c:strCache>
                <c:ptCount val="5"/>
                <c:pt idx="0">
                  <c:v>Entirely live</c:v>
                </c:pt>
                <c:pt idx="1">
                  <c:v>Mostly live</c:v>
                </c:pt>
                <c:pt idx="2">
                  <c:v>Equally live and recorded</c:v>
                </c:pt>
                <c:pt idx="3">
                  <c:v>Mostly recorded</c:v>
                </c:pt>
                <c:pt idx="4">
                  <c:v>Entirely recorded</c:v>
                </c:pt>
              </c:strCache>
            </c:strRef>
          </c:cat>
          <c:val>
            <c:numRef>
              <c:f>'Pandemic-related'!$B$4:$F$4</c:f>
              <c:numCache>
                <c:formatCode>0%</c:formatCode>
                <c:ptCount val="5"/>
                <c:pt idx="0">
                  <c:v>0.43</c:v>
                </c:pt>
                <c:pt idx="1">
                  <c:v>0.27</c:v>
                </c:pt>
                <c:pt idx="2">
                  <c:v>0.2</c:v>
                </c:pt>
                <c:pt idx="3">
                  <c:v>0.05</c:v>
                </c:pt>
                <c:pt idx="4">
                  <c:v>0.06</c:v>
                </c:pt>
              </c:numCache>
            </c:numRef>
          </c:val>
          <c:extLst>
            <c:ext xmlns:c16="http://schemas.microsoft.com/office/drawing/2014/chart" uri="{C3380CC4-5D6E-409C-BE32-E72D297353CC}">
              <c16:uniqueId val="{00000001-D21B-406A-AAB0-712785D967CE}"/>
            </c:ext>
          </c:extLst>
        </c:ser>
        <c:ser>
          <c:idx val="2"/>
          <c:order val="2"/>
          <c:tx>
            <c:strRef>
              <c:f>'Pandemic-related'!$A$5</c:f>
              <c:strCache>
                <c:ptCount val="1"/>
                <c:pt idx="0">
                  <c:v>Undergraduate Students (Learning)</c:v>
                </c:pt>
              </c:strCache>
            </c:strRef>
          </c:tx>
          <c:spPr>
            <a:solidFill>
              <a:schemeClr val="accent3"/>
            </a:solidFill>
            <a:ln>
              <a:noFill/>
            </a:ln>
            <a:effectLst/>
          </c:spPr>
          <c:invertIfNegative val="0"/>
          <c:cat>
            <c:strRef>
              <c:f>'Pandemic-related'!$B$1:$F$2</c:f>
              <c:strCache>
                <c:ptCount val="5"/>
                <c:pt idx="0">
                  <c:v>Entirely live</c:v>
                </c:pt>
                <c:pt idx="1">
                  <c:v>Mostly live</c:v>
                </c:pt>
                <c:pt idx="2">
                  <c:v>Equally live and recorded</c:v>
                </c:pt>
                <c:pt idx="3">
                  <c:v>Mostly recorded</c:v>
                </c:pt>
                <c:pt idx="4">
                  <c:v>Entirely recorded</c:v>
                </c:pt>
              </c:strCache>
            </c:strRef>
          </c:cat>
          <c:val>
            <c:numRef>
              <c:f>'Pandemic-related'!$B$5:$F$5</c:f>
              <c:numCache>
                <c:formatCode>0%</c:formatCode>
                <c:ptCount val="5"/>
                <c:pt idx="0">
                  <c:v>0.19</c:v>
                </c:pt>
                <c:pt idx="1">
                  <c:v>0.35</c:v>
                </c:pt>
                <c:pt idx="2">
                  <c:v>0.3</c:v>
                </c:pt>
                <c:pt idx="3">
                  <c:v>0.14000000000000001</c:v>
                </c:pt>
                <c:pt idx="4">
                  <c:v>0.03</c:v>
                </c:pt>
              </c:numCache>
            </c:numRef>
          </c:val>
          <c:extLst>
            <c:ext xmlns:c16="http://schemas.microsoft.com/office/drawing/2014/chart" uri="{C3380CC4-5D6E-409C-BE32-E72D297353CC}">
              <c16:uniqueId val="{00000002-D21B-406A-AAB0-712785D967CE}"/>
            </c:ext>
          </c:extLst>
        </c:ser>
        <c:dLbls>
          <c:showLegendKey val="0"/>
          <c:showVal val="0"/>
          <c:showCatName val="0"/>
          <c:showSerName val="0"/>
          <c:showPercent val="0"/>
          <c:showBubbleSize val="0"/>
        </c:dLbls>
        <c:gapWidth val="182"/>
        <c:axId val="655094720"/>
        <c:axId val="655091768"/>
      </c:barChart>
      <c:catAx>
        <c:axId val="655094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5091768"/>
        <c:crosses val="autoZero"/>
        <c:auto val="1"/>
        <c:lblAlgn val="ctr"/>
        <c:lblOffset val="100"/>
        <c:noMultiLvlLbl val="0"/>
      </c:catAx>
      <c:valAx>
        <c:axId val="6550917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5094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'How Often'!$A$121:$A$143</cx:f>
        <cx:lvl ptCount="23">
          <cx:pt idx="0">ReggieNet</cx:pt>
          <cx:pt idx="1">Zoom</cx:pt>
          <cx:pt idx="2">My.IllinoisState.edu</cx:pt>
          <cx:pt idx="3">Email</cx:pt>
          <cx:pt idx="4">Office 365</cx:pt>
          <cx:pt idx="5">Technology in Classrooms</cx:pt>
          <cx:pt idx="6">VPN</cx:pt>
          <cx:pt idx="7">Wired network</cx:pt>
          <cx:pt idx="8">Record courses and lectures</cx:pt>
          <cx:pt idx="9">Campus Solutions</cx:pt>
          <cx:pt idx="10">Instructional technology support</cx:pt>
          <cx:pt idx="11">Classroom technology support</cx:pt>
          <cx:pt idx="12">College/Dept. technology support</cx:pt>
          <cx:pt idx="13">ITHelp.IllinoisState.edu</cx:pt>
          <cx:pt idx="14">Technology Support Center</cx:pt>
          <cx:pt idx="15">Campus Printers</cx:pt>
          <cx:pt idx="16">Remote.IllinoisState.edu</cx:pt>
          <cx:pt idx="17">Departmental computer labs</cx:pt>
          <cx:pt idx="18">Data analysis support services</cx:pt>
          <cx:pt idx="19">Support for research data</cx:pt>
          <cx:pt idx="20">Borrowing Laptops</cx:pt>
          <cx:pt idx="21">Borrowing webcams or hotspots</cx:pt>
          <cx:pt idx="22">3D Printing</cx:pt>
        </cx:lvl>
      </cx:strDim>
      <cx:numDim type="val">
        <cx:f>'How Often'!$B$121:$B$143</cx:f>
        <cx:lvl ptCount="23" formatCode="0.00">
          <cx:pt idx="0">4.7599999999999998</cx:pt>
          <cx:pt idx="1">4.5</cx:pt>
          <cx:pt idx="2">4.2999999999999998</cx:pt>
          <cx:pt idx="3">4.2400000000000002</cx:pt>
          <cx:pt idx="4">4.0899999999999999</cx:pt>
          <cx:pt idx="5">3.7000000000000002</cx:pt>
          <cx:pt idx="6">3.6299999999999999</cx:pt>
          <cx:pt idx="7">3.3700000000000001</cx:pt>
          <cx:pt idx="8">3.1299999999999999</cx:pt>
          <cx:pt idx="9">2.3300000000000001</cx:pt>
          <cx:pt idx="10">2.1699999999999999</cx:pt>
          <cx:pt idx="11">2.1200000000000001</cx:pt>
          <cx:pt idx="12">2.0600000000000001</cx:pt>
          <cx:pt idx="13">2.0299999999999998</cx:pt>
          <cx:pt idx="14">1.8999999999999999</cx:pt>
          <cx:pt idx="15">1.73</cx:pt>
          <cx:pt idx="16">1.55</cx:pt>
          <cx:pt idx="17">1.46</cx:pt>
          <cx:pt idx="18">1.24</cx:pt>
          <cx:pt idx="19">1.2</cx:pt>
          <cx:pt idx="20">1.1799999999999999</cx:pt>
          <cx:pt idx="21">1.1599999999999999</cx:pt>
          <cx:pt idx="22">1.0800000000000001</cx:pt>
        </cx:lvl>
      </cx:numDim>
    </cx:data>
  </cx:chartData>
  <cx:chart>
    <cx:title pos="t" align="ctr" overlay="0">
      <cx:tx>
        <cx:txData>
          <cx:v>How Often Used - All Audiences</cx:v>
        </cx:txData>
      </cx:tx>
      <cx:txPr>
        <a:bodyPr rot="0" spcFirstLastPara="1" vertOverflow="ellipsis" vert="horz" wrap="square" lIns="38100" tIns="19050" rIns="38100" bIns="19050" anchor="ctr" anchorCtr="1" compatLnSpc="0"/>
        <a:lstStyle/>
        <a:p>
          <a:pPr algn="ctr" rtl="0">
            <a:defRPr sz="1400" b="0" i="0" u="none" strike="noStrike" kern="1200" spc="0" baseline="0">
              <a:solidFill>
                <a:sysClr val="windowText" lastClr="000000">
                  <a:lumMod val="65000"/>
                  <a:lumOff val="35000"/>
                </a:sysClr>
              </a:solidFill>
              <a:latin typeface="+mn-lt"/>
              <a:ea typeface="+mn-ea"/>
              <a:cs typeface="+mn-cs"/>
            </a:defRPr>
          </a:pPr>
          <a:r>
            <a:rPr kumimoji="0" lang="en-US" sz="1400" b="1" i="0" u="none" strike="noStrike" kern="1200" cap="none" spc="0" normalizeH="0" baseline="0" noProof="0" dirty="0">
              <a:ln>
                <a:noFill/>
              </a:ln>
              <a:solidFill>
                <a:sysClr val="windowText" lastClr="000000">
                  <a:lumMod val="65000"/>
                  <a:lumOff val="35000"/>
                </a:sysClr>
              </a:solidFill>
              <a:effectLst/>
              <a:uLnTx/>
              <a:uFillTx/>
              <a:latin typeface="Calibri" panose="020F0502020204030204"/>
            </a:rPr>
            <a:t>How Often Used - All Audiences</a:t>
          </a:r>
        </a:p>
      </cx:txPr>
    </cx:title>
    <cx:plotArea>
      <cx:plotAreaRegion>
        <cx:series layoutId="funnel" uniqueId="{054C09B7-D4D1-40C3-93B8-D89EE855A2A0}">
          <cx:tx>
            <cx:txData>
              <cx:f>'How Often'!$B$120</cx:f>
              <cx:v>Mean Score</cx:v>
            </cx:txData>
          </cx:tx>
          <cx:dataLabels>
            <cx:visibility seriesName="0" categoryName="0" value="1"/>
          </cx:dataLabels>
          <cx:dataId val="0"/>
        </cx:series>
      </cx:plotAreaRegion>
      <cx:axis id="0">
        <cx:catScaling gapWidth="0.0599999987"/>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
    <cx:plotArea>
      <cx:plotAreaRegion/>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'How Important'!$A$168:$A$187</cx:f>
        <cx:lvl ptCount="20">
          <cx:pt idx="0">ReggieNet</cx:pt>
          <cx:pt idx="1">Zoom</cx:pt>
          <cx:pt idx="2">Email</cx:pt>
          <cx:pt idx="3">Time to resolve - classroom technology support</cx:pt>
          <cx:pt idx="4">My.IlinoisState.edu</cx:pt>
          <cx:pt idx="5">Computer replacements</cx:pt>
          <cx:pt idx="6">Performance of wireless network</cx:pt>
          <cx:pt idx="7">VPN</cx:pt>
          <cx:pt idx="8">Technology in classrooms</cx:pt>
          <cx:pt idx="9">Availability of wireless network</cx:pt>
          <cx:pt idx="10">Office 365</cx:pt>
          <cx:pt idx="11">Departmental printers</cx:pt>
          <cx:pt idx="12">The wired network</cx:pt>
          <cx:pt idx="13">Campus Solutions support</cx:pt>
          <cx:pt idx="14">Classroom technology support</cx:pt>
          <cx:pt idx="15">Instructional technology support</cx:pt>
          <cx:pt idx="16">ITHelp.IllinoisState.edu</cx:pt>
          <cx:pt idx="17">College/Dept. technology support</cx:pt>
          <cx:pt idx="18">ReggieNet support</cx:pt>
          <cx:pt idx="19">Campus Solutions</cx:pt>
        </cx:lvl>
      </cx:strDim>
      <cx:numDim type="val">
        <cx:f>'How Important'!$B$168:$B$187</cx:f>
        <cx:lvl ptCount="20" formatCode="0.00">
          <cx:pt idx="0">3.8399999999999999</cx:pt>
          <cx:pt idx="1">3.77</cx:pt>
          <cx:pt idx="2">3.73</cx:pt>
          <cx:pt idx="3">3.6000000000000001</cx:pt>
          <cx:pt idx="4">3.5800000000000001</cx:pt>
          <cx:pt idx="5">3.5499999999999998</cx:pt>
          <cx:pt idx="6">3.54</cx:pt>
          <cx:pt idx="7">3.5299999999999998</cx:pt>
          <cx:pt idx="8">3.52</cx:pt>
          <cx:pt idx="9">3.5099999999999998</cx:pt>
          <cx:pt idx="10">3.46</cx:pt>
          <cx:pt idx="11">3.4500000000000002</cx:pt>
          <cx:pt idx="12">3.4399999999999999</cx:pt>
          <cx:pt idx="13">3.3599999999999999</cx:pt>
          <cx:pt idx="14">3.2999999999999998</cx:pt>
          <cx:pt idx="15">3.23</cx:pt>
          <cx:pt idx="16">3.21</cx:pt>
          <cx:pt idx="17">3.1800000000000002</cx:pt>
          <cx:pt idx="18">3.1400000000000001</cx:pt>
          <cx:pt idx="19">3.0499999999999998</cx:pt>
        </cx:lvl>
      </cx:numDim>
    </cx:data>
  </cx:chartData>
  <cx:chart>
    <cx:title pos="t" align="ctr" overlay="0">
      <cx:tx>
        <cx:txData>
          <cx:v>Importance - All Audiences</cx:v>
        </cx:txData>
      </cx:tx>
      <cx:txPr>
        <a:bodyPr spcFirstLastPara="1" vertOverflow="ellipsis" horzOverflow="overflow" wrap="square" lIns="0" tIns="0" rIns="0" bIns="0" anchor="ctr" anchorCtr="1"/>
        <a:lstStyle/>
        <a:p>
          <a:pPr algn="ctr" rtl="0">
            <a:defRPr/>
          </a:pPr>
          <a:r>
            <a:rPr lang="en-US" sz="1400" b="1" i="0" u="none" strike="noStrike" baseline="0" dirty="0">
              <a:solidFill>
                <a:sysClr val="windowText" lastClr="000000">
                  <a:lumMod val="65000"/>
                  <a:lumOff val="35000"/>
                </a:sysClr>
              </a:solidFill>
              <a:latin typeface="Calibri" panose="020F0502020204030204"/>
            </a:rPr>
            <a:t>Importance - All Audiences</a:t>
          </a:r>
        </a:p>
      </cx:txPr>
    </cx:title>
    <cx:plotArea>
      <cx:plotAreaRegion>
        <cx:series layoutId="funnel" uniqueId="{1626EB1F-8787-4686-B430-E24A44141544}" formatIdx="0">
          <cx:tx>
            <cx:txData>
              <cx:f>'How Important'!$B$167</cx:f>
              <cx:v>Mean Score</cx:v>
            </cx:txData>
          </cx:tx>
          <cx:dataLabels>
            <cx:visibility seriesName="0" categoryName="0" value="1"/>
          </cx:dataLabels>
          <cx:dataId val="0"/>
        </cx:series>
      </cx:plotAreaRegion>
      <cx:axis id="0">
        <cx:catScaling gapWidth="0.0599999987"/>
        <cx:tickLabels/>
      </cx:axis>
    </cx:plotArea>
  </cx:chart>
</cx:chartSpace>
</file>

<file path=ppt/charts/chartEx4.xml><?xml version="1.0" encoding="utf-8"?>
<cx:chartSpace xmlns:a="http://schemas.openxmlformats.org/drawingml/2006/main" xmlns:r="http://schemas.openxmlformats.org/officeDocument/2006/relationships" xmlns:cx="http://schemas.microsoft.com/office/drawing/2014/chartex">
  <cx:chart>
    <cx:plotArea>
      <cx:plotAreaRegion/>
    </cx:plotArea>
  </cx:chart>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'How Important'!$A$206:$A$217</cx:f>
        <cx:lvl ptCount="12">
          <cx:pt idx="0">Recorded courses and lectures</cx:pt>
          <cx:pt idx="1">Support for digital audio/video creation</cx:pt>
          <cx:pt idx="2">Tech Alerts</cx:pt>
          <cx:pt idx="3">Campus printers</cx:pt>
          <cx:pt idx="4">Technology Support Center</cx:pt>
          <cx:pt idx="5">Remote.IllinoisState.edu</cx:pt>
          <cx:pt idx="6">Departmental computer labs</cx:pt>
          <cx:pt idx="7">Data analysis support services</cx:pt>
          <cx:pt idx="8">Support for research data</cx:pt>
          <cx:pt idx="9">Borrowing webcams or hotspots</cx:pt>
          <cx:pt idx="10">Borrowing laptops</cx:pt>
          <cx:pt idx="11">3D Printing</cx:pt>
        </cx:lvl>
      </cx:strDim>
      <cx:numDim type="val">
        <cx:f>'How Important'!$B$206:$B$217</cx:f>
        <cx:lvl ptCount="12" formatCode="0.00">
          <cx:pt idx="0">2.9900000000000002</cx:pt>
          <cx:pt idx="1">2.8399999999999999</cx:pt>
          <cx:pt idx="2">2.77</cx:pt>
          <cx:pt idx="3">2.6499999999999999</cx:pt>
          <cx:pt idx="4">2.4500000000000002</cx:pt>
          <cx:pt idx="5">2.3900000000000001</cx:pt>
          <cx:pt idx="6">2.3599999999999999</cx:pt>
          <cx:pt idx="7">2.23</cx:pt>
          <cx:pt idx="8">2.23</cx:pt>
          <cx:pt idx="9">2.1200000000000001</cx:pt>
          <cx:pt idx="10">2.0299999999999998</cx:pt>
          <cx:pt idx="11">1.5800000000000001</cx:pt>
        </cx:lvl>
      </cx:numDim>
    </cx:data>
  </cx:chartData>
  <cx:chart>
    <cx:title pos="t" align="ctr" overlay="0">
      <cx:tx>
        <cx:txData>
          <cx:v>Importance - All Audiences</cx:v>
        </cx:txData>
      </cx:tx>
      <cx:txPr>
        <a:bodyPr spcFirstLastPara="1" vertOverflow="ellipsis" horzOverflow="overflow" wrap="square" lIns="0" tIns="0" rIns="0" bIns="0" anchor="ctr" anchorCtr="1"/>
        <a:lstStyle/>
        <a:p>
          <a:pPr algn="ctr" rtl="0">
            <a:defRPr/>
          </a:pPr>
          <a:r>
            <a:rPr lang="en-US" sz="1400" b="1" i="0" u="none" strike="noStrike" baseline="0" dirty="0">
              <a:solidFill>
                <a:sysClr val="windowText" lastClr="000000">
                  <a:lumMod val="65000"/>
                  <a:lumOff val="35000"/>
                </a:sysClr>
              </a:solidFill>
              <a:latin typeface="Calibri" panose="020F0502020204030204"/>
            </a:rPr>
            <a:t>Importance - All Audiences</a:t>
          </a:r>
        </a:p>
      </cx:txPr>
    </cx:title>
    <cx:plotArea>
      <cx:plotAreaRegion>
        <cx:series layoutId="funnel" uniqueId="{AD7656E7-9F30-47E1-A20C-9071F172A93F}">
          <cx:tx>
            <cx:txData>
              <cx:f>'How Important'!$B$205</cx:f>
              <cx:v>Mean Score</cx:v>
            </cx:txData>
          </cx:tx>
          <cx:dataLabels>
            <cx:visibility seriesName="0" categoryName="0" value="1"/>
          </cx:dataLabels>
          <cx:dataId val="0"/>
        </cx:series>
      </cx:plotAreaRegion>
      <cx:axis id="0">
        <cx:catScaling gapWidth="0.0599999987"/>
        <cx:tickLabels/>
      </cx:axis>
    </cx:plotArea>
  </cx:chart>
</cx:chartSpace>
</file>

<file path=ppt/charts/chartEx6.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'How Satisfied'!$A$168:$A$187</cx:f>
        <cx:lvl ptCount="20">
          <cx:pt idx="0">Email</cx:pt>
          <cx:pt idx="1">Campus phones</cx:pt>
          <cx:pt idx="2">The wired network</cx:pt>
          <cx:pt idx="3">VPN</cx:pt>
          <cx:pt idx="4">My.IllinoisState.edu</cx:pt>
          <cx:pt idx="5">Zoom</cx:pt>
          <cx:pt idx="6">Departmental printers</cx:pt>
          <cx:pt idx="7">Office 365</cx:pt>
          <cx:pt idx="8">3D Printing</cx:pt>
          <cx:pt idx="9">Availability of wireless network</cx:pt>
          <cx:pt idx="10">ITHelp.IllinoisState.edu</cx:pt>
          <cx:pt idx="11">Campus Solutions support</cx:pt>
          <cx:pt idx="12">College/Dept. technology support</cx:pt>
          <cx:pt idx="13">Campus Solutions  </cx:pt>
          <cx:pt idx="14">Technology Support Center</cx:pt>
          <cx:pt idx="15">Performance of wireless network</cx:pt>
          <cx:pt idx="16">Recorded courses and lectures</cx:pt>
          <cx:pt idx="17">Remote.IllinoisState.edu</cx:pt>
          <cx:pt idx="18">Borrowing webcams or hotspots</cx:pt>
          <cx:pt idx="19">Departmental computer labs</cx:pt>
        </cx:lvl>
      </cx:strDim>
      <cx:numDim type="val">
        <cx:f>'How Satisfied'!$B$168:$B$187</cx:f>
        <cx:lvl ptCount="20" formatCode="0.00">
          <cx:pt idx="0">3.8500000000000001</cx:pt>
          <cx:pt idx="1">3.8399999999999999</cx:pt>
          <cx:pt idx="2">3.8100000000000001</cx:pt>
          <cx:pt idx="3">3.8100000000000001</cx:pt>
          <cx:pt idx="4">3.7799999999999998</cx:pt>
          <cx:pt idx="5">3.7599999999999998</cx:pt>
          <cx:pt idx="6">3.7200000000000002</cx:pt>
          <cx:pt idx="7">3.7200000000000002</cx:pt>
          <cx:pt idx="8">3.7200000000000002</cx:pt>
          <cx:pt idx="9">3.7000000000000002</cx:pt>
          <cx:pt idx="10">3.7000000000000002</cx:pt>
          <cx:pt idx="11">3.6699999999999999</cx:pt>
          <cx:pt idx="12">3.6699999999999999</cx:pt>
          <cx:pt idx="13">3.6499999999999999</cx:pt>
          <cx:pt idx="14">3.6299999999999999</cx:pt>
          <cx:pt idx="15">3.6200000000000001</cx:pt>
          <cx:pt idx="16">3.6200000000000001</cx:pt>
          <cx:pt idx="17">3.6099999999999999</cx:pt>
          <cx:pt idx="18">3.5899999999999999</cx:pt>
          <cx:pt idx="19">3.5899999999999999</cx:pt>
        </cx:lvl>
      </cx:numDim>
    </cx:data>
  </cx:chartData>
  <cx:chart>
    <cx:title pos="t" align="ctr" overlay="0">
      <cx:tx>
        <cx:rich>
          <a:bodyPr spcFirstLastPara="1" vertOverflow="ellipsis" horzOverflow="overflow" wrap="square" lIns="0" tIns="0" rIns="0" bIns="0" anchor="ctr" anchorCtr="1"/>
          <a:lstStyle/>
          <a:p>
            <a:pPr algn="ctr" rtl="0">
              <a:defRPr/>
            </a:pPr>
            <a:r>
              <a:rPr lang="en-US" sz="1400" b="0" i="0" u="none" strike="noStrike" baseline="0" dirty="0">
                <a:solidFill>
                  <a:prstClr val="black">
                    <a:lumMod val="65000"/>
                    <a:lumOff val="35000"/>
                  </a:prstClr>
                </a:solidFill>
                <a:latin typeface="Calibri"/>
              </a:rPr>
              <a:t>Satisfaction – All Audiences</a:t>
            </a:r>
          </a:p>
        </cx:rich>
      </cx:tx>
    </cx:title>
    <cx:plotArea>
      <cx:plotAreaRegion>
        <cx:series layoutId="funnel" uniqueId="{647F584B-0119-43AC-8819-DBA7BF396450}">
          <cx:tx>
            <cx:txData>
              <cx:f>'How Satisfied'!$B$167</cx:f>
              <cx:v>Mean Score</cx:v>
            </cx:txData>
          </cx:tx>
          <cx:dataLabels>
            <cx:visibility seriesName="0" categoryName="0" value="1"/>
          </cx:dataLabels>
          <cx:dataId val="0"/>
        </cx:series>
      </cx:plotAreaRegion>
      <cx:axis id="0">
        <cx:catScaling gapWidth="0.0599999987"/>
        <cx:tickLabels/>
      </cx:axis>
    </cx:plotArea>
  </cx:chart>
</cx:chartSpace>
</file>

<file path=ppt/charts/chartEx7.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'How Satisfied'!$A$207:$A$222</cx:f>
        <cx:lvl ptCount="16">
          <cx:pt idx="0">Borrowing Laptops</cx:pt>
          <cx:pt idx="1">Campus printers</cx:pt>
          <cx:pt idx="2">ReggieNet support</cx:pt>
          <cx:pt idx="3">Computer replacements</cx:pt>
          <cx:pt idx="4">Support for your innovative ideas</cx:pt>
          <cx:pt idx="5">ReggieNet  </cx:pt>
          <cx:pt idx="6">Classroom technology support</cx:pt>
          <cx:pt idx="7">Instructional technology support</cx:pt>
          <cx:pt idx="8">Time to resolve - classroom technology support</cx:pt>
          <cx:pt idx="9">Tech Alerts</cx:pt>
          <cx:pt idx="10">Data analysis support services</cx:pt>
          <cx:pt idx="11">Support for research data</cx:pt>
          <cx:pt idx="12">Time to resolve - desktop/laptop issues</cx:pt>
          <cx:pt idx="13">Responsiveness to changing IT needs</cx:pt>
          <cx:pt idx="14">Technology in classrooms</cx:pt>
          <cx:pt idx="15">Support for digital audio/video creation</cx:pt>
        </cx:lvl>
      </cx:strDim>
      <cx:numDim type="val">
        <cx:f>'How Satisfied'!$B$207:$B$222</cx:f>
        <cx:lvl ptCount="16" formatCode="0.00">
          <cx:pt idx="0">3.5800000000000001</cx:pt>
          <cx:pt idx="1">3.5800000000000001</cx:pt>
          <cx:pt idx="2">3.5699999999999998</cx:pt>
          <cx:pt idx="3">3.5600000000000001</cx:pt>
          <cx:pt idx="4">3.5600000000000001</cx:pt>
          <cx:pt idx="5">3.5600000000000001</cx:pt>
          <cx:pt idx="6">3.5600000000000001</cx:pt>
          <cx:pt idx="7">3.5600000000000001</cx:pt>
          <cx:pt idx="8">3.5499999999999998</cx:pt>
          <cx:pt idx="9">3.54</cx:pt>
          <cx:pt idx="10">3.52</cx:pt>
          <cx:pt idx="11">3.52</cx:pt>
          <cx:pt idx="12">3.52</cx:pt>
          <cx:pt idx="13">3.5099999999999998</cx:pt>
          <cx:pt idx="14">3.5099999999999998</cx:pt>
          <cx:pt idx="15">3.3799999999999999</cx:pt>
        </cx:lvl>
      </cx:numDim>
    </cx:data>
  </cx:chartData>
  <cx:chart>
    <cx:title pos="t" align="ctr" overlay="0">
      <cx:tx>
        <cx:txData>
          <cx:v>Satisfaction - All Audiences </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Calibri" panose="020F0502020204030204"/>
            </a:rPr>
            <a:t>Satisfaction - All Audiences </a:t>
          </a:r>
        </a:p>
      </cx:txPr>
    </cx:title>
    <cx:plotArea>
      <cx:plotAreaRegion>
        <cx:series layoutId="funnel" uniqueId="{1A980160-F2D0-4F62-9EE5-1F76B3A260D7}">
          <cx:tx>
            <cx:txData>
              <cx:f>'How Satisfied'!$B$206</cx:f>
              <cx:v>Mean Score</cx:v>
            </cx:txData>
          </cx:tx>
          <cx:dataLabels>
            <cx:visibility seriesName="0" categoryName="0" value="1"/>
          </cx:dataLabels>
          <cx:dataId val="0"/>
        </cx:series>
      </cx:plotAreaRegion>
      <cx:axis id="0">
        <cx:catScaling gapWidth="0.0599999987"/>
        <cx:tickLabels/>
      </cx:axis>
    </cx:plotArea>
  </cx:chart>
</cx:chartSpace>
</file>

<file path=ppt/charts/chartEx8.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'IT Demographics'!$B$20:$G$20</cx:f>
        <cx:lvl ptCount="6">
          <cx:pt idx="0">Desktop Computer</cx:pt>
          <cx:pt idx="1">Laptop/Notebook Computer</cx:pt>
          <cx:pt idx="2">Smart Phone</cx:pt>
          <cx:pt idx="3">Tablet</cx:pt>
          <cx:pt idx="4">Printer</cx:pt>
          <cx:pt idx="5">Video Game System</cx:pt>
        </cx:lvl>
      </cx:strDim>
      <cx:numDim type="val">
        <cx:f dir="row">'IT Demographics'!$B$21:$G$21</cx:f>
        <cx:lvl ptCount="6" formatCode="0%">
          <cx:pt idx="0">0.29999999999999999</cx:pt>
          <cx:pt idx="1">0.95999999999999996</cx:pt>
          <cx:pt idx="2">0.98999999999999999</cx:pt>
          <cx:pt idx="3">0.38</cx:pt>
          <cx:pt idx="4">0.58999999999999997</cx:pt>
          <cx:pt idx="5">0.58999999999999997</cx:pt>
        </cx:lvl>
      </cx:numDim>
    </cx:data>
    <cx:data id="1">
      <cx:strDim type="cat">
        <cx:f dir="row">'IT Demographics'!$B$20:$G$20</cx:f>
        <cx:lvl ptCount="6">
          <cx:pt idx="0">Desktop Computer</cx:pt>
          <cx:pt idx="1">Laptop/Notebook Computer</cx:pt>
          <cx:pt idx="2">Smart Phone</cx:pt>
          <cx:pt idx="3">Tablet</cx:pt>
          <cx:pt idx="4">Printer</cx:pt>
          <cx:pt idx="5">Video Game System</cx:pt>
        </cx:lvl>
      </cx:strDim>
      <cx:numDim type="val">
        <cx:f dir="row">'IT Demographics'!$B$22:$G$22</cx:f>
        <cx:lvl ptCount="6" formatCode="0%">
          <cx:pt idx="0">0.29999999999999999</cx:pt>
          <cx:pt idx="1">0.93000000000000005</cx:pt>
          <cx:pt idx="2">1</cx:pt>
          <cx:pt idx="3">0.55000000000000004</cx:pt>
          <cx:pt idx="4">0.63</cx:pt>
          <cx:pt idx="5">0.47999999999999998</cx:pt>
        </cx:lvl>
      </cx:numDim>
    </cx:data>
    <cx:data id="2">
      <cx:strDim type="cat">
        <cx:f dir="row">'IT Demographics'!$B$20:$G$20</cx:f>
        <cx:lvl ptCount="6">
          <cx:pt idx="0">Desktop Computer</cx:pt>
          <cx:pt idx="1">Laptop/Notebook Computer</cx:pt>
          <cx:pt idx="2">Smart Phone</cx:pt>
          <cx:pt idx="3">Tablet</cx:pt>
          <cx:pt idx="4">Printer</cx:pt>
          <cx:pt idx="5">Video Game System</cx:pt>
        </cx:lvl>
      </cx:strDim>
      <cx:numDim type="val">
        <cx:f dir="row">'IT Demographics'!$B$23:$G$23</cx:f>
        <cx:lvl ptCount="6" formatCode="0%">
          <cx:pt idx="0">0.46000000000000002</cx:pt>
          <cx:pt idx="1">0.82999999999999996</cx:pt>
          <cx:pt idx="2">0.97999999999999998</cx:pt>
          <cx:pt idx="3">0.69999999999999996</cx:pt>
          <cx:pt idx="4">0</cx:pt>
          <cx:pt idx="5">0</cx:pt>
        </cx:lvl>
      </cx:numDim>
    </cx:data>
    <cx:data id="3">
      <cx:strDim type="cat">
        <cx:f dir="row">'IT Demographics'!$B$20:$G$20</cx:f>
        <cx:lvl ptCount="6">
          <cx:pt idx="0">Desktop Computer</cx:pt>
          <cx:pt idx="1">Laptop/Notebook Computer</cx:pt>
          <cx:pt idx="2">Smart Phone</cx:pt>
          <cx:pt idx="3">Tablet</cx:pt>
          <cx:pt idx="4">Printer</cx:pt>
          <cx:pt idx="5">Video Game System</cx:pt>
        </cx:lvl>
      </cx:strDim>
      <cx:numDim type="val">
        <cx:f dir="row">'IT Demographics'!$B$24:$G$24</cx:f>
        <cx:lvl ptCount="6" formatCode="0%">
          <cx:pt idx="0">0.46000000000000002</cx:pt>
          <cx:pt idx="1">0.80000000000000004</cx:pt>
          <cx:pt idx="2">0.98999999999999999</cx:pt>
          <cx:pt idx="3">0.68000000000000005</cx:pt>
          <cx:pt idx="4">0</cx:pt>
          <cx:pt idx="5">0</cx:pt>
        </cx:lvl>
      </cx:numDim>
    </cx:data>
  </cx:chartData>
  <cx:chart>
    <cx:title pos="t" align="ctr" overlay="0">
      <cx:tx>
        <cx:txData>
          <cx:v>Do you personally own the following devices?</cx:v>
        </cx:txData>
      </cx:tx>
      <cx:txPr>
        <a:bodyPr spcFirstLastPara="1" vertOverflow="ellipsis" horzOverflow="overflow" wrap="square" lIns="0" tIns="0" rIns="0" bIns="0" anchor="ctr" anchorCtr="1"/>
        <a:lstStyle/>
        <a:p>
          <a:pPr algn="ctr" rtl="0">
            <a:defRPr/>
          </a:pPr>
          <a:r>
            <a:rPr lang="en-US" sz="1400" b="1" i="0" u="none" strike="noStrike" baseline="0">
              <a:solidFill>
                <a:sysClr val="windowText" lastClr="000000">
                  <a:lumMod val="65000"/>
                  <a:lumOff val="35000"/>
                </a:sysClr>
              </a:solidFill>
              <a:latin typeface="Calibri" panose="020F0502020204030204"/>
            </a:rPr>
            <a:t>Do you personally own the following devices?</a:t>
          </a:r>
        </a:p>
      </cx:txPr>
    </cx:title>
    <cx:plotArea>
      <cx:plotAreaRegion>
        <cx:series layoutId="funnel" uniqueId="{CC60C15D-AAF4-435E-8FA9-80E40FC5DCE0}" formatIdx="0">
          <cx:tx>
            <cx:txData>
              <cx:f>'IT Demographics'!$A$21</cx:f>
              <cx:v>Undergraduate Students</cx:v>
            </cx:txData>
          </cx:tx>
          <cx:dataLabels>
            <cx:visibility seriesName="0" categoryName="0" value="1"/>
          </cx:dataLabels>
          <cx:dataId val="0"/>
        </cx:series>
        <cx:series layoutId="funnel" hidden="1" uniqueId="{D9656FED-46DE-4548-A2B4-AD7BDCFF7BC1}" formatIdx="1">
          <cx:tx>
            <cx:txData>
              <cx:f>'IT Demographics'!$A$22</cx:f>
              <cx:v>Graduate Students</cx:v>
            </cx:txData>
          </cx:tx>
          <cx:dataLabels>
            <cx:visibility seriesName="0" categoryName="0" value="1"/>
          </cx:dataLabels>
          <cx:dataId val="1"/>
        </cx:series>
        <cx:series layoutId="funnel" hidden="1" uniqueId="{229E068E-855A-405F-98E9-48E73B9FB398}" formatIdx="2">
          <cx:tx>
            <cx:txData>
              <cx:f>'IT Demographics'!$A$23</cx:f>
              <cx:v>Faculty</cx:v>
            </cx:txData>
          </cx:tx>
          <cx:dataLabels>
            <cx:visibility seriesName="0" categoryName="0" value="1"/>
          </cx:dataLabels>
          <cx:dataId val="2"/>
        </cx:series>
        <cx:series layoutId="funnel" hidden="1" uniqueId="{F6F77C5E-3368-475E-ABDD-822939B11F5A}" formatIdx="3">
          <cx:tx>
            <cx:txData>
              <cx:f>'IT Demographics'!$A$24</cx:f>
              <cx:v>Staff</cx:v>
            </cx:txData>
          </cx:tx>
          <cx:dataLabels>
            <cx:visibility seriesName="0" categoryName="0" value="1"/>
          </cx:dataLabels>
          <cx:dataId val="3"/>
        </cx:series>
      </cx:plotAreaRegion>
      <cx:axis id="0">
        <cx:catScaling gapWidth="0.0599999987"/>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356C8B-6C39-46EF-8810-F3E61C522C48}" type="datetimeFigureOut">
              <a:rPr lang="en-US" smtClean="0"/>
              <a:t>10/20/2021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D8CEAC-B183-4F61-9ACB-253D235719CA}" type="slidenum">
              <a:rPr lang="en-US" smtClean="0"/>
              <a:t>‹#›</a:t>
            </a:fld>
            <a:endParaRPr lang="en-US"/>
          </a:p>
        </p:txBody>
      </p:sp>
    </p:spTree>
    <p:extLst>
      <p:ext uri="{BB962C8B-B14F-4D97-AF65-F5344CB8AC3E}">
        <p14:creationId xmlns:p14="http://schemas.microsoft.com/office/powerpoint/2010/main" val="1172017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2</a:t>
            </a:fld>
            <a:endParaRPr lang="en-US"/>
          </a:p>
        </p:txBody>
      </p:sp>
    </p:spTree>
    <p:extLst>
      <p:ext uri="{BB962C8B-B14F-4D97-AF65-F5344CB8AC3E}">
        <p14:creationId xmlns:p14="http://schemas.microsoft.com/office/powerpoint/2010/main" val="3967968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It was obviously a weird year to release this survey for the first time – people were learning, teaching and working in different ways, and much more dependent upon technology than they had been previously</a:t>
            </a:r>
          </a:p>
          <a:p>
            <a:endParaRPr lang="en-US" baseline="0" dirty="0"/>
          </a:p>
          <a:p>
            <a:r>
              <a:rPr lang="en-US" baseline="0" dirty="0"/>
              <a:t>Received many questions from respondents as to how to answer – based on “normal” times or now? Answer: take this unique opportunity to get feedback on mostly remote </a:t>
            </a:r>
          </a:p>
          <a:p>
            <a:endParaRPr lang="en-US" baseline="0" dirty="0"/>
          </a:p>
          <a:p>
            <a:r>
              <a:rPr lang="en-US" baseline="0" dirty="0"/>
              <a:t>It does add a bit of an asterisk to the results though, and so we plan to release mostly the same set of questions for the 2022 version to get a 2 year baseline</a:t>
            </a:r>
          </a:p>
          <a:p>
            <a:endParaRPr lang="en-US" baseline="0" dirty="0"/>
          </a:p>
          <a:p>
            <a:r>
              <a:rPr lang="en-US" baseline="0" dirty="0"/>
              <a:t>Bit of a disconnect between student and faculty reports on the extreme ends of the spectrum here – faculty report 41% entirely live, and undergrads 19%. Graduate classes, as well as mismatch between the faculty and student samples in terms of classes being reported on could account for some of the difference</a:t>
            </a:r>
          </a:p>
          <a:p>
            <a:endParaRPr lang="en-US" baseline="0" dirty="0"/>
          </a:p>
          <a:p>
            <a:r>
              <a:rPr lang="en-US" baseline="0" dirty="0"/>
              <a:t>but I suspect it also has to do with learning preferences. The University did a survey in summer 2020 about online teaching and learning and the text responses there made it clear that passionate feelings around “I need to learn in a certain way” had developed for students. Some wanted all classes taught synchronously to mimic a normal semester as much as possible and get more interaction. Some found they enjoyed asynchronous classes as they could manage their time as they wanted, around their job or chores at home.</a:t>
            </a:r>
          </a:p>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11</a:t>
            </a:fld>
            <a:endParaRPr lang="en-US"/>
          </a:p>
        </p:txBody>
      </p:sp>
    </p:spTree>
    <p:extLst>
      <p:ext uri="{BB962C8B-B14F-4D97-AF65-F5344CB8AC3E}">
        <p14:creationId xmlns:p14="http://schemas.microsoft.com/office/powerpoint/2010/main" val="233728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Same disconnect seen here on the edges – a 23% difference between faculty teaching entirely remotely and students learning remotely </a:t>
            </a:r>
          </a:p>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12</a:t>
            </a:fld>
            <a:endParaRPr lang="en-US"/>
          </a:p>
        </p:txBody>
      </p:sp>
    </p:spTree>
    <p:extLst>
      <p:ext uri="{BB962C8B-B14F-4D97-AF65-F5344CB8AC3E}">
        <p14:creationId xmlns:p14="http://schemas.microsoft.com/office/powerpoint/2010/main" val="1661505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13</a:t>
            </a:fld>
            <a:endParaRPr lang="en-US"/>
          </a:p>
        </p:txBody>
      </p:sp>
    </p:spTree>
    <p:extLst>
      <p:ext uri="{BB962C8B-B14F-4D97-AF65-F5344CB8AC3E}">
        <p14:creationId xmlns:p14="http://schemas.microsoft.com/office/powerpoint/2010/main" val="3011202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following 3 questions are the meat and potatoes of the MISO survey, and collectively give us a good picture of user opinion on our services – How often do you use it? How important is it to you? How satisfied are you with it?</a:t>
            </a:r>
          </a:p>
          <a:p>
            <a:endParaRPr lang="en-US" baseline="0" dirty="0"/>
          </a:p>
          <a:p>
            <a:r>
              <a:rPr lang="en-US" baseline="0" dirty="0"/>
              <a:t>Not terribly surprising results, and not very different between audiences – Zoom, My, Office 365, Email, and Campus Solutions made the list for all 4 audiences. </a:t>
            </a:r>
          </a:p>
          <a:p>
            <a:endParaRPr lang="en-US" baseline="0" dirty="0"/>
          </a:p>
          <a:p>
            <a:r>
              <a:rPr lang="en-US" baseline="0" dirty="0" err="1"/>
              <a:t>ReggieNet</a:t>
            </a:r>
            <a:r>
              <a:rPr lang="en-US" baseline="0" dirty="0"/>
              <a:t>, recorded courses and lectures, </a:t>
            </a:r>
            <a:r>
              <a:rPr lang="en-US" baseline="0" dirty="0" err="1"/>
              <a:t>ITHelp</a:t>
            </a:r>
            <a:r>
              <a:rPr lang="en-US" baseline="0" dirty="0"/>
              <a:t>, the wired network, and the TSC appeared on 3 of 4. </a:t>
            </a:r>
          </a:p>
          <a:p>
            <a:endParaRPr lang="en-US" baseline="0" dirty="0"/>
          </a:p>
          <a:p>
            <a:r>
              <a:rPr lang="en-US" baseline="0" dirty="0"/>
              <a:t>Mean scores above 4 generally meant that the majority of respondents selected More than 3 times a week (5).</a:t>
            </a:r>
          </a:p>
        </p:txBody>
      </p:sp>
      <p:sp>
        <p:nvSpPr>
          <p:cNvPr id="4" name="Slide Number Placeholder 3"/>
          <p:cNvSpPr>
            <a:spLocks noGrp="1"/>
          </p:cNvSpPr>
          <p:nvPr>
            <p:ph type="sldNum" sz="quarter" idx="10"/>
          </p:nvPr>
        </p:nvSpPr>
        <p:spPr/>
        <p:txBody>
          <a:bodyPr/>
          <a:lstStyle/>
          <a:p>
            <a:fld id="{93D8CEAC-B183-4F61-9ACB-253D235719CA}" type="slidenum">
              <a:rPr lang="en-US" smtClean="0"/>
              <a:t>14</a:t>
            </a:fld>
            <a:endParaRPr lang="en-US"/>
          </a:p>
        </p:txBody>
      </p:sp>
    </p:spTree>
    <p:extLst>
      <p:ext uri="{BB962C8B-B14F-4D97-AF65-F5344CB8AC3E}">
        <p14:creationId xmlns:p14="http://schemas.microsoft.com/office/powerpoint/2010/main" val="3577943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Here’s the full list of services for which we asked the How Often Used? Question with an averaged mean score across all audiences.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Not all of these services were presented to all audiences, so this ranking shows a few things that are only used by a specific audience and thus the ranking is limited in representation – for example, Technology in Classrooms was only presented to Faculty, where it came in #8 on their list.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Scores above 3 mean it is used by the majority of users at least once a week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Takeaway here – pretty high scores, technology services are highly used</a:t>
            </a:r>
          </a:p>
        </p:txBody>
      </p:sp>
      <p:sp>
        <p:nvSpPr>
          <p:cNvPr id="4" name="Slide Number Placeholder 3"/>
          <p:cNvSpPr>
            <a:spLocks noGrp="1"/>
          </p:cNvSpPr>
          <p:nvPr>
            <p:ph type="sldNum" sz="quarter" idx="5"/>
          </p:nvPr>
        </p:nvSpPr>
        <p:spPr/>
        <p:txBody>
          <a:bodyPr/>
          <a:lstStyle/>
          <a:p>
            <a:fld id="{93D8CEAC-B183-4F61-9ACB-253D235719CA}" type="slidenum">
              <a:rPr lang="en-US" smtClean="0"/>
              <a:t>15</a:t>
            </a:fld>
            <a:endParaRPr lang="en-US"/>
          </a:p>
        </p:txBody>
      </p:sp>
    </p:spTree>
    <p:extLst>
      <p:ext uri="{BB962C8B-B14F-4D97-AF65-F5344CB8AC3E}">
        <p14:creationId xmlns:p14="http://schemas.microsoft.com/office/powerpoint/2010/main" val="2487214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how important is this service to you? </a:t>
            </a:r>
          </a:p>
          <a:p>
            <a:endParaRPr lang="en-US" baseline="0" dirty="0"/>
          </a:p>
          <a:p>
            <a:r>
              <a:rPr lang="en-US" baseline="0" dirty="0"/>
              <a:t>Matches up pretty well with usage – My, Zoom, Email, Office 365 still in everyone’s top 10. Wireless now appears in the top 10 for all – both availability and performance (during a mostly remote year!). </a:t>
            </a:r>
          </a:p>
          <a:p>
            <a:endParaRPr lang="en-US" baseline="0" dirty="0"/>
          </a:p>
          <a:p>
            <a:r>
              <a:rPr lang="en-US" baseline="0" dirty="0"/>
              <a:t>Time to resolve issues is clearly important, in the top 10 for all but undergrads. </a:t>
            </a:r>
          </a:p>
          <a:p>
            <a:endParaRPr lang="en-US" baseline="0" dirty="0"/>
          </a:p>
          <a:p>
            <a:r>
              <a:rPr lang="en-US" baseline="0" dirty="0"/>
              <a:t>Takeaways – fairly high numbers overall, so technology is important - and pretty much all of it is important - to users</a:t>
            </a:r>
          </a:p>
        </p:txBody>
      </p:sp>
      <p:sp>
        <p:nvSpPr>
          <p:cNvPr id="4" name="Slide Number Placeholder 3"/>
          <p:cNvSpPr>
            <a:spLocks noGrp="1"/>
          </p:cNvSpPr>
          <p:nvPr>
            <p:ph type="sldNum" sz="quarter" idx="10"/>
          </p:nvPr>
        </p:nvSpPr>
        <p:spPr/>
        <p:txBody>
          <a:bodyPr/>
          <a:lstStyle/>
          <a:p>
            <a:fld id="{93D8CEAC-B183-4F61-9ACB-253D235719CA}" type="slidenum">
              <a:rPr lang="en-US" smtClean="0"/>
              <a:t>16</a:t>
            </a:fld>
            <a:endParaRPr lang="en-US"/>
          </a:p>
        </p:txBody>
      </p:sp>
    </p:spTree>
    <p:extLst>
      <p:ext uri="{BB962C8B-B14F-4D97-AF65-F5344CB8AC3E}">
        <p14:creationId xmlns:p14="http://schemas.microsoft.com/office/powerpoint/2010/main" val="2973033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There are more services polled in the Importance and Satisfaction questions – not all services make sense to ask how often they are used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 you can see, there’s a pretty solid list of services rates around the same level of importance – anything with a score over three was rated at least Important, and mostly </a:t>
            </a:r>
            <a:r>
              <a:rPr lang="en-US" baseline="0"/>
              <a:t>Very Important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So this should match up with the questions we get… does it look right to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5"/>
          </p:nvPr>
        </p:nvSpPr>
        <p:spPr/>
        <p:txBody>
          <a:bodyPr/>
          <a:lstStyle/>
          <a:p>
            <a:fld id="{93D8CEAC-B183-4F61-9ACB-253D235719CA}" type="slidenum">
              <a:rPr lang="en-US" smtClean="0"/>
              <a:t>17</a:t>
            </a:fld>
            <a:endParaRPr lang="en-US"/>
          </a:p>
        </p:txBody>
      </p:sp>
    </p:spTree>
    <p:extLst>
      <p:ext uri="{BB962C8B-B14F-4D97-AF65-F5344CB8AC3E}">
        <p14:creationId xmlns:p14="http://schemas.microsoft.com/office/powerpoint/2010/main" val="909627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And the remainder of the list, as you can see all but one are still at least somewhat important for most respondents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OK so we’ve looked at how often services are used, and how important they are … let’s do an experiment. One service ended up #1 in satisfaction for all 4 audiences. Can you guess what it is? Think to yourself what your guess is… </a:t>
            </a:r>
          </a:p>
        </p:txBody>
      </p:sp>
      <p:sp>
        <p:nvSpPr>
          <p:cNvPr id="4" name="Slide Number Placeholder 3"/>
          <p:cNvSpPr>
            <a:spLocks noGrp="1"/>
          </p:cNvSpPr>
          <p:nvPr>
            <p:ph type="sldNum" sz="quarter" idx="5"/>
          </p:nvPr>
        </p:nvSpPr>
        <p:spPr/>
        <p:txBody>
          <a:bodyPr/>
          <a:lstStyle/>
          <a:p>
            <a:fld id="{93D8CEAC-B183-4F61-9ACB-253D235719CA}" type="slidenum">
              <a:rPr lang="en-US" smtClean="0"/>
              <a:t>18</a:t>
            </a:fld>
            <a:endParaRPr lang="en-US"/>
          </a:p>
        </p:txBody>
      </p:sp>
    </p:spTree>
    <p:extLst>
      <p:ext uri="{BB962C8B-B14F-4D97-AF65-F5344CB8AC3E}">
        <p14:creationId xmlns:p14="http://schemas.microsoft.com/office/powerpoint/2010/main" val="2084637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…and who got it right?  Every single one of our audiences is most satisfied with… email! </a:t>
            </a:r>
          </a:p>
          <a:p>
            <a:endParaRPr lang="en-US" baseline="0" dirty="0"/>
          </a:p>
          <a:p>
            <a:r>
              <a:rPr lang="en-US" baseline="0" dirty="0"/>
              <a:t>How dissatisfied or satisfied are you with the following resources and services?</a:t>
            </a:r>
          </a:p>
          <a:p>
            <a:endParaRPr lang="en-US" baseline="0" dirty="0"/>
          </a:p>
          <a:p>
            <a:r>
              <a:rPr lang="en-US" baseline="0" dirty="0"/>
              <a:t>Interestingly, Zoom is #2 for grad students, faculty and staff but #8 for undergrads. </a:t>
            </a:r>
          </a:p>
          <a:p>
            <a:endParaRPr lang="en-US" baseline="0" dirty="0"/>
          </a:p>
          <a:p>
            <a:r>
              <a:rPr lang="en-US" baseline="0" dirty="0"/>
              <a:t>Wired and wireless networks, Office 365, My, IT Help all scored well across all audiences. </a:t>
            </a:r>
          </a:p>
          <a:p>
            <a:endParaRPr lang="en-US" baseline="0" dirty="0"/>
          </a:p>
          <a:p>
            <a:r>
              <a:rPr lang="en-US" baseline="0" dirty="0" err="1"/>
              <a:t>ReggieNet</a:t>
            </a:r>
            <a:r>
              <a:rPr lang="en-US" baseline="0" dirty="0"/>
              <a:t> is #4 for undergrads but doesn’t hit the top 10 for faculty. </a:t>
            </a:r>
          </a:p>
          <a:p>
            <a:endParaRPr lang="en-US" baseline="0" dirty="0"/>
          </a:p>
          <a:p>
            <a:r>
              <a:rPr lang="en-US" baseline="0" dirty="0"/>
              <a:t>Both groups of students placed support for their innovative ideas and Campus Solutions in their top 10s, but faculty and staff did not.</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19</a:t>
            </a:fld>
            <a:endParaRPr lang="en-US"/>
          </a:p>
        </p:txBody>
      </p:sp>
    </p:spTree>
    <p:extLst>
      <p:ext uri="{BB962C8B-B14F-4D97-AF65-F5344CB8AC3E}">
        <p14:creationId xmlns:p14="http://schemas.microsoft.com/office/powerpoint/2010/main" val="2202121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Core infrastructure services dominate the top of this list – email, campus phones, wired network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Some of the most used and most important services are near the top of the satisfaction list – My, Zoom, Office 365, Wireless, IT Help</a:t>
            </a:r>
            <a:br>
              <a:rPr lang="en-US" baseline="0" dirty="0"/>
            </a:br>
            <a:br>
              <a:rPr lang="en-US" baseline="0" dirty="0"/>
            </a:br>
            <a:r>
              <a:rPr lang="en-US" baseline="0" dirty="0"/>
              <a:t>Not a big difference from 1-20 here, this is supposed to be a funnel chart but there isn’t much change – our users appear to be pretty solidly satisfied with our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5"/>
          </p:nvPr>
        </p:nvSpPr>
        <p:spPr/>
        <p:txBody>
          <a:bodyPr/>
          <a:lstStyle/>
          <a:p>
            <a:fld id="{93D8CEAC-B183-4F61-9ACB-253D235719CA}" type="slidenum">
              <a:rPr lang="en-US" smtClean="0"/>
              <a:t>20</a:t>
            </a:fld>
            <a:endParaRPr lang="en-US"/>
          </a:p>
        </p:txBody>
      </p:sp>
    </p:spTree>
    <p:extLst>
      <p:ext uri="{BB962C8B-B14F-4D97-AF65-F5344CB8AC3E}">
        <p14:creationId xmlns:p14="http://schemas.microsoft.com/office/powerpoint/2010/main" val="2581217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We’ve moved to MISO! What’s a MISO? A delicious Japanese soup or our new IT customer satisfaction survey tool?</a:t>
            </a:r>
          </a:p>
          <a:p>
            <a:endParaRPr lang="en-US" baseline="0" dirty="0"/>
          </a:p>
          <a:p>
            <a:r>
              <a:rPr lang="en-US" baseline="0" dirty="0"/>
              <a:t>We have most recently used </a:t>
            </a:r>
            <a:r>
              <a:rPr lang="en-US" baseline="0" dirty="0" err="1"/>
              <a:t>TechQual</a:t>
            </a:r>
            <a:r>
              <a:rPr lang="en-US" baseline="0" dirty="0"/>
              <a:t>+ to measure IT customer satisfaction, but that product was discontinued at the end of 2019, just after our last use of it</a:t>
            </a:r>
          </a:p>
        </p:txBody>
      </p:sp>
      <p:sp>
        <p:nvSpPr>
          <p:cNvPr id="4" name="Slide Number Placeholder 3"/>
          <p:cNvSpPr>
            <a:spLocks noGrp="1"/>
          </p:cNvSpPr>
          <p:nvPr>
            <p:ph type="sldNum" sz="quarter" idx="10"/>
          </p:nvPr>
        </p:nvSpPr>
        <p:spPr/>
        <p:txBody>
          <a:bodyPr/>
          <a:lstStyle/>
          <a:p>
            <a:fld id="{93D8CEAC-B183-4F61-9ACB-253D235719CA}" type="slidenum">
              <a:rPr lang="en-US" smtClean="0"/>
              <a:t>3</a:t>
            </a:fld>
            <a:endParaRPr lang="en-US"/>
          </a:p>
        </p:txBody>
      </p:sp>
    </p:spTree>
    <p:extLst>
      <p:ext uri="{BB962C8B-B14F-4D97-AF65-F5344CB8AC3E}">
        <p14:creationId xmlns:p14="http://schemas.microsoft.com/office/powerpoint/2010/main" val="1901137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ReggieNet</a:t>
            </a:r>
            <a:r>
              <a:rPr lang="en-US" baseline="0" dirty="0"/>
              <a:t> is one notable service here, it was in the top 10 for most used and most important for faculty and students but comes in at #26 most satisfied in this list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These are all very good numbers however – anything over 3 would be a majority selection of satisfied and we only have one score overall below 3.5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Takeaway here is to continue to focus on those top services to maintain the high satisfaction levels and look to the bottom of the list for places where we can make gains, improve the user experience</a:t>
            </a:r>
          </a:p>
        </p:txBody>
      </p:sp>
      <p:sp>
        <p:nvSpPr>
          <p:cNvPr id="4" name="Slide Number Placeholder 3"/>
          <p:cNvSpPr>
            <a:spLocks noGrp="1"/>
          </p:cNvSpPr>
          <p:nvPr>
            <p:ph type="sldNum" sz="quarter" idx="5"/>
          </p:nvPr>
        </p:nvSpPr>
        <p:spPr/>
        <p:txBody>
          <a:bodyPr/>
          <a:lstStyle/>
          <a:p>
            <a:fld id="{93D8CEAC-B183-4F61-9ACB-253D235719CA}" type="slidenum">
              <a:rPr lang="en-US" smtClean="0"/>
              <a:t>21</a:t>
            </a:fld>
            <a:endParaRPr lang="en-US"/>
          </a:p>
        </p:txBody>
      </p:sp>
    </p:spTree>
    <p:extLst>
      <p:ext uri="{BB962C8B-B14F-4D97-AF65-F5344CB8AC3E}">
        <p14:creationId xmlns:p14="http://schemas.microsoft.com/office/powerpoint/2010/main" val="3245878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MISO also includes some ratings for tech support staff – we adjusted these to reflect how ISU organizes IT</a:t>
            </a:r>
          </a:p>
          <a:p>
            <a:endParaRPr lang="en-US" baseline="0" dirty="0"/>
          </a:p>
          <a:p>
            <a:r>
              <a:rPr lang="en-US" baseline="0" dirty="0"/>
              <a:t>Rated in 4 areas - friendliness, knowledge, responsiveness and reliability</a:t>
            </a:r>
          </a:p>
          <a:p>
            <a:endParaRPr lang="en-US" baseline="0" dirty="0"/>
          </a:p>
          <a:p>
            <a:r>
              <a:rPr lang="en-US" baseline="0" dirty="0"/>
              <a:t>All Audiences were asked to rate the TSC staff</a:t>
            </a:r>
          </a:p>
        </p:txBody>
      </p:sp>
      <p:sp>
        <p:nvSpPr>
          <p:cNvPr id="4" name="Slide Number Placeholder 3"/>
          <p:cNvSpPr>
            <a:spLocks noGrp="1"/>
          </p:cNvSpPr>
          <p:nvPr>
            <p:ph type="sldNum" sz="quarter" idx="10"/>
          </p:nvPr>
        </p:nvSpPr>
        <p:spPr/>
        <p:txBody>
          <a:bodyPr/>
          <a:lstStyle/>
          <a:p>
            <a:fld id="{93D8CEAC-B183-4F61-9ACB-253D235719CA}" type="slidenum">
              <a:rPr lang="en-US" smtClean="0"/>
              <a:t>22</a:t>
            </a:fld>
            <a:endParaRPr lang="en-US"/>
          </a:p>
        </p:txBody>
      </p:sp>
    </p:spTree>
    <p:extLst>
      <p:ext uri="{BB962C8B-B14F-4D97-AF65-F5344CB8AC3E}">
        <p14:creationId xmlns:p14="http://schemas.microsoft.com/office/powerpoint/2010/main" val="1724506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23</a:t>
            </a:fld>
            <a:endParaRPr lang="en-US"/>
          </a:p>
        </p:txBody>
      </p:sp>
    </p:spTree>
    <p:extLst>
      <p:ext uri="{BB962C8B-B14F-4D97-AF65-F5344CB8AC3E}">
        <p14:creationId xmlns:p14="http://schemas.microsoft.com/office/powerpoint/2010/main" val="3345314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Faculty, grad students and staff were asked to rate their college/departmental tech support staff</a:t>
            </a:r>
          </a:p>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24</a:t>
            </a:fld>
            <a:endParaRPr lang="en-US"/>
          </a:p>
        </p:txBody>
      </p:sp>
    </p:spTree>
    <p:extLst>
      <p:ext uri="{BB962C8B-B14F-4D97-AF65-F5344CB8AC3E}">
        <p14:creationId xmlns:p14="http://schemas.microsoft.com/office/powerpoint/2010/main" val="2325231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25</a:t>
            </a:fld>
            <a:endParaRPr lang="en-US"/>
          </a:p>
        </p:txBody>
      </p:sp>
    </p:spTree>
    <p:extLst>
      <p:ext uri="{BB962C8B-B14F-4D97-AF65-F5344CB8AC3E}">
        <p14:creationId xmlns:p14="http://schemas.microsoft.com/office/powerpoint/2010/main" val="3880154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Faculty only rated CTLT staff</a:t>
            </a:r>
          </a:p>
        </p:txBody>
      </p:sp>
      <p:sp>
        <p:nvSpPr>
          <p:cNvPr id="4" name="Slide Number Placeholder 3"/>
          <p:cNvSpPr>
            <a:spLocks noGrp="1"/>
          </p:cNvSpPr>
          <p:nvPr>
            <p:ph type="sldNum" sz="quarter" idx="10"/>
          </p:nvPr>
        </p:nvSpPr>
        <p:spPr/>
        <p:txBody>
          <a:bodyPr/>
          <a:lstStyle/>
          <a:p>
            <a:fld id="{93D8CEAC-B183-4F61-9ACB-253D235719CA}" type="slidenum">
              <a:rPr lang="en-US" smtClean="0"/>
              <a:t>26</a:t>
            </a:fld>
            <a:endParaRPr lang="en-US"/>
          </a:p>
        </p:txBody>
      </p:sp>
    </p:spTree>
    <p:extLst>
      <p:ext uri="{BB962C8B-B14F-4D97-AF65-F5344CB8AC3E}">
        <p14:creationId xmlns:p14="http://schemas.microsoft.com/office/powerpoint/2010/main" val="10600979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Overall, very good ratings for our tech staff – and during a pandemic - way to go!</a:t>
            </a:r>
          </a:p>
        </p:txBody>
      </p:sp>
      <p:sp>
        <p:nvSpPr>
          <p:cNvPr id="4" name="Slide Number Placeholder 3"/>
          <p:cNvSpPr>
            <a:spLocks noGrp="1"/>
          </p:cNvSpPr>
          <p:nvPr>
            <p:ph type="sldNum" sz="quarter" idx="10"/>
          </p:nvPr>
        </p:nvSpPr>
        <p:spPr/>
        <p:txBody>
          <a:bodyPr/>
          <a:lstStyle/>
          <a:p>
            <a:fld id="{93D8CEAC-B183-4F61-9ACB-253D235719CA}" type="slidenum">
              <a:rPr lang="en-US" smtClean="0"/>
              <a:t>27</a:t>
            </a:fld>
            <a:endParaRPr lang="en-US"/>
          </a:p>
        </p:txBody>
      </p:sp>
    </p:spTree>
    <p:extLst>
      <p:ext uri="{BB962C8B-B14F-4D97-AF65-F5344CB8AC3E}">
        <p14:creationId xmlns:p14="http://schemas.microsoft.com/office/powerpoint/2010/main" val="1606981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Respondents are asked how informed they feel about a list of services, this is a selection of those</a:t>
            </a:r>
          </a:p>
          <a:p>
            <a:endParaRPr lang="en-US" baseline="0" dirty="0"/>
          </a:p>
          <a:p>
            <a:r>
              <a:rPr lang="en-US" baseline="0" dirty="0"/>
              <a:t>In general, awareness of available resources and how to get help is an area where we have some work to do – students in particular tend to report not feeling informed, and we need to find creative ways to get information to them at the right time</a:t>
            </a:r>
          </a:p>
          <a:p>
            <a:endParaRPr lang="en-US" baseline="0" dirty="0"/>
          </a:p>
          <a:p>
            <a:r>
              <a:rPr lang="en-US" baseline="0" dirty="0"/>
              <a:t>Remember data backup, we will be coming back to that</a:t>
            </a:r>
          </a:p>
        </p:txBody>
      </p:sp>
      <p:sp>
        <p:nvSpPr>
          <p:cNvPr id="4" name="Slide Number Placeholder 3"/>
          <p:cNvSpPr>
            <a:spLocks noGrp="1"/>
          </p:cNvSpPr>
          <p:nvPr>
            <p:ph type="sldNum" sz="quarter" idx="10"/>
          </p:nvPr>
        </p:nvSpPr>
        <p:spPr/>
        <p:txBody>
          <a:bodyPr/>
          <a:lstStyle/>
          <a:p>
            <a:fld id="{93D8CEAC-B183-4F61-9ACB-253D235719CA}" type="slidenum">
              <a:rPr lang="en-US" smtClean="0"/>
              <a:t>28</a:t>
            </a:fld>
            <a:endParaRPr lang="en-US"/>
          </a:p>
        </p:txBody>
      </p:sp>
    </p:spTree>
    <p:extLst>
      <p:ext uri="{BB962C8B-B14F-4D97-AF65-F5344CB8AC3E}">
        <p14:creationId xmlns:p14="http://schemas.microsoft.com/office/powerpoint/2010/main" val="3629199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29</a:t>
            </a:fld>
            <a:endParaRPr lang="en-US"/>
          </a:p>
        </p:txBody>
      </p:sp>
    </p:spTree>
    <p:extLst>
      <p:ext uri="{BB962C8B-B14F-4D97-AF65-F5344CB8AC3E}">
        <p14:creationId xmlns:p14="http://schemas.microsoft.com/office/powerpoint/2010/main" val="411945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Common theme in text comments, a wish for more training and learning resources</a:t>
            </a:r>
          </a:p>
          <a:p>
            <a:endParaRPr lang="en-US" baseline="0" dirty="0"/>
          </a:p>
          <a:p>
            <a:r>
              <a:rPr lang="en-US" baseline="0" dirty="0"/>
              <a:t>Respondents were also asked how interested they were in learning about a list of topics – the ones that generated significant interest there were some specific categories of software tools - graphics, web content tools, audio/video editing, data visualization, qualitative data analysis</a:t>
            </a:r>
          </a:p>
          <a:p>
            <a:endParaRPr lang="en-US" baseline="0" dirty="0"/>
          </a:p>
          <a:p>
            <a:r>
              <a:rPr lang="en-US" baseline="0" dirty="0"/>
              <a:t>In good news for security topics, respondents were also significantly interested in learning about protecting their identity online and identifying phishing</a:t>
            </a:r>
          </a:p>
        </p:txBody>
      </p:sp>
      <p:sp>
        <p:nvSpPr>
          <p:cNvPr id="4" name="Slide Number Placeholder 3"/>
          <p:cNvSpPr>
            <a:spLocks noGrp="1"/>
          </p:cNvSpPr>
          <p:nvPr>
            <p:ph type="sldNum" sz="quarter" idx="10"/>
          </p:nvPr>
        </p:nvSpPr>
        <p:spPr/>
        <p:txBody>
          <a:bodyPr/>
          <a:lstStyle/>
          <a:p>
            <a:fld id="{93D8CEAC-B183-4F61-9ACB-253D235719CA}" type="slidenum">
              <a:rPr lang="en-US" smtClean="0"/>
              <a:t>30</a:t>
            </a:fld>
            <a:endParaRPr lang="en-US"/>
          </a:p>
        </p:txBody>
      </p:sp>
    </p:spTree>
    <p:extLst>
      <p:ext uri="{BB962C8B-B14F-4D97-AF65-F5344CB8AC3E}">
        <p14:creationId xmlns:p14="http://schemas.microsoft.com/office/powerpoint/2010/main" val="1569286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MISO matches up pretty well with </a:t>
            </a:r>
            <a:r>
              <a:rPr lang="en-US" b="1" baseline="0" dirty="0" err="1"/>
              <a:t>TechQual</a:t>
            </a:r>
            <a:r>
              <a:rPr lang="en-US" b="1" baseline="0" dirty="0"/>
              <a:t>+ </a:t>
            </a:r>
          </a:p>
          <a:p>
            <a:r>
              <a:rPr lang="en-US" baseline="0" dirty="0"/>
              <a:t>Both are designed and administered by higher ed, include only higher ed institutions, and allow comparisons on standard questions among participating institutions</a:t>
            </a:r>
          </a:p>
          <a:p>
            <a:endParaRPr lang="en-US" baseline="0" dirty="0"/>
          </a:p>
          <a:p>
            <a:r>
              <a:rPr lang="en-US" baseline="0" dirty="0"/>
              <a:t>Both allow the adding of questions that are important to the institution but are not included in the standard question set</a:t>
            </a:r>
          </a:p>
          <a:p>
            <a:endParaRPr lang="en-US" baseline="0" dirty="0"/>
          </a:p>
          <a:p>
            <a:r>
              <a:rPr lang="en-US" baseline="0" dirty="0"/>
              <a:t>Both have a mix of quantitative and qualitative response options</a:t>
            </a:r>
          </a:p>
          <a:p>
            <a:endParaRPr lang="en-US" baseline="0" dirty="0"/>
          </a:p>
          <a:p>
            <a:r>
              <a:rPr lang="en-US" b="1" baseline="0" dirty="0"/>
              <a:t>Things I like about MISO in comparison</a:t>
            </a:r>
          </a:p>
          <a:p>
            <a:r>
              <a:rPr lang="en-US" baseline="0" dirty="0"/>
              <a:t>The how often, how important, how satisfied are a more direct satisfaction measure </a:t>
            </a:r>
          </a:p>
          <a:p>
            <a:endParaRPr lang="en-US" baseline="0" dirty="0"/>
          </a:p>
          <a:p>
            <a:r>
              <a:rPr lang="en-US" baseline="0" dirty="0"/>
              <a:t>Much more organized, tested and supported by the college (Bryn </a:t>
            </a:r>
            <a:r>
              <a:rPr lang="en-US" baseline="0" dirty="0" err="1"/>
              <a:t>Mawr</a:t>
            </a:r>
            <a:r>
              <a:rPr lang="en-US" baseline="0" dirty="0"/>
              <a:t>) that administers it – there is a cost involved, but worth it</a:t>
            </a:r>
          </a:p>
          <a:p>
            <a:endParaRPr lang="en-US" baseline="0" dirty="0"/>
          </a:p>
          <a:p>
            <a:r>
              <a:rPr lang="en-US" baseline="0" dirty="0"/>
              <a:t>Great set of managed communications that resulted in some pretty amazing response rates, particularly compared to what we saw with </a:t>
            </a:r>
            <a:r>
              <a:rPr lang="en-US" baseline="0" dirty="0" err="1"/>
              <a:t>TechQual</a:t>
            </a:r>
            <a:r>
              <a:rPr lang="en-US" baseline="0" dirty="0"/>
              <a:t>+</a:t>
            </a:r>
          </a:p>
          <a:p>
            <a:endParaRPr lang="en-US" baseline="0" dirty="0"/>
          </a:p>
          <a:p>
            <a:r>
              <a:rPr lang="en-US" baseline="0" dirty="0"/>
              <a:t>Includes library services questions as well – MISO started in small liberal arts colleges, and covers both IT and library services as those services are sometimes merged there</a:t>
            </a:r>
          </a:p>
          <a:p>
            <a:endParaRPr lang="en-US" baseline="0" dirty="0"/>
          </a:p>
          <a:p>
            <a:r>
              <a:rPr lang="en-US" baseline="0" dirty="0"/>
              <a:t>Milner did participate in 2021 and are working with their satisfaction results – we won’t be covering any of that today</a:t>
            </a:r>
          </a:p>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4</a:t>
            </a:fld>
            <a:endParaRPr lang="en-US"/>
          </a:p>
        </p:txBody>
      </p:sp>
    </p:spTree>
    <p:extLst>
      <p:ext uri="{BB962C8B-B14F-4D97-AF65-F5344CB8AC3E}">
        <p14:creationId xmlns:p14="http://schemas.microsoft.com/office/powerpoint/2010/main" val="27628554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There are some useful additional questions included in the survey as well, gauging personal device ownership</a:t>
            </a:r>
          </a:p>
          <a:p>
            <a:endParaRPr lang="en-US" baseline="0" dirty="0"/>
          </a:p>
          <a:p>
            <a:r>
              <a:rPr lang="en-US" baseline="0" dirty="0"/>
              <a:t>The device question was asked of all audiences, the OS one just students</a:t>
            </a:r>
          </a:p>
        </p:txBody>
      </p:sp>
      <p:sp>
        <p:nvSpPr>
          <p:cNvPr id="4" name="Slide Number Placeholder 3"/>
          <p:cNvSpPr>
            <a:spLocks noGrp="1"/>
          </p:cNvSpPr>
          <p:nvPr>
            <p:ph type="sldNum" sz="quarter" idx="10"/>
          </p:nvPr>
        </p:nvSpPr>
        <p:spPr/>
        <p:txBody>
          <a:bodyPr/>
          <a:lstStyle/>
          <a:p>
            <a:fld id="{93D8CEAC-B183-4F61-9ACB-253D235719CA}" type="slidenum">
              <a:rPr lang="en-US" smtClean="0"/>
              <a:t>31</a:t>
            </a:fld>
            <a:endParaRPr lang="en-US"/>
          </a:p>
        </p:txBody>
      </p:sp>
    </p:spTree>
    <p:extLst>
      <p:ext uri="{BB962C8B-B14F-4D97-AF65-F5344CB8AC3E}">
        <p14:creationId xmlns:p14="http://schemas.microsoft.com/office/powerpoint/2010/main" val="15342563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one hurts – remember the very low numbers on being informed on where to backup data? </a:t>
            </a:r>
          </a:p>
          <a:p>
            <a:endParaRPr lang="en-US" baseline="0" dirty="0"/>
          </a:p>
          <a:p>
            <a:r>
              <a:rPr lang="en-US" baseline="0" dirty="0"/>
              <a:t>It’s a very clear place to work on awareness </a:t>
            </a:r>
          </a:p>
        </p:txBody>
      </p:sp>
      <p:sp>
        <p:nvSpPr>
          <p:cNvPr id="4" name="Slide Number Placeholder 3"/>
          <p:cNvSpPr>
            <a:spLocks noGrp="1"/>
          </p:cNvSpPr>
          <p:nvPr>
            <p:ph type="sldNum" sz="quarter" idx="10"/>
          </p:nvPr>
        </p:nvSpPr>
        <p:spPr/>
        <p:txBody>
          <a:bodyPr/>
          <a:lstStyle/>
          <a:p>
            <a:fld id="{93D8CEAC-B183-4F61-9ACB-253D235719CA}" type="slidenum">
              <a:rPr lang="en-US" smtClean="0"/>
              <a:t>32</a:t>
            </a:fld>
            <a:endParaRPr lang="en-US"/>
          </a:p>
        </p:txBody>
      </p:sp>
    </p:spTree>
    <p:extLst>
      <p:ext uri="{BB962C8B-B14F-4D97-AF65-F5344CB8AC3E}">
        <p14:creationId xmlns:p14="http://schemas.microsoft.com/office/powerpoint/2010/main" val="26320229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was a question we added to gauge our effectiveness at onboarding new faculty and staff</a:t>
            </a:r>
          </a:p>
          <a:p>
            <a:endParaRPr lang="en-US" baseline="0" dirty="0"/>
          </a:p>
          <a:p>
            <a:r>
              <a:rPr lang="en-US" baseline="0" dirty="0"/>
              <a:t>Some improvement to be made here – we are at close to 50/50 on the line between not prepared/somewhat prepared and prepared/very prepared, with software being a little more of an issue</a:t>
            </a:r>
          </a:p>
        </p:txBody>
      </p:sp>
      <p:sp>
        <p:nvSpPr>
          <p:cNvPr id="4" name="Slide Number Placeholder 3"/>
          <p:cNvSpPr>
            <a:spLocks noGrp="1"/>
          </p:cNvSpPr>
          <p:nvPr>
            <p:ph type="sldNum" sz="quarter" idx="10"/>
          </p:nvPr>
        </p:nvSpPr>
        <p:spPr/>
        <p:txBody>
          <a:bodyPr/>
          <a:lstStyle/>
          <a:p>
            <a:fld id="{93D8CEAC-B183-4F61-9ACB-253D235719CA}" type="slidenum">
              <a:rPr lang="en-US" smtClean="0"/>
              <a:t>33</a:t>
            </a:fld>
            <a:endParaRPr lang="en-US"/>
          </a:p>
        </p:txBody>
      </p:sp>
    </p:spTree>
    <p:extLst>
      <p:ext uri="{BB962C8B-B14F-4D97-AF65-F5344CB8AC3E}">
        <p14:creationId xmlns:p14="http://schemas.microsoft.com/office/powerpoint/2010/main" val="1964054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asked a series of question aimed at getting respondents to tell us the one thing they would most like improved in various categories – information technology services, </a:t>
            </a:r>
            <a:r>
              <a:rPr lang="en-US" baseline="0" dirty="0" err="1"/>
              <a:t>ReggieNet</a:t>
            </a:r>
            <a:r>
              <a:rPr lang="en-US" baseline="0" dirty="0"/>
              <a:t>, My, Websites, Course Registration</a:t>
            </a:r>
          </a:p>
          <a:p>
            <a:endParaRPr lang="en-US" baseline="0" dirty="0"/>
          </a:p>
          <a:p>
            <a:r>
              <a:rPr lang="en-US" baseline="0" dirty="0"/>
              <a:t>Take these comments with a grain of salt, those that chose to comment are a subset of the sample populations and are motivated enough to spend extra time in a 15 minute survey providing these comments</a:t>
            </a:r>
          </a:p>
          <a:p>
            <a:endParaRPr lang="en-US" baseline="0" dirty="0"/>
          </a:p>
          <a:p>
            <a:r>
              <a:rPr lang="en-US" baseline="0" dirty="0"/>
              <a:t>Included here are comment themes which represented at least 5% of one or more population’s total comments</a:t>
            </a:r>
          </a:p>
          <a:p>
            <a:endParaRPr lang="en-US" baseline="0" dirty="0"/>
          </a:p>
          <a:p>
            <a:r>
              <a:rPr lang="en-US" baseline="0" dirty="0"/>
              <a:t>For IT services, it was clearly understood by some to be referring to IT support, rather than IT services in general. The number of people who brought up </a:t>
            </a:r>
            <a:r>
              <a:rPr lang="en-US" baseline="0" dirty="0" err="1"/>
              <a:t>ReggieNet</a:t>
            </a:r>
            <a:r>
              <a:rPr lang="en-US" baseline="0" dirty="0"/>
              <a:t> here is significant, as is that 23% number for staff asking for better/clearer/more informed tech support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34</a:t>
            </a:fld>
            <a:endParaRPr lang="en-US"/>
          </a:p>
        </p:txBody>
      </p:sp>
    </p:spTree>
    <p:extLst>
      <p:ext uri="{BB962C8B-B14F-4D97-AF65-F5344CB8AC3E}">
        <p14:creationId xmlns:p14="http://schemas.microsoft.com/office/powerpoint/2010/main" val="28076782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As always with a discussion of My, users aren’t always able to distinguish between what is My and what is a service they reach through My</a:t>
            </a:r>
          </a:p>
          <a:p>
            <a:endParaRPr lang="en-US" baseline="0" dirty="0"/>
          </a:p>
          <a:p>
            <a:r>
              <a:rPr lang="en-US" baseline="0" dirty="0"/>
              <a:t>Many of the comments noted a disjointed experience as they switched between services and difficulty finding what they are looking for</a:t>
            </a:r>
          </a:p>
          <a:p>
            <a:endParaRPr lang="en-US" baseline="0" dirty="0"/>
          </a:p>
          <a:p>
            <a:r>
              <a:rPr lang="en-US" baseline="0" dirty="0"/>
              <a:t>Students are also very interested in a mobile app for My </a:t>
            </a:r>
          </a:p>
        </p:txBody>
      </p:sp>
      <p:sp>
        <p:nvSpPr>
          <p:cNvPr id="4" name="Slide Number Placeholder 3"/>
          <p:cNvSpPr>
            <a:spLocks noGrp="1"/>
          </p:cNvSpPr>
          <p:nvPr>
            <p:ph type="sldNum" sz="quarter" idx="10"/>
          </p:nvPr>
        </p:nvSpPr>
        <p:spPr/>
        <p:txBody>
          <a:bodyPr/>
          <a:lstStyle/>
          <a:p>
            <a:fld id="{93D8CEAC-B183-4F61-9ACB-253D235719CA}" type="slidenum">
              <a:rPr lang="en-US" smtClean="0"/>
              <a:t>35</a:t>
            </a:fld>
            <a:endParaRPr lang="en-US"/>
          </a:p>
        </p:txBody>
      </p:sp>
    </p:spTree>
    <p:extLst>
      <p:ext uri="{BB962C8B-B14F-4D97-AF65-F5344CB8AC3E}">
        <p14:creationId xmlns:p14="http://schemas.microsoft.com/office/powerpoint/2010/main" val="23490240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For registration, we received the comments we expected on the stability issues that have been experienced during recent registration periods. </a:t>
            </a:r>
          </a:p>
          <a:p>
            <a:endParaRPr lang="en-US" baseline="0" dirty="0"/>
          </a:p>
          <a:p>
            <a:r>
              <a:rPr lang="en-US" baseline="0" dirty="0"/>
              <a:t>Users also commented on difficulty using the system and searching for courses</a:t>
            </a:r>
          </a:p>
        </p:txBody>
      </p:sp>
      <p:sp>
        <p:nvSpPr>
          <p:cNvPr id="4" name="Slide Number Placeholder 3"/>
          <p:cNvSpPr>
            <a:spLocks noGrp="1"/>
          </p:cNvSpPr>
          <p:nvPr>
            <p:ph type="sldNum" sz="quarter" idx="10"/>
          </p:nvPr>
        </p:nvSpPr>
        <p:spPr/>
        <p:txBody>
          <a:bodyPr/>
          <a:lstStyle/>
          <a:p>
            <a:fld id="{93D8CEAC-B183-4F61-9ACB-253D235719CA}" type="slidenum">
              <a:rPr lang="en-US" smtClean="0"/>
              <a:t>36</a:t>
            </a:fld>
            <a:endParaRPr lang="en-US"/>
          </a:p>
        </p:txBody>
      </p:sp>
    </p:spTree>
    <p:extLst>
      <p:ext uri="{BB962C8B-B14F-4D97-AF65-F5344CB8AC3E}">
        <p14:creationId xmlns:p14="http://schemas.microsoft.com/office/powerpoint/2010/main" val="11522418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Comments here revolved mainly around difficulty navigating and finding information, as well as issues with search results</a:t>
            </a:r>
          </a:p>
          <a:p>
            <a:endParaRPr lang="en-US" baseline="0" dirty="0"/>
          </a:p>
          <a:p>
            <a:r>
              <a:rPr lang="en-US" baseline="0" dirty="0"/>
              <a:t>There was an interesting contrast in faculty and staff responses, with faculty wishing for less standardized departmental web sites, and staff wishing for more consistency across departmental web sites</a:t>
            </a:r>
          </a:p>
        </p:txBody>
      </p:sp>
      <p:sp>
        <p:nvSpPr>
          <p:cNvPr id="4" name="Slide Number Placeholder 3"/>
          <p:cNvSpPr>
            <a:spLocks noGrp="1"/>
          </p:cNvSpPr>
          <p:nvPr>
            <p:ph type="sldNum" sz="quarter" idx="10"/>
          </p:nvPr>
        </p:nvSpPr>
        <p:spPr/>
        <p:txBody>
          <a:bodyPr/>
          <a:lstStyle/>
          <a:p>
            <a:fld id="{93D8CEAC-B183-4F61-9ACB-253D235719CA}" type="slidenum">
              <a:rPr lang="en-US" smtClean="0"/>
              <a:t>37</a:t>
            </a:fld>
            <a:endParaRPr lang="en-US"/>
          </a:p>
        </p:txBody>
      </p:sp>
    </p:spTree>
    <p:extLst>
      <p:ext uri="{BB962C8B-B14F-4D97-AF65-F5344CB8AC3E}">
        <p14:creationId xmlns:p14="http://schemas.microsoft.com/office/powerpoint/2010/main" val="35051238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a:t>ReggieNet</a:t>
            </a:r>
            <a:r>
              <a:rPr lang="en-US" baseline="0" dirty="0"/>
              <a:t> comments were consistent with previous years – clunky navigation, too many clicks to do things. </a:t>
            </a:r>
          </a:p>
          <a:p>
            <a:endParaRPr lang="en-US" baseline="0" dirty="0"/>
          </a:p>
          <a:p>
            <a:r>
              <a:rPr lang="en-US" baseline="0" dirty="0"/>
              <a:t>Students are becoming more and more clear that they wish for a consistent experience across courses in </a:t>
            </a:r>
            <a:r>
              <a:rPr lang="en-US" baseline="0" dirty="0" err="1"/>
              <a:t>ReggieNet</a:t>
            </a:r>
            <a:r>
              <a:rPr lang="en-US" baseline="0" dirty="0"/>
              <a:t> and would like an app version</a:t>
            </a:r>
          </a:p>
        </p:txBody>
      </p:sp>
      <p:sp>
        <p:nvSpPr>
          <p:cNvPr id="4" name="Slide Number Placeholder 3"/>
          <p:cNvSpPr>
            <a:spLocks noGrp="1"/>
          </p:cNvSpPr>
          <p:nvPr>
            <p:ph type="sldNum" sz="quarter" idx="10"/>
          </p:nvPr>
        </p:nvSpPr>
        <p:spPr/>
        <p:txBody>
          <a:bodyPr/>
          <a:lstStyle/>
          <a:p>
            <a:fld id="{93D8CEAC-B183-4F61-9ACB-253D235719CA}" type="slidenum">
              <a:rPr lang="en-US" smtClean="0"/>
              <a:t>38</a:t>
            </a:fld>
            <a:endParaRPr lang="en-US"/>
          </a:p>
        </p:txBody>
      </p:sp>
    </p:spTree>
    <p:extLst>
      <p:ext uri="{BB962C8B-B14F-4D97-AF65-F5344CB8AC3E}">
        <p14:creationId xmlns:p14="http://schemas.microsoft.com/office/powerpoint/2010/main" val="24850280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Time for our final grade… respondents were asked if they would recommend ISU’s technology services to a colleague – what is known in the customer satisfaction field as a </a:t>
            </a:r>
            <a:r>
              <a:rPr lang="en-US" baseline="0" dirty="0" err="1"/>
              <a:t>NetPromoter</a:t>
            </a:r>
            <a:r>
              <a:rPr lang="en-US" baseline="0" dirty="0"/>
              <a:t> Score</a:t>
            </a:r>
          </a:p>
          <a:p>
            <a:endParaRPr lang="en-US" baseline="0" dirty="0"/>
          </a:p>
          <a:p>
            <a:r>
              <a:rPr lang="en-US" b="1" i="0" dirty="0">
                <a:solidFill>
                  <a:srgbClr val="000000"/>
                </a:solidFill>
                <a:effectLst/>
                <a:latin typeface="benton-sans"/>
              </a:rPr>
              <a:t>NPS = % of Promoters ( — ) % of Detractors</a:t>
            </a:r>
          </a:p>
          <a:p>
            <a:pPr algn="l">
              <a:buFont typeface="Arial" panose="020B0604020202020204" pitchFamily="34" charset="0"/>
              <a:buChar char="•"/>
            </a:pPr>
            <a:r>
              <a:rPr lang="en-US" b="0" i="0" dirty="0">
                <a:solidFill>
                  <a:srgbClr val="000000"/>
                </a:solidFill>
                <a:effectLst/>
                <a:latin typeface="benton-sans"/>
              </a:rPr>
              <a:t>Above 0 is good,</a:t>
            </a:r>
          </a:p>
          <a:p>
            <a:pPr algn="l">
              <a:buFont typeface="Arial" panose="020B0604020202020204" pitchFamily="34" charset="0"/>
              <a:buChar char="•"/>
            </a:pPr>
            <a:r>
              <a:rPr lang="en-US" b="0" i="0" dirty="0">
                <a:solidFill>
                  <a:srgbClr val="000000"/>
                </a:solidFill>
                <a:effectLst/>
                <a:latin typeface="benton-sans"/>
              </a:rPr>
              <a:t>Above 20 is favorable,</a:t>
            </a:r>
          </a:p>
          <a:p>
            <a:pPr algn="l">
              <a:buFont typeface="Arial" panose="020B0604020202020204" pitchFamily="34" charset="0"/>
              <a:buChar char="•"/>
            </a:pPr>
            <a:r>
              <a:rPr lang="en-US" b="0" i="0" dirty="0">
                <a:solidFill>
                  <a:srgbClr val="000000"/>
                </a:solidFill>
                <a:effectLst/>
                <a:latin typeface="benton-sans"/>
              </a:rPr>
              <a:t>Above 50 is excellent, and</a:t>
            </a:r>
          </a:p>
          <a:p>
            <a:pPr algn="l">
              <a:buFont typeface="Arial" panose="020B0604020202020204" pitchFamily="34" charset="0"/>
              <a:buChar char="•"/>
            </a:pPr>
            <a:r>
              <a:rPr lang="en-US" b="0" i="0" dirty="0">
                <a:solidFill>
                  <a:srgbClr val="000000"/>
                </a:solidFill>
                <a:effectLst/>
                <a:latin typeface="benton-sans"/>
              </a:rPr>
              <a:t>Above 80 is world class.</a:t>
            </a:r>
          </a:p>
          <a:p>
            <a:endParaRPr lang="en-US" b="1" i="0" baseline="0" dirty="0">
              <a:solidFill>
                <a:srgbClr val="000000"/>
              </a:solidFill>
              <a:effectLst/>
              <a:latin typeface="benton-sans"/>
            </a:endParaRPr>
          </a:p>
          <a:p>
            <a:r>
              <a:rPr lang="en-US" b="1" i="0" baseline="0" dirty="0">
                <a:solidFill>
                  <a:srgbClr val="000000"/>
                </a:solidFill>
                <a:effectLst/>
                <a:latin typeface="benton-sans"/>
              </a:rPr>
              <a:t>So we need to work on that undergrad student score</a:t>
            </a:r>
          </a:p>
          <a:p>
            <a:endParaRPr lang="en-US" b="1" i="0" baseline="0" dirty="0">
              <a:solidFill>
                <a:srgbClr val="000000"/>
              </a:solidFill>
              <a:effectLst/>
              <a:latin typeface="benton-sans"/>
            </a:endParaRP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39</a:t>
            </a:fld>
            <a:endParaRPr lang="en-US"/>
          </a:p>
        </p:txBody>
      </p:sp>
    </p:spTree>
    <p:extLst>
      <p:ext uri="{BB962C8B-B14F-4D97-AF65-F5344CB8AC3E}">
        <p14:creationId xmlns:p14="http://schemas.microsoft.com/office/powerpoint/2010/main" val="5674053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Respondents were asked to rate the “overall computing service” for importance and satisfaction, so this is our overall final grade…</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40</a:t>
            </a:fld>
            <a:endParaRPr lang="en-US"/>
          </a:p>
        </p:txBody>
      </p:sp>
    </p:spTree>
    <p:extLst>
      <p:ext uri="{BB962C8B-B14F-4D97-AF65-F5344CB8AC3E}">
        <p14:creationId xmlns:p14="http://schemas.microsoft.com/office/powerpoint/2010/main" val="1249275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Choosing questions is a non-trivial activity – we need to think about what we want to know and what will be actionable from among hundreds of options</a:t>
            </a:r>
          </a:p>
          <a:p>
            <a:endParaRPr lang="en-US" baseline="0" dirty="0"/>
          </a:p>
          <a:p>
            <a:r>
              <a:rPr lang="en-US" baseline="0" dirty="0"/>
              <a:t>The standard set is very comprehensive and no schools use them all, the survey would be unbearably long </a:t>
            </a:r>
          </a:p>
          <a:p>
            <a:endParaRPr lang="en-US" baseline="0" dirty="0"/>
          </a:p>
          <a:p>
            <a:r>
              <a:rPr lang="en-US" baseline="0" dirty="0"/>
              <a:t>We can add additional response options to standard questions </a:t>
            </a:r>
          </a:p>
          <a:p>
            <a:endParaRPr lang="en-US" baseline="0" dirty="0"/>
          </a:p>
          <a:p>
            <a:r>
              <a:rPr lang="en-US" baseline="0" dirty="0"/>
              <a:t>For example, the list of services for the big MISO questions – how often, how important, how satisfied – didn’t include a portal option, so we added My</a:t>
            </a:r>
          </a:p>
          <a:p>
            <a:r>
              <a:rPr lang="en-US" baseline="0" dirty="0"/>
              <a:t> </a:t>
            </a:r>
          </a:p>
          <a:p>
            <a:r>
              <a:rPr lang="en-US" baseline="0" dirty="0"/>
              <a:t>We can also add entirely new questions – this year, we decided to focus in on course registration feedback and added a question about that</a:t>
            </a:r>
          </a:p>
          <a:p>
            <a:endParaRPr lang="en-US" baseline="0" dirty="0"/>
          </a:p>
          <a:p>
            <a:r>
              <a:rPr lang="en-US" baseline="0" dirty="0"/>
              <a:t>The standard populations are undergrad students, faculty and staff – you can elect to show or not show each of these questions to one or all of the populations. For instance, we didn’t show </a:t>
            </a:r>
            <a:r>
              <a:rPr lang="en-US" baseline="0" dirty="0" err="1"/>
              <a:t>ReggieNet</a:t>
            </a:r>
            <a:r>
              <a:rPr lang="en-US" baseline="0" dirty="0"/>
              <a:t> questions to staff.</a:t>
            </a:r>
          </a:p>
        </p:txBody>
      </p:sp>
      <p:sp>
        <p:nvSpPr>
          <p:cNvPr id="4" name="Slide Number Placeholder 3"/>
          <p:cNvSpPr>
            <a:spLocks noGrp="1"/>
          </p:cNvSpPr>
          <p:nvPr>
            <p:ph type="sldNum" sz="quarter" idx="10"/>
          </p:nvPr>
        </p:nvSpPr>
        <p:spPr/>
        <p:txBody>
          <a:bodyPr/>
          <a:lstStyle/>
          <a:p>
            <a:fld id="{93D8CEAC-B183-4F61-9ACB-253D235719CA}" type="slidenum">
              <a:rPr lang="en-US" smtClean="0"/>
              <a:t>5</a:t>
            </a:fld>
            <a:endParaRPr lang="en-US"/>
          </a:p>
        </p:txBody>
      </p:sp>
    </p:spTree>
    <p:extLst>
      <p:ext uri="{BB962C8B-B14F-4D97-AF65-F5344CB8AC3E}">
        <p14:creationId xmlns:p14="http://schemas.microsoft.com/office/powerpoint/2010/main" val="380426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did very well in our first year with this survey – the overall computing service score at least 3.61 out of 4 with all audiences</a:t>
            </a:r>
          </a:p>
          <a:p>
            <a:endParaRPr lang="en-US" baseline="0" dirty="0"/>
          </a:p>
          <a:p>
            <a:r>
              <a:rPr lang="en-US" baseline="0" dirty="0"/>
              <a:t>That’s a B+ from the Undergrad Students and Faculty, and an A- from the Grad Students and Staff!</a:t>
            </a:r>
          </a:p>
          <a:p>
            <a:endParaRPr lang="en-US" baseline="0" dirty="0"/>
          </a:p>
          <a:p>
            <a:r>
              <a:rPr lang="en-US" baseline="0" dirty="0"/>
              <a:t>So how did we perform on customer satisfaction during a pandemic? Pretty great, actually, and we should all be proud of what we’ve done over the last year and half for our users</a:t>
            </a:r>
          </a:p>
        </p:txBody>
      </p:sp>
      <p:sp>
        <p:nvSpPr>
          <p:cNvPr id="4" name="Slide Number Placeholder 3"/>
          <p:cNvSpPr>
            <a:spLocks noGrp="1"/>
          </p:cNvSpPr>
          <p:nvPr>
            <p:ph type="sldNum" sz="quarter" idx="10"/>
          </p:nvPr>
        </p:nvSpPr>
        <p:spPr/>
        <p:txBody>
          <a:bodyPr/>
          <a:lstStyle/>
          <a:p>
            <a:fld id="{93D8CEAC-B183-4F61-9ACB-253D235719CA}" type="slidenum">
              <a:rPr lang="en-US" smtClean="0"/>
              <a:t>41</a:t>
            </a:fld>
            <a:endParaRPr lang="en-US"/>
          </a:p>
        </p:txBody>
      </p:sp>
    </p:spTree>
    <p:extLst>
      <p:ext uri="{BB962C8B-B14F-4D97-AF65-F5344CB8AC3E}">
        <p14:creationId xmlns:p14="http://schemas.microsoft.com/office/powerpoint/2010/main" val="41767439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42</a:t>
            </a:fld>
            <a:endParaRPr lang="en-US"/>
          </a:p>
        </p:txBody>
      </p:sp>
    </p:spTree>
    <p:extLst>
      <p:ext uri="{BB962C8B-B14F-4D97-AF65-F5344CB8AC3E}">
        <p14:creationId xmlns:p14="http://schemas.microsoft.com/office/powerpoint/2010/main" val="14105406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Will be updated with information from stakeholder groups prior to release of next MISO survey in February 2022</a:t>
            </a:r>
          </a:p>
        </p:txBody>
      </p:sp>
      <p:sp>
        <p:nvSpPr>
          <p:cNvPr id="4" name="Slide Number Placeholder 3"/>
          <p:cNvSpPr>
            <a:spLocks noGrp="1"/>
          </p:cNvSpPr>
          <p:nvPr>
            <p:ph type="sldNum" sz="quarter" idx="10"/>
          </p:nvPr>
        </p:nvSpPr>
        <p:spPr/>
        <p:txBody>
          <a:bodyPr/>
          <a:lstStyle/>
          <a:p>
            <a:fld id="{93D8CEAC-B183-4F61-9ACB-253D235719CA}" type="slidenum">
              <a:rPr lang="en-US" smtClean="0"/>
              <a:t>43</a:t>
            </a:fld>
            <a:endParaRPr lang="en-US"/>
          </a:p>
        </p:txBody>
      </p:sp>
    </p:spTree>
    <p:extLst>
      <p:ext uri="{BB962C8B-B14F-4D97-AF65-F5344CB8AC3E}">
        <p14:creationId xmlns:p14="http://schemas.microsoft.com/office/powerpoint/2010/main" val="16245687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44</a:t>
            </a:fld>
            <a:endParaRPr lang="en-US"/>
          </a:p>
        </p:txBody>
      </p:sp>
    </p:spTree>
    <p:extLst>
      <p:ext uri="{BB962C8B-B14F-4D97-AF65-F5344CB8AC3E}">
        <p14:creationId xmlns:p14="http://schemas.microsoft.com/office/powerpoint/2010/main" val="4059246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email invitations to sample populations are sent by the MISO team, except for the initial notice that comes from Charley, through our system – they are highly effective </a:t>
            </a:r>
          </a:p>
          <a:p>
            <a:endParaRPr lang="en-US" baseline="0" dirty="0"/>
          </a:p>
          <a:p>
            <a:r>
              <a:rPr lang="en-US" baseline="0" dirty="0"/>
              <a:t>We excluded IT staff and library staff this year, as we shouldn’t be rating our own services</a:t>
            </a:r>
          </a:p>
          <a:p>
            <a:endParaRPr lang="en-US" baseline="0" dirty="0"/>
          </a:p>
          <a:p>
            <a:r>
              <a:rPr lang="en-US" baseline="0" dirty="0"/>
              <a:t>Standard schedule - 4</a:t>
            </a:r>
            <a:r>
              <a:rPr lang="en-US" baseline="30000" dirty="0"/>
              <a:t>th</a:t>
            </a:r>
            <a:r>
              <a:rPr lang="en-US" baseline="0" dirty="0"/>
              <a:t> Thursday of Spring semester, open 12 days</a:t>
            </a:r>
          </a:p>
          <a:p>
            <a:endParaRPr lang="en-US" baseline="0" dirty="0"/>
          </a:p>
          <a:p>
            <a:r>
              <a:rPr lang="en-US" baseline="0" dirty="0"/>
              <a:t>We did not do comparisons with other institutions this year as participation was very low and all small schools – participation is back up for 2022 to normal levels and we hope to get better comparison school options</a:t>
            </a:r>
          </a:p>
          <a:p>
            <a:endParaRPr lang="en-US" baseline="0" dirty="0"/>
          </a:p>
          <a:p>
            <a:r>
              <a:rPr lang="en-US" baseline="0" dirty="0"/>
              <a:t>Will work with service owners to share feedback and insights from the survey and post to results site prior to the 2022 survey</a:t>
            </a:r>
          </a:p>
        </p:txBody>
      </p:sp>
      <p:sp>
        <p:nvSpPr>
          <p:cNvPr id="4" name="Slide Number Placeholder 3"/>
          <p:cNvSpPr>
            <a:spLocks noGrp="1"/>
          </p:cNvSpPr>
          <p:nvPr>
            <p:ph type="sldNum" sz="quarter" idx="10"/>
          </p:nvPr>
        </p:nvSpPr>
        <p:spPr/>
        <p:txBody>
          <a:bodyPr/>
          <a:lstStyle/>
          <a:p>
            <a:fld id="{93D8CEAC-B183-4F61-9ACB-253D235719CA}" type="slidenum">
              <a:rPr lang="en-US" smtClean="0"/>
              <a:t>6</a:t>
            </a:fld>
            <a:endParaRPr lang="en-US"/>
          </a:p>
        </p:txBody>
      </p:sp>
    </p:spTree>
    <p:extLst>
      <p:ext uri="{BB962C8B-B14F-4D97-AF65-F5344CB8AC3E}">
        <p14:creationId xmlns:p14="http://schemas.microsoft.com/office/powerpoint/2010/main" val="2573008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let’s get to the 2021 results!</a:t>
            </a:r>
          </a:p>
          <a:p>
            <a:endParaRPr lang="en-US" baseline="0" dirty="0"/>
          </a:p>
          <a:p>
            <a:r>
              <a:rPr lang="en-US" baseline="0" dirty="0"/>
              <a:t>We enjoyed terrific response rates with this survey, and respondents come from a good mix of experience and backgrounds</a:t>
            </a:r>
          </a:p>
        </p:txBody>
      </p:sp>
      <p:sp>
        <p:nvSpPr>
          <p:cNvPr id="4" name="Slide Number Placeholder 3"/>
          <p:cNvSpPr>
            <a:spLocks noGrp="1"/>
          </p:cNvSpPr>
          <p:nvPr>
            <p:ph type="sldNum" sz="quarter" idx="10"/>
          </p:nvPr>
        </p:nvSpPr>
        <p:spPr/>
        <p:txBody>
          <a:bodyPr/>
          <a:lstStyle/>
          <a:p>
            <a:fld id="{93D8CEAC-B183-4F61-9ACB-253D235719CA}" type="slidenum">
              <a:rPr lang="en-US" smtClean="0"/>
              <a:t>7</a:t>
            </a:fld>
            <a:endParaRPr lang="en-US"/>
          </a:p>
        </p:txBody>
      </p:sp>
    </p:spTree>
    <p:extLst>
      <p:ext uri="{BB962C8B-B14F-4D97-AF65-F5344CB8AC3E}">
        <p14:creationId xmlns:p14="http://schemas.microsoft.com/office/powerpoint/2010/main" val="3010750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IT and library staff members were excluded from the 2021 survey so that they were not ranking their own services</a:t>
            </a:r>
          </a:p>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8</a:t>
            </a:fld>
            <a:endParaRPr lang="en-US"/>
          </a:p>
        </p:txBody>
      </p:sp>
    </p:spTree>
    <p:extLst>
      <p:ext uri="{BB962C8B-B14F-4D97-AF65-F5344CB8AC3E}">
        <p14:creationId xmlns:p14="http://schemas.microsoft.com/office/powerpoint/2010/main" val="2355578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9</a:t>
            </a:fld>
            <a:endParaRPr lang="en-US"/>
          </a:p>
        </p:txBody>
      </p:sp>
    </p:spTree>
    <p:extLst>
      <p:ext uri="{BB962C8B-B14F-4D97-AF65-F5344CB8AC3E}">
        <p14:creationId xmlns:p14="http://schemas.microsoft.com/office/powerpoint/2010/main" val="1322185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10</a:t>
            </a:fld>
            <a:endParaRPr lang="en-US"/>
          </a:p>
        </p:txBody>
      </p:sp>
    </p:spTree>
    <p:extLst>
      <p:ext uri="{BB962C8B-B14F-4D97-AF65-F5344CB8AC3E}">
        <p14:creationId xmlns:p14="http://schemas.microsoft.com/office/powerpoint/2010/main" val="2822606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C222DF-4A0C-564A-BDC4-89C55FF98B72}"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968913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C222DF-4A0C-564A-BDC4-89C55FF98B72}"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3477014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C222DF-4A0C-564A-BDC4-89C55FF98B72}"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3372229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C222DF-4A0C-564A-BDC4-89C55FF98B72}"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2701420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C222DF-4A0C-564A-BDC4-89C55FF98B72}"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1779266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C222DF-4A0C-564A-BDC4-89C55FF98B72}"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4203017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C222DF-4A0C-564A-BDC4-89C55FF98B72}" type="datetimeFigureOut">
              <a:rPr lang="en-US" smtClean="0"/>
              <a:t>10/20/2021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3647730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C222DF-4A0C-564A-BDC4-89C55FF98B72}" type="datetimeFigureOut">
              <a:rPr lang="en-US" smtClean="0"/>
              <a:t>10/20/2021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1236875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C222DF-4A0C-564A-BDC4-89C55FF98B72}" type="datetimeFigureOut">
              <a:rPr lang="en-US" smtClean="0"/>
              <a:t>10/20/2021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757973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C222DF-4A0C-564A-BDC4-89C55FF98B72}"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188876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C222DF-4A0C-564A-BDC4-89C55FF98B72}"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759036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EC222DF-4A0C-564A-BDC4-89C55FF98B72}" type="datetimeFigureOut">
              <a:rPr lang="en-US" smtClean="0"/>
              <a:t>10/20/2021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700931-7141-904F-B72F-E2098AC593DB}" type="slidenum">
              <a:rPr lang="en-US" smtClean="0"/>
              <a:t>‹#›</a:t>
            </a:fld>
            <a:endParaRPr lang="en-US"/>
          </a:p>
        </p:txBody>
      </p:sp>
    </p:spTree>
    <p:extLst>
      <p:ext uri="{BB962C8B-B14F-4D97-AF65-F5344CB8AC3E}">
        <p14:creationId xmlns:p14="http://schemas.microsoft.com/office/powerpoint/2010/main" val="626636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14/relationships/chartEx" Target="../charts/chartEx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microsoft.com/office/2014/relationships/chartEx" Target="../charts/chartEx4.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14/relationships/chartEx" Target="../charts/chartEx5.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14/relationships/chartEx" Target="../charts/chartEx6.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microsoft.com/office/2014/relationships/chartEx" Target="../charts/chartEx7.xm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chart" Target="../charts/char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chart" Target="../charts/chart16.xml"/><Relationship Id="rId4" Type="http://schemas.openxmlformats.org/officeDocument/2006/relationships/chart" Target="../charts/char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chart" Target="../charts/chart18.xml"/><Relationship Id="rId4" Type="http://schemas.openxmlformats.org/officeDocument/2006/relationships/chart" Target="../charts/char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chart" Target="../charts/chart20.xml"/><Relationship Id="rId4" Type="http://schemas.openxmlformats.org/officeDocument/2006/relationships/chart" Target="../charts/char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chart" Target="../charts/chart22.xml"/><Relationship Id="rId4" Type="http://schemas.openxmlformats.org/officeDocument/2006/relationships/chart" Target="../charts/chart2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chart" Target="../charts/chart24.xml"/><Relationship Id="rId4" Type="http://schemas.openxmlformats.org/officeDocument/2006/relationships/chart" Target="../charts/chart2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chart" Target="../charts/chart26.xml"/><Relationship Id="rId4" Type="http://schemas.openxmlformats.org/officeDocument/2006/relationships/chart" Target="../charts/chart25.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chart" Target="../charts/chart28.xml"/><Relationship Id="rId4" Type="http://schemas.openxmlformats.org/officeDocument/2006/relationships/chart" Target="../charts/chart2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chart" Target="../charts/chart30.xml"/><Relationship Id="rId4" Type="http://schemas.openxmlformats.org/officeDocument/2006/relationships/chart" Target="../charts/chart29.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chart" Target="../charts/chart31.xml"/><Relationship Id="rId5" Type="http://schemas.openxmlformats.org/officeDocument/2006/relationships/image" Target="../media/image10.png"/><Relationship Id="rId4" Type="http://schemas.microsoft.com/office/2014/relationships/chartEx" Target="../charts/chartEx8.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chart" Target="../charts/chart33.xml"/><Relationship Id="rId4" Type="http://schemas.openxmlformats.org/officeDocument/2006/relationships/chart" Target="../charts/chart3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chart" Target="../charts/chart35.xml"/><Relationship Id="rId4" Type="http://schemas.openxmlformats.org/officeDocument/2006/relationships/chart" Target="../charts/chart34.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hart" Target="../charts/chart3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chart" Target="../charts/chart38.xml"/><Relationship Id="rId4" Type="http://schemas.openxmlformats.org/officeDocument/2006/relationships/chart" Target="../charts/chart37.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itgovernance.ilstu.edu/survey"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mailto:crbirck@ilstu.edu"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Tree>
    <p:extLst>
      <p:ext uri="{BB962C8B-B14F-4D97-AF65-F5344CB8AC3E}">
        <p14:creationId xmlns:p14="http://schemas.microsoft.com/office/powerpoint/2010/main" val="436015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t>Respondents by College</a:t>
            </a:r>
          </a:p>
        </p:txBody>
      </p:sp>
      <p:graphicFrame>
        <p:nvGraphicFramePr>
          <p:cNvPr id="5" name="Content Placeholder 4">
            <a:extLst>
              <a:ext uri="{FF2B5EF4-FFF2-40B4-BE49-F238E27FC236}">
                <a16:creationId xmlns:a16="http://schemas.microsoft.com/office/drawing/2014/main" id="{1ED5395B-B227-41CD-AF6F-82E8A06520B5}"/>
              </a:ext>
            </a:extLst>
          </p:cNvPr>
          <p:cNvGraphicFramePr>
            <a:graphicFrameLocks noGrp="1"/>
          </p:cNvGraphicFramePr>
          <p:nvPr>
            <p:ph idx="1"/>
            <p:extLst>
              <p:ext uri="{D42A27DB-BD31-4B8C-83A1-F6EECF244321}">
                <p14:modId xmlns:p14="http://schemas.microsoft.com/office/powerpoint/2010/main" val="2055449886"/>
              </p:ext>
            </p:extLst>
          </p:nvPr>
        </p:nvGraphicFramePr>
        <p:xfrm>
          <a:off x="850392" y="1063229"/>
          <a:ext cx="7836408" cy="32319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49665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t>COVID Demographics</a:t>
            </a:r>
          </a:p>
        </p:txBody>
      </p:sp>
      <p:graphicFrame>
        <p:nvGraphicFramePr>
          <p:cNvPr id="5" name="Content Placeholder 4">
            <a:extLst>
              <a:ext uri="{FF2B5EF4-FFF2-40B4-BE49-F238E27FC236}">
                <a16:creationId xmlns:a16="http://schemas.microsoft.com/office/drawing/2014/main" id="{A31723FD-57F8-4F03-9EAA-8D0062AEBE49}"/>
              </a:ext>
            </a:extLst>
          </p:cNvPr>
          <p:cNvGraphicFramePr>
            <a:graphicFrameLocks noGrp="1"/>
          </p:cNvGraphicFramePr>
          <p:nvPr>
            <p:ph idx="1"/>
            <p:extLst>
              <p:ext uri="{D42A27DB-BD31-4B8C-83A1-F6EECF244321}">
                <p14:modId xmlns:p14="http://schemas.microsoft.com/office/powerpoint/2010/main" val="2458744462"/>
              </p:ext>
            </p:extLst>
          </p:nvPr>
        </p:nvGraphicFramePr>
        <p:xfrm>
          <a:off x="457200" y="874712"/>
          <a:ext cx="8229600" cy="33940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53167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t>COVID Demographics</a:t>
            </a:r>
          </a:p>
        </p:txBody>
      </p:sp>
      <p:graphicFrame>
        <p:nvGraphicFramePr>
          <p:cNvPr id="6" name="Content Placeholder 5">
            <a:extLst>
              <a:ext uri="{FF2B5EF4-FFF2-40B4-BE49-F238E27FC236}">
                <a16:creationId xmlns:a16="http://schemas.microsoft.com/office/drawing/2014/main" id="{678E5E9C-4444-4CDF-B9B3-8AE77227A7F5}"/>
              </a:ext>
            </a:extLst>
          </p:cNvPr>
          <p:cNvGraphicFramePr>
            <a:graphicFrameLocks noGrp="1"/>
          </p:cNvGraphicFramePr>
          <p:nvPr>
            <p:ph idx="1"/>
            <p:extLst>
              <p:ext uri="{D42A27DB-BD31-4B8C-83A1-F6EECF244321}">
                <p14:modId xmlns:p14="http://schemas.microsoft.com/office/powerpoint/2010/main" val="2158426608"/>
              </p:ext>
            </p:extLst>
          </p:nvPr>
        </p:nvGraphicFramePr>
        <p:xfrm>
          <a:off x="457200" y="944969"/>
          <a:ext cx="8229600" cy="33940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77143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t>Living and Working on Campus</a:t>
            </a:r>
          </a:p>
        </p:txBody>
      </p:sp>
      <p:graphicFrame>
        <p:nvGraphicFramePr>
          <p:cNvPr id="8" name="Content Placeholder 7">
            <a:extLst>
              <a:ext uri="{FF2B5EF4-FFF2-40B4-BE49-F238E27FC236}">
                <a16:creationId xmlns:a16="http://schemas.microsoft.com/office/drawing/2014/main" id="{D950BB61-CC5F-4793-9E52-D77EFF99D126}"/>
              </a:ext>
            </a:extLst>
          </p:cNvPr>
          <p:cNvGraphicFramePr>
            <a:graphicFrameLocks noGrp="1"/>
          </p:cNvGraphicFramePr>
          <p:nvPr>
            <p:ph idx="1"/>
            <p:extLst>
              <p:ext uri="{D42A27DB-BD31-4B8C-83A1-F6EECF244321}">
                <p14:modId xmlns:p14="http://schemas.microsoft.com/office/powerpoint/2010/main" val="3294265270"/>
              </p:ext>
            </p:extLst>
          </p:nvPr>
        </p:nvGraphicFramePr>
        <p:xfrm>
          <a:off x="457200" y="1200151"/>
          <a:ext cx="3604437" cy="29181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A1954D6B-3029-4A4E-946C-E7C7BA861C26}"/>
              </a:ext>
            </a:extLst>
          </p:cNvPr>
          <p:cNvGraphicFramePr>
            <a:graphicFrameLocks/>
          </p:cNvGraphicFramePr>
          <p:nvPr>
            <p:extLst>
              <p:ext uri="{D42A27DB-BD31-4B8C-83A1-F6EECF244321}">
                <p14:modId xmlns:p14="http://schemas.microsoft.com/office/powerpoint/2010/main" val="2348365196"/>
              </p:ext>
            </p:extLst>
          </p:nvPr>
        </p:nvGraphicFramePr>
        <p:xfrm>
          <a:off x="5082365" y="1195279"/>
          <a:ext cx="3604435" cy="29181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83574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t>How Often Used</a:t>
            </a:r>
          </a:p>
        </p:txBody>
      </p:sp>
      <p:graphicFrame>
        <p:nvGraphicFramePr>
          <p:cNvPr id="5" name="Content Placeholder 4">
            <a:extLst>
              <a:ext uri="{FF2B5EF4-FFF2-40B4-BE49-F238E27FC236}">
                <a16:creationId xmlns:a16="http://schemas.microsoft.com/office/drawing/2014/main" id="{2A3D2A4A-25CB-4CE9-B33B-62A8FECC2CEB}"/>
              </a:ext>
            </a:extLst>
          </p:cNvPr>
          <p:cNvGraphicFramePr>
            <a:graphicFrameLocks noGrp="1"/>
          </p:cNvGraphicFramePr>
          <p:nvPr>
            <p:ph idx="1"/>
            <p:extLst>
              <p:ext uri="{D42A27DB-BD31-4B8C-83A1-F6EECF244321}">
                <p14:modId xmlns:p14="http://schemas.microsoft.com/office/powerpoint/2010/main" val="1469124149"/>
              </p:ext>
            </p:extLst>
          </p:nvPr>
        </p:nvGraphicFramePr>
        <p:xfrm>
          <a:off x="87423" y="1047750"/>
          <a:ext cx="2077434" cy="3048000"/>
        </p:xfrm>
        <a:graphic>
          <a:graphicData uri="http://schemas.openxmlformats.org/drawingml/2006/table">
            <a:tbl>
              <a:tblPr>
                <a:tableStyleId>{5C22544A-7EE6-4342-B048-85BDC9FD1C3A}</a:tableStyleId>
              </a:tblPr>
              <a:tblGrid>
                <a:gridCol w="1510861">
                  <a:extLst>
                    <a:ext uri="{9D8B030D-6E8A-4147-A177-3AD203B41FA5}">
                      <a16:colId xmlns:a16="http://schemas.microsoft.com/office/drawing/2014/main" val="545625914"/>
                    </a:ext>
                  </a:extLst>
                </a:gridCol>
                <a:gridCol w="566573">
                  <a:extLst>
                    <a:ext uri="{9D8B030D-6E8A-4147-A177-3AD203B41FA5}">
                      <a16:colId xmlns:a16="http://schemas.microsoft.com/office/drawing/2014/main" val="743212169"/>
                    </a:ext>
                  </a:extLst>
                </a:gridCol>
              </a:tblGrid>
              <a:tr h="714375">
                <a:tc>
                  <a:txBody>
                    <a:bodyPr/>
                    <a:lstStyle/>
                    <a:p>
                      <a:pPr algn="l" fontAlgn="b"/>
                      <a:r>
                        <a:rPr lang="en-US" sz="1400" b="1" u="none" strike="noStrike" dirty="0">
                          <a:effectLst/>
                        </a:rPr>
                        <a:t>Top 10 Used - Undergraduate Students</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Mean Score</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51480430"/>
                  </a:ext>
                </a:extLst>
              </a:tr>
              <a:tr h="190500">
                <a:tc>
                  <a:txBody>
                    <a:bodyPr/>
                    <a:lstStyle/>
                    <a:p>
                      <a:pPr algn="l" fontAlgn="b"/>
                      <a:r>
                        <a:rPr lang="en-US" sz="1100" u="none" strike="noStrike">
                          <a:effectLst/>
                        </a:rPr>
                        <a:t>ReggieNet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4.93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34584581"/>
                  </a:ext>
                </a:extLst>
              </a:tr>
              <a:tr h="190500">
                <a:tc>
                  <a:txBody>
                    <a:bodyPr/>
                    <a:lstStyle/>
                    <a:p>
                      <a:pPr algn="l" fontAlgn="b"/>
                      <a:r>
                        <a:rPr lang="en-US" sz="1100" u="none" strike="noStrike">
                          <a:effectLst/>
                        </a:rPr>
                        <a:t>Zoom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4.74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67854761"/>
                  </a:ext>
                </a:extLst>
              </a:tr>
              <a:tr h="190500">
                <a:tc>
                  <a:txBody>
                    <a:bodyPr/>
                    <a:lstStyle/>
                    <a:p>
                      <a:pPr algn="l" fontAlgn="b"/>
                      <a:r>
                        <a:rPr lang="en-US" sz="1100" u="none" strike="noStrike">
                          <a:effectLst/>
                        </a:rPr>
                        <a:t>My.IllinoisState.edu</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4.35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01233005"/>
                  </a:ext>
                </a:extLst>
              </a:tr>
              <a:tr h="238125">
                <a:tc>
                  <a:txBody>
                    <a:bodyPr/>
                    <a:lstStyle/>
                    <a:p>
                      <a:pPr algn="l" fontAlgn="b"/>
                      <a:r>
                        <a:rPr lang="en-US" sz="1100" u="none" strike="noStrike">
                          <a:effectLst/>
                        </a:rPr>
                        <a:t>Office 365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4.15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23306795"/>
                  </a:ext>
                </a:extLst>
              </a:tr>
              <a:tr h="381000">
                <a:tc>
                  <a:txBody>
                    <a:bodyPr/>
                    <a:lstStyle/>
                    <a:p>
                      <a:pPr algn="l" fontAlgn="b"/>
                      <a:r>
                        <a:rPr lang="en-US" sz="1100" u="none" strike="noStrike">
                          <a:effectLst/>
                        </a:rPr>
                        <a:t>Recorded courses and lectures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3.73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76528521"/>
                  </a:ext>
                </a:extLst>
              </a:tr>
              <a:tr h="190500">
                <a:tc>
                  <a:txBody>
                    <a:bodyPr/>
                    <a:lstStyle/>
                    <a:p>
                      <a:pPr algn="l" fontAlgn="b"/>
                      <a:r>
                        <a:rPr lang="en-US" sz="1100" u="none" strike="noStrike">
                          <a:effectLst/>
                        </a:rPr>
                        <a:t>Email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3.37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26065372"/>
                  </a:ext>
                </a:extLst>
              </a:tr>
              <a:tr h="190500">
                <a:tc>
                  <a:txBody>
                    <a:bodyPr/>
                    <a:lstStyle/>
                    <a:p>
                      <a:pPr algn="l" fontAlgn="b"/>
                      <a:r>
                        <a:rPr lang="en-US" sz="1100" u="none" strike="noStrike">
                          <a:effectLst/>
                        </a:rPr>
                        <a:t>Campus Printers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1.74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66689549"/>
                  </a:ext>
                </a:extLst>
              </a:tr>
              <a:tr h="190500">
                <a:tc>
                  <a:txBody>
                    <a:bodyPr/>
                    <a:lstStyle/>
                    <a:p>
                      <a:pPr algn="l" fontAlgn="b"/>
                      <a:r>
                        <a:rPr lang="en-US" sz="1100" u="none" strike="noStrike">
                          <a:effectLst/>
                        </a:rPr>
                        <a:t>Campus Solutions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1.73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7155809"/>
                  </a:ext>
                </a:extLst>
              </a:tr>
              <a:tr h="190500">
                <a:tc>
                  <a:txBody>
                    <a:bodyPr/>
                    <a:lstStyle/>
                    <a:p>
                      <a:pPr algn="l" fontAlgn="b"/>
                      <a:r>
                        <a:rPr lang="en-US" sz="1100" u="none" strike="noStrike">
                          <a:effectLst/>
                        </a:rPr>
                        <a:t>ITHelp.IllinoisState.edu</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1.59</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49747112"/>
                  </a:ext>
                </a:extLst>
              </a:tr>
              <a:tr h="381000">
                <a:tc>
                  <a:txBody>
                    <a:bodyPr/>
                    <a:lstStyle/>
                    <a:p>
                      <a:pPr algn="l" fontAlgn="b"/>
                      <a:r>
                        <a:rPr lang="en-US" sz="1100" u="none" strike="noStrike">
                          <a:effectLst/>
                        </a:rPr>
                        <a:t>Technology Support Center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1.51</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68729133"/>
                  </a:ext>
                </a:extLst>
              </a:tr>
            </a:tbl>
          </a:graphicData>
        </a:graphic>
      </p:graphicFrame>
      <p:graphicFrame>
        <p:nvGraphicFramePr>
          <p:cNvPr id="6" name="Table 5">
            <a:extLst>
              <a:ext uri="{FF2B5EF4-FFF2-40B4-BE49-F238E27FC236}">
                <a16:creationId xmlns:a16="http://schemas.microsoft.com/office/drawing/2014/main" id="{4ED44F01-28A2-498E-83E7-C91BA6723D5C}"/>
              </a:ext>
            </a:extLst>
          </p:cNvPr>
          <p:cNvGraphicFramePr>
            <a:graphicFrameLocks noGrp="1"/>
          </p:cNvGraphicFramePr>
          <p:nvPr>
            <p:extLst>
              <p:ext uri="{D42A27DB-BD31-4B8C-83A1-F6EECF244321}">
                <p14:modId xmlns:p14="http://schemas.microsoft.com/office/powerpoint/2010/main" val="2069075041"/>
              </p:ext>
            </p:extLst>
          </p:nvPr>
        </p:nvGraphicFramePr>
        <p:xfrm>
          <a:off x="2333898" y="1070290"/>
          <a:ext cx="2066160" cy="2934640"/>
        </p:xfrm>
        <a:graphic>
          <a:graphicData uri="http://schemas.openxmlformats.org/drawingml/2006/table">
            <a:tbl>
              <a:tblPr>
                <a:tableStyleId>{5C22544A-7EE6-4342-B048-85BDC9FD1C3A}</a:tableStyleId>
              </a:tblPr>
              <a:tblGrid>
                <a:gridCol w="1502662">
                  <a:extLst>
                    <a:ext uri="{9D8B030D-6E8A-4147-A177-3AD203B41FA5}">
                      <a16:colId xmlns:a16="http://schemas.microsoft.com/office/drawing/2014/main" val="852927781"/>
                    </a:ext>
                  </a:extLst>
                </a:gridCol>
                <a:gridCol w="563498">
                  <a:extLst>
                    <a:ext uri="{9D8B030D-6E8A-4147-A177-3AD203B41FA5}">
                      <a16:colId xmlns:a16="http://schemas.microsoft.com/office/drawing/2014/main" val="1742545697"/>
                    </a:ext>
                  </a:extLst>
                </a:gridCol>
              </a:tblGrid>
              <a:tr h="505972">
                <a:tc>
                  <a:txBody>
                    <a:bodyPr/>
                    <a:lstStyle/>
                    <a:p>
                      <a:pPr algn="l" fontAlgn="b"/>
                      <a:r>
                        <a:rPr lang="en-US" sz="1400" b="1" u="none" strike="noStrike" dirty="0">
                          <a:effectLst/>
                        </a:rPr>
                        <a:t>Top 10 Used - Graduate Students</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Mean Score</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2340766"/>
                  </a:ext>
                </a:extLst>
              </a:tr>
              <a:tr h="202389">
                <a:tc>
                  <a:txBody>
                    <a:bodyPr/>
                    <a:lstStyle/>
                    <a:p>
                      <a:pPr algn="l" fontAlgn="b"/>
                      <a:r>
                        <a:rPr lang="en-US" sz="1100" u="none" strike="noStrike">
                          <a:effectLst/>
                        </a:rPr>
                        <a:t>ReggieNet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4.78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56834487"/>
                  </a:ext>
                </a:extLst>
              </a:tr>
              <a:tr h="202389">
                <a:tc>
                  <a:txBody>
                    <a:bodyPr/>
                    <a:lstStyle/>
                    <a:p>
                      <a:pPr algn="l" fontAlgn="b"/>
                      <a:r>
                        <a:rPr lang="en-US" sz="1100" u="none" strike="noStrike">
                          <a:effectLst/>
                        </a:rPr>
                        <a:t>Zoom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4.34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59841918"/>
                  </a:ext>
                </a:extLst>
              </a:tr>
              <a:tr h="202389">
                <a:tc>
                  <a:txBody>
                    <a:bodyPr/>
                    <a:lstStyle/>
                    <a:p>
                      <a:pPr algn="l" fontAlgn="b"/>
                      <a:r>
                        <a:rPr lang="en-US" sz="1100" u="none" strike="noStrike">
                          <a:effectLst/>
                        </a:rPr>
                        <a:t>My.IllinoisState.edu</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4.33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40331411"/>
                  </a:ext>
                </a:extLst>
              </a:tr>
              <a:tr h="202389">
                <a:tc>
                  <a:txBody>
                    <a:bodyPr/>
                    <a:lstStyle/>
                    <a:p>
                      <a:pPr algn="l" fontAlgn="b"/>
                      <a:r>
                        <a:rPr lang="en-US" sz="1100" u="none" strike="noStrike">
                          <a:effectLst/>
                        </a:rPr>
                        <a:t>Office 365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3.92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90664809"/>
                  </a:ext>
                </a:extLst>
              </a:tr>
              <a:tr h="202389">
                <a:tc>
                  <a:txBody>
                    <a:bodyPr/>
                    <a:lstStyle/>
                    <a:p>
                      <a:pPr algn="l" fontAlgn="b"/>
                      <a:r>
                        <a:rPr lang="en-US" sz="1100" u="none" strike="noStrike">
                          <a:effectLst/>
                        </a:rPr>
                        <a:t>Email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3.83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97867844"/>
                  </a:ext>
                </a:extLst>
              </a:tr>
              <a:tr h="404778">
                <a:tc>
                  <a:txBody>
                    <a:bodyPr/>
                    <a:lstStyle/>
                    <a:p>
                      <a:pPr algn="l" fontAlgn="b"/>
                      <a:r>
                        <a:rPr lang="en-US" sz="1100" u="none" strike="noStrike">
                          <a:effectLst/>
                        </a:rPr>
                        <a:t>Recorded courses and lectures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2.91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74174591"/>
                  </a:ext>
                </a:extLst>
              </a:tr>
              <a:tr h="202389">
                <a:tc>
                  <a:txBody>
                    <a:bodyPr/>
                    <a:lstStyle/>
                    <a:p>
                      <a:pPr algn="l" fontAlgn="b"/>
                      <a:r>
                        <a:rPr lang="en-US" sz="1100" u="none" strike="noStrike">
                          <a:effectLst/>
                        </a:rPr>
                        <a:t>Campus Solutions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1.88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36110593"/>
                  </a:ext>
                </a:extLst>
              </a:tr>
              <a:tr h="202389">
                <a:tc>
                  <a:txBody>
                    <a:bodyPr/>
                    <a:lstStyle/>
                    <a:p>
                      <a:pPr algn="l" fontAlgn="b"/>
                      <a:r>
                        <a:rPr lang="en-US" sz="1100" u="none" strike="noStrike">
                          <a:effectLst/>
                        </a:rPr>
                        <a:t>ITHelp.IllinoisState.edu</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1.76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52027535"/>
                  </a:ext>
                </a:extLst>
              </a:tr>
              <a:tr h="202389">
                <a:tc>
                  <a:txBody>
                    <a:bodyPr/>
                    <a:lstStyle/>
                    <a:p>
                      <a:pPr algn="l" fontAlgn="b"/>
                      <a:r>
                        <a:rPr lang="en-US" sz="1100" u="none" strike="noStrike">
                          <a:effectLst/>
                        </a:rPr>
                        <a:t>Campus Printers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1.72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27482131"/>
                  </a:ext>
                </a:extLst>
              </a:tr>
              <a:tr h="404778">
                <a:tc>
                  <a:txBody>
                    <a:bodyPr/>
                    <a:lstStyle/>
                    <a:p>
                      <a:pPr algn="l" fontAlgn="b"/>
                      <a:r>
                        <a:rPr lang="en-US" sz="1100" u="none" strike="noStrike">
                          <a:effectLst/>
                        </a:rPr>
                        <a:t>Technology Support Center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1.72</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24478467"/>
                  </a:ext>
                </a:extLst>
              </a:tr>
            </a:tbl>
          </a:graphicData>
        </a:graphic>
      </p:graphicFrame>
      <p:graphicFrame>
        <p:nvGraphicFramePr>
          <p:cNvPr id="7" name="Table 6">
            <a:extLst>
              <a:ext uri="{FF2B5EF4-FFF2-40B4-BE49-F238E27FC236}">
                <a16:creationId xmlns:a16="http://schemas.microsoft.com/office/drawing/2014/main" id="{C608EAA7-FCAE-475A-96AC-944284432DAE}"/>
              </a:ext>
            </a:extLst>
          </p:cNvPr>
          <p:cNvGraphicFramePr>
            <a:graphicFrameLocks noGrp="1"/>
          </p:cNvGraphicFramePr>
          <p:nvPr>
            <p:extLst>
              <p:ext uri="{D42A27DB-BD31-4B8C-83A1-F6EECF244321}">
                <p14:modId xmlns:p14="http://schemas.microsoft.com/office/powerpoint/2010/main" val="2708507892"/>
              </p:ext>
            </p:extLst>
          </p:nvPr>
        </p:nvGraphicFramePr>
        <p:xfrm>
          <a:off x="4569098" y="1070289"/>
          <a:ext cx="2066160" cy="2863755"/>
        </p:xfrm>
        <a:graphic>
          <a:graphicData uri="http://schemas.openxmlformats.org/drawingml/2006/table">
            <a:tbl>
              <a:tblPr>
                <a:tableStyleId>{5C22544A-7EE6-4342-B048-85BDC9FD1C3A}</a:tableStyleId>
              </a:tblPr>
              <a:tblGrid>
                <a:gridCol w="1502662">
                  <a:extLst>
                    <a:ext uri="{9D8B030D-6E8A-4147-A177-3AD203B41FA5}">
                      <a16:colId xmlns:a16="http://schemas.microsoft.com/office/drawing/2014/main" val="2329087077"/>
                    </a:ext>
                  </a:extLst>
                </a:gridCol>
                <a:gridCol w="563498">
                  <a:extLst>
                    <a:ext uri="{9D8B030D-6E8A-4147-A177-3AD203B41FA5}">
                      <a16:colId xmlns:a16="http://schemas.microsoft.com/office/drawing/2014/main" val="161478042"/>
                    </a:ext>
                  </a:extLst>
                </a:gridCol>
              </a:tblGrid>
              <a:tr h="530325">
                <a:tc>
                  <a:txBody>
                    <a:bodyPr/>
                    <a:lstStyle/>
                    <a:p>
                      <a:pPr algn="l" fontAlgn="b"/>
                      <a:r>
                        <a:rPr lang="en-US" sz="1400" b="1" u="none" strike="noStrike" dirty="0">
                          <a:effectLst/>
                        </a:rPr>
                        <a:t>Top 10 Used - Faculty</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Mean Score</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19718081"/>
                  </a:ext>
                </a:extLst>
              </a:tr>
              <a:tr h="212130">
                <a:tc>
                  <a:txBody>
                    <a:bodyPr/>
                    <a:lstStyle/>
                    <a:p>
                      <a:pPr algn="l" fontAlgn="b"/>
                      <a:r>
                        <a:rPr lang="en-US" sz="1100" u="none" strike="noStrike">
                          <a:effectLst/>
                        </a:rPr>
                        <a:t>Email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4.85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48064298"/>
                  </a:ext>
                </a:extLst>
              </a:tr>
              <a:tr h="212130">
                <a:tc>
                  <a:txBody>
                    <a:bodyPr/>
                    <a:lstStyle/>
                    <a:p>
                      <a:pPr algn="l" fontAlgn="b"/>
                      <a:r>
                        <a:rPr lang="en-US" sz="1100" u="none" strike="noStrike">
                          <a:effectLst/>
                        </a:rPr>
                        <a:t>Zoom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4.59</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15699702"/>
                  </a:ext>
                </a:extLst>
              </a:tr>
              <a:tr h="212130">
                <a:tc>
                  <a:txBody>
                    <a:bodyPr/>
                    <a:lstStyle/>
                    <a:p>
                      <a:pPr algn="l" fontAlgn="b"/>
                      <a:r>
                        <a:rPr lang="en-US" sz="1100" u="none" strike="noStrike">
                          <a:effectLst/>
                        </a:rPr>
                        <a:t>ReggieNet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4.57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32142030"/>
                  </a:ext>
                </a:extLst>
              </a:tr>
              <a:tr h="212130">
                <a:tc>
                  <a:txBody>
                    <a:bodyPr/>
                    <a:lstStyle/>
                    <a:p>
                      <a:pPr algn="l" fontAlgn="b"/>
                      <a:r>
                        <a:rPr lang="en-US" sz="1100" u="none" strike="noStrike">
                          <a:effectLst/>
                        </a:rPr>
                        <a:t>My.IllinoisState.edu</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4.46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34014049"/>
                  </a:ext>
                </a:extLst>
              </a:tr>
              <a:tr h="212130">
                <a:tc>
                  <a:txBody>
                    <a:bodyPr/>
                    <a:lstStyle/>
                    <a:p>
                      <a:pPr algn="l" fontAlgn="b"/>
                      <a:r>
                        <a:rPr lang="en-US" sz="1100" u="none" strike="noStrike">
                          <a:effectLst/>
                        </a:rPr>
                        <a:t>Office 365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4.09</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97387981"/>
                  </a:ext>
                </a:extLst>
              </a:tr>
              <a:tr h="212130">
                <a:tc>
                  <a:txBody>
                    <a:bodyPr/>
                    <a:lstStyle/>
                    <a:p>
                      <a:pPr algn="l" fontAlgn="b"/>
                      <a:r>
                        <a:rPr lang="en-US" sz="1100" u="none" strike="noStrike">
                          <a:effectLst/>
                        </a:rPr>
                        <a:t>Technology in classrooms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3.70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3652036"/>
                  </a:ext>
                </a:extLst>
              </a:tr>
              <a:tr h="212130">
                <a:tc>
                  <a:txBody>
                    <a:bodyPr/>
                    <a:lstStyle/>
                    <a:p>
                      <a:pPr algn="l" fontAlgn="b"/>
                      <a:r>
                        <a:rPr lang="en-US" sz="1100" u="none" strike="noStrike">
                          <a:effectLst/>
                        </a:rPr>
                        <a:t>VPN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3.32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3988259"/>
                  </a:ext>
                </a:extLst>
              </a:tr>
              <a:tr h="212130">
                <a:tc>
                  <a:txBody>
                    <a:bodyPr/>
                    <a:lstStyle/>
                    <a:p>
                      <a:pPr algn="l" fontAlgn="b"/>
                      <a:r>
                        <a:rPr lang="en-US" sz="1100" u="none" strike="noStrike">
                          <a:effectLst/>
                        </a:rPr>
                        <a:t>Wired network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3.27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4099197"/>
                  </a:ext>
                </a:extLst>
              </a:tr>
              <a:tr h="424260">
                <a:tc>
                  <a:txBody>
                    <a:bodyPr/>
                    <a:lstStyle/>
                    <a:p>
                      <a:pPr algn="l" fontAlgn="b"/>
                      <a:r>
                        <a:rPr lang="en-US" sz="1100" u="none" strike="noStrike">
                          <a:effectLst/>
                        </a:rPr>
                        <a:t>Recorded courses and lectures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2.75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5088501"/>
                  </a:ext>
                </a:extLst>
              </a:tr>
              <a:tr h="212130">
                <a:tc>
                  <a:txBody>
                    <a:bodyPr/>
                    <a:lstStyle/>
                    <a:p>
                      <a:pPr algn="l" fontAlgn="b"/>
                      <a:r>
                        <a:rPr lang="en-US" sz="1100" u="none" strike="noStrike">
                          <a:effectLst/>
                        </a:rPr>
                        <a:t>Campus Solutions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2.64</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1545029"/>
                  </a:ext>
                </a:extLst>
              </a:tr>
            </a:tbl>
          </a:graphicData>
        </a:graphic>
      </p:graphicFrame>
      <p:graphicFrame>
        <p:nvGraphicFramePr>
          <p:cNvPr id="9" name="Table 8">
            <a:extLst>
              <a:ext uri="{FF2B5EF4-FFF2-40B4-BE49-F238E27FC236}">
                <a16:creationId xmlns:a16="http://schemas.microsoft.com/office/drawing/2014/main" id="{6503FA20-61D0-4C5E-9FD8-EEB36EF99B35}"/>
              </a:ext>
            </a:extLst>
          </p:cNvPr>
          <p:cNvGraphicFramePr>
            <a:graphicFrameLocks noGrp="1"/>
          </p:cNvGraphicFramePr>
          <p:nvPr>
            <p:extLst>
              <p:ext uri="{D42A27DB-BD31-4B8C-83A1-F6EECF244321}">
                <p14:modId xmlns:p14="http://schemas.microsoft.com/office/powerpoint/2010/main" val="3038854198"/>
              </p:ext>
            </p:extLst>
          </p:nvPr>
        </p:nvGraphicFramePr>
        <p:xfrm>
          <a:off x="6804299" y="1070290"/>
          <a:ext cx="2183757" cy="2863755"/>
        </p:xfrm>
        <a:graphic>
          <a:graphicData uri="http://schemas.openxmlformats.org/drawingml/2006/table">
            <a:tbl>
              <a:tblPr>
                <a:tableStyleId>{5C22544A-7EE6-4342-B048-85BDC9FD1C3A}</a:tableStyleId>
              </a:tblPr>
              <a:tblGrid>
                <a:gridCol w="1588187">
                  <a:extLst>
                    <a:ext uri="{9D8B030D-6E8A-4147-A177-3AD203B41FA5}">
                      <a16:colId xmlns:a16="http://schemas.microsoft.com/office/drawing/2014/main" val="3590496185"/>
                    </a:ext>
                  </a:extLst>
                </a:gridCol>
                <a:gridCol w="595570">
                  <a:extLst>
                    <a:ext uri="{9D8B030D-6E8A-4147-A177-3AD203B41FA5}">
                      <a16:colId xmlns:a16="http://schemas.microsoft.com/office/drawing/2014/main" val="1296188134"/>
                    </a:ext>
                  </a:extLst>
                </a:gridCol>
              </a:tblGrid>
              <a:tr h="417843">
                <a:tc>
                  <a:txBody>
                    <a:bodyPr/>
                    <a:lstStyle/>
                    <a:p>
                      <a:pPr algn="l" fontAlgn="b"/>
                      <a:r>
                        <a:rPr lang="en-US" sz="1400" b="1" u="none" strike="noStrike" dirty="0">
                          <a:effectLst/>
                        </a:rPr>
                        <a:t>Top 10 Used - Staff</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Mean Score</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53884198"/>
                  </a:ext>
                </a:extLst>
              </a:tr>
              <a:tr h="203826">
                <a:tc>
                  <a:txBody>
                    <a:bodyPr/>
                    <a:lstStyle/>
                    <a:p>
                      <a:pPr algn="l" fontAlgn="b"/>
                      <a:r>
                        <a:rPr lang="en-US" sz="1100" u="none" strike="noStrike">
                          <a:effectLst/>
                        </a:rPr>
                        <a:t>Email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4.89</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53714664"/>
                  </a:ext>
                </a:extLst>
              </a:tr>
              <a:tr h="203826">
                <a:tc>
                  <a:txBody>
                    <a:bodyPr/>
                    <a:lstStyle/>
                    <a:p>
                      <a:pPr algn="l" fontAlgn="b"/>
                      <a:r>
                        <a:rPr lang="en-US" sz="1100" u="none" strike="noStrike">
                          <a:effectLst/>
                        </a:rPr>
                        <a:t>Zoom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4.31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60680187"/>
                  </a:ext>
                </a:extLst>
              </a:tr>
              <a:tr h="203826">
                <a:tc>
                  <a:txBody>
                    <a:bodyPr/>
                    <a:lstStyle/>
                    <a:p>
                      <a:pPr algn="l" fontAlgn="b"/>
                      <a:r>
                        <a:rPr lang="en-US" sz="1100" u="none" strike="noStrike">
                          <a:effectLst/>
                        </a:rPr>
                        <a:t>Office 365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4.21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3273758"/>
                  </a:ext>
                </a:extLst>
              </a:tr>
              <a:tr h="203826">
                <a:tc>
                  <a:txBody>
                    <a:bodyPr/>
                    <a:lstStyle/>
                    <a:p>
                      <a:pPr algn="l" fontAlgn="b"/>
                      <a:r>
                        <a:rPr lang="en-US" sz="1100" u="none" strike="noStrike">
                          <a:effectLst/>
                        </a:rPr>
                        <a:t>My.IllinoisState.edu</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4.05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39402989"/>
                  </a:ext>
                </a:extLst>
              </a:tr>
              <a:tr h="203826">
                <a:tc>
                  <a:txBody>
                    <a:bodyPr/>
                    <a:lstStyle/>
                    <a:p>
                      <a:pPr algn="l" fontAlgn="b"/>
                      <a:r>
                        <a:rPr lang="en-US" sz="1100" u="none" strike="noStrike">
                          <a:effectLst/>
                        </a:rPr>
                        <a:t>VPN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3.94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287469"/>
                  </a:ext>
                </a:extLst>
              </a:tr>
              <a:tr h="203826">
                <a:tc>
                  <a:txBody>
                    <a:bodyPr/>
                    <a:lstStyle/>
                    <a:p>
                      <a:pPr algn="l" fontAlgn="b"/>
                      <a:r>
                        <a:rPr lang="en-US" sz="1100" u="none" strike="noStrike">
                          <a:effectLst/>
                        </a:rPr>
                        <a:t>Wired network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3.47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5407333"/>
                  </a:ext>
                </a:extLst>
              </a:tr>
              <a:tr h="203826">
                <a:tc>
                  <a:txBody>
                    <a:bodyPr/>
                    <a:lstStyle/>
                    <a:p>
                      <a:pPr algn="l" fontAlgn="b"/>
                      <a:r>
                        <a:rPr lang="en-US" sz="1100" u="none" strike="noStrike">
                          <a:effectLst/>
                        </a:rPr>
                        <a:t>Campus Solutions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3.07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00946669"/>
                  </a:ext>
                </a:extLst>
              </a:tr>
              <a:tr h="203826">
                <a:tc>
                  <a:txBody>
                    <a:bodyPr/>
                    <a:lstStyle/>
                    <a:p>
                      <a:pPr algn="l" fontAlgn="b"/>
                      <a:r>
                        <a:rPr lang="en-US" sz="1100" u="none" strike="noStrike">
                          <a:effectLst/>
                        </a:rPr>
                        <a:t>ITHelp.IllinoisState.edu</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2.48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30207708"/>
                  </a:ext>
                </a:extLst>
              </a:tr>
              <a:tr h="407652">
                <a:tc>
                  <a:txBody>
                    <a:bodyPr/>
                    <a:lstStyle/>
                    <a:p>
                      <a:pPr algn="l" fontAlgn="b"/>
                      <a:r>
                        <a:rPr lang="en-US" sz="1100" u="none" strike="noStrike">
                          <a:effectLst/>
                        </a:rPr>
                        <a:t>Technology Support Center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2.27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77993195"/>
                  </a:ext>
                </a:extLst>
              </a:tr>
              <a:tr h="407652">
                <a:tc>
                  <a:txBody>
                    <a:bodyPr/>
                    <a:lstStyle/>
                    <a:p>
                      <a:pPr algn="l" fontAlgn="b"/>
                      <a:r>
                        <a:rPr lang="en-US" sz="1100" u="none" strike="noStrike">
                          <a:effectLst/>
                        </a:rPr>
                        <a:t>College/Dept. Technology Support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2.24</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36295006"/>
                  </a:ext>
                </a:extLst>
              </a:tr>
            </a:tbl>
          </a:graphicData>
        </a:graphic>
      </p:graphicFrame>
      <p:sp>
        <p:nvSpPr>
          <p:cNvPr id="10" name="TextBox 9">
            <a:extLst>
              <a:ext uri="{FF2B5EF4-FFF2-40B4-BE49-F238E27FC236}">
                <a16:creationId xmlns:a16="http://schemas.microsoft.com/office/drawing/2014/main" id="{7AE3468F-4D4E-4643-AE37-769ACEC17738}"/>
              </a:ext>
            </a:extLst>
          </p:cNvPr>
          <p:cNvSpPr txBox="1"/>
          <p:nvPr/>
        </p:nvSpPr>
        <p:spPr>
          <a:xfrm>
            <a:off x="3335671" y="4082163"/>
            <a:ext cx="5720906" cy="923330"/>
          </a:xfrm>
          <a:prstGeom prst="rect">
            <a:avLst/>
          </a:prstGeom>
          <a:noFill/>
        </p:spPr>
        <p:txBody>
          <a:bodyPr wrap="square" rtlCol="0">
            <a:spAutoFit/>
          </a:bodyPr>
          <a:lstStyle/>
          <a:p>
            <a:r>
              <a:rPr lang="en-US" dirty="0"/>
              <a:t>1= Never 						4= 1-3 Times a Week</a:t>
            </a:r>
          </a:p>
          <a:p>
            <a:r>
              <a:rPr lang="en-US" dirty="0"/>
              <a:t>2= Once or Twice a Semester		5= &gt;3 Times a Week</a:t>
            </a:r>
          </a:p>
          <a:p>
            <a:r>
              <a:rPr lang="en-US" dirty="0"/>
              <a:t>3= 1-3 Times a Month</a:t>
            </a:r>
          </a:p>
        </p:txBody>
      </p:sp>
    </p:spTree>
    <p:extLst>
      <p:ext uri="{BB962C8B-B14F-4D97-AF65-F5344CB8AC3E}">
        <p14:creationId xmlns:p14="http://schemas.microsoft.com/office/powerpoint/2010/main" val="239964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cx2="http://schemas.microsoft.com/office/drawing/2015/10/21/chartex" Requires="cx2">
          <p:graphicFrame>
            <p:nvGraphicFramePr>
              <p:cNvPr id="2" name="Content Placeholder 4">
                <a:extLst>
                  <a:ext uri="{FF2B5EF4-FFF2-40B4-BE49-F238E27FC236}">
                    <a16:creationId xmlns:a16="http://schemas.microsoft.com/office/drawing/2014/main" id="{76ABF5E2-E30D-4DDA-A70B-5BB1566C96E8}"/>
                  </a:ext>
                </a:extLst>
              </p:cNvPr>
              <p:cNvGraphicFramePr>
                <a:graphicFrameLocks/>
              </p:cNvGraphicFramePr>
              <p:nvPr>
                <p:extLst>
                  <p:ext uri="{D42A27DB-BD31-4B8C-83A1-F6EECF244321}">
                    <p14:modId xmlns:p14="http://schemas.microsoft.com/office/powerpoint/2010/main" val="2324920054"/>
                  </p:ext>
                </p:extLst>
              </p:nvPr>
            </p:nvGraphicFramePr>
            <p:xfrm>
              <a:off x="302372" y="199887"/>
              <a:ext cx="8229600" cy="4718641"/>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2" name="Content Placeholder 4">
                <a:extLst>
                  <a:ext uri="{FF2B5EF4-FFF2-40B4-BE49-F238E27FC236}">
                    <a16:creationId xmlns:a16="http://schemas.microsoft.com/office/drawing/2014/main" id="{76ABF5E2-E30D-4DDA-A70B-5BB1566C96E8}"/>
                  </a:ext>
                </a:extLst>
              </p:cNvPr>
              <p:cNvPicPr>
                <a:picLocks noGrp="1" noRot="1" noChangeAspect="1" noMove="1" noResize="1" noEditPoints="1" noAdjustHandles="1" noChangeArrowheads="1" noChangeShapeType="1"/>
              </p:cNvPicPr>
              <p:nvPr/>
            </p:nvPicPr>
            <p:blipFill>
              <a:blip r:embed="rId4"/>
              <a:stretch>
                <a:fillRect/>
              </a:stretch>
            </p:blipFill>
            <p:spPr>
              <a:xfrm>
                <a:off x="302372" y="199887"/>
                <a:ext cx="8229600" cy="4718641"/>
              </a:xfrm>
              <a:prstGeom prst="rect">
                <a:avLst/>
              </a:prstGeom>
            </p:spPr>
          </p:pic>
        </mc:Fallback>
      </mc:AlternateContent>
      <p:sp>
        <p:nvSpPr>
          <p:cNvPr id="3" name="TextBox 2">
            <a:extLst>
              <a:ext uri="{FF2B5EF4-FFF2-40B4-BE49-F238E27FC236}">
                <a16:creationId xmlns:a16="http://schemas.microsoft.com/office/drawing/2014/main" id="{463E9E08-8A16-46E5-989F-C2F6540E70A7}"/>
              </a:ext>
            </a:extLst>
          </p:cNvPr>
          <p:cNvSpPr txBox="1"/>
          <p:nvPr/>
        </p:nvSpPr>
        <p:spPr>
          <a:xfrm>
            <a:off x="7053944" y="3860429"/>
            <a:ext cx="1988456" cy="1169551"/>
          </a:xfrm>
          <a:prstGeom prst="rect">
            <a:avLst/>
          </a:prstGeom>
          <a:noFill/>
        </p:spPr>
        <p:txBody>
          <a:bodyPr wrap="square" rtlCol="0">
            <a:spAutoFit/>
          </a:bodyPr>
          <a:lstStyle/>
          <a:p>
            <a:r>
              <a:rPr lang="en-US" sz="1400" dirty="0"/>
              <a:t>1= Never </a:t>
            </a:r>
          </a:p>
          <a:p>
            <a:r>
              <a:rPr lang="en-US" sz="1400" dirty="0"/>
              <a:t>2= 1-2 Times a Semester</a:t>
            </a:r>
          </a:p>
          <a:p>
            <a:r>
              <a:rPr lang="en-US" sz="1400" dirty="0"/>
              <a:t>3= 1-3 Times a Month</a:t>
            </a:r>
          </a:p>
          <a:p>
            <a:r>
              <a:rPr lang="en-US" sz="1400" dirty="0"/>
              <a:t>4= 1-3 Times a Week</a:t>
            </a:r>
          </a:p>
          <a:p>
            <a:r>
              <a:rPr lang="en-US" sz="1400" dirty="0"/>
              <a:t>5= &gt;3 Times a Week</a:t>
            </a:r>
          </a:p>
        </p:txBody>
      </p:sp>
    </p:spTree>
    <p:extLst>
      <p:ext uri="{BB962C8B-B14F-4D97-AF65-F5344CB8AC3E}">
        <p14:creationId xmlns:p14="http://schemas.microsoft.com/office/powerpoint/2010/main" val="1012453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a:xfrm>
            <a:off x="457200" y="-86304"/>
            <a:ext cx="8229600" cy="857250"/>
          </a:xfrm>
        </p:spPr>
        <p:txBody>
          <a:bodyPr/>
          <a:lstStyle/>
          <a:p>
            <a:r>
              <a:rPr lang="en-US" dirty="0"/>
              <a:t>How Important</a:t>
            </a:r>
          </a:p>
        </p:txBody>
      </p:sp>
      <p:sp>
        <p:nvSpPr>
          <p:cNvPr id="10" name="TextBox 9">
            <a:extLst>
              <a:ext uri="{FF2B5EF4-FFF2-40B4-BE49-F238E27FC236}">
                <a16:creationId xmlns:a16="http://schemas.microsoft.com/office/drawing/2014/main" id="{7AE3468F-4D4E-4643-AE37-769ACEC17738}"/>
              </a:ext>
            </a:extLst>
          </p:cNvPr>
          <p:cNvSpPr txBox="1"/>
          <p:nvPr/>
        </p:nvSpPr>
        <p:spPr>
          <a:xfrm>
            <a:off x="4461933" y="4405328"/>
            <a:ext cx="4594644" cy="646331"/>
          </a:xfrm>
          <a:prstGeom prst="rect">
            <a:avLst/>
          </a:prstGeom>
          <a:noFill/>
        </p:spPr>
        <p:txBody>
          <a:bodyPr wrap="square" rtlCol="0">
            <a:spAutoFit/>
          </a:bodyPr>
          <a:lstStyle/>
          <a:p>
            <a:r>
              <a:rPr lang="en-US" dirty="0"/>
              <a:t>1= Not Important 	2= Somewhat Important</a:t>
            </a:r>
          </a:p>
          <a:p>
            <a:r>
              <a:rPr lang="en-US" dirty="0"/>
              <a:t>3= Important		4 = Very Important	</a:t>
            </a:r>
          </a:p>
        </p:txBody>
      </p:sp>
      <p:graphicFrame>
        <p:nvGraphicFramePr>
          <p:cNvPr id="17" name="Content Placeholder 16">
            <a:extLst>
              <a:ext uri="{FF2B5EF4-FFF2-40B4-BE49-F238E27FC236}">
                <a16:creationId xmlns:a16="http://schemas.microsoft.com/office/drawing/2014/main" id="{DAA57C7F-EC56-4077-848D-928DC9F4A2C6}"/>
              </a:ext>
            </a:extLst>
          </p:cNvPr>
          <p:cNvGraphicFramePr>
            <a:graphicFrameLocks noGrp="1"/>
          </p:cNvGraphicFramePr>
          <p:nvPr>
            <p:ph idx="1"/>
            <p:extLst>
              <p:ext uri="{D42A27DB-BD31-4B8C-83A1-F6EECF244321}">
                <p14:modId xmlns:p14="http://schemas.microsoft.com/office/powerpoint/2010/main" val="327230439"/>
              </p:ext>
            </p:extLst>
          </p:nvPr>
        </p:nvGraphicFramePr>
        <p:xfrm>
          <a:off x="99921" y="701749"/>
          <a:ext cx="2118241" cy="3169731"/>
        </p:xfrm>
        <a:graphic>
          <a:graphicData uri="http://schemas.openxmlformats.org/drawingml/2006/table">
            <a:tbl>
              <a:tblPr>
                <a:tableStyleId>{5C22544A-7EE6-4342-B048-85BDC9FD1C3A}</a:tableStyleId>
              </a:tblPr>
              <a:tblGrid>
                <a:gridCol w="1471559">
                  <a:extLst>
                    <a:ext uri="{9D8B030D-6E8A-4147-A177-3AD203B41FA5}">
                      <a16:colId xmlns:a16="http://schemas.microsoft.com/office/drawing/2014/main" val="3013593221"/>
                    </a:ext>
                  </a:extLst>
                </a:gridCol>
                <a:gridCol w="646682">
                  <a:extLst>
                    <a:ext uri="{9D8B030D-6E8A-4147-A177-3AD203B41FA5}">
                      <a16:colId xmlns:a16="http://schemas.microsoft.com/office/drawing/2014/main" val="2433266266"/>
                    </a:ext>
                  </a:extLst>
                </a:gridCol>
              </a:tblGrid>
              <a:tr h="877052">
                <a:tc>
                  <a:txBody>
                    <a:bodyPr/>
                    <a:lstStyle/>
                    <a:p>
                      <a:pPr algn="l" fontAlgn="b"/>
                      <a:r>
                        <a:rPr lang="en-US" sz="1400" b="1" u="none" strike="noStrike" dirty="0">
                          <a:effectLst/>
                        </a:rPr>
                        <a:t>Top 10 in Importance - Undergraduate Students</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Mean Score</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3318755"/>
                  </a:ext>
                </a:extLst>
              </a:tr>
              <a:tr h="179752">
                <a:tc>
                  <a:txBody>
                    <a:bodyPr/>
                    <a:lstStyle/>
                    <a:p>
                      <a:pPr algn="l" fontAlgn="b"/>
                      <a:r>
                        <a:rPr lang="en-US" sz="1100" u="none" strike="noStrike">
                          <a:effectLst/>
                        </a:rPr>
                        <a:t>ReggieNet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3.89</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19736361"/>
                  </a:ext>
                </a:extLst>
              </a:tr>
              <a:tr h="179752">
                <a:tc>
                  <a:txBody>
                    <a:bodyPr/>
                    <a:lstStyle/>
                    <a:p>
                      <a:pPr algn="l" fontAlgn="b"/>
                      <a:r>
                        <a:rPr lang="en-US" sz="1100" u="none" strike="noStrike">
                          <a:effectLst/>
                        </a:rPr>
                        <a:t>My.IllinoisState.edu</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0717187"/>
                  </a:ext>
                </a:extLst>
              </a:tr>
              <a:tr h="179752">
                <a:tc>
                  <a:txBody>
                    <a:bodyPr/>
                    <a:lstStyle/>
                    <a:p>
                      <a:pPr algn="l" fontAlgn="b"/>
                      <a:r>
                        <a:rPr lang="en-US" sz="1100" u="none" strike="noStrike">
                          <a:effectLst/>
                        </a:rPr>
                        <a:t>Zoom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3.72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54334589"/>
                  </a:ext>
                </a:extLst>
              </a:tr>
              <a:tr h="179752">
                <a:tc>
                  <a:txBody>
                    <a:bodyPr/>
                    <a:lstStyle/>
                    <a:p>
                      <a:pPr algn="l" fontAlgn="b"/>
                      <a:r>
                        <a:rPr lang="en-US" sz="1100" u="none" strike="noStrike">
                          <a:effectLst/>
                        </a:rPr>
                        <a:t>Email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3.47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24950023"/>
                  </a:ext>
                </a:extLst>
              </a:tr>
              <a:tr h="179752">
                <a:tc>
                  <a:txBody>
                    <a:bodyPr/>
                    <a:lstStyle/>
                    <a:p>
                      <a:pPr algn="l" fontAlgn="b"/>
                      <a:r>
                        <a:rPr lang="en-US" sz="1100" u="none" strike="noStrike">
                          <a:effectLst/>
                        </a:rPr>
                        <a:t>Office 365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3.41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58453571"/>
                  </a:ext>
                </a:extLst>
              </a:tr>
              <a:tr h="325351">
                <a:tc>
                  <a:txBody>
                    <a:bodyPr/>
                    <a:lstStyle/>
                    <a:p>
                      <a:pPr algn="l" fontAlgn="b"/>
                      <a:r>
                        <a:rPr lang="en-US" sz="1100" u="none" strike="noStrike">
                          <a:effectLst/>
                        </a:rPr>
                        <a:t>Availability of wireless network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3.33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58977962"/>
                  </a:ext>
                </a:extLst>
              </a:tr>
              <a:tr h="325351">
                <a:tc>
                  <a:txBody>
                    <a:bodyPr/>
                    <a:lstStyle/>
                    <a:p>
                      <a:pPr algn="l" fontAlgn="b"/>
                      <a:r>
                        <a:rPr lang="en-US" sz="1100" u="none" strike="noStrike">
                          <a:effectLst/>
                        </a:rPr>
                        <a:t>Performance of wireless network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3.31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40959496"/>
                  </a:ext>
                </a:extLst>
              </a:tr>
              <a:tr h="325351">
                <a:tc>
                  <a:txBody>
                    <a:bodyPr/>
                    <a:lstStyle/>
                    <a:p>
                      <a:pPr algn="l" fontAlgn="b"/>
                      <a:r>
                        <a:rPr lang="en-US" sz="1100" u="none" strike="noStrike" dirty="0">
                          <a:effectLst/>
                        </a:rPr>
                        <a:t>Recorded courses and lectures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3.28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56231115"/>
                  </a:ext>
                </a:extLst>
              </a:tr>
              <a:tr h="179752">
                <a:tc>
                  <a:txBody>
                    <a:bodyPr/>
                    <a:lstStyle/>
                    <a:p>
                      <a:pPr algn="l" fontAlgn="b"/>
                      <a:r>
                        <a:rPr lang="en-US" sz="1100" u="none" strike="noStrike">
                          <a:effectLst/>
                        </a:rPr>
                        <a:t>Campus Solutions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2.81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29037721"/>
                  </a:ext>
                </a:extLst>
              </a:tr>
              <a:tr h="179752">
                <a:tc>
                  <a:txBody>
                    <a:bodyPr/>
                    <a:lstStyle/>
                    <a:p>
                      <a:pPr algn="l" fontAlgn="b"/>
                      <a:r>
                        <a:rPr lang="en-US" sz="1100" u="none" strike="noStrike">
                          <a:effectLst/>
                        </a:rPr>
                        <a:t>ITHelp.IllinoisState.edu</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2.81</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9598407"/>
                  </a:ext>
                </a:extLst>
              </a:tr>
            </a:tbl>
          </a:graphicData>
        </a:graphic>
      </p:graphicFrame>
      <p:graphicFrame>
        <p:nvGraphicFramePr>
          <p:cNvPr id="18" name="Table 17">
            <a:extLst>
              <a:ext uri="{FF2B5EF4-FFF2-40B4-BE49-F238E27FC236}">
                <a16:creationId xmlns:a16="http://schemas.microsoft.com/office/drawing/2014/main" id="{9C9DDED1-D89E-4093-A7C0-94F6D0E2BAA5}"/>
              </a:ext>
            </a:extLst>
          </p:cNvPr>
          <p:cNvGraphicFramePr>
            <a:graphicFrameLocks noGrp="1"/>
          </p:cNvGraphicFramePr>
          <p:nvPr>
            <p:extLst>
              <p:ext uri="{D42A27DB-BD31-4B8C-83A1-F6EECF244321}">
                <p14:modId xmlns:p14="http://schemas.microsoft.com/office/powerpoint/2010/main" val="4287568545"/>
              </p:ext>
            </p:extLst>
          </p:nvPr>
        </p:nvGraphicFramePr>
        <p:xfrm>
          <a:off x="2304900" y="705602"/>
          <a:ext cx="2029440" cy="3165881"/>
        </p:xfrm>
        <a:graphic>
          <a:graphicData uri="http://schemas.openxmlformats.org/drawingml/2006/table">
            <a:tbl>
              <a:tblPr>
                <a:tableStyleId>{5C22544A-7EE6-4342-B048-85BDC9FD1C3A}</a:tableStyleId>
              </a:tblPr>
              <a:tblGrid>
                <a:gridCol w="1409869">
                  <a:extLst>
                    <a:ext uri="{9D8B030D-6E8A-4147-A177-3AD203B41FA5}">
                      <a16:colId xmlns:a16="http://schemas.microsoft.com/office/drawing/2014/main" val="3939984932"/>
                    </a:ext>
                  </a:extLst>
                </a:gridCol>
                <a:gridCol w="619571">
                  <a:extLst>
                    <a:ext uri="{9D8B030D-6E8A-4147-A177-3AD203B41FA5}">
                      <a16:colId xmlns:a16="http://schemas.microsoft.com/office/drawing/2014/main" val="584766719"/>
                    </a:ext>
                  </a:extLst>
                </a:gridCol>
              </a:tblGrid>
              <a:tr h="772417">
                <a:tc>
                  <a:txBody>
                    <a:bodyPr/>
                    <a:lstStyle/>
                    <a:p>
                      <a:pPr algn="l" fontAlgn="b"/>
                      <a:r>
                        <a:rPr lang="en-US" sz="1400" b="1" u="none" strike="noStrike" dirty="0">
                          <a:effectLst/>
                        </a:rPr>
                        <a:t>Top 10 in Importance - Graduate Students</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Mean Score</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57331971"/>
                  </a:ext>
                </a:extLst>
              </a:tr>
              <a:tr h="205978">
                <a:tc>
                  <a:txBody>
                    <a:bodyPr/>
                    <a:lstStyle/>
                    <a:p>
                      <a:pPr algn="l" fontAlgn="b"/>
                      <a:r>
                        <a:rPr lang="en-US" sz="1100" u="none" strike="noStrike">
                          <a:effectLst/>
                        </a:rPr>
                        <a:t>ReggieNet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3.85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22505698"/>
                  </a:ext>
                </a:extLst>
              </a:tr>
              <a:tr h="205978">
                <a:tc>
                  <a:txBody>
                    <a:bodyPr/>
                    <a:lstStyle/>
                    <a:p>
                      <a:pPr algn="l" fontAlgn="b"/>
                      <a:r>
                        <a:rPr lang="en-US" sz="1100" u="none" strike="noStrike">
                          <a:effectLst/>
                        </a:rPr>
                        <a:t>My.IllinoisState.edu</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3.70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40433397"/>
                  </a:ext>
                </a:extLst>
              </a:tr>
              <a:tr h="205978">
                <a:tc>
                  <a:txBody>
                    <a:bodyPr/>
                    <a:lstStyle/>
                    <a:p>
                      <a:pPr algn="l" fontAlgn="b"/>
                      <a:r>
                        <a:rPr lang="en-US" sz="1100" u="none" strike="noStrike">
                          <a:effectLst/>
                        </a:rPr>
                        <a:t>Zoom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3.70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57438350"/>
                  </a:ext>
                </a:extLst>
              </a:tr>
              <a:tr h="205978">
                <a:tc>
                  <a:txBody>
                    <a:bodyPr/>
                    <a:lstStyle/>
                    <a:p>
                      <a:pPr algn="l" fontAlgn="b"/>
                      <a:r>
                        <a:rPr lang="en-US" sz="1100" u="none" strike="noStrike">
                          <a:effectLst/>
                        </a:rPr>
                        <a:t>Email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3.60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75951604"/>
                  </a:ext>
                </a:extLst>
              </a:tr>
              <a:tr h="205978">
                <a:tc>
                  <a:txBody>
                    <a:bodyPr/>
                    <a:lstStyle/>
                    <a:p>
                      <a:pPr algn="l" fontAlgn="b"/>
                      <a:r>
                        <a:rPr lang="en-US" sz="1100" u="none" strike="noStrike">
                          <a:effectLst/>
                        </a:rPr>
                        <a:t>Office 365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3.37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15750895"/>
                  </a:ext>
                </a:extLst>
              </a:tr>
              <a:tr h="372820">
                <a:tc>
                  <a:txBody>
                    <a:bodyPr/>
                    <a:lstStyle/>
                    <a:p>
                      <a:pPr algn="l" fontAlgn="b"/>
                      <a:r>
                        <a:rPr lang="en-US" sz="1100" u="none" strike="noStrike">
                          <a:effectLst/>
                        </a:rPr>
                        <a:t>Performance of wireless network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3.29</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35072355"/>
                  </a:ext>
                </a:extLst>
              </a:tr>
              <a:tr h="372820">
                <a:tc>
                  <a:txBody>
                    <a:bodyPr/>
                    <a:lstStyle/>
                    <a:p>
                      <a:pPr algn="l" fontAlgn="b"/>
                      <a:r>
                        <a:rPr lang="en-US" sz="1100" u="none" strike="noStrike">
                          <a:effectLst/>
                        </a:rPr>
                        <a:t>Availability of wireless network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3.26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98531315"/>
                  </a:ext>
                </a:extLst>
              </a:tr>
              <a:tr h="205978">
                <a:tc>
                  <a:txBody>
                    <a:bodyPr/>
                    <a:lstStyle/>
                    <a:p>
                      <a:pPr algn="l" fontAlgn="b"/>
                      <a:r>
                        <a:rPr lang="en-US" sz="1100" u="none" strike="noStrike">
                          <a:effectLst/>
                        </a:rPr>
                        <a:t>ITHelp.IllinoisState.edu</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3.03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62104959"/>
                  </a:ext>
                </a:extLst>
              </a:tr>
              <a:tr h="205978">
                <a:tc>
                  <a:txBody>
                    <a:bodyPr/>
                    <a:lstStyle/>
                    <a:p>
                      <a:pPr algn="l" fontAlgn="b"/>
                      <a:r>
                        <a:rPr lang="en-US" sz="1100" u="none" strike="noStrike">
                          <a:effectLst/>
                        </a:rPr>
                        <a:t>Time to Resolve - TSC</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2.96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37988818"/>
                  </a:ext>
                </a:extLst>
              </a:tr>
              <a:tr h="205978">
                <a:tc>
                  <a:txBody>
                    <a:bodyPr/>
                    <a:lstStyle/>
                    <a:p>
                      <a:pPr algn="l" fontAlgn="b"/>
                      <a:r>
                        <a:rPr lang="en-US" sz="1100" u="none" strike="noStrike">
                          <a:effectLst/>
                        </a:rPr>
                        <a:t>Campus Solutions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2.95</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65574725"/>
                  </a:ext>
                </a:extLst>
              </a:tr>
            </a:tbl>
          </a:graphicData>
        </a:graphic>
      </p:graphicFrame>
      <p:graphicFrame>
        <p:nvGraphicFramePr>
          <p:cNvPr id="21" name="Table 20">
            <a:extLst>
              <a:ext uri="{FF2B5EF4-FFF2-40B4-BE49-F238E27FC236}">
                <a16:creationId xmlns:a16="http://schemas.microsoft.com/office/drawing/2014/main" id="{C339F723-425B-4E9A-8F63-CD49CE33AF1B}"/>
              </a:ext>
            </a:extLst>
          </p:cNvPr>
          <p:cNvGraphicFramePr>
            <a:graphicFrameLocks noGrp="1"/>
          </p:cNvGraphicFramePr>
          <p:nvPr>
            <p:extLst>
              <p:ext uri="{D42A27DB-BD31-4B8C-83A1-F6EECF244321}">
                <p14:modId xmlns:p14="http://schemas.microsoft.com/office/powerpoint/2010/main" val="722392344"/>
              </p:ext>
            </p:extLst>
          </p:nvPr>
        </p:nvGraphicFramePr>
        <p:xfrm>
          <a:off x="4461933" y="701749"/>
          <a:ext cx="2170697" cy="3394074"/>
        </p:xfrm>
        <a:graphic>
          <a:graphicData uri="http://schemas.openxmlformats.org/drawingml/2006/table">
            <a:tbl>
              <a:tblPr>
                <a:tableStyleId>{5C22544A-7EE6-4342-B048-85BDC9FD1C3A}</a:tableStyleId>
              </a:tblPr>
              <a:tblGrid>
                <a:gridCol w="1508001">
                  <a:extLst>
                    <a:ext uri="{9D8B030D-6E8A-4147-A177-3AD203B41FA5}">
                      <a16:colId xmlns:a16="http://schemas.microsoft.com/office/drawing/2014/main" val="1154371301"/>
                    </a:ext>
                  </a:extLst>
                </a:gridCol>
                <a:gridCol w="662696">
                  <a:extLst>
                    <a:ext uri="{9D8B030D-6E8A-4147-A177-3AD203B41FA5}">
                      <a16:colId xmlns:a16="http://schemas.microsoft.com/office/drawing/2014/main" val="1487242089"/>
                    </a:ext>
                  </a:extLst>
                </a:gridCol>
              </a:tblGrid>
              <a:tr h="663596">
                <a:tc>
                  <a:txBody>
                    <a:bodyPr/>
                    <a:lstStyle/>
                    <a:p>
                      <a:pPr algn="l" fontAlgn="b"/>
                      <a:r>
                        <a:rPr lang="en-US" sz="1400" b="1" u="none" strike="noStrike" dirty="0">
                          <a:effectLst/>
                        </a:rPr>
                        <a:t>Top 10 in Importance - Faculty</a:t>
                      </a:r>
                      <a:endParaRPr lang="en-US" sz="1400" b="1" i="0" u="none" strike="noStrike" dirty="0">
                        <a:solidFill>
                          <a:srgbClr val="000000"/>
                        </a:solidFill>
                        <a:effectLst/>
                        <a:latin typeface="Calibri" panose="020F0502020204030204" pitchFamily="34" charset="0"/>
                      </a:endParaRPr>
                    </a:p>
                  </a:txBody>
                  <a:tcPr marL="8848" marR="8848" marT="8848" marB="0" anchor="b"/>
                </a:tc>
                <a:tc>
                  <a:txBody>
                    <a:bodyPr/>
                    <a:lstStyle/>
                    <a:p>
                      <a:pPr algn="ctr" fontAlgn="b"/>
                      <a:r>
                        <a:rPr lang="en-US" sz="1000" u="none" strike="noStrike">
                          <a:effectLst/>
                        </a:rPr>
                        <a:t>Mean Score</a:t>
                      </a:r>
                      <a:endParaRPr lang="en-US" sz="1000" b="1" i="0" u="none" strike="noStrike">
                        <a:solidFill>
                          <a:srgbClr val="000000"/>
                        </a:solidFill>
                        <a:effectLst/>
                        <a:latin typeface="Calibri" panose="020F0502020204030204" pitchFamily="34" charset="0"/>
                      </a:endParaRPr>
                    </a:p>
                  </a:txBody>
                  <a:tcPr marL="8848" marR="8848" marT="8848" marB="0" anchor="b"/>
                </a:tc>
                <a:extLst>
                  <a:ext uri="{0D108BD9-81ED-4DB2-BD59-A6C34878D82A}">
                    <a16:rowId xmlns:a16="http://schemas.microsoft.com/office/drawing/2014/main" val="1270221984"/>
                  </a:ext>
                </a:extLst>
              </a:tr>
              <a:tr h="176959">
                <a:tc>
                  <a:txBody>
                    <a:bodyPr/>
                    <a:lstStyle/>
                    <a:p>
                      <a:pPr algn="l" fontAlgn="b"/>
                      <a:r>
                        <a:rPr lang="en-US" sz="1000" u="none" strike="noStrike">
                          <a:effectLst/>
                        </a:rPr>
                        <a:t>Email</a:t>
                      </a:r>
                      <a:endParaRPr lang="en-US" sz="1000" b="0" i="0" u="none" strike="noStrike">
                        <a:solidFill>
                          <a:srgbClr val="000000"/>
                        </a:solidFill>
                        <a:effectLst/>
                        <a:latin typeface="Calibri" panose="020F0502020204030204" pitchFamily="34" charset="0"/>
                      </a:endParaRPr>
                    </a:p>
                  </a:txBody>
                  <a:tcPr marL="8848" marR="8848" marT="8848" marB="0" anchor="b"/>
                </a:tc>
                <a:tc>
                  <a:txBody>
                    <a:bodyPr/>
                    <a:lstStyle/>
                    <a:p>
                      <a:pPr algn="ctr" fontAlgn="b"/>
                      <a:r>
                        <a:rPr lang="en-US" sz="1000" u="none" strike="noStrike">
                          <a:effectLst/>
                        </a:rPr>
                        <a:t>3.88</a:t>
                      </a:r>
                      <a:endParaRPr lang="en-US" sz="1000" b="0" i="0" u="none" strike="noStrike">
                        <a:solidFill>
                          <a:srgbClr val="000000"/>
                        </a:solidFill>
                        <a:effectLst/>
                        <a:latin typeface="Calibri" panose="020F0502020204030204" pitchFamily="34" charset="0"/>
                      </a:endParaRPr>
                    </a:p>
                  </a:txBody>
                  <a:tcPr marL="8848" marR="8848" marT="8848" marB="0" anchor="b"/>
                </a:tc>
                <a:extLst>
                  <a:ext uri="{0D108BD9-81ED-4DB2-BD59-A6C34878D82A}">
                    <a16:rowId xmlns:a16="http://schemas.microsoft.com/office/drawing/2014/main" val="4251371231"/>
                  </a:ext>
                </a:extLst>
              </a:tr>
              <a:tr h="176959">
                <a:tc>
                  <a:txBody>
                    <a:bodyPr/>
                    <a:lstStyle/>
                    <a:p>
                      <a:pPr algn="l" fontAlgn="b"/>
                      <a:r>
                        <a:rPr lang="en-US" sz="1000" u="none" strike="noStrike">
                          <a:effectLst/>
                        </a:rPr>
                        <a:t>Zoom</a:t>
                      </a:r>
                      <a:endParaRPr lang="en-US" sz="1000" b="0" i="0" u="none" strike="noStrike">
                        <a:solidFill>
                          <a:srgbClr val="000000"/>
                        </a:solidFill>
                        <a:effectLst/>
                        <a:latin typeface="Calibri" panose="020F0502020204030204" pitchFamily="34" charset="0"/>
                      </a:endParaRPr>
                    </a:p>
                  </a:txBody>
                  <a:tcPr marL="8848" marR="8848" marT="8848" marB="0" anchor="b"/>
                </a:tc>
                <a:tc>
                  <a:txBody>
                    <a:bodyPr/>
                    <a:lstStyle/>
                    <a:p>
                      <a:pPr algn="ctr" fontAlgn="b"/>
                      <a:r>
                        <a:rPr lang="en-US" sz="1000" u="none" strike="noStrike">
                          <a:effectLst/>
                        </a:rPr>
                        <a:t>3.86</a:t>
                      </a:r>
                      <a:endParaRPr lang="en-US" sz="1000" b="0" i="0" u="none" strike="noStrike">
                        <a:solidFill>
                          <a:srgbClr val="000000"/>
                        </a:solidFill>
                        <a:effectLst/>
                        <a:latin typeface="Calibri" panose="020F0502020204030204" pitchFamily="34" charset="0"/>
                      </a:endParaRPr>
                    </a:p>
                  </a:txBody>
                  <a:tcPr marL="8848" marR="8848" marT="8848" marB="0" anchor="b"/>
                </a:tc>
                <a:extLst>
                  <a:ext uri="{0D108BD9-81ED-4DB2-BD59-A6C34878D82A}">
                    <a16:rowId xmlns:a16="http://schemas.microsoft.com/office/drawing/2014/main" val="3027890660"/>
                  </a:ext>
                </a:extLst>
              </a:tr>
              <a:tr h="320296">
                <a:tc>
                  <a:txBody>
                    <a:bodyPr/>
                    <a:lstStyle/>
                    <a:p>
                      <a:pPr algn="l" fontAlgn="b"/>
                      <a:r>
                        <a:rPr lang="en-US" sz="1000" u="none" strike="noStrike">
                          <a:effectLst/>
                        </a:rPr>
                        <a:t>Performance of wireless network</a:t>
                      </a:r>
                      <a:endParaRPr lang="en-US" sz="1000" b="0" i="0" u="none" strike="noStrike">
                        <a:solidFill>
                          <a:srgbClr val="000000"/>
                        </a:solidFill>
                        <a:effectLst/>
                        <a:latin typeface="Calibri" panose="020F0502020204030204" pitchFamily="34" charset="0"/>
                      </a:endParaRPr>
                    </a:p>
                  </a:txBody>
                  <a:tcPr marL="8848" marR="8848" marT="8848" marB="0" anchor="b"/>
                </a:tc>
                <a:tc>
                  <a:txBody>
                    <a:bodyPr/>
                    <a:lstStyle/>
                    <a:p>
                      <a:pPr algn="ctr" fontAlgn="b"/>
                      <a:r>
                        <a:rPr lang="en-US" sz="1000" u="none" strike="noStrike">
                          <a:effectLst/>
                        </a:rPr>
                        <a:t>3.82</a:t>
                      </a:r>
                      <a:endParaRPr lang="en-US" sz="1000" b="0" i="0" u="none" strike="noStrike">
                        <a:solidFill>
                          <a:srgbClr val="000000"/>
                        </a:solidFill>
                        <a:effectLst/>
                        <a:latin typeface="Calibri" panose="020F0502020204030204" pitchFamily="34" charset="0"/>
                      </a:endParaRPr>
                    </a:p>
                  </a:txBody>
                  <a:tcPr marL="8848" marR="8848" marT="8848" marB="0" anchor="b"/>
                </a:tc>
                <a:extLst>
                  <a:ext uri="{0D108BD9-81ED-4DB2-BD59-A6C34878D82A}">
                    <a16:rowId xmlns:a16="http://schemas.microsoft.com/office/drawing/2014/main" val="568732556"/>
                  </a:ext>
                </a:extLst>
              </a:tr>
              <a:tr h="176959">
                <a:tc>
                  <a:txBody>
                    <a:bodyPr/>
                    <a:lstStyle/>
                    <a:p>
                      <a:pPr algn="l" fontAlgn="b"/>
                      <a:r>
                        <a:rPr lang="en-US" sz="1000" u="none" strike="noStrike">
                          <a:effectLst/>
                        </a:rPr>
                        <a:t>ReggieNet </a:t>
                      </a:r>
                      <a:endParaRPr lang="en-US" sz="1000" b="0" i="0" u="none" strike="noStrike">
                        <a:solidFill>
                          <a:srgbClr val="000000"/>
                        </a:solidFill>
                        <a:effectLst/>
                        <a:latin typeface="Calibri" panose="020F0502020204030204" pitchFamily="34" charset="0"/>
                      </a:endParaRPr>
                    </a:p>
                  </a:txBody>
                  <a:tcPr marL="8848" marR="8848" marT="8848" marB="0" anchor="b"/>
                </a:tc>
                <a:tc>
                  <a:txBody>
                    <a:bodyPr/>
                    <a:lstStyle/>
                    <a:p>
                      <a:pPr algn="ctr" fontAlgn="b"/>
                      <a:r>
                        <a:rPr lang="en-US" sz="1000" u="none" strike="noStrike">
                          <a:effectLst/>
                        </a:rPr>
                        <a:t>3.79</a:t>
                      </a:r>
                      <a:endParaRPr lang="en-US" sz="1000" b="0" i="0" u="none" strike="noStrike">
                        <a:solidFill>
                          <a:srgbClr val="000000"/>
                        </a:solidFill>
                        <a:effectLst/>
                        <a:latin typeface="Calibri" panose="020F0502020204030204" pitchFamily="34" charset="0"/>
                      </a:endParaRPr>
                    </a:p>
                  </a:txBody>
                  <a:tcPr marL="8848" marR="8848" marT="8848" marB="0" anchor="b"/>
                </a:tc>
                <a:extLst>
                  <a:ext uri="{0D108BD9-81ED-4DB2-BD59-A6C34878D82A}">
                    <a16:rowId xmlns:a16="http://schemas.microsoft.com/office/drawing/2014/main" val="1438953393"/>
                  </a:ext>
                </a:extLst>
              </a:tr>
              <a:tr h="320296">
                <a:tc>
                  <a:txBody>
                    <a:bodyPr/>
                    <a:lstStyle/>
                    <a:p>
                      <a:pPr algn="l" fontAlgn="b"/>
                      <a:r>
                        <a:rPr lang="en-US" sz="1000" u="none" strike="noStrike">
                          <a:effectLst/>
                        </a:rPr>
                        <a:t>Availability of wireless network</a:t>
                      </a:r>
                      <a:endParaRPr lang="en-US" sz="1000" b="0" i="0" u="none" strike="noStrike">
                        <a:solidFill>
                          <a:srgbClr val="000000"/>
                        </a:solidFill>
                        <a:effectLst/>
                        <a:latin typeface="Calibri" panose="020F0502020204030204" pitchFamily="34" charset="0"/>
                      </a:endParaRPr>
                    </a:p>
                  </a:txBody>
                  <a:tcPr marL="8848" marR="8848" marT="8848" marB="0" anchor="b"/>
                </a:tc>
                <a:tc>
                  <a:txBody>
                    <a:bodyPr/>
                    <a:lstStyle/>
                    <a:p>
                      <a:pPr algn="ctr" fontAlgn="b"/>
                      <a:r>
                        <a:rPr lang="en-US" sz="1000" u="none" strike="noStrike">
                          <a:effectLst/>
                        </a:rPr>
                        <a:t>3.74</a:t>
                      </a:r>
                      <a:endParaRPr lang="en-US" sz="1000" b="0" i="0" u="none" strike="noStrike">
                        <a:solidFill>
                          <a:srgbClr val="000000"/>
                        </a:solidFill>
                        <a:effectLst/>
                        <a:latin typeface="Calibri" panose="020F0502020204030204" pitchFamily="34" charset="0"/>
                      </a:endParaRPr>
                    </a:p>
                  </a:txBody>
                  <a:tcPr marL="8848" marR="8848" marT="8848" marB="0" anchor="b"/>
                </a:tc>
                <a:extLst>
                  <a:ext uri="{0D108BD9-81ED-4DB2-BD59-A6C34878D82A}">
                    <a16:rowId xmlns:a16="http://schemas.microsoft.com/office/drawing/2014/main" val="2380719461"/>
                  </a:ext>
                </a:extLst>
              </a:tr>
              <a:tr h="320296">
                <a:tc>
                  <a:txBody>
                    <a:bodyPr/>
                    <a:lstStyle/>
                    <a:p>
                      <a:pPr algn="l" fontAlgn="b"/>
                      <a:r>
                        <a:rPr lang="en-US" sz="1000" u="none" strike="noStrike">
                          <a:effectLst/>
                        </a:rPr>
                        <a:t>Time to resolve - classroom technology support</a:t>
                      </a:r>
                      <a:endParaRPr lang="en-US" sz="1000" b="0" i="0" u="none" strike="noStrike">
                        <a:solidFill>
                          <a:srgbClr val="000000"/>
                        </a:solidFill>
                        <a:effectLst/>
                        <a:latin typeface="Calibri" panose="020F0502020204030204" pitchFamily="34" charset="0"/>
                      </a:endParaRPr>
                    </a:p>
                  </a:txBody>
                  <a:tcPr marL="8848" marR="8848" marT="8848" marB="0" anchor="b"/>
                </a:tc>
                <a:tc>
                  <a:txBody>
                    <a:bodyPr/>
                    <a:lstStyle/>
                    <a:p>
                      <a:pPr algn="ctr" fontAlgn="b"/>
                      <a:r>
                        <a:rPr lang="en-US" sz="1000" u="none" strike="noStrike">
                          <a:effectLst/>
                        </a:rPr>
                        <a:t>3.60</a:t>
                      </a:r>
                      <a:endParaRPr lang="en-US" sz="1000" b="0" i="0" u="none" strike="noStrike">
                        <a:solidFill>
                          <a:srgbClr val="000000"/>
                        </a:solidFill>
                        <a:effectLst/>
                        <a:latin typeface="Calibri" panose="020F0502020204030204" pitchFamily="34" charset="0"/>
                      </a:endParaRPr>
                    </a:p>
                  </a:txBody>
                  <a:tcPr marL="8848" marR="8848" marT="8848" marB="0" anchor="b"/>
                </a:tc>
                <a:extLst>
                  <a:ext uri="{0D108BD9-81ED-4DB2-BD59-A6C34878D82A}">
                    <a16:rowId xmlns:a16="http://schemas.microsoft.com/office/drawing/2014/main" val="1954529941"/>
                  </a:ext>
                </a:extLst>
              </a:tr>
              <a:tr h="530877">
                <a:tc>
                  <a:txBody>
                    <a:bodyPr/>
                    <a:lstStyle/>
                    <a:p>
                      <a:pPr algn="l" fontAlgn="b"/>
                      <a:r>
                        <a:rPr lang="en-US" sz="1000" u="none" strike="noStrike">
                          <a:effectLst/>
                        </a:rPr>
                        <a:t>Time to resolve - college/dept. support</a:t>
                      </a:r>
                      <a:endParaRPr lang="en-US" sz="1000" b="0" i="0" u="none" strike="noStrike">
                        <a:solidFill>
                          <a:srgbClr val="000000"/>
                        </a:solidFill>
                        <a:effectLst/>
                        <a:latin typeface="Calibri" panose="020F0502020204030204" pitchFamily="34" charset="0"/>
                      </a:endParaRPr>
                    </a:p>
                  </a:txBody>
                  <a:tcPr marL="8848" marR="8848" marT="8848" marB="0" anchor="b"/>
                </a:tc>
                <a:tc>
                  <a:txBody>
                    <a:bodyPr/>
                    <a:lstStyle/>
                    <a:p>
                      <a:pPr algn="ctr" fontAlgn="b"/>
                      <a:r>
                        <a:rPr lang="en-US" sz="1000" u="none" strike="noStrike">
                          <a:effectLst/>
                        </a:rPr>
                        <a:t>3.54</a:t>
                      </a:r>
                      <a:endParaRPr lang="en-US" sz="1000" b="0" i="0" u="none" strike="noStrike">
                        <a:solidFill>
                          <a:srgbClr val="000000"/>
                        </a:solidFill>
                        <a:effectLst/>
                        <a:latin typeface="Calibri" panose="020F0502020204030204" pitchFamily="34" charset="0"/>
                      </a:endParaRPr>
                    </a:p>
                  </a:txBody>
                  <a:tcPr marL="8848" marR="8848" marT="8848" marB="0" anchor="b"/>
                </a:tc>
                <a:extLst>
                  <a:ext uri="{0D108BD9-81ED-4DB2-BD59-A6C34878D82A}">
                    <a16:rowId xmlns:a16="http://schemas.microsoft.com/office/drawing/2014/main" val="4193664396"/>
                  </a:ext>
                </a:extLst>
              </a:tr>
              <a:tr h="353918">
                <a:tc>
                  <a:txBody>
                    <a:bodyPr/>
                    <a:lstStyle/>
                    <a:p>
                      <a:pPr algn="l" fontAlgn="b"/>
                      <a:r>
                        <a:rPr lang="en-US" sz="1000" u="none" strike="noStrike">
                          <a:effectLst/>
                        </a:rPr>
                        <a:t>Time to resolve - TSC</a:t>
                      </a:r>
                      <a:endParaRPr lang="en-US" sz="1000" b="0" i="0" u="none" strike="noStrike">
                        <a:solidFill>
                          <a:srgbClr val="000000"/>
                        </a:solidFill>
                        <a:effectLst/>
                        <a:latin typeface="Calibri" panose="020F0502020204030204" pitchFamily="34" charset="0"/>
                      </a:endParaRPr>
                    </a:p>
                  </a:txBody>
                  <a:tcPr marL="8848" marR="8848" marT="8848" marB="0" anchor="b"/>
                </a:tc>
                <a:tc>
                  <a:txBody>
                    <a:bodyPr/>
                    <a:lstStyle/>
                    <a:p>
                      <a:pPr algn="ctr" fontAlgn="b"/>
                      <a:r>
                        <a:rPr lang="en-US" sz="1000" u="none" strike="noStrike">
                          <a:effectLst/>
                        </a:rPr>
                        <a:t>3.52</a:t>
                      </a:r>
                      <a:endParaRPr lang="en-US" sz="1000" b="0" i="0" u="none" strike="noStrike">
                        <a:solidFill>
                          <a:srgbClr val="000000"/>
                        </a:solidFill>
                        <a:effectLst/>
                        <a:latin typeface="Calibri" panose="020F0502020204030204" pitchFamily="34" charset="0"/>
                      </a:endParaRPr>
                    </a:p>
                  </a:txBody>
                  <a:tcPr marL="8848" marR="8848" marT="8848" marB="0" anchor="b"/>
                </a:tc>
                <a:extLst>
                  <a:ext uri="{0D108BD9-81ED-4DB2-BD59-A6C34878D82A}">
                    <a16:rowId xmlns:a16="http://schemas.microsoft.com/office/drawing/2014/main" val="1365038482"/>
                  </a:ext>
                </a:extLst>
              </a:tr>
              <a:tr h="176959">
                <a:tc>
                  <a:txBody>
                    <a:bodyPr/>
                    <a:lstStyle/>
                    <a:p>
                      <a:pPr algn="l" fontAlgn="b"/>
                      <a:r>
                        <a:rPr lang="en-US" sz="1000" u="none" strike="noStrike">
                          <a:effectLst/>
                        </a:rPr>
                        <a:t>Technology in classrooms</a:t>
                      </a:r>
                      <a:endParaRPr lang="en-US" sz="1000" b="0" i="0" u="none" strike="noStrike">
                        <a:solidFill>
                          <a:srgbClr val="000000"/>
                        </a:solidFill>
                        <a:effectLst/>
                        <a:latin typeface="Calibri" panose="020F0502020204030204" pitchFamily="34" charset="0"/>
                      </a:endParaRPr>
                    </a:p>
                  </a:txBody>
                  <a:tcPr marL="8848" marR="8848" marT="8848" marB="0" anchor="b"/>
                </a:tc>
                <a:tc>
                  <a:txBody>
                    <a:bodyPr/>
                    <a:lstStyle/>
                    <a:p>
                      <a:pPr algn="ctr" fontAlgn="b"/>
                      <a:r>
                        <a:rPr lang="en-US" sz="1000" u="none" strike="noStrike">
                          <a:effectLst/>
                        </a:rPr>
                        <a:t>3.52</a:t>
                      </a:r>
                      <a:endParaRPr lang="en-US" sz="1000" b="0" i="0" u="none" strike="noStrike">
                        <a:solidFill>
                          <a:srgbClr val="000000"/>
                        </a:solidFill>
                        <a:effectLst/>
                        <a:latin typeface="Calibri" panose="020F0502020204030204" pitchFamily="34" charset="0"/>
                      </a:endParaRPr>
                    </a:p>
                  </a:txBody>
                  <a:tcPr marL="8848" marR="8848" marT="8848" marB="0" anchor="b"/>
                </a:tc>
                <a:extLst>
                  <a:ext uri="{0D108BD9-81ED-4DB2-BD59-A6C34878D82A}">
                    <a16:rowId xmlns:a16="http://schemas.microsoft.com/office/drawing/2014/main" val="2886118669"/>
                  </a:ext>
                </a:extLst>
              </a:tr>
              <a:tr h="176959">
                <a:tc>
                  <a:txBody>
                    <a:bodyPr/>
                    <a:lstStyle/>
                    <a:p>
                      <a:pPr algn="l" fontAlgn="b"/>
                      <a:r>
                        <a:rPr lang="en-US" sz="1000" u="none" strike="noStrike">
                          <a:effectLst/>
                        </a:rPr>
                        <a:t>Office 365</a:t>
                      </a:r>
                      <a:endParaRPr lang="en-US" sz="1000" b="0" i="0" u="none" strike="noStrike">
                        <a:solidFill>
                          <a:srgbClr val="000000"/>
                        </a:solidFill>
                        <a:effectLst/>
                        <a:latin typeface="Calibri" panose="020F0502020204030204" pitchFamily="34" charset="0"/>
                      </a:endParaRPr>
                    </a:p>
                  </a:txBody>
                  <a:tcPr marL="8848" marR="8848" marT="8848" marB="0" anchor="b"/>
                </a:tc>
                <a:tc>
                  <a:txBody>
                    <a:bodyPr/>
                    <a:lstStyle/>
                    <a:p>
                      <a:pPr algn="ctr" fontAlgn="b"/>
                      <a:r>
                        <a:rPr lang="en-US" sz="1000" u="none" strike="noStrike" dirty="0">
                          <a:effectLst/>
                        </a:rPr>
                        <a:t>3.50</a:t>
                      </a:r>
                      <a:endParaRPr lang="en-US" sz="1000" b="0" i="0" u="none" strike="noStrike" dirty="0">
                        <a:solidFill>
                          <a:srgbClr val="000000"/>
                        </a:solidFill>
                        <a:effectLst/>
                        <a:latin typeface="Calibri" panose="020F0502020204030204" pitchFamily="34" charset="0"/>
                      </a:endParaRPr>
                    </a:p>
                  </a:txBody>
                  <a:tcPr marL="8848" marR="8848" marT="8848" marB="0" anchor="b"/>
                </a:tc>
                <a:extLst>
                  <a:ext uri="{0D108BD9-81ED-4DB2-BD59-A6C34878D82A}">
                    <a16:rowId xmlns:a16="http://schemas.microsoft.com/office/drawing/2014/main" val="4138302441"/>
                  </a:ext>
                </a:extLst>
              </a:tr>
            </a:tbl>
          </a:graphicData>
        </a:graphic>
      </p:graphicFrame>
      <p:graphicFrame>
        <p:nvGraphicFramePr>
          <p:cNvPr id="22" name="Table 21">
            <a:extLst>
              <a:ext uri="{FF2B5EF4-FFF2-40B4-BE49-F238E27FC236}">
                <a16:creationId xmlns:a16="http://schemas.microsoft.com/office/drawing/2014/main" id="{93C7A884-7F5E-4D26-B0F7-F727B337B988}"/>
              </a:ext>
            </a:extLst>
          </p:cNvPr>
          <p:cNvGraphicFramePr>
            <a:graphicFrameLocks noGrp="1"/>
          </p:cNvGraphicFramePr>
          <p:nvPr>
            <p:extLst>
              <p:ext uri="{D42A27DB-BD31-4B8C-83A1-F6EECF244321}">
                <p14:modId xmlns:p14="http://schemas.microsoft.com/office/powerpoint/2010/main" val="4025695842"/>
              </p:ext>
            </p:extLst>
          </p:nvPr>
        </p:nvGraphicFramePr>
        <p:xfrm>
          <a:off x="6759255" y="701749"/>
          <a:ext cx="2170697" cy="3394074"/>
        </p:xfrm>
        <a:graphic>
          <a:graphicData uri="http://schemas.openxmlformats.org/drawingml/2006/table">
            <a:tbl>
              <a:tblPr>
                <a:tableStyleId>{5C22544A-7EE6-4342-B048-85BDC9FD1C3A}</a:tableStyleId>
              </a:tblPr>
              <a:tblGrid>
                <a:gridCol w="1508001">
                  <a:extLst>
                    <a:ext uri="{9D8B030D-6E8A-4147-A177-3AD203B41FA5}">
                      <a16:colId xmlns:a16="http://schemas.microsoft.com/office/drawing/2014/main" val="2392959824"/>
                    </a:ext>
                  </a:extLst>
                </a:gridCol>
                <a:gridCol w="662696">
                  <a:extLst>
                    <a:ext uri="{9D8B030D-6E8A-4147-A177-3AD203B41FA5}">
                      <a16:colId xmlns:a16="http://schemas.microsoft.com/office/drawing/2014/main" val="2153716818"/>
                    </a:ext>
                  </a:extLst>
                </a:gridCol>
              </a:tblGrid>
              <a:tr h="495630">
                <a:tc>
                  <a:txBody>
                    <a:bodyPr/>
                    <a:lstStyle/>
                    <a:p>
                      <a:pPr algn="l" fontAlgn="b"/>
                      <a:r>
                        <a:rPr lang="en-US" sz="1400" b="1" u="none" strike="noStrike" dirty="0">
                          <a:effectLst/>
                        </a:rPr>
                        <a:t>Top 10 in Importance - Staff</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Mean Score</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57381625"/>
                  </a:ext>
                </a:extLst>
              </a:tr>
              <a:tr h="198252">
                <a:tc>
                  <a:txBody>
                    <a:bodyPr/>
                    <a:lstStyle/>
                    <a:p>
                      <a:pPr algn="l" fontAlgn="b"/>
                      <a:r>
                        <a:rPr lang="en-US" sz="1100" u="none" strike="noStrike">
                          <a:effectLst/>
                        </a:rPr>
                        <a:t>Email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3.94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5308649"/>
                  </a:ext>
                </a:extLst>
              </a:tr>
              <a:tr h="198252">
                <a:tc>
                  <a:txBody>
                    <a:bodyPr/>
                    <a:lstStyle/>
                    <a:p>
                      <a:pPr algn="l" fontAlgn="b"/>
                      <a:r>
                        <a:rPr lang="en-US" sz="1100" u="none" strike="noStrike">
                          <a:effectLst/>
                        </a:rPr>
                        <a:t>Zoom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3.78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20907495"/>
                  </a:ext>
                </a:extLst>
              </a:tr>
              <a:tr h="358836">
                <a:tc>
                  <a:txBody>
                    <a:bodyPr/>
                    <a:lstStyle/>
                    <a:p>
                      <a:pPr algn="l" fontAlgn="b"/>
                      <a:r>
                        <a:rPr lang="en-US" sz="1100" u="none" strike="noStrike">
                          <a:effectLst/>
                        </a:rPr>
                        <a:t>Performance of wireless network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3.73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62188733"/>
                  </a:ext>
                </a:extLst>
              </a:tr>
              <a:tr h="358836">
                <a:tc>
                  <a:txBody>
                    <a:bodyPr/>
                    <a:lstStyle/>
                    <a:p>
                      <a:pPr algn="l" fontAlgn="b"/>
                      <a:r>
                        <a:rPr lang="en-US" sz="1100" u="none" strike="noStrike">
                          <a:effectLst/>
                        </a:rPr>
                        <a:t>Availability of wireless network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3.72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09390002"/>
                  </a:ext>
                </a:extLst>
              </a:tr>
              <a:tr h="198252">
                <a:tc>
                  <a:txBody>
                    <a:bodyPr/>
                    <a:lstStyle/>
                    <a:p>
                      <a:pPr algn="l" fontAlgn="b"/>
                      <a:r>
                        <a:rPr lang="en-US" sz="1100" u="none" strike="noStrike">
                          <a:effectLst/>
                        </a:rPr>
                        <a:t>My.IllinoisState.edu</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3.63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69461570"/>
                  </a:ext>
                </a:extLst>
              </a:tr>
              <a:tr h="198252">
                <a:tc>
                  <a:txBody>
                    <a:bodyPr/>
                    <a:lstStyle/>
                    <a:p>
                      <a:pPr algn="l" fontAlgn="b"/>
                      <a:r>
                        <a:rPr lang="en-US" sz="1100" u="none" strike="noStrike">
                          <a:effectLst/>
                        </a:rPr>
                        <a:t>VPN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3.61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01130103"/>
                  </a:ext>
                </a:extLst>
              </a:tr>
              <a:tr h="198252">
                <a:tc>
                  <a:txBody>
                    <a:bodyPr/>
                    <a:lstStyle/>
                    <a:p>
                      <a:pPr algn="l" fontAlgn="b"/>
                      <a:r>
                        <a:rPr lang="en-US" sz="1100" u="none" strike="noStrike">
                          <a:effectLst/>
                        </a:rPr>
                        <a:t>Computer replacements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3.59</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89505080"/>
                  </a:ext>
                </a:extLst>
              </a:tr>
              <a:tr h="198252">
                <a:tc>
                  <a:txBody>
                    <a:bodyPr/>
                    <a:lstStyle/>
                    <a:p>
                      <a:pPr algn="l" fontAlgn="b"/>
                      <a:r>
                        <a:rPr lang="en-US" sz="1100" u="none" strike="noStrike">
                          <a:effectLst/>
                        </a:rPr>
                        <a:t>Office 365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3.54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99524214"/>
                  </a:ext>
                </a:extLst>
              </a:tr>
              <a:tr h="198252">
                <a:tc>
                  <a:txBody>
                    <a:bodyPr/>
                    <a:lstStyle/>
                    <a:p>
                      <a:pPr algn="l" fontAlgn="b"/>
                      <a:r>
                        <a:rPr lang="en-US" sz="1100" u="none" strike="noStrike">
                          <a:effectLst/>
                        </a:rPr>
                        <a:t>ITHelp.IllnoisState.edu</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3.51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95963953"/>
                  </a:ext>
                </a:extLst>
              </a:tr>
              <a:tr h="396504">
                <a:tc>
                  <a:txBody>
                    <a:bodyPr/>
                    <a:lstStyle/>
                    <a:p>
                      <a:pPr algn="l" fontAlgn="b"/>
                      <a:r>
                        <a:rPr lang="en-US" sz="1100" u="none" strike="noStrike">
                          <a:effectLst/>
                        </a:rPr>
                        <a:t>Time to resolve - college/dept. support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3.48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75735018"/>
                  </a:ext>
                </a:extLst>
              </a:tr>
              <a:tr h="396504">
                <a:tc>
                  <a:txBody>
                    <a:bodyPr/>
                    <a:lstStyle/>
                    <a:p>
                      <a:pPr algn="l" fontAlgn="b"/>
                      <a:r>
                        <a:rPr lang="en-US" sz="1100" u="none" strike="noStrike">
                          <a:effectLst/>
                        </a:rPr>
                        <a:t>Campus Solutions support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3.48</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1933724"/>
                  </a:ext>
                </a:extLst>
              </a:tr>
            </a:tbl>
          </a:graphicData>
        </a:graphic>
      </p:graphicFrame>
    </p:spTree>
    <p:extLst>
      <p:ext uri="{BB962C8B-B14F-4D97-AF65-F5344CB8AC3E}">
        <p14:creationId xmlns:p14="http://schemas.microsoft.com/office/powerpoint/2010/main" val="2450684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cx2="http://schemas.microsoft.com/office/drawing/2015/10/21/chartex" Requires="cx2">
          <p:graphicFrame>
            <p:nvGraphicFramePr>
              <p:cNvPr id="2" name="Content Placeholder 4">
                <a:extLst>
                  <a:ext uri="{FF2B5EF4-FFF2-40B4-BE49-F238E27FC236}">
                    <a16:creationId xmlns:a16="http://schemas.microsoft.com/office/drawing/2014/main" id="{76ABF5E2-E30D-4DDA-A70B-5BB1566C96E8}"/>
                  </a:ext>
                </a:extLst>
              </p:cNvPr>
              <p:cNvGraphicFramePr>
                <a:graphicFrameLocks/>
              </p:cNvGraphicFramePr>
              <p:nvPr>
                <p:extLst>
                  <p:ext uri="{D42A27DB-BD31-4B8C-83A1-F6EECF244321}">
                    <p14:modId xmlns:p14="http://schemas.microsoft.com/office/powerpoint/2010/main" val="3945043"/>
                  </p:ext>
                </p:extLst>
              </p:nvPr>
            </p:nvGraphicFramePr>
            <p:xfrm>
              <a:off x="302372" y="199887"/>
              <a:ext cx="8229600" cy="4718641"/>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2" name="Content Placeholder 4">
                <a:extLst>
                  <a:ext uri="{FF2B5EF4-FFF2-40B4-BE49-F238E27FC236}">
                    <a16:creationId xmlns:a16="http://schemas.microsoft.com/office/drawing/2014/main" id="{76ABF5E2-E30D-4DDA-A70B-5BB1566C96E8}"/>
                  </a:ext>
                </a:extLst>
              </p:cNvPr>
              <p:cNvPicPr>
                <a:picLocks noGrp="1" noRot="1" noChangeAspect="1" noMove="1" noResize="1" noEditPoints="1" noAdjustHandles="1" noChangeArrowheads="1" noChangeShapeType="1"/>
              </p:cNvPicPr>
              <p:nvPr/>
            </p:nvPicPr>
            <p:blipFill>
              <a:blip r:embed="rId4"/>
              <a:stretch>
                <a:fillRect/>
              </a:stretch>
            </p:blipFill>
            <p:spPr>
              <a:xfrm>
                <a:off x="302372" y="199887"/>
                <a:ext cx="8229600" cy="4718641"/>
              </a:xfrm>
              <a:prstGeom prst="rect">
                <a:avLst/>
              </a:prstGeom>
            </p:spPr>
          </p:pic>
        </mc:Fallback>
      </mc:AlternateContent>
      <p:sp>
        <p:nvSpPr>
          <p:cNvPr id="7" name="TextBox 6">
            <a:extLst>
              <a:ext uri="{FF2B5EF4-FFF2-40B4-BE49-F238E27FC236}">
                <a16:creationId xmlns:a16="http://schemas.microsoft.com/office/drawing/2014/main" id="{A1B14235-B6E4-4373-AA0C-965775DCED0A}"/>
              </a:ext>
            </a:extLst>
          </p:cNvPr>
          <p:cNvSpPr txBox="1"/>
          <p:nvPr/>
        </p:nvSpPr>
        <p:spPr>
          <a:xfrm>
            <a:off x="7053944" y="3860429"/>
            <a:ext cx="1988456" cy="954107"/>
          </a:xfrm>
          <a:prstGeom prst="rect">
            <a:avLst/>
          </a:prstGeom>
          <a:noFill/>
        </p:spPr>
        <p:txBody>
          <a:bodyPr wrap="square" rtlCol="0">
            <a:spAutoFit/>
          </a:bodyPr>
          <a:lstStyle/>
          <a:p>
            <a:r>
              <a:rPr lang="en-US" sz="1400" dirty="0"/>
              <a:t>1= Not Important </a:t>
            </a:r>
          </a:p>
          <a:p>
            <a:r>
              <a:rPr lang="en-US" sz="1400" dirty="0"/>
              <a:t>2= Somewhat Important</a:t>
            </a:r>
          </a:p>
          <a:p>
            <a:r>
              <a:rPr lang="en-US" sz="1400" dirty="0"/>
              <a:t>3= Important</a:t>
            </a:r>
          </a:p>
          <a:p>
            <a:r>
              <a:rPr lang="en-US" sz="1400" dirty="0"/>
              <a:t>4= Very Important</a:t>
            </a:r>
          </a:p>
        </p:txBody>
      </p:sp>
      <mc:AlternateContent xmlns:mc="http://schemas.openxmlformats.org/markup-compatibility/2006">
        <mc:Choice xmlns:cx2="http://schemas.microsoft.com/office/drawing/2015/10/21/chartex" Requires="cx2">
          <p:graphicFrame>
            <p:nvGraphicFramePr>
              <p:cNvPr id="9" name="Chart 8">
                <a:extLst>
                  <a:ext uri="{FF2B5EF4-FFF2-40B4-BE49-F238E27FC236}">
                    <a16:creationId xmlns:a16="http://schemas.microsoft.com/office/drawing/2014/main" id="{4657C366-054D-4127-8628-6C99D203D596}"/>
                  </a:ext>
                </a:extLst>
              </p:cNvPr>
              <p:cNvGraphicFramePr/>
              <p:nvPr>
                <p:extLst>
                  <p:ext uri="{D42A27DB-BD31-4B8C-83A1-F6EECF244321}">
                    <p14:modId xmlns:p14="http://schemas.microsoft.com/office/powerpoint/2010/main" val="3866251707"/>
                  </p:ext>
                </p:extLst>
              </p:nvPr>
            </p:nvGraphicFramePr>
            <p:xfrm>
              <a:off x="302372" y="231396"/>
              <a:ext cx="6745836" cy="4687132"/>
            </p:xfrm>
            <a:graphic>
              <a:graphicData uri="http://schemas.microsoft.com/office/drawing/2014/chartex">
                <cx:chart xmlns:cx="http://schemas.microsoft.com/office/drawing/2014/chartex" xmlns:r="http://schemas.openxmlformats.org/officeDocument/2006/relationships" r:id="rId5"/>
              </a:graphicData>
            </a:graphic>
          </p:graphicFrame>
        </mc:Choice>
        <mc:Fallback>
          <p:pic>
            <p:nvPicPr>
              <p:cNvPr id="9" name="Chart 8">
                <a:extLst>
                  <a:ext uri="{FF2B5EF4-FFF2-40B4-BE49-F238E27FC236}">
                    <a16:creationId xmlns:a16="http://schemas.microsoft.com/office/drawing/2014/main" id="{4657C366-054D-4127-8628-6C99D203D596}"/>
                  </a:ext>
                </a:extLst>
              </p:cNvPr>
              <p:cNvPicPr>
                <a:picLocks noGrp="1" noRot="1" noChangeAspect="1" noMove="1" noResize="1" noEditPoints="1" noAdjustHandles="1" noChangeArrowheads="1" noChangeShapeType="1"/>
              </p:cNvPicPr>
              <p:nvPr/>
            </p:nvPicPr>
            <p:blipFill>
              <a:blip r:embed="rId6"/>
              <a:stretch>
                <a:fillRect/>
              </a:stretch>
            </p:blipFill>
            <p:spPr>
              <a:xfrm>
                <a:off x="302372" y="231396"/>
                <a:ext cx="6745836" cy="4687132"/>
              </a:xfrm>
              <a:prstGeom prst="rect">
                <a:avLst/>
              </a:prstGeom>
            </p:spPr>
          </p:pic>
        </mc:Fallback>
      </mc:AlternateContent>
    </p:spTree>
    <p:extLst>
      <p:ext uri="{BB962C8B-B14F-4D97-AF65-F5344CB8AC3E}">
        <p14:creationId xmlns:p14="http://schemas.microsoft.com/office/powerpoint/2010/main" val="405379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2="http://schemas.microsoft.com/office/drawing/2015/10/21/chartex">
        <mc:Choice Requires="cx2">
          <p:graphicFrame>
            <p:nvGraphicFramePr>
              <p:cNvPr id="2" name="Content Placeholder 4">
                <a:extLst>
                  <a:ext uri="{FF2B5EF4-FFF2-40B4-BE49-F238E27FC236}">
                    <a16:creationId xmlns:a16="http://schemas.microsoft.com/office/drawing/2014/main" id="{76ABF5E2-E30D-4DDA-A70B-5BB1566C96E8}"/>
                  </a:ext>
                </a:extLst>
              </p:cNvPr>
              <p:cNvGraphicFramePr>
                <a:graphicFrameLocks/>
              </p:cNvGraphicFramePr>
              <p:nvPr/>
            </p:nvGraphicFramePr>
            <p:xfrm>
              <a:off x="302372" y="199887"/>
              <a:ext cx="8229600" cy="4718641"/>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2" name="Content Placeholder 4">
                <a:extLst>
                  <a:ext uri="{FF2B5EF4-FFF2-40B4-BE49-F238E27FC236}">
                    <a16:creationId xmlns:a16="http://schemas.microsoft.com/office/drawing/2014/main" id="{76ABF5E2-E30D-4DDA-A70B-5BB1566C96E8}"/>
                  </a:ext>
                </a:extLst>
              </p:cNvPr>
              <p:cNvPicPr>
                <a:picLocks noGrp="1" noRot="1" noChangeAspect="1" noMove="1" noResize="1" noEditPoints="1" noAdjustHandles="1" noChangeArrowheads="1" noChangeShapeType="1"/>
              </p:cNvPicPr>
              <p:nvPr/>
            </p:nvPicPr>
            <p:blipFill>
              <a:blip r:embed="rId4"/>
              <a:stretch>
                <a:fillRect/>
              </a:stretch>
            </p:blipFill>
            <p:spPr>
              <a:xfrm>
                <a:off x="302372" y="199887"/>
                <a:ext cx="8229600" cy="4718641"/>
              </a:xfrm>
              <a:prstGeom prst="rect">
                <a:avLst/>
              </a:prstGeom>
            </p:spPr>
          </p:pic>
        </mc:Fallback>
      </mc:AlternateContent>
      <p:sp>
        <p:nvSpPr>
          <p:cNvPr id="3" name="TextBox 2">
            <a:extLst>
              <a:ext uri="{FF2B5EF4-FFF2-40B4-BE49-F238E27FC236}">
                <a16:creationId xmlns:a16="http://schemas.microsoft.com/office/drawing/2014/main" id="{463E9E08-8A16-46E5-989F-C2F6540E70A7}"/>
              </a:ext>
            </a:extLst>
          </p:cNvPr>
          <p:cNvSpPr txBox="1"/>
          <p:nvPr/>
        </p:nvSpPr>
        <p:spPr>
          <a:xfrm>
            <a:off x="7053944" y="3860429"/>
            <a:ext cx="1988456" cy="954107"/>
          </a:xfrm>
          <a:prstGeom prst="rect">
            <a:avLst/>
          </a:prstGeom>
          <a:noFill/>
        </p:spPr>
        <p:txBody>
          <a:bodyPr wrap="square" rtlCol="0">
            <a:spAutoFit/>
          </a:bodyPr>
          <a:lstStyle/>
          <a:p>
            <a:r>
              <a:rPr lang="en-US" sz="1400" dirty="0"/>
              <a:t>1= Not Important </a:t>
            </a:r>
          </a:p>
          <a:p>
            <a:r>
              <a:rPr lang="en-US" sz="1400" dirty="0"/>
              <a:t>2= Somewhat Important</a:t>
            </a:r>
          </a:p>
          <a:p>
            <a:r>
              <a:rPr lang="en-US" sz="1400" dirty="0"/>
              <a:t>3= Important</a:t>
            </a:r>
          </a:p>
          <a:p>
            <a:r>
              <a:rPr lang="en-US" sz="1400" dirty="0"/>
              <a:t>4= Very Important</a:t>
            </a:r>
          </a:p>
        </p:txBody>
      </p:sp>
      <mc:AlternateContent xmlns:mc="http://schemas.openxmlformats.org/markup-compatibility/2006">
        <mc:Choice xmlns:cx2="http://schemas.microsoft.com/office/drawing/2015/10/21/chartex" Requires="cx2">
          <p:graphicFrame>
            <p:nvGraphicFramePr>
              <p:cNvPr id="8" name="Chart 7">
                <a:extLst>
                  <a:ext uri="{FF2B5EF4-FFF2-40B4-BE49-F238E27FC236}">
                    <a16:creationId xmlns:a16="http://schemas.microsoft.com/office/drawing/2014/main" id="{677AD205-2802-44D9-9E10-EEBF6EFAD9F9}"/>
                  </a:ext>
                </a:extLst>
              </p:cNvPr>
              <p:cNvGraphicFramePr/>
              <p:nvPr>
                <p:extLst>
                  <p:ext uri="{D42A27DB-BD31-4B8C-83A1-F6EECF244321}">
                    <p14:modId xmlns:p14="http://schemas.microsoft.com/office/powerpoint/2010/main" val="998390830"/>
                  </p:ext>
                </p:extLst>
              </p:nvPr>
            </p:nvGraphicFramePr>
            <p:xfrm>
              <a:off x="302372" y="285749"/>
              <a:ext cx="6751572" cy="4657863"/>
            </p:xfrm>
            <a:graphic>
              <a:graphicData uri="http://schemas.microsoft.com/office/drawing/2014/chartex">
                <cx:chart xmlns:cx="http://schemas.microsoft.com/office/drawing/2014/chartex" xmlns:r="http://schemas.openxmlformats.org/officeDocument/2006/relationships" r:id="rId5"/>
              </a:graphicData>
            </a:graphic>
          </p:graphicFrame>
        </mc:Choice>
        <mc:Fallback>
          <p:pic>
            <p:nvPicPr>
              <p:cNvPr id="8" name="Chart 7">
                <a:extLst>
                  <a:ext uri="{FF2B5EF4-FFF2-40B4-BE49-F238E27FC236}">
                    <a16:creationId xmlns:a16="http://schemas.microsoft.com/office/drawing/2014/main" id="{677AD205-2802-44D9-9E10-EEBF6EFAD9F9}"/>
                  </a:ext>
                </a:extLst>
              </p:cNvPr>
              <p:cNvPicPr>
                <a:picLocks noGrp="1" noRot="1" noChangeAspect="1" noMove="1" noResize="1" noEditPoints="1" noAdjustHandles="1" noChangeArrowheads="1" noChangeShapeType="1"/>
              </p:cNvPicPr>
              <p:nvPr/>
            </p:nvPicPr>
            <p:blipFill>
              <a:blip r:embed="rId6"/>
              <a:stretch>
                <a:fillRect/>
              </a:stretch>
            </p:blipFill>
            <p:spPr>
              <a:xfrm>
                <a:off x="302372" y="285749"/>
                <a:ext cx="6751572" cy="4657863"/>
              </a:xfrm>
              <a:prstGeom prst="rect">
                <a:avLst/>
              </a:prstGeom>
            </p:spPr>
          </p:pic>
        </mc:Fallback>
      </mc:AlternateContent>
    </p:spTree>
    <p:extLst>
      <p:ext uri="{BB962C8B-B14F-4D97-AF65-F5344CB8AC3E}">
        <p14:creationId xmlns:p14="http://schemas.microsoft.com/office/powerpoint/2010/main" val="607260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a:xfrm>
            <a:off x="457200" y="-68157"/>
            <a:ext cx="8229600" cy="857250"/>
          </a:xfrm>
        </p:spPr>
        <p:txBody>
          <a:bodyPr/>
          <a:lstStyle/>
          <a:p>
            <a:r>
              <a:rPr lang="en-US" dirty="0"/>
              <a:t>How Satisfied</a:t>
            </a:r>
          </a:p>
        </p:txBody>
      </p:sp>
      <p:sp>
        <p:nvSpPr>
          <p:cNvPr id="10" name="TextBox 9">
            <a:extLst>
              <a:ext uri="{FF2B5EF4-FFF2-40B4-BE49-F238E27FC236}">
                <a16:creationId xmlns:a16="http://schemas.microsoft.com/office/drawing/2014/main" id="{7AE3468F-4D4E-4643-AE37-769ACEC17738}"/>
              </a:ext>
            </a:extLst>
          </p:cNvPr>
          <p:cNvSpPr txBox="1"/>
          <p:nvPr/>
        </p:nvSpPr>
        <p:spPr>
          <a:xfrm>
            <a:off x="4005073" y="4496430"/>
            <a:ext cx="5149316" cy="646331"/>
          </a:xfrm>
          <a:prstGeom prst="rect">
            <a:avLst/>
          </a:prstGeom>
          <a:noFill/>
        </p:spPr>
        <p:txBody>
          <a:bodyPr wrap="square" rtlCol="0">
            <a:spAutoFit/>
          </a:bodyPr>
          <a:lstStyle/>
          <a:p>
            <a:r>
              <a:rPr lang="en-US" dirty="0"/>
              <a:t>1= Dissatisfied 		2= Somewhat Dissatisfied</a:t>
            </a:r>
          </a:p>
          <a:p>
            <a:r>
              <a:rPr lang="en-US" dirty="0"/>
              <a:t>3= Somewhat Satisfied	4= Satisfied</a:t>
            </a:r>
          </a:p>
        </p:txBody>
      </p:sp>
      <p:graphicFrame>
        <p:nvGraphicFramePr>
          <p:cNvPr id="11" name="Content Placeholder 10">
            <a:extLst>
              <a:ext uri="{FF2B5EF4-FFF2-40B4-BE49-F238E27FC236}">
                <a16:creationId xmlns:a16="http://schemas.microsoft.com/office/drawing/2014/main" id="{9EF5D744-0D1D-440F-9D11-B2923331AD22}"/>
              </a:ext>
            </a:extLst>
          </p:cNvPr>
          <p:cNvGraphicFramePr>
            <a:graphicFrameLocks noGrp="1"/>
          </p:cNvGraphicFramePr>
          <p:nvPr>
            <p:ph idx="1"/>
            <p:extLst>
              <p:ext uri="{D42A27DB-BD31-4B8C-83A1-F6EECF244321}">
                <p14:modId xmlns:p14="http://schemas.microsoft.com/office/powerpoint/2010/main" val="3276385808"/>
              </p:ext>
            </p:extLst>
          </p:nvPr>
        </p:nvGraphicFramePr>
        <p:xfrm>
          <a:off x="87423" y="829794"/>
          <a:ext cx="2095796" cy="3252369"/>
        </p:xfrm>
        <a:graphic>
          <a:graphicData uri="http://schemas.openxmlformats.org/drawingml/2006/table">
            <a:tbl>
              <a:tblPr>
                <a:tableStyleId>{5C22544A-7EE6-4342-B048-85BDC9FD1C3A}</a:tableStyleId>
              </a:tblPr>
              <a:tblGrid>
                <a:gridCol w="1411905">
                  <a:extLst>
                    <a:ext uri="{9D8B030D-6E8A-4147-A177-3AD203B41FA5}">
                      <a16:colId xmlns:a16="http://schemas.microsoft.com/office/drawing/2014/main" val="1625126773"/>
                    </a:ext>
                  </a:extLst>
                </a:gridCol>
                <a:gridCol w="683891">
                  <a:extLst>
                    <a:ext uri="{9D8B030D-6E8A-4147-A177-3AD203B41FA5}">
                      <a16:colId xmlns:a16="http://schemas.microsoft.com/office/drawing/2014/main" val="400888859"/>
                    </a:ext>
                  </a:extLst>
                </a:gridCol>
              </a:tblGrid>
              <a:tr h="977799">
                <a:tc>
                  <a:txBody>
                    <a:bodyPr/>
                    <a:lstStyle/>
                    <a:p>
                      <a:pPr algn="l" fontAlgn="b"/>
                      <a:r>
                        <a:rPr lang="en-US" sz="1400" b="1" u="none" strike="noStrike" dirty="0">
                          <a:effectLst/>
                        </a:rPr>
                        <a:t>Top 10 in Satisfaction - Undergraduate Students</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Mean Score</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22616854"/>
                  </a:ext>
                </a:extLst>
              </a:tr>
              <a:tr h="160883">
                <a:tc>
                  <a:txBody>
                    <a:bodyPr/>
                    <a:lstStyle/>
                    <a:p>
                      <a:pPr algn="l" fontAlgn="b"/>
                      <a:r>
                        <a:rPr lang="en-US" sz="1100" u="none" strike="noStrike">
                          <a:effectLst/>
                        </a:rPr>
                        <a:t>Email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3.81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02046149"/>
                  </a:ext>
                </a:extLst>
              </a:tr>
              <a:tr h="160883">
                <a:tc>
                  <a:txBody>
                    <a:bodyPr/>
                    <a:lstStyle/>
                    <a:p>
                      <a:pPr algn="l" fontAlgn="b"/>
                      <a:r>
                        <a:rPr lang="en-US" sz="1100" u="none" strike="noStrike">
                          <a:effectLst/>
                        </a:rPr>
                        <a:t>My.IllinoisState.edu</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3.76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25031781"/>
                  </a:ext>
                </a:extLst>
              </a:tr>
              <a:tr h="160883">
                <a:tc>
                  <a:txBody>
                    <a:bodyPr/>
                    <a:lstStyle/>
                    <a:p>
                      <a:pPr algn="l" fontAlgn="b"/>
                      <a:r>
                        <a:rPr lang="en-US" sz="1100" u="none" strike="noStrike">
                          <a:effectLst/>
                        </a:rPr>
                        <a:t>Office 365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3.69</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32898668"/>
                  </a:ext>
                </a:extLst>
              </a:tr>
              <a:tr h="160883">
                <a:tc>
                  <a:txBody>
                    <a:bodyPr/>
                    <a:lstStyle/>
                    <a:p>
                      <a:pPr algn="l" fontAlgn="b"/>
                      <a:r>
                        <a:rPr lang="en-US" sz="1100" u="none" strike="noStrike">
                          <a:effectLst/>
                        </a:rPr>
                        <a:t>ReggieNet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3.68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307668"/>
                  </a:ext>
                </a:extLst>
              </a:tr>
              <a:tr h="160883">
                <a:tc>
                  <a:txBody>
                    <a:bodyPr/>
                    <a:lstStyle/>
                    <a:p>
                      <a:pPr algn="l" fontAlgn="b"/>
                      <a:r>
                        <a:rPr lang="en-US" sz="1100" u="none" strike="noStrike">
                          <a:effectLst/>
                        </a:rPr>
                        <a:t>ITHelp.IllinoisState.edu</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3.65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8719527"/>
                  </a:ext>
                </a:extLst>
              </a:tr>
              <a:tr h="160883">
                <a:tc>
                  <a:txBody>
                    <a:bodyPr/>
                    <a:lstStyle/>
                    <a:p>
                      <a:pPr algn="l" fontAlgn="b"/>
                      <a:r>
                        <a:rPr lang="en-US" sz="1100" u="none" strike="noStrike">
                          <a:effectLst/>
                        </a:rPr>
                        <a:t>Campus Solutions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3.65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98600270"/>
                  </a:ext>
                </a:extLst>
              </a:tr>
              <a:tr h="313117">
                <a:tc>
                  <a:txBody>
                    <a:bodyPr/>
                    <a:lstStyle/>
                    <a:p>
                      <a:pPr algn="l" fontAlgn="b"/>
                      <a:r>
                        <a:rPr lang="en-US" sz="1100" u="none" strike="noStrike">
                          <a:effectLst/>
                        </a:rPr>
                        <a:t>Availability of wireless network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3.61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42669911"/>
                  </a:ext>
                </a:extLst>
              </a:tr>
              <a:tr h="160883">
                <a:tc>
                  <a:txBody>
                    <a:bodyPr/>
                    <a:lstStyle/>
                    <a:p>
                      <a:pPr algn="l" fontAlgn="b"/>
                      <a:r>
                        <a:rPr lang="en-US" sz="1100" u="none" strike="noStrike">
                          <a:effectLst/>
                        </a:rPr>
                        <a:t>Zoom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3.60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8350392"/>
                  </a:ext>
                </a:extLst>
              </a:tr>
              <a:tr h="313117">
                <a:tc>
                  <a:txBody>
                    <a:bodyPr/>
                    <a:lstStyle/>
                    <a:p>
                      <a:pPr algn="l" fontAlgn="b"/>
                      <a:r>
                        <a:rPr lang="en-US" sz="1100" u="none" strike="noStrike">
                          <a:effectLst/>
                        </a:rPr>
                        <a:t>Support for your innovative ideas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3.57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75809865"/>
                  </a:ext>
                </a:extLst>
              </a:tr>
              <a:tr h="313117">
                <a:tc>
                  <a:txBody>
                    <a:bodyPr/>
                    <a:lstStyle/>
                    <a:p>
                      <a:pPr algn="l" fontAlgn="b"/>
                      <a:r>
                        <a:rPr lang="en-US" sz="1100" u="none" strike="noStrike">
                          <a:effectLst/>
                        </a:rPr>
                        <a:t>Borrowing webcams or hotspots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3.55</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76678267"/>
                  </a:ext>
                </a:extLst>
              </a:tr>
            </a:tbl>
          </a:graphicData>
        </a:graphic>
      </p:graphicFrame>
      <p:graphicFrame>
        <p:nvGraphicFramePr>
          <p:cNvPr id="13" name="Table 12">
            <a:extLst>
              <a:ext uri="{FF2B5EF4-FFF2-40B4-BE49-F238E27FC236}">
                <a16:creationId xmlns:a16="http://schemas.microsoft.com/office/drawing/2014/main" id="{0E60CB81-C7ED-4965-85D2-E43BEB1ABEC7}"/>
              </a:ext>
            </a:extLst>
          </p:cNvPr>
          <p:cNvGraphicFramePr>
            <a:graphicFrameLocks noGrp="1"/>
          </p:cNvGraphicFramePr>
          <p:nvPr>
            <p:extLst>
              <p:ext uri="{D42A27DB-BD31-4B8C-83A1-F6EECF244321}">
                <p14:modId xmlns:p14="http://schemas.microsoft.com/office/powerpoint/2010/main" val="871890045"/>
              </p:ext>
            </p:extLst>
          </p:nvPr>
        </p:nvGraphicFramePr>
        <p:xfrm>
          <a:off x="4569098" y="820526"/>
          <a:ext cx="2095796" cy="3220936"/>
        </p:xfrm>
        <a:graphic>
          <a:graphicData uri="http://schemas.openxmlformats.org/drawingml/2006/table">
            <a:tbl>
              <a:tblPr>
                <a:tableStyleId>{5C22544A-7EE6-4342-B048-85BDC9FD1C3A}</a:tableStyleId>
              </a:tblPr>
              <a:tblGrid>
                <a:gridCol w="1411905">
                  <a:extLst>
                    <a:ext uri="{9D8B030D-6E8A-4147-A177-3AD203B41FA5}">
                      <a16:colId xmlns:a16="http://schemas.microsoft.com/office/drawing/2014/main" val="3991813232"/>
                    </a:ext>
                  </a:extLst>
                </a:gridCol>
                <a:gridCol w="683891">
                  <a:extLst>
                    <a:ext uri="{9D8B030D-6E8A-4147-A177-3AD203B41FA5}">
                      <a16:colId xmlns:a16="http://schemas.microsoft.com/office/drawing/2014/main" val="4269036684"/>
                    </a:ext>
                  </a:extLst>
                </a:gridCol>
              </a:tblGrid>
              <a:tr h="785850">
                <a:tc>
                  <a:txBody>
                    <a:bodyPr/>
                    <a:lstStyle/>
                    <a:p>
                      <a:pPr algn="l" fontAlgn="b"/>
                      <a:r>
                        <a:rPr lang="en-US" sz="1400" b="1" u="none" strike="noStrike" dirty="0">
                          <a:effectLst/>
                        </a:rPr>
                        <a:t>Top 10 in Satisfaction - Faculty</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Mean Score</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24576755"/>
                  </a:ext>
                </a:extLst>
              </a:tr>
              <a:tr h="209560">
                <a:tc>
                  <a:txBody>
                    <a:bodyPr/>
                    <a:lstStyle/>
                    <a:p>
                      <a:pPr algn="l" fontAlgn="b"/>
                      <a:r>
                        <a:rPr lang="en-US" sz="1100" u="none" strike="noStrike">
                          <a:effectLst/>
                        </a:rPr>
                        <a:t>Email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3.84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28984437"/>
                  </a:ext>
                </a:extLst>
              </a:tr>
              <a:tr h="209560">
                <a:tc>
                  <a:txBody>
                    <a:bodyPr/>
                    <a:lstStyle/>
                    <a:p>
                      <a:pPr algn="l" fontAlgn="b"/>
                      <a:r>
                        <a:rPr lang="en-US" sz="1100" u="none" strike="noStrike">
                          <a:effectLst/>
                        </a:rPr>
                        <a:t>Zoom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3.78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3337433"/>
                  </a:ext>
                </a:extLst>
              </a:tr>
              <a:tr h="209560">
                <a:tc>
                  <a:txBody>
                    <a:bodyPr/>
                    <a:lstStyle/>
                    <a:p>
                      <a:pPr algn="l" fontAlgn="b"/>
                      <a:r>
                        <a:rPr lang="en-US" sz="1100" u="none" strike="noStrike">
                          <a:effectLst/>
                        </a:rPr>
                        <a:t>Campus phones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3.78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96953856"/>
                  </a:ext>
                </a:extLst>
              </a:tr>
              <a:tr h="209560">
                <a:tc>
                  <a:txBody>
                    <a:bodyPr/>
                    <a:lstStyle/>
                    <a:p>
                      <a:pPr algn="l" fontAlgn="b"/>
                      <a:r>
                        <a:rPr lang="en-US" sz="1100" u="none" strike="noStrike">
                          <a:effectLst/>
                        </a:rPr>
                        <a:t>The wired network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3.76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67852925"/>
                  </a:ext>
                </a:extLst>
              </a:tr>
              <a:tr h="209560">
                <a:tc>
                  <a:txBody>
                    <a:bodyPr/>
                    <a:lstStyle/>
                    <a:p>
                      <a:pPr algn="l" fontAlgn="b"/>
                      <a:r>
                        <a:rPr lang="en-US" sz="1100" u="none" strike="noStrike">
                          <a:effectLst/>
                        </a:rPr>
                        <a:t>My.IllinoisState.edu</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04253158"/>
                  </a:ext>
                </a:extLst>
              </a:tr>
              <a:tr h="209560">
                <a:tc>
                  <a:txBody>
                    <a:bodyPr/>
                    <a:lstStyle/>
                    <a:p>
                      <a:pPr algn="l" fontAlgn="b"/>
                      <a:r>
                        <a:rPr lang="en-US" sz="1100" u="none" strike="noStrike">
                          <a:effectLst/>
                        </a:rPr>
                        <a:t>VPN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76523766"/>
                  </a:ext>
                </a:extLst>
              </a:tr>
              <a:tr h="209560">
                <a:tc>
                  <a:txBody>
                    <a:bodyPr/>
                    <a:lstStyle/>
                    <a:p>
                      <a:pPr algn="l" fontAlgn="b"/>
                      <a:r>
                        <a:rPr lang="en-US" sz="1100" u="none" strike="noStrike">
                          <a:effectLst/>
                        </a:rPr>
                        <a:t>Office 365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3.70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45477893"/>
                  </a:ext>
                </a:extLst>
              </a:tr>
              <a:tr h="379303">
                <a:tc>
                  <a:txBody>
                    <a:bodyPr/>
                    <a:lstStyle/>
                    <a:p>
                      <a:pPr algn="l" fontAlgn="b"/>
                      <a:r>
                        <a:rPr lang="en-US" sz="1100" u="none" strike="noStrike">
                          <a:effectLst/>
                        </a:rPr>
                        <a:t>Availability of wireless network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3.68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81805246"/>
                  </a:ext>
                </a:extLst>
              </a:tr>
              <a:tr h="379303">
                <a:tc>
                  <a:txBody>
                    <a:bodyPr/>
                    <a:lstStyle/>
                    <a:p>
                      <a:pPr algn="l" fontAlgn="b"/>
                      <a:r>
                        <a:rPr lang="en-US" sz="1100" u="none" strike="noStrike">
                          <a:effectLst/>
                        </a:rPr>
                        <a:t>College/Dept. technology support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3.65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8704483"/>
                  </a:ext>
                </a:extLst>
              </a:tr>
              <a:tr h="209560">
                <a:tc>
                  <a:txBody>
                    <a:bodyPr/>
                    <a:lstStyle/>
                    <a:p>
                      <a:pPr algn="l" fontAlgn="b"/>
                      <a:r>
                        <a:rPr lang="en-US" sz="1100" u="none" strike="noStrike">
                          <a:effectLst/>
                        </a:rPr>
                        <a:t>Remote.IllinoisState.edu</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3.63</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51523092"/>
                  </a:ext>
                </a:extLst>
              </a:tr>
            </a:tbl>
          </a:graphicData>
        </a:graphic>
      </p:graphicFrame>
      <p:graphicFrame>
        <p:nvGraphicFramePr>
          <p:cNvPr id="14" name="Table 13">
            <a:extLst>
              <a:ext uri="{FF2B5EF4-FFF2-40B4-BE49-F238E27FC236}">
                <a16:creationId xmlns:a16="http://schemas.microsoft.com/office/drawing/2014/main" id="{345FBBE9-904C-4FEA-AF61-813B2C35CCEF}"/>
              </a:ext>
            </a:extLst>
          </p:cNvPr>
          <p:cNvGraphicFramePr>
            <a:graphicFrameLocks noGrp="1"/>
          </p:cNvGraphicFramePr>
          <p:nvPr>
            <p:extLst>
              <p:ext uri="{D42A27DB-BD31-4B8C-83A1-F6EECF244321}">
                <p14:modId xmlns:p14="http://schemas.microsoft.com/office/powerpoint/2010/main" val="3435712440"/>
              </p:ext>
            </p:extLst>
          </p:nvPr>
        </p:nvGraphicFramePr>
        <p:xfrm>
          <a:off x="6768909" y="820526"/>
          <a:ext cx="2223333" cy="3220939"/>
        </p:xfrm>
        <a:graphic>
          <a:graphicData uri="http://schemas.openxmlformats.org/drawingml/2006/table">
            <a:tbl>
              <a:tblPr>
                <a:tableStyleId>{5C22544A-7EE6-4342-B048-85BDC9FD1C3A}</a:tableStyleId>
              </a:tblPr>
              <a:tblGrid>
                <a:gridCol w="1497824">
                  <a:extLst>
                    <a:ext uri="{9D8B030D-6E8A-4147-A177-3AD203B41FA5}">
                      <a16:colId xmlns:a16="http://schemas.microsoft.com/office/drawing/2014/main" val="3609212152"/>
                    </a:ext>
                  </a:extLst>
                </a:gridCol>
                <a:gridCol w="725509">
                  <a:extLst>
                    <a:ext uri="{9D8B030D-6E8A-4147-A177-3AD203B41FA5}">
                      <a16:colId xmlns:a16="http://schemas.microsoft.com/office/drawing/2014/main" val="2383915253"/>
                    </a:ext>
                  </a:extLst>
                </a:gridCol>
              </a:tblGrid>
              <a:tr h="570279">
                <a:tc>
                  <a:txBody>
                    <a:bodyPr/>
                    <a:lstStyle/>
                    <a:p>
                      <a:pPr algn="l" fontAlgn="b"/>
                      <a:r>
                        <a:rPr lang="en-US" sz="1400" b="1" u="none" strike="noStrike" dirty="0">
                          <a:effectLst/>
                        </a:rPr>
                        <a:t>Top 10 in Satisfaction - Staff</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Mean Score</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25544635"/>
                  </a:ext>
                </a:extLst>
              </a:tr>
              <a:tr h="228112">
                <a:tc>
                  <a:txBody>
                    <a:bodyPr/>
                    <a:lstStyle/>
                    <a:p>
                      <a:pPr algn="l" fontAlgn="b"/>
                      <a:r>
                        <a:rPr lang="en-US" sz="1100" u="none" strike="noStrike">
                          <a:effectLst/>
                        </a:rPr>
                        <a:t>Email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3.94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96462953"/>
                  </a:ext>
                </a:extLst>
              </a:tr>
              <a:tr h="228112">
                <a:tc>
                  <a:txBody>
                    <a:bodyPr/>
                    <a:lstStyle/>
                    <a:p>
                      <a:pPr algn="l" fontAlgn="b"/>
                      <a:r>
                        <a:rPr lang="en-US" sz="1100" u="none" strike="noStrike">
                          <a:effectLst/>
                        </a:rPr>
                        <a:t>Zoom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3.91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2242785"/>
                  </a:ext>
                </a:extLst>
              </a:tr>
              <a:tr h="228112">
                <a:tc>
                  <a:txBody>
                    <a:bodyPr/>
                    <a:lstStyle/>
                    <a:p>
                      <a:pPr algn="l" fontAlgn="b"/>
                      <a:r>
                        <a:rPr lang="en-US" sz="1100" u="none" strike="noStrike">
                          <a:effectLst/>
                        </a:rPr>
                        <a:t>Campus phones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3.90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61118888"/>
                  </a:ext>
                </a:extLst>
              </a:tr>
              <a:tr h="228112">
                <a:tc>
                  <a:txBody>
                    <a:bodyPr/>
                    <a:lstStyle/>
                    <a:p>
                      <a:pPr algn="l" fontAlgn="b"/>
                      <a:r>
                        <a:rPr lang="en-US" sz="1100" u="none" strike="noStrike">
                          <a:effectLst/>
                        </a:rPr>
                        <a:t>My.IllinoisState.edu</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3.88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61554164"/>
                  </a:ext>
                </a:extLst>
              </a:tr>
              <a:tr h="228112">
                <a:tc>
                  <a:txBody>
                    <a:bodyPr/>
                    <a:lstStyle/>
                    <a:p>
                      <a:pPr algn="l" fontAlgn="b"/>
                      <a:r>
                        <a:rPr lang="en-US" sz="1100" u="none" strike="noStrike">
                          <a:effectLst/>
                        </a:rPr>
                        <a:t>The wired network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3.86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77451123"/>
                  </a:ext>
                </a:extLst>
              </a:tr>
              <a:tr h="228112">
                <a:tc>
                  <a:txBody>
                    <a:bodyPr/>
                    <a:lstStyle/>
                    <a:p>
                      <a:pPr algn="l" fontAlgn="b"/>
                      <a:r>
                        <a:rPr lang="en-US" sz="1100" u="none" strike="noStrike">
                          <a:effectLst/>
                        </a:rPr>
                        <a:t>VPN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3.86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88437446"/>
                  </a:ext>
                </a:extLst>
              </a:tr>
              <a:tr h="412882">
                <a:tc>
                  <a:txBody>
                    <a:bodyPr/>
                    <a:lstStyle/>
                    <a:p>
                      <a:pPr algn="l" fontAlgn="b"/>
                      <a:r>
                        <a:rPr lang="en-US" sz="1100" u="none" strike="noStrike">
                          <a:effectLst/>
                        </a:rPr>
                        <a:t>Availability of wireless network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3.82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4116011"/>
                  </a:ext>
                </a:extLst>
              </a:tr>
              <a:tr h="228112">
                <a:tc>
                  <a:txBody>
                    <a:bodyPr/>
                    <a:lstStyle/>
                    <a:p>
                      <a:pPr algn="l" fontAlgn="b"/>
                      <a:r>
                        <a:rPr lang="en-US" sz="1100" u="none" strike="noStrike">
                          <a:effectLst/>
                        </a:rPr>
                        <a:t>Office 365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3.82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15414981"/>
                  </a:ext>
                </a:extLst>
              </a:tr>
              <a:tr h="412882">
                <a:tc>
                  <a:txBody>
                    <a:bodyPr/>
                    <a:lstStyle/>
                    <a:p>
                      <a:pPr algn="l" fontAlgn="b"/>
                      <a:r>
                        <a:rPr lang="en-US" sz="1100" u="none" strike="noStrike">
                          <a:effectLst/>
                        </a:rPr>
                        <a:t>Performance of wireless network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3.78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0271350"/>
                  </a:ext>
                </a:extLst>
              </a:tr>
              <a:tr h="228112">
                <a:tc>
                  <a:txBody>
                    <a:bodyPr/>
                    <a:lstStyle/>
                    <a:p>
                      <a:pPr algn="l" fontAlgn="b"/>
                      <a:r>
                        <a:rPr lang="en-US" sz="1100" u="none" strike="noStrike">
                          <a:effectLst/>
                        </a:rPr>
                        <a:t>ITHelp.IllinoisState.edu</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3.78</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04104424"/>
                  </a:ext>
                </a:extLst>
              </a:tr>
            </a:tbl>
          </a:graphicData>
        </a:graphic>
      </p:graphicFrame>
      <p:graphicFrame>
        <p:nvGraphicFramePr>
          <p:cNvPr id="15" name="Table 14">
            <a:extLst>
              <a:ext uri="{FF2B5EF4-FFF2-40B4-BE49-F238E27FC236}">
                <a16:creationId xmlns:a16="http://schemas.microsoft.com/office/drawing/2014/main" id="{0897B01E-B347-485B-8DC4-6967469EA68A}"/>
              </a:ext>
            </a:extLst>
          </p:cNvPr>
          <p:cNvGraphicFramePr>
            <a:graphicFrameLocks noGrp="1"/>
          </p:cNvGraphicFramePr>
          <p:nvPr>
            <p:extLst>
              <p:ext uri="{D42A27DB-BD31-4B8C-83A1-F6EECF244321}">
                <p14:modId xmlns:p14="http://schemas.microsoft.com/office/powerpoint/2010/main" val="3503753895"/>
              </p:ext>
            </p:extLst>
          </p:nvPr>
        </p:nvGraphicFramePr>
        <p:xfrm>
          <a:off x="2275609" y="838296"/>
          <a:ext cx="2147534" cy="3394074"/>
        </p:xfrm>
        <a:graphic>
          <a:graphicData uri="http://schemas.openxmlformats.org/drawingml/2006/table">
            <a:tbl>
              <a:tblPr>
                <a:tableStyleId>{5C22544A-7EE6-4342-B048-85BDC9FD1C3A}</a:tableStyleId>
              </a:tblPr>
              <a:tblGrid>
                <a:gridCol w="1446760">
                  <a:extLst>
                    <a:ext uri="{9D8B030D-6E8A-4147-A177-3AD203B41FA5}">
                      <a16:colId xmlns:a16="http://schemas.microsoft.com/office/drawing/2014/main" val="1770049062"/>
                    </a:ext>
                  </a:extLst>
                </a:gridCol>
                <a:gridCol w="700774">
                  <a:extLst>
                    <a:ext uri="{9D8B030D-6E8A-4147-A177-3AD203B41FA5}">
                      <a16:colId xmlns:a16="http://schemas.microsoft.com/office/drawing/2014/main" val="338747254"/>
                    </a:ext>
                  </a:extLst>
                </a:gridCol>
              </a:tblGrid>
              <a:tr h="663596">
                <a:tc>
                  <a:txBody>
                    <a:bodyPr/>
                    <a:lstStyle/>
                    <a:p>
                      <a:pPr algn="l" fontAlgn="b"/>
                      <a:r>
                        <a:rPr lang="en-US" sz="1300" b="1" u="none" strike="noStrike" dirty="0">
                          <a:effectLst/>
                        </a:rPr>
                        <a:t>Top 10 in Satisfaction - Graduate Students</a:t>
                      </a:r>
                      <a:endParaRPr lang="en-US" sz="1300" b="1" i="0" u="none" strike="noStrike" dirty="0">
                        <a:solidFill>
                          <a:srgbClr val="000000"/>
                        </a:solidFill>
                        <a:effectLst/>
                        <a:latin typeface="Calibri" panose="020F0502020204030204" pitchFamily="34" charset="0"/>
                      </a:endParaRPr>
                    </a:p>
                  </a:txBody>
                  <a:tcPr marL="8848" marR="8848" marT="8848" marB="0" anchor="b"/>
                </a:tc>
                <a:tc>
                  <a:txBody>
                    <a:bodyPr/>
                    <a:lstStyle/>
                    <a:p>
                      <a:pPr algn="ctr" fontAlgn="b"/>
                      <a:r>
                        <a:rPr lang="en-US" sz="1000" u="none" strike="noStrike">
                          <a:effectLst/>
                        </a:rPr>
                        <a:t>Mean Score</a:t>
                      </a:r>
                      <a:endParaRPr lang="en-US" sz="1000" b="1" i="0" u="none" strike="noStrike">
                        <a:solidFill>
                          <a:srgbClr val="000000"/>
                        </a:solidFill>
                        <a:effectLst/>
                        <a:latin typeface="Calibri" panose="020F0502020204030204" pitchFamily="34" charset="0"/>
                      </a:endParaRPr>
                    </a:p>
                  </a:txBody>
                  <a:tcPr marL="8848" marR="8848" marT="8848" marB="0" anchor="b"/>
                </a:tc>
                <a:extLst>
                  <a:ext uri="{0D108BD9-81ED-4DB2-BD59-A6C34878D82A}">
                    <a16:rowId xmlns:a16="http://schemas.microsoft.com/office/drawing/2014/main" val="342930725"/>
                  </a:ext>
                </a:extLst>
              </a:tr>
              <a:tr h="176959">
                <a:tc>
                  <a:txBody>
                    <a:bodyPr/>
                    <a:lstStyle/>
                    <a:p>
                      <a:pPr algn="l" fontAlgn="b"/>
                      <a:r>
                        <a:rPr lang="en-US" sz="1000" u="none" strike="noStrike">
                          <a:effectLst/>
                        </a:rPr>
                        <a:t>Email</a:t>
                      </a:r>
                      <a:endParaRPr lang="en-US" sz="1000" b="0" i="0" u="none" strike="noStrike">
                        <a:solidFill>
                          <a:srgbClr val="000000"/>
                        </a:solidFill>
                        <a:effectLst/>
                        <a:latin typeface="Calibri" panose="020F0502020204030204" pitchFamily="34" charset="0"/>
                      </a:endParaRPr>
                    </a:p>
                  </a:txBody>
                  <a:tcPr marL="8848" marR="8848" marT="8848" marB="0" anchor="b"/>
                </a:tc>
                <a:tc>
                  <a:txBody>
                    <a:bodyPr/>
                    <a:lstStyle/>
                    <a:p>
                      <a:pPr algn="ctr" fontAlgn="b"/>
                      <a:r>
                        <a:rPr lang="en-US" sz="1000" u="none" strike="noStrike">
                          <a:effectLst/>
                        </a:rPr>
                        <a:t>3.82</a:t>
                      </a:r>
                      <a:endParaRPr lang="en-US" sz="1000" b="0" i="0" u="none" strike="noStrike">
                        <a:solidFill>
                          <a:srgbClr val="000000"/>
                        </a:solidFill>
                        <a:effectLst/>
                        <a:latin typeface="Calibri" panose="020F0502020204030204" pitchFamily="34" charset="0"/>
                      </a:endParaRPr>
                    </a:p>
                  </a:txBody>
                  <a:tcPr marL="8848" marR="8848" marT="8848" marB="0" anchor="b"/>
                </a:tc>
                <a:extLst>
                  <a:ext uri="{0D108BD9-81ED-4DB2-BD59-A6C34878D82A}">
                    <a16:rowId xmlns:a16="http://schemas.microsoft.com/office/drawing/2014/main" val="1036635405"/>
                  </a:ext>
                </a:extLst>
              </a:tr>
              <a:tr h="176959">
                <a:tc>
                  <a:txBody>
                    <a:bodyPr/>
                    <a:lstStyle/>
                    <a:p>
                      <a:pPr algn="l" fontAlgn="b"/>
                      <a:r>
                        <a:rPr lang="en-US" sz="1000" u="none" strike="noStrike">
                          <a:effectLst/>
                        </a:rPr>
                        <a:t>Zoom</a:t>
                      </a:r>
                      <a:endParaRPr lang="en-US" sz="1000" b="0" i="0" u="none" strike="noStrike">
                        <a:solidFill>
                          <a:srgbClr val="000000"/>
                        </a:solidFill>
                        <a:effectLst/>
                        <a:latin typeface="Calibri" panose="020F0502020204030204" pitchFamily="34" charset="0"/>
                      </a:endParaRPr>
                    </a:p>
                  </a:txBody>
                  <a:tcPr marL="8848" marR="8848" marT="8848" marB="0" anchor="b"/>
                </a:tc>
                <a:tc>
                  <a:txBody>
                    <a:bodyPr/>
                    <a:lstStyle/>
                    <a:p>
                      <a:pPr algn="ctr" fontAlgn="b"/>
                      <a:r>
                        <a:rPr lang="en-US" sz="1000" u="none" strike="noStrike">
                          <a:effectLst/>
                        </a:rPr>
                        <a:t>3.74</a:t>
                      </a:r>
                      <a:endParaRPr lang="en-US" sz="1000" b="0" i="0" u="none" strike="noStrike">
                        <a:solidFill>
                          <a:srgbClr val="000000"/>
                        </a:solidFill>
                        <a:effectLst/>
                        <a:latin typeface="Calibri" panose="020F0502020204030204" pitchFamily="34" charset="0"/>
                      </a:endParaRPr>
                    </a:p>
                  </a:txBody>
                  <a:tcPr marL="8848" marR="8848" marT="8848" marB="0" anchor="b"/>
                </a:tc>
                <a:extLst>
                  <a:ext uri="{0D108BD9-81ED-4DB2-BD59-A6C34878D82A}">
                    <a16:rowId xmlns:a16="http://schemas.microsoft.com/office/drawing/2014/main" val="396303559"/>
                  </a:ext>
                </a:extLst>
              </a:tr>
              <a:tr h="176959">
                <a:tc>
                  <a:txBody>
                    <a:bodyPr/>
                    <a:lstStyle/>
                    <a:p>
                      <a:pPr algn="l" fontAlgn="b"/>
                      <a:r>
                        <a:rPr lang="en-US" sz="1000" u="none" strike="noStrike">
                          <a:effectLst/>
                        </a:rPr>
                        <a:t>ITHelp.IllinoisState.edu</a:t>
                      </a:r>
                      <a:endParaRPr lang="en-US" sz="1000" b="0" i="0" u="none" strike="noStrike">
                        <a:solidFill>
                          <a:srgbClr val="000000"/>
                        </a:solidFill>
                        <a:effectLst/>
                        <a:latin typeface="Calibri" panose="020F0502020204030204" pitchFamily="34" charset="0"/>
                      </a:endParaRPr>
                    </a:p>
                  </a:txBody>
                  <a:tcPr marL="8848" marR="8848" marT="8848" marB="0" anchor="b"/>
                </a:tc>
                <a:tc>
                  <a:txBody>
                    <a:bodyPr/>
                    <a:lstStyle/>
                    <a:p>
                      <a:pPr algn="ctr" fontAlgn="b"/>
                      <a:r>
                        <a:rPr lang="en-US" sz="1000" u="none" strike="noStrike">
                          <a:effectLst/>
                        </a:rPr>
                        <a:t>3.73</a:t>
                      </a:r>
                      <a:endParaRPr lang="en-US" sz="1000" b="0" i="0" u="none" strike="noStrike">
                        <a:solidFill>
                          <a:srgbClr val="000000"/>
                        </a:solidFill>
                        <a:effectLst/>
                        <a:latin typeface="Calibri" panose="020F0502020204030204" pitchFamily="34" charset="0"/>
                      </a:endParaRPr>
                    </a:p>
                  </a:txBody>
                  <a:tcPr marL="8848" marR="8848" marT="8848" marB="0" anchor="b"/>
                </a:tc>
                <a:extLst>
                  <a:ext uri="{0D108BD9-81ED-4DB2-BD59-A6C34878D82A}">
                    <a16:rowId xmlns:a16="http://schemas.microsoft.com/office/drawing/2014/main" val="2486700576"/>
                  </a:ext>
                </a:extLst>
              </a:tr>
              <a:tr h="176959">
                <a:tc>
                  <a:txBody>
                    <a:bodyPr/>
                    <a:lstStyle/>
                    <a:p>
                      <a:pPr algn="l" fontAlgn="b"/>
                      <a:r>
                        <a:rPr lang="en-US" sz="1000" u="none" strike="noStrike">
                          <a:effectLst/>
                        </a:rPr>
                        <a:t>My.IllinoisState.edu</a:t>
                      </a:r>
                      <a:endParaRPr lang="en-US" sz="1000" b="0" i="0" u="none" strike="noStrike">
                        <a:solidFill>
                          <a:srgbClr val="000000"/>
                        </a:solidFill>
                        <a:effectLst/>
                        <a:latin typeface="Calibri" panose="020F0502020204030204" pitchFamily="34" charset="0"/>
                      </a:endParaRPr>
                    </a:p>
                  </a:txBody>
                  <a:tcPr marL="8848" marR="8848" marT="8848" marB="0" anchor="b"/>
                </a:tc>
                <a:tc>
                  <a:txBody>
                    <a:bodyPr/>
                    <a:lstStyle/>
                    <a:p>
                      <a:pPr algn="ctr" fontAlgn="b"/>
                      <a:r>
                        <a:rPr lang="en-US" sz="1000" u="none" strike="noStrike">
                          <a:effectLst/>
                        </a:rPr>
                        <a:t>3.72</a:t>
                      </a:r>
                      <a:endParaRPr lang="en-US" sz="1000" b="0" i="0" u="none" strike="noStrike">
                        <a:solidFill>
                          <a:srgbClr val="000000"/>
                        </a:solidFill>
                        <a:effectLst/>
                        <a:latin typeface="Calibri" panose="020F0502020204030204" pitchFamily="34" charset="0"/>
                      </a:endParaRPr>
                    </a:p>
                  </a:txBody>
                  <a:tcPr marL="8848" marR="8848" marT="8848" marB="0" anchor="b"/>
                </a:tc>
                <a:extLst>
                  <a:ext uri="{0D108BD9-81ED-4DB2-BD59-A6C34878D82A}">
                    <a16:rowId xmlns:a16="http://schemas.microsoft.com/office/drawing/2014/main" val="4189768435"/>
                  </a:ext>
                </a:extLst>
              </a:tr>
              <a:tr h="320296">
                <a:tc>
                  <a:txBody>
                    <a:bodyPr/>
                    <a:lstStyle/>
                    <a:p>
                      <a:pPr algn="l" fontAlgn="b"/>
                      <a:r>
                        <a:rPr lang="en-US" sz="1000" u="none" strike="noStrike">
                          <a:effectLst/>
                        </a:rPr>
                        <a:t>Recorded courses and lectures</a:t>
                      </a:r>
                      <a:endParaRPr lang="en-US" sz="1000" b="0" i="0" u="none" strike="noStrike">
                        <a:solidFill>
                          <a:srgbClr val="000000"/>
                        </a:solidFill>
                        <a:effectLst/>
                        <a:latin typeface="Calibri" panose="020F0502020204030204" pitchFamily="34" charset="0"/>
                      </a:endParaRPr>
                    </a:p>
                  </a:txBody>
                  <a:tcPr marL="8848" marR="8848" marT="8848" marB="0" anchor="b"/>
                </a:tc>
                <a:tc>
                  <a:txBody>
                    <a:bodyPr/>
                    <a:lstStyle/>
                    <a:p>
                      <a:pPr algn="ctr" fontAlgn="b"/>
                      <a:r>
                        <a:rPr lang="en-US" sz="1000" u="none" strike="noStrike">
                          <a:effectLst/>
                        </a:rPr>
                        <a:t>3.71</a:t>
                      </a:r>
                      <a:endParaRPr lang="en-US" sz="1000" b="0" i="0" u="none" strike="noStrike">
                        <a:solidFill>
                          <a:srgbClr val="000000"/>
                        </a:solidFill>
                        <a:effectLst/>
                        <a:latin typeface="Calibri" panose="020F0502020204030204" pitchFamily="34" charset="0"/>
                      </a:endParaRPr>
                    </a:p>
                  </a:txBody>
                  <a:tcPr marL="8848" marR="8848" marT="8848" marB="0" anchor="b"/>
                </a:tc>
                <a:extLst>
                  <a:ext uri="{0D108BD9-81ED-4DB2-BD59-A6C34878D82A}">
                    <a16:rowId xmlns:a16="http://schemas.microsoft.com/office/drawing/2014/main" val="1282323667"/>
                  </a:ext>
                </a:extLst>
              </a:tr>
              <a:tr h="176959">
                <a:tc>
                  <a:txBody>
                    <a:bodyPr/>
                    <a:lstStyle/>
                    <a:p>
                      <a:pPr algn="l" fontAlgn="b"/>
                      <a:r>
                        <a:rPr lang="en-US" sz="1000" u="none" strike="noStrike">
                          <a:effectLst/>
                        </a:rPr>
                        <a:t>Office 365</a:t>
                      </a:r>
                      <a:endParaRPr lang="en-US" sz="1000" b="0" i="0" u="none" strike="noStrike">
                        <a:solidFill>
                          <a:srgbClr val="000000"/>
                        </a:solidFill>
                        <a:effectLst/>
                        <a:latin typeface="Calibri" panose="020F0502020204030204" pitchFamily="34" charset="0"/>
                      </a:endParaRPr>
                    </a:p>
                  </a:txBody>
                  <a:tcPr marL="8848" marR="8848" marT="8848" marB="0" anchor="b"/>
                </a:tc>
                <a:tc>
                  <a:txBody>
                    <a:bodyPr/>
                    <a:lstStyle/>
                    <a:p>
                      <a:pPr algn="ctr" fontAlgn="b"/>
                      <a:r>
                        <a:rPr lang="en-US" sz="1000" u="none" strike="noStrike">
                          <a:effectLst/>
                        </a:rPr>
                        <a:t>3.70</a:t>
                      </a:r>
                      <a:endParaRPr lang="en-US" sz="1000" b="0" i="0" u="none" strike="noStrike">
                        <a:solidFill>
                          <a:srgbClr val="000000"/>
                        </a:solidFill>
                        <a:effectLst/>
                        <a:latin typeface="Calibri" panose="020F0502020204030204" pitchFamily="34" charset="0"/>
                      </a:endParaRPr>
                    </a:p>
                  </a:txBody>
                  <a:tcPr marL="8848" marR="8848" marT="8848" marB="0" anchor="b"/>
                </a:tc>
                <a:extLst>
                  <a:ext uri="{0D108BD9-81ED-4DB2-BD59-A6C34878D82A}">
                    <a16:rowId xmlns:a16="http://schemas.microsoft.com/office/drawing/2014/main" val="1715009143"/>
                  </a:ext>
                </a:extLst>
              </a:tr>
              <a:tr h="320296">
                <a:tc>
                  <a:txBody>
                    <a:bodyPr/>
                    <a:lstStyle/>
                    <a:p>
                      <a:pPr algn="l" fontAlgn="b"/>
                      <a:r>
                        <a:rPr lang="en-US" sz="1000" u="none" strike="noStrike">
                          <a:effectLst/>
                        </a:rPr>
                        <a:t>Departmental computer labs</a:t>
                      </a:r>
                      <a:endParaRPr lang="en-US" sz="1000" b="0" i="0" u="none" strike="noStrike">
                        <a:solidFill>
                          <a:srgbClr val="000000"/>
                        </a:solidFill>
                        <a:effectLst/>
                        <a:latin typeface="Calibri" panose="020F0502020204030204" pitchFamily="34" charset="0"/>
                      </a:endParaRPr>
                    </a:p>
                  </a:txBody>
                  <a:tcPr marL="8848" marR="8848" marT="8848" marB="0" anchor="b"/>
                </a:tc>
                <a:tc>
                  <a:txBody>
                    <a:bodyPr/>
                    <a:lstStyle/>
                    <a:p>
                      <a:pPr algn="ctr" fontAlgn="b"/>
                      <a:r>
                        <a:rPr lang="en-US" sz="1000" u="none" strike="noStrike">
                          <a:effectLst/>
                        </a:rPr>
                        <a:t>3.70</a:t>
                      </a:r>
                      <a:endParaRPr lang="en-US" sz="1000" b="0" i="0" u="none" strike="noStrike">
                        <a:solidFill>
                          <a:srgbClr val="000000"/>
                        </a:solidFill>
                        <a:effectLst/>
                        <a:latin typeface="Calibri" panose="020F0502020204030204" pitchFamily="34" charset="0"/>
                      </a:endParaRPr>
                    </a:p>
                  </a:txBody>
                  <a:tcPr marL="8848" marR="8848" marT="8848" marB="0" anchor="b"/>
                </a:tc>
                <a:extLst>
                  <a:ext uri="{0D108BD9-81ED-4DB2-BD59-A6C34878D82A}">
                    <a16:rowId xmlns:a16="http://schemas.microsoft.com/office/drawing/2014/main" val="2926914915"/>
                  </a:ext>
                </a:extLst>
              </a:tr>
              <a:tr h="176959">
                <a:tc>
                  <a:txBody>
                    <a:bodyPr/>
                    <a:lstStyle/>
                    <a:p>
                      <a:pPr algn="l" fontAlgn="b"/>
                      <a:r>
                        <a:rPr lang="en-US" sz="1000" u="none" strike="noStrike">
                          <a:effectLst/>
                        </a:rPr>
                        <a:t>Remote.IllinoisState.edu</a:t>
                      </a:r>
                      <a:endParaRPr lang="en-US" sz="1000" b="0" i="0" u="none" strike="noStrike">
                        <a:solidFill>
                          <a:srgbClr val="000000"/>
                        </a:solidFill>
                        <a:effectLst/>
                        <a:latin typeface="Calibri" panose="020F0502020204030204" pitchFamily="34" charset="0"/>
                      </a:endParaRPr>
                    </a:p>
                  </a:txBody>
                  <a:tcPr marL="8848" marR="8848" marT="8848" marB="0" anchor="b"/>
                </a:tc>
                <a:tc>
                  <a:txBody>
                    <a:bodyPr/>
                    <a:lstStyle/>
                    <a:p>
                      <a:pPr algn="ctr" fontAlgn="b"/>
                      <a:r>
                        <a:rPr lang="en-US" sz="1000" u="none" strike="noStrike">
                          <a:effectLst/>
                        </a:rPr>
                        <a:t>3.67</a:t>
                      </a:r>
                      <a:endParaRPr lang="en-US" sz="1000" b="0" i="0" u="none" strike="noStrike">
                        <a:solidFill>
                          <a:srgbClr val="000000"/>
                        </a:solidFill>
                        <a:effectLst/>
                        <a:latin typeface="Calibri" panose="020F0502020204030204" pitchFamily="34" charset="0"/>
                      </a:endParaRPr>
                    </a:p>
                  </a:txBody>
                  <a:tcPr marL="8848" marR="8848" marT="8848" marB="0" anchor="b"/>
                </a:tc>
                <a:extLst>
                  <a:ext uri="{0D108BD9-81ED-4DB2-BD59-A6C34878D82A}">
                    <a16:rowId xmlns:a16="http://schemas.microsoft.com/office/drawing/2014/main" val="3651070638"/>
                  </a:ext>
                </a:extLst>
              </a:tr>
              <a:tr h="320296">
                <a:tc>
                  <a:txBody>
                    <a:bodyPr/>
                    <a:lstStyle/>
                    <a:p>
                      <a:pPr algn="l" fontAlgn="b"/>
                      <a:r>
                        <a:rPr lang="en-US" sz="1000" u="none" strike="noStrike">
                          <a:effectLst/>
                        </a:rPr>
                        <a:t>Support for your innovative ideas</a:t>
                      </a:r>
                      <a:endParaRPr lang="en-US" sz="1000" b="0" i="0" u="none" strike="noStrike">
                        <a:solidFill>
                          <a:srgbClr val="000000"/>
                        </a:solidFill>
                        <a:effectLst/>
                        <a:latin typeface="Calibri" panose="020F0502020204030204" pitchFamily="34" charset="0"/>
                      </a:endParaRPr>
                    </a:p>
                  </a:txBody>
                  <a:tcPr marL="8848" marR="8848" marT="8848" marB="0" anchor="b"/>
                </a:tc>
                <a:tc>
                  <a:txBody>
                    <a:bodyPr/>
                    <a:lstStyle/>
                    <a:p>
                      <a:pPr algn="ctr" fontAlgn="b"/>
                      <a:r>
                        <a:rPr lang="en-US" sz="1000" u="none" strike="noStrike">
                          <a:effectLst/>
                        </a:rPr>
                        <a:t>3.67</a:t>
                      </a:r>
                      <a:endParaRPr lang="en-US" sz="1000" b="0" i="0" u="none" strike="noStrike">
                        <a:solidFill>
                          <a:srgbClr val="000000"/>
                        </a:solidFill>
                        <a:effectLst/>
                        <a:latin typeface="Calibri" panose="020F0502020204030204" pitchFamily="34" charset="0"/>
                      </a:endParaRPr>
                    </a:p>
                  </a:txBody>
                  <a:tcPr marL="8848" marR="8848" marT="8848" marB="0" anchor="b"/>
                </a:tc>
                <a:extLst>
                  <a:ext uri="{0D108BD9-81ED-4DB2-BD59-A6C34878D82A}">
                    <a16:rowId xmlns:a16="http://schemas.microsoft.com/office/drawing/2014/main" val="482114228"/>
                  </a:ext>
                </a:extLst>
              </a:tr>
              <a:tr h="176959">
                <a:tc>
                  <a:txBody>
                    <a:bodyPr/>
                    <a:lstStyle/>
                    <a:p>
                      <a:pPr algn="l" fontAlgn="b"/>
                      <a:r>
                        <a:rPr lang="en-US" sz="1000" u="none" strike="noStrike">
                          <a:effectLst/>
                        </a:rPr>
                        <a:t>Campus Solutions </a:t>
                      </a:r>
                      <a:endParaRPr lang="en-US" sz="1000" b="0" i="0" u="none" strike="noStrike">
                        <a:solidFill>
                          <a:srgbClr val="000000"/>
                        </a:solidFill>
                        <a:effectLst/>
                        <a:latin typeface="Calibri" panose="020F0502020204030204" pitchFamily="34" charset="0"/>
                      </a:endParaRPr>
                    </a:p>
                  </a:txBody>
                  <a:tcPr marL="8848" marR="8848" marT="8848" marB="0" anchor="b"/>
                </a:tc>
                <a:tc>
                  <a:txBody>
                    <a:bodyPr/>
                    <a:lstStyle/>
                    <a:p>
                      <a:pPr algn="ctr" fontAlgn="b"/>
                      <a:r>
                        <a:rPr lang="en-US" sz="1000" u="none" strike="noStrike">
                          <a:effectLst/>
                        </a:rPr>
                        <a:t>3.67</a:t>
                      </a:r>
                      <a:endParaRPr lang="en-US" sz="1000" b="0" i="0" u="none" strike="noStrike">
                        <a:solidFill>
                          <a:srgbClr val="000000"/>
                        </a:solidFill>
                        <a:effectLst/>
                        <a:latin typeface="Calibri" panose="020F0502020204030204" pitchFamily="34" charset="0"/>
                      </a:endParaRPr>
                    </a:p>
                  </a:txBody>
                  <a:tcPr marL="8848" marR="8848" marT="8848" marB="0" anchor="b"/>
                </a:tc>
                <a:extLst>
                  <a:ext uri="{0D108BD9-81ED-4DB2-BD59-A6C34878D82A}">
                    <a16:rowId xmlns:a16="http://schemas.microsoft.com/office/drawing/2014/main" val="3651057368"/>
                  </a:ext>
                </a:extLst>
              </a:tr>
              <a:tr h="353918">
                <a:tc>
                  <a:txBody>
                    <a:bodyPr/>
                    <a:lstStyle/>
                    <a:p>
                      <a:pPr algn="l" fontAlgn="b"/>
                      <a:r>
                        <a:rPr lang="en-US" sz="1000" u="none" strike="noStrike">
                          <a:effectLst/>
                        </a:rPr>
                        <a:t>Availability of wireless network</a:t>
                      </a:r>
                      <a:endParaRPr lang="en-US" sz="1000" b="0" i="0" u="none" strike="noStrike">
                        <a:solidFill>
                          <a:srgbClr val="000000"/>
                        </a:solidFill>
                        <a:effectLst/>
                        <a:latin typeface="Calibri" panose="020F0502020204030204" pitchFamily="34" charset="0"/>
                      </a:endParaRPr>
                    </a:p>
                  </a:txBody>
                  <a:tcPr marL="8848" marR="8848" marT="8848" marB="0" anchor="b"/>
                </a:tc>
                <a:tc>
                  <a:txBody>
                    <a:bodyPr/>
                    <a:lstStyle/>
                    <a:p>
                      <a:pPr algn="ctr" fontAlgn="b"/>
                      <a:r>
                        <a:rPr lang="en-US" sz="1000" u="none" strike="noStrike">
                          <a:effectLst/>
                        </a:rPr>
                        <a:t>3.67</a:t>
                      </a:r>
                      <a:endParaRPr lang="en-US" sz="1000" b="0" i="0" u="none" strike="noStrike">
                        <a:solidFill>
                          <a:srgbClr val="000000"/>
                        </a:solidFill>
                        <a:effectLst/>
                        <a:latin typeface="Calibri" panose="020F0502020204030204" pitchFamily="34" charset="0"/>
                      </a:endParaRPr>
                    </a:p>
                  </a:txBody>
                  <a:tcPr marL="8848" marR="8848" marT="8848" marB="0" anchor="b"/>
                </a:tc>
                <a:extLst>
                  <a:ext uri="{0D108BD9-81ED-4DB2-BD59-A6C34878D82A}">
                    <a16:rowId xmlns:a16="http://schemas.microsoft.com/office/drawing/2014/main" val="2748508972"/>
                  </a:ext>
                </a:extLst>
              </a:tr>
              <a:tr h="176959">
                <a:tc>
                  <a:txBody>
                    <a:bodyPr/>
                    <a:lstStyle/>
                    <a:p>
                      <a:pPr algn="l" fontAlgn="b"/>
                      <a:r>
                        <a:rPr lang="en-US" sz="1000" u="none" strike="noStrike" dirty="0" err="1">
                          <a:effectLst/>
                        </a:rPr>
                        <a:t>ReggieNet</a:t>
                      </a:r>
                      <a:endParaRPr lang="en-US" sz="1000" b="0" i="0" u="none" strike="noStrike" dirty="0">
                        <a:solidFill>
                          <a:srgbClr val="000000"/>
                        </a:solidFill>
                        <a:effectLst/>
                        <a:latin typeface="Calibri" panose="020F0502020204030204" pitchFamily="34" charset="0"/>
                      </a:endParaRPr>
                    </a:p>
                  </a:txBody>
                  <a:tcPr marL="8848" marR="8848" marT="8848" marB="0" anchor="b"/>
                </a:tc>
                <a:tc>
                  <a:txBody>
                    <a:bodyPr/>
                    <a:lstStyle/>
                    <a:p>
                      <a:pPr algn="ctr" fontAlgn="b"/>
                      <a:r>
                        <a:rPr lang="en-US" sz="1000" u="none" strike="noStrike" dirty="0">
                          <a:effectLst/>
                        </a:rPr>
                        <a:t>3.66</a:t>
                      </a:r>
                      <a:endParaRPr lang="en-US" sz="1000" b="0" i="0" u="none" strike="noStrike" dirty="0">
                        <a:solidFill>
                          <a:srgbClr val="000000"/>
                        </a:solidFill>
                        <a:effectLst/>
                        <a:latin typeface="Calibri" panose="020F0502020204030204" pitchFamily="34" charset="0"/>
                      </a:endParaRPr>
                    </a:p>
                  </a:txBody>
                  <a:tcPr marL="8848" marR="8848" marT="8848" marB="0" anchor="b"/>
                </a:tc>
                <a:extLst>
                  <a:ext uri="{0D108BD9-81ED-4DB2-BD59-A6C34878D82A}">
                    <a16:rowId xmlns:a16="http://schemas.microsoft.com/office/drawing/2014/main" val="2111705717"/>
                  </a:ext>
                </a:extLst>
              </a:tr>
            </a:tbl>
          </a:graphicData>
        </a:graphic>
      </p:graphicFrame>
    </p:spTree>
    <p:extLst>
      <p:ext uri="{BB962C8B-B14F-4D97-AF65-F5344CB8AC3E}">
        <p14:creationId xmlns:p14="http://schemas.microsoft.com/office/powerpoint/2010/main" val="659218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4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hitebackground.jpg"/>
          <p:cNvPicPr>
            <a:picLocks noChangeAspect="1"/>
          </p:cNvPicPr>
          <p:nvPr/>
        </p:nvPicPr>
        <p:blipFill rotWithShape="1">
          <a:blip r:embed="rId3">
            <a:alphaModFix amt="50000"/>
            <a:extLst>
              <a:ext uri="{28A0092B-C50C-407E-A947-70E740481C1C}">
                <a14:useLocalDpi xmlns:a14="http://schemas.microsoft.com/office/drawing/2010/main" val="0"/>
              </a:ext>
            </a:extLst>
          </a:blip>
          <a:srcRect/>
          <a:stretch/>
        </p:blipFill>
        <p:spPr>
          <a:xfrm>
            <a:off x="20" y="10"/>
            <a:ext cx="9143980" cy="5143490"/>
          </a:xfrm>
          <a:prstGeom prst="rect">
            <a:avLst/>
          </a:prstGeom>
        </p:spPr>
      </p:pic>
      <p:sp>
        <p:nvSpPr>
          <p:cNvPr id="5" name="Title 4">
            <a:extLst>
              <a:ext uri="{FF2B5EF4-FFF2-40B4-BE49-F238E27FC236}">
                <a16:creationId xmlns:a16="http://schemas.microsoft.com/office/drawing/2014/main" id="{1CA0206A-CEBE-41D0-A1C9-C153B100AAFB}"/>
              </a:ext>
            </a:extLst>
          </p:cNvPr>
          <p:cNvSpPr>
            <a:spLocks noGrp="1"/>
          </p:cNvSpPr>
          <p:nvPr>
            <p:ph type="ctrTitle"/>
          </p:nvPr>
        </p:nvSpPr>
        <p:spPr>
          <a:xfrm>
            <a:off x="1143000" y="841771"/>
            <a:ext cx="6858000" cy="2175389"/>
          </a:xfrm>
        </p:spPr>
        <p:txBody>
          <a:bodyPr>
            <a:normAutofit/>
          </a:bodyPr>
          <a:lstStyle/>
          <a:p>
            <a:r>
              <a:rPr lang="en-US">
                <a:solidFill>
                  <a:srgbClr val="FFFFFF"/>
                </a:solidFill>
              </a:rPr>
              <a:t>IT Customer Satisfaction </a:t>
            </a:r>
            <a:br>
              <a:rPr lang="en-US">
                <a:solidFill>
                  <a:srgbClr val="FFFFFF"/>
                </a:solidFill>
              </a:rPr>
            </a:br>
            <a:r>
              <a:rPr lang="en-US">
                <a:solidFill>
                  <a:srgbClr val="FFFFFF"/>
                </a:solidFill>
              </a:rPr>
              <a:t>During a Pandemic </a:t>
            </a:r>
          </a:p>
        </p:txBody>
      </p:sp>
      <p:sp>
        <p:nvSpPr>
          <p:cNvPr id="6" name="Subtitle 5">
            <a:extLst>
              <a:ext uri="{FF2B5EF4-FFF2-40B4-BE49-F238E27FC236}">
                <a16:creationId xmlns:a16="http://schemas.microsoft.com/office/drawing/2014/main" id="{4C58A8B6-ED2C-48E7-9D32-8902C8E870E9}"/>
              </a:ext>
            </a:extLst>
          </p:cNvPr>
          <p:cNvSpPr>
            <a:spLocks noGrp="1"/>
          </p:cNvSpPr>
          <p:nvPr>
            <p:ph type="subTitle" idx="1"/>
          </p:nvPr>
        </p:nvSpPr>
        <p:spPr>
          <a:xfrm>
            <a:off x="1143000" y="3119553"/>
            <a:ext cx="6858000" cy="823796"/>
          </a:xfrm>
        </p:spPr>
        <p:txBody>
          <a:bodyPr>
            <a:normAutofit/>
          </a:bodyPr>
          <a:lstStyle/>
          <a:p>
            <a:r>
              <a:rPr lang="en-US" dirty="0">
                <a:solidFill>
                  <a:srgbClr val="FFFFFF"/>
                </a:solidFill>
              </a:rPr>
              <a:t>How did we do?</a:t>
            </a:r>
          </a:p>
        </p:txBody>
      </p:sp>
    </p:spTree>
    <p:extLst>
      <p:ext uri="{BB962C8B-B14F-4D97-AF65-F5344CB8AC3E}">
        <p14:creationId xmlns:p14="http://schemas.microsoft.com/office/powerpoint/2010/main" val="308007392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3E9E08-8A16-46E5-989F-C2F6540E70A7}"/>
              </a:ext>
            </a:extLst>
          </p:cNvPr>
          <p:cNvSpPr txBox="1"/>
          <p:nvPr/>
        </p:nvSpPr>
        <p:spPr>
          <a:xfrm>
            <a:off x="6711696" y="3860429"/>
            <a:ext cx="2230120" cy="954107"/>
          </a:xfrm>
          <a:prstGeom prst="rect">
            <a:avLst/>
          </a:prstGeom>
          <a:noFill/>
        </p:spPr>
        <p:txBody>
          <a:bodyPr wrap="square" rtlCol="0">
            <a:spAutoFit/>
          </a:bodyPr>
          <a:lstStyle/>
          <a:p>
            <a:r>
              <a:rPr lang="en-US" sz="1400" dirty="0"/>
              <a:t>1= Dissatisfied</a:t>
            </a:r>
          </a:p>
          <a:p>
            <a:r>
              <a:rPr lang="en-US" sz="1400" dirty="0"/>
              <a:t>2= Somewhat Dissatisfied</a:t>
            </a:r>
          </a:p>
          <a:p>
            <a:r>
              <a:rPr lang="en-US" sz="1400" dirty="0"/>
              <a:t>3= Somewhat Satisfied</a:t>
            </a:r>
          </a:p>
          <a:p>
            <a:r>
              <a:rPr lang="en-US" sz="1400" dirty="0"/>
              <a:t>4= Satisfied</a:t>
            </a:r>
          </a:p>
        </p:txBody>
      </p:sp>
      <mc:AlternateContent xmlns:mc="http://schemas.openxmlformats.org/markup-compatibility/2006">
        <mc:Choice xmlns:cx2="http://schemas.microsoft.com/office/drawing/2015/10/21/chartex" Requires="cx2">
          <p:graphicFrame>
            <p:nvGraphicFramePr>
              <p:cNvPr id="4" name="Chart 3">
                <a:extLst>
                  <a:ext uri="{FF2B5EF4-FFF2-40B4-BE49-F238E27FC236}">
                    <a16:creationId xmlns:a16="http://schemas.microsoft.com/office/drawing/2014/main" id="{99958B68-2889-4CE5-A1C5-6F76EEFF235A}"/>
                  </a:ext>
                </a:extLst>
              </p:cNvPr>
              <p:cNvGraphicFramePr/>
              <p:nvPr>
                <p:extLst>
                  <p:ext uri="{D42A27DB-BD31-4B8C-83A1-F6EECF244321}">
                    <p14:modId xmlns:p14="http://schemas.microsoft.com/office/powerpoint/2010/main" val="3568881194"/>
                  </p:ext>
                </p:extLst>
              </p:nvPr>
            </p:nvGraphicFramePr>
            <p:xfrm>
              <a:off x="342518" y="-17907"/>
              <a:ext cx="6296025" cy="5028819"/>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4" name="Chart 3">
                <a:extLst>
                  <a:ext uri="{FF2B5EF4-FFF2-40B4-BE49-F238E27FC236}">
                    <a16:creationId xmlns:a16="http://schemas.microsoft.com/office/drawing/2014/main" id="{99958B68-2889-4CE5-A1C5-6F76EEFF235A}"/>
                  </a:ext>
                </a:extLst>
              </p:cNvPr>
              <p:cNvPicPr>
                <a:picLocks noGrp="1" noRot="1" noChangeAspect="1" noMove="1" noResize="1" noEditPoints="1" noAdjustHandles="1" noChangeArrowheads="1" noChangeShapeType="1"/>
              </p:cNvPicPr>
              <p:nvPr/>
            </p:nvPicPr>
            <p:blipFill>
              <a:blip r:embed="rId4"/>
              <a:stretch>
                <a:fillRect/>
              </a:stretch>
            </p:blipFill>
            <p:spPr>
              <a:xfrm>
                <a:off x="342518" y="-17907"/>
                <a:ext cx="6296025" cy="5028819"/>
              </a:xfrm>
              <a:prstGeom prst="rect">
                <a:avLst/>
              </a:prstGeom>
            </p:spPr>
          </p:pic>
        </mc:Fallback>
      </mc:AlternateContent>
    </p:spTree>
    <p:extLst>
      <p:ext uri="{BB962C8B-B14F-4D97-AF65-F5344CB8AC3E}">
        <p14:creationId xmlns:p14="http://schemas.microsoft.com/office/powerpoint/2010/main" val="2739758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3E9E08-8A16-46E5-989F-C2F6540E70A7}"/>
              </a:ext>
            </a:extLst>
          </p:cNvPr>
          <p:cNvSpPr txBox="1"/>
          <p:nvPr/>
        </p:nvSpPr>
        <p:spPr>
          <a:xfrm>
            <a:off x="6711696" y="3860429"/>
            <a:ext cx="2230120" cy="954107"/>
          </a:xfrm>
          <a:prstGeom prst="rect">
            <a:avLst/>
          </a:prstGeom>
          <a:noFill/>
        </p:spPr>
        <p:txBody>
          <a:bodyPr wrap="square" rtlCol="0">
            <a:spAutoFit/>
          </a:bodyPr>
          <a:lstStyle/>
          <a:p>
            <a:r>
              <a:rPr lang="en-US" sz="1400" dirty="0"/>
              <a:t>1= Dissatisfied</a:t>
            </a:r>
          </a:p>
          <a:p>
            <a:r>
              <a:rPr lang="en-US" sz="1400" dirty="0"/>
              <a:t>2= Somewhat Dissatisfied</a:t>
            </a:r>
          </a:p>
          <a:p>
            <a:r>
              <a:rPr lang="en-US" sz="1400" dirty="0"/>
              <a:t>3= Somewhat Satisfied</a:t>
            </a:r>
          </a:p>
          <a:p>
            <a:r>
              <a:rPr lang="en-US" sz="1400" dirty="0"/>
              <a:t>4= Satisfied</a:t>
            </a:r>
          </a:p>
        </p:txBody>
      </p:sp>
      <mc:AlternateContent xmlns:mc="http://schemas.openxmlformats.org/markup-compatibility/2006">
        <mc:Choice xmlns:cx2="http://schemas.microsoft.com/office/drawing/2015/10/21/chartex" Requires="cx2">
          <p:graphicFrame>
            <p:nvGraphicFramePr>
              <p:cNvPr id="5" name="Chart 4">
                <a:extLst>
                  <a:ext uri="{FF2B5EF4-FFF2-40B4-BE49-F238E27FC236}">
                    <a16:creationId xmlns:a16="http://schemas.microsoft.com/office/drawing/2014/main" id="{356166D7-E257-42FB-A6C1-A43F8FF771A5}"/>
                  </a:ext>
                </a:extLst>
              </p:cNvPr>
              <p:cNvGraphicFramePr/>
              <p:nvPr>
                <p:extLst>
                  <p:ext uri="{D42A27DB-BD31-4B8C-83A1-F6EECF244321}">
                    <p14:modId xmlns:p14="http://schemas.microsoft.com/office/powerpoint/2010/main" val="2871658427"/>
                  </p:ext>
                </p:extLst>
              </p:nvPr>
            </p:nvGraphicFramePr>
            <p:xfrm>
              <a:off x="0" y="249645"/>
              <a:ext cx="6391656" cy="4642395"/>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5" name="Chart 4">
                <a:extLst>
                  <a:ext uri="{FF2B5EF4-FFF2-40B4-BE49-F238E27FC236}">
                    <a16:creationId xmlns:a16="http://schemas.microsoft.com/office/drawing/2014/main" id="{356166D7-E257-42FB-A6C1-A43F8FF771A5}"/>
                  </a:ext>
                </a:extLst>
              </p:cNvPr>
              <p:cNvPicPr>
                <a:picLocks noGrp="1" noRot="1" noChangeAspect="1" noMove="1" noResize="1" noEditPoints="1" noAdjustHandles="1" noChangeArrowheads="1" noChangeShapeType="1"/>
              </p:cNvPicPr>
              <p:nvPr/>
            </p:nvPicPr>
            <p:blipFill>
              <a:blip r:embed="rId4"/>
              <a:stretch>
                <a:fillRect/>
              </a:stretch>
            </p:blipFill>
            <p:spPr>
              <a:xfrm>
                <a:off x="0" y="249645"/>
                <a:ext cx="6391656" cy="4642395"/>
              </a:xfrm>
              <a:prstGeom prst="rect">
                <a:avLst/>
              </a:prstGeom>
            </p:spPr>
          </p:pic>
        </mc:Fallback>
      </mc:AlternateContent>
    </p:spTree>
    <p:extLst>
      <p:ext uri="{BB962C8B-B14F-4D97-AF65-F5344CB8AC3E}">
        <p14:creationId xmlns:p14="http://schemas.microsoft.com/office/powerpoint/2010/main" val="3977837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t>Tech Staff Ratings - TSC</a:t>
            </a:r>
          </a:p>
        </p:txBody>
      </p:sp>
      <p:graphicFrame>
        <p:nvGraphicFramePr>
          <p:cNvPr id="5" name="Content Placeholder 4">
            <a:extLst>
              <a:ext uri="{FF2B5EF4-FFF2-40B4-BE49-F238E27FC236}">
                <a16:creationId xmlns:a16="http://schemas.microsoft.com/office/drawing/2014/main" id="{E1AAD1A1-11D6-45DD-B208-3E3574A3F556}"/>
              </a:ext>
            </a:extLst>
          </p:cNvPr>
          <p:cNvGraphicFramePr>
            <a:graphicFrameLocks noGrp="1"/>
          </p:cNvGraphicFramePr>
          <p:nvPr>
            <p:ph idx="1"/>
            <p:extLst>
              <p:ext uri="{D42A27DB-BD31-4B8C-83A1-F6EECF244321}">
                <p14:modId xmlns:p14="http://schemas.microsoft.com/office/powerpoint/2010/main" val="820076040"/>
              </p:ext>
            </p:extLst>
          </p:nvPr>
        </p:nvGraphicFramePr>
        <p:xfrm>
          <a:off x="128015" y="925829"/>
          <a:ext cx="4564957" cy="24851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00824E3F-6C96-42FC-9A1C-7FF8D5ECDAA6}"/>
              </a:ext>
            </a:extLst>
          </p:cNvPr>
          <p:cNvGraphicFramePr>
            <a:graphicFrameLocks/>
          </p:cNvGraphicFramePr>
          <p:nvPr>
            <p:extLst>
              <p:ext uri="{D42A27DB-BD31-4B8C-83A1-F6EECF244321}">
                <p14:modId xmlns:p14="http://schemas.microsoft.com/office/powerpoint/2010/main" val="545966577"/>
              </p:ext>
            </p:extLst>
          </p:nvPr>
        </p:nvGraphicFramePr>
        <p:xfrm>
          <a:off x="4443985" y="2347722"/>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5972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t>Tech Staff Ratings - TSC</a:t>
            </a:r>
          </a:p>
        </p:txBody>
      </p:sp>
      <p:graphicFrame>
        <p:nvGraphicFramePr>
          <p:cNvPr id="5" name="Content Placeholder 4">
            <a:extLst>
              <a:ext uri="{FF2B5EF4-FFF2-40B4-BE49-F238E27FC236}">
                <a16:creationId xmlns:a16="http://schemas.microsoft.com/office/drawing/2014/main" id="{598FCA2F-3041-4FC3-803C-6856094FB0FF}"/>
              </a:ext>
            </a:extLst>
          </p:cNvPr>
          <p:cNvGraphicFramePr>
            <a:graphicFrameLocks noGrp="1"/>
          </p:cNvGraphicFramePr>
          <p:nvPr>
            <p:ph idx="1"/>
            <p:extLst>
              <p:ext uri="{D42A27DB-BD31-4B8C-83A1-F6EECF244321}">
                <p14:modId xmlns:p14="http://schemas.microsoft.com/office/powerpoint/2010/main" val="2104579905"/>
              </p:ext>
            </p:extLst>
          </p:nvPr>
        </p:nvGraphicFramePr>
        <p:xfrm>
          <a:off x="182880" y="1095692"/>
          <a:ext cx="4114800" cy="29276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EA4B1462-EDEE-4F31-99D5-3ACA593DC7B2}"/>
              </a:ext>
            </a:extLst>
          </p:cNvPr>
          <p:cNvGraphicFramePr>
            <a:graphicFrameLocks/>
          </p:cNvGraphicFramePr>
          <p:nvPr>
            <p:extLst>
              <p:ext uri="{D42A27DB-BD31-4B8C-83A1-F6EECF244321}">
                <p14:modId xmlns:p14="http://schemas.microsoft.com/office/powerpoint/2010/main" val="2305823015"/>
              </p:ext>
            </p:extLst>
          </p:nvPr>
        </p:nvGraphicFramePr>
        <p:xfrm>
          <a:off x="4480560" y="2397125"/>
          <a:ext cx="4572000" cy="27463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18152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t>Tech Staff Ratings – College/Dept.</a:t>
            </a:r>
          </a:p>
        </p:txBody>
      </p:sp>
      <p:graphicFrame>
        <p:nvGraphicFramePr>
          <p:cNvPr id="5" name="Content Placeholder 4">
            <a:extLst>
              <a:ext uri="{FF2B5EF4-FFF2-40B4-BE49-F238E27FC236}">
                <a16:creationId xmlns:a16="http://schemas.microsoft.com/office/drawing/2014/main" id="{D7D937CC-2B13-46AC-9944-467731A9D8E8}"/>
              </a:ext>
            </a:extLst>
          </p:cNvPr>
          <p:cNvGraphicFramePr>
            <a:graphicFrameLocks noGrp="1"/>
          </p:cNvGraphicFramePr>
          <p:nvPr>
            <p:ph idx="1"/>
            <p:extLst>
              <p:ext uri="{D42A27DB-BD31-4B8C-83A1-F6EECF244321}">
                <p14:modId xmlns:p14="http://schemas.microsoft.com/office/powerpoint/2010/main" val="3994305916"/>
              </p:ext>
            </p:extLst>
          </p:nvPr>
        </p:nvGraphicFramePr>
        <p:xfrm>
          <a:off x="457200" y="1200150"/>
          <a:ext cx="4416552" cy="21191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52025E9E-2398-4A1A-82CD-F94305E3EA57}"/>
              </a:ext>
            </a:extLst>
          </p:cNvPr>
          <p:cNvGraphicFramePr>
            <a:graphicFrameLocks/>
          </p:cNvGraphicFramePr>
          <p:nvPr>
            <p:extLst>
              <p:ext uri="{D42A27DB-BD31-4B8C-83A1-F6EECF244321}">
                <p14:modId xmlns:p14="http://schemas.microsoft.com/office/powerpoint/2010/main" val="3261990022"/>
              </p:ext>
            </p:extLst>
          </p:nvPr>
        </p:nvGraphicFramePr>
        <p:xfrm>
          <a:off x="4482147" y="2658491"/>
          <a:ext cx="4568825" cy="23685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51094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t>Tech Staff Ratings – College/Dept.</a:t>
            </a:r>
          </a:p>
        </p:txBody>
      </p:sp>
      <p:graphicFrame>
        <p:nvGraphicFramePr>
          <p:cNvPr id="5" name="Content Placeholder 4">
            <a:extLst>
              <a:ext uri="{FF2B5EF4-FFF2-40B4-BE49-F238E27FC236}">
                <a16:creationId xmlns:a16="http://schemas.microsoft.com/office/drawing/2014/main" id="{A8DBBDAF-A1BE-458B-A616-2E17936182B2}"/>
              </a:ext>
            </a:extLst>
          </p:cNvPr>
          <p:cNvGraphicFramePr>
            <a:graphicFrameLocks noGrp="1"/>
          </p:cNvGraphicFramePr>
          <p:nvPr>
            <p:ph idx="1"/>
            <p:extLst>
              <p:ext uri="{D42A27DB-BD31-4B8C-83A1-F6EECF244321}">
                <p14:modId xmlns:p14="http://schemas.microsoft.com/office/powerpoint/2010/main" val="197009035"/>
              </p:ext>
            </p:extLst>
          </p:nvPr>
        </p:nvGraphicFramePr>
        <p:xfrm>
          <a:off x="262274" y="1200150"/>
          <a:ext cx="4218286" cy="25854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4C88A225-E03A-4D18-AA43-1788477478A1}"/>
              </a:ext>
            </a:extLst>
          </p:cNvPr>
          <p:cNvGraphicFramePr>
            <a:graphicFrameLocks/>
          </p:cNvGraphicFramePr>
          <p:nvPr>
            <p:extLst>
              <p:ext uri="{D42A27DB-BD31-4B8C-83A1-F6EECF244321}">
                <p14:modId xmlns:p14="http://schemas.microsoft.com/office/powerpoint/2010/main" val="2416636701"/>
              </p:ext>
            </p:extLst>
          </p:nvPr>
        </p:nvGraphicFramePr>
        <p:xfrm>
          <a:off x="4569098" y="2403475"/>
          <a:ext cx="4568825" cy="27400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79054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t>Tech Staff Ratings - CTLT</a:t>
            </a:r>
          </a:p>
        </p:txBody>
      </p:sp>
      <p:graphicFrame>
        <p:nvGraphicFramePr>
          <p:cNvPr id="5" name="Content Placeholder 4">
            <a:extLst>
              <a:ext uri="{FF2B5EF4-FFF2-40B4-BE49-F238E27FC236}">
                <a16:creationId xmlns:a16="http://schemas.microsoft.com/office/drawing/2014/main" id="{1F55FA1A-FD75-4EBA-B146-07D61EF2043C}"/>
              </a:ext>
            </a:extLst>
          </p:cNvPr>
          <p:cNvGraphicFramePr>
            <a:graphicFrameLocks noGrp="1"/>
          </p:cNvGraphicFramePr>
          <p:nvPr>
            <p:ph idx="1"/>
            <p:extLst>
              <p:ext uri="{D42A27DB-BD31-4B8C-83A1-F6EECF244321}">
                <p14:modId xmlns:p14="http://schemas.microsoft.com/office/powerpoint/2010/main" val="2764405812"/>
              </p:ext>
            </p:extLst>
          </p:nvPr>
        </p:nvGraphicFramePr>
        <p:xfrm>
          <a:off x="457200" y="1038322"/>
          <a:ext cx="4187952" cy="24114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8843DFA1-CB0E-4868-B821-1462FF493AD8}"/>
              </a:ext>
            </a:extLst>
          </p:cNvPr>
          <p:cNvGraphicFramePr>
            <a:graphicFrameLocks/>
          </p:cNvGraphicFramePr>
          <p:nvPr>
            <p:extLst>
              <p:ext uri="{D42A27DB-BD31-4B8C-83A1-F6EECF244321}">
                <p14:modId xmlns:p14="http://schemas.microsoft.com/office/powerpoint/2010/main" val="2643444398"/>
              </p:ext>
            </p:extLst>
          </p:nvPr>
        </p:nvGraphicFramePr>
        <p:xfrm>
          <a:off x="4730623" y="2182700"/>
          <a:ext cx="4565650" cy="27463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435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t>Tech Staff Ratings - CTLT</a:t>
            </a:r>
          </a:p>
        </p:txBody>
      </p:sp>
      <p:graphicFrame>
        <p:nvGraphicFramePr>
          <p:cNvPr id="5" name="Content Placeholder 4">
            <a:extLst>
              <a:ext uri="{FF2B5EF4-FFF2-40B4-BE49-F238E27FC236}">
                <a16:creationId xmlns:a16="http://schemas.microsoft.com/office/drawing/2014/main" id="{87FBBBD3-1F84-405F-B8E1-41043ABE3C7C}"/>
              </a:ext>
            </a:extLst>
          </p:cNvPr>
          <p:cNvGraphicFramePr>
            <a:graphicFrameLocks noGrp="1"/>
          </p:cNvGraphicFramePr>
          <p:nvPr>
            <p:ph idx="1"/>
            <p:extLst>
              <p:ext uri="{D42A27DB-BD31-4B8C-83A1-F6EECF244321}">
                <p14:modId xmlns:p14="http://schemas.microsoft.com/office/powerpoint/2010/main" val="2991170946"/>
              </p:ext>
            </p:extLst>
          </p:nvPr>
        </p:nvGraphicFramePr>
        <p:xfrm>
          <a:off x="457201" y="1200150"/>
          <a:ext cx="3785616" cy="22197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C3FDBF12-FC06-4A08-9613-0B7E8F88BDA7}"/>
              </a:ext>
            </a:extLst>
          </p:cNvPr>
          <p:cNvGraphicFramePr>
            <a:graphicFrameLocks/>
          </p:cNvGraphicFramePr>
          <p:nvPr>
            <p:extLst>
              <p:ext uri="{D42A27DB-BD31-4B8C-83A1-F6EECF244321}">
                <p14:modId xmlns:p14="http://schemas.microsoft.com/office/powerpoint/2010/main" val="2323006414"/>
              </p:ext>
            </p:extLst>
          </p:nvPr>
        </p:nvGraphicFramePr>
        <p:xfrm>
          <a:off x="4406094" y="2049842"/>
          <a:ext cx="4568825" cy="27400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690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t>How informed </a:t>
            </a:r>
          </a:p>
        </p:txBody>
      </p:sp>
      <p:graphicFrame>
        <p:nvGraphicFramePr>
          <p:cNvPr id="5" name="Content Placeholder 4">
            <a:extLst>
              <a:ext uri="{FF2B5EF4-FFF2-40B4-BE49-F238E27FC236}">
                <a16:creationId xmlns:a16="http://schemas.microsoft.com/office/drawing/2014/main" id="{5D8BE7C4-78E0-4781-96CC-1376B226C632}"/>
              </a:ext>
            </a:extLst>
          </p:cNvPr>
          <p:cNvGraphicFramePr>
            <a:graphicFrameLocks noGrp="1"/>
          </p:cNvGraphicFramePr>
          <p:nvPr>
            <p:ph idx="1"/>
            <p:extLst>
              <p:ext uri="{D42A27DB-BD31-4B8C-83A1-F6EECF244321}">
                <p14:modId xmlns:p14="http://schemas.microsoft.com/office/powerpoint/2010/main" val="1144470976"/>
              </p:ext>
            </p:extLst>
          </p:nvPr>
        </p:nvGraphicFramePr>
        <p:xfrm>
          <a:off x="457200" y="1200150"/>
          <a:ext cx="3941064" cy="22471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B728889F-2F62-45A6-833B-1EE8569DB1C8}"/>
              </a:ext>
            </a:extLst>
          </p:cNvPr>
          <p:cNvGraphicFramePr>
            <a:graphicFrameLocks/>
          </p:cNvGraphicFramePr>
          <p:nvPr>
            <p:extLst>
              <p:ext uri="{D42A27DB-BD31-4B8C-83A1-F6EECF244321}">
                <p14:modId xmlns:p14="http://schemas.microsoft.com/office/powerpoint/2010/main" val="3393055608"/>
              </p:ext>
            </p:extLst>
          </p:nvPr>
        </p:nvGraphicFramePr>
        <p:xfrm>
          <a:off x="4398264" y="2160031"/>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29750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t>How informed</a:t>
            </a:r>
          </a:p>
        </p:txBody>
      </p:sp>
      <p:graphicFrame>
        <p:nvGraphicFramePr>
          <p:cNvPr id="5" name="Content Placeholder 4">
            <a:extLst>
              <a:ext uri="{FF2B5EF4-FFF2-40B4-BE49-F238E27FC236}">
                <a16:creationId xmlns:a16="http://schemas.microsoft.com/office/drawing/2014/main" id="{5A254B5C-878C-4C1B-8122-424396AD86EC}"/>
              </a:ext>
            </a:extLst>
          </p:cNvPr>
          <p:cNvGraphicFramePr>
            <a:graphicFrameLocks noGrp="1"/>
          </p:cNvGraphicFramePr>
          <p:nvPr>
            <p:ph idx="1"/>
            <p:extLst>
              <p:ext uri="{D42A27DB-BD31-4B8C-83A1-F6EECF244321}">
                <p14:modId xmlns:p14="http://schemas.microsoft.com/office/powerpoint/2010/main" val="2535264240"/>
              </p:ext>
            </p:extLst>
          </p:nvPr>
        </p:nvGraphicFramePr>
        <p:xfrm>
          <a:off x="265176" y="945530"/>
          <a:ext cx="4462272" cy="24848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BDE195F5-9AB2-4E1A-B524-DE7BB9A1F9A1}"/>
              </a:ext>
            </a:extLst>
          </p:cNvPr>
          <p:cNvGraphicFramePr>
            <a:graphicFrameLocks/>
          </p:cNvGraphicFramePr>
          <p:nvPr>
            <p:extLst>
              <p:ext uri="{D42A27DB-BD31-4B8C-83A1-F6EECF244321}">
                <p14:modId xmlns:p14="http://schemas.microsoft.com/office/powerpoint/2010/main" val="3931633882"/>
              </p:ext>
            </p:extLst>
          </p:nvPr>
        </p:nvGraphicFramePr>
        <p:xfrm>
          <a:off x="4462272" y="2187971"/>
          <a:ext cx="4572000" cy="27495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5510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t>Moving to MISO</a:t>
            </a:r>
          </a:p>
        </p:txBody>
      </p:sp>
      <p:sp>
        <p:nvSpPr>
          <p:cNvPr id="3" name="Content Placeholder 2"/>
          <p:cNvSpPr>
            <a:spLocks noGrp="1"/>
          </p:cNvSpPr>
          <p:nvPr>
            <p:ph idx="1"/>
          </p:nvPr>
        </p:nvSpPr>
        <p:spPr>
          <a:xfrm>
            <a:off x="4846321" y="2400303"/>
            <a:ext cx="4070908" cy="2425864"/>
          </a:xfrm>
        </p:spPr>
        <p:txBody>
          <a:bodyPr>
            <a:normAutofit/>
          </a:bodyPr>
          <a:lstStyle/>
          <a:p>
            <a:pPr marL="0" indent="0">
              <a:buNone/>
            </a:pPr>
            <a:r>
              <a:rPr lang="en-US" dirty="0"/>
              <a:t>MISO = Measuring Information Service Outcomes</a:t>
            </a:r>
          </a:p>
          <a:p>
            <a:pPr marL="0" indent="0" algn="r">
              <a:buNone/>
            </a:pPr>
            <a:r>
              <a:rPr lang="en-US" i="1" dirty="0"/>
              <a:t>misosurvey.org</a:t>
            </a:r>
          </a:p>
          <a:p>
            <a:pPr marL="0" indent="0">
              <a:buNone/>
            </a:pPr>
            <a:endParaRPr lang="en-US" dirty="0"/>
          </a:p>
        </p:txBody>
      </p:sp>
      <p:pic>
        <p:nvPicPr>
          <p:cNvPr id="1026" name="Picture 2" descr="Best Miso Soup Recipe - How To Make Miso Soup">
            <a:extLst>
              <a:ext uri="{FF2B5EF4-FFF2-40B4-BE49-F238E27FC236}">
                <a16:creationId xmlns:a16="http://schemas.microsoft.com/office/drawing/2014/main" id="{059B736A-48D1-4A6D-A86D-F1FAB50297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550" y="1200150"/>
            <a:ext cx="3926766" cy="2618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576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t>How informed</a:t>
            </a:r>
          </a:p>
        </p:txBody>
      </p:sp>
      <p:graphicFrame>
        <p:nvGraphicFramePr>
          <p:cNvPr id="5" name="Content Placeholder 4">
            <a:extLst>
              <a:ext uri="{FF2B5EF4-FFF2-40B4-BE49-F238E27FC236}">
                <a16:creationId xmlns:a16="http://schemas.microsoft.com/office/drawing/2014/main" id="{4E6C345C-7CB4-4AC0-BA55-7C24C0EB0948}"/>
              </a:ext>
            </a:extLst>
          </p:cNvPr>
          <p:cNvGraphicFramePr>
            <a:graphicFrameLocks noGrp="1"/>
          </p:cNvGraphicFramePr>
          <p:nvPr>
            <p:ph idx="1"/>
            <p:extLst>
              <p:ext uri="{D42A27DB-BD31-4B8C-83A1-F6EECF244321}">
                <p14:modId xmlns:p14="http://schemas.microsoft.com/office/powerpoint/2010/main" val="3270906075"/>
              </p:ext>
            </p:extLst>
          </p:nvPr>
        </p:nvGraphicFramePr>
        <p:xfrm>
          <a:off x="182880" y="1001268"/>
          <a:ext cx="420624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EF6EA45B-8515-445D-9692-E28E2310FE78}"/>
              </a:ext>
            </a:extLst>
          </p:cNvPr>
          <p:cNvGraphicFramePr>
            <a:graphicFrameLocks/>
          </p:cNvGraphicFramePr>
          <p:nvPr>
            <p:extLst>
              <p:ext uri="{D42A27DB-BD31-4B8C-83A1-F6EECF244321}">
                <p14:modId xmlns:p14="http://schemas.microsoft.com/office/powerpoint/2010/main" val="982109349"/>
              </p:ext>
            </p:extLst>
          </p:nvPr>
        </p:nvGraphicFramePr>
        <p:xfrm>
          <a:off x="4389120" y="2105406"/>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63565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296"/>
            <a:ext cx="9138197" cy="5143500"/>
          </a:xfrm>
          <a:prstGeom prst="rect">
            <a:avLst/>
          </a:prstGeom>
        </p:spPr>
      </p:pic>
      <p:sp>
        <p:nvSpPr>
          <p:cNvPr id="2" name="Title 1"/>
          <p:cNvSpPr>
            <a:spLocks noGrp="1"/>
          </p:cNvSpPr>
          <p:nvPr>
            <p:ph type="title"/>
          </p:nvPr>
        </p:nvSpPr>
        <p:spPr/>
        <p:txBody>
          <a:bodyPr/>
          <a:lstStyle/>
          <a:p>
            <a:r>
              <a:rPr lang="en-US" dirty="0"/>
              <a:t>IT Demographics</a:t>
            </a:r>
          </a:p>
        </p:txBody>
      </p:sp>
      <mc:AlternateContent xmlns:mc="http://schemas.openxmlformats.org/markup-compatibility/2006">
        <mc:Choice xmlns:cx2="http://schemas.microsoft.com/office/drawing/2015/10/21/chartex" Requires="cx2">
          <p:graphicFrame>
            <p:nvGraphicFramePr>
              <p:cNvPr id="5" name="Content Placeholder 4">
                <a:extLst>
                  <a:ext uri="{FF2B5EF4-FFF2-40B4-BE49-F238E27FC236}">
                    <a16:creationId xmlns:a16="http://schemas.microsoft.com/office/drawing/2014/main" id="{9EDCCB25-6ADD-44E8-997D-F06464E4DD44}"/>
                  </a:ext>
                </a:extLst>
              </p:cNvPr>
              <p:cNvGraphicFramePr>
                <a:graphicFrameLocks noGrp="1"/>
              </p:cNvGraphicFramePr>
              <p:nvPr>
                <p:ph idx="1"/>
                <p:extLst>
                  <p:ext uri="{D42A27DB-BD31-4B8C-83A1-F6EECF244321}">
                    <p14:modId xmlns:p14="http://schemas.microsoft.com/office/powerpoint/2010/main" val="1872932269"/>
                  </p:ext>
                </p:extLst>
              </p:nvPr>
            </p:nvGraphicFramePr>
            <p:xfrm>
              <a:off x="100144" y="1063229"/>
              <a:ext cx="4297680" cy="2822971"/>
            </p:xfrm>
            <a:graphic>
              <a:graphicData uri="http://schemas.microsoft.com/office/drawing/2014/chartex">
                <cx:chart xmlns:cx="http://schemas.microsoft.com/office/drawing/2014/chartex" xmlns:r="http://schemas.openxmlformats.org/officeDocument/2006/relationships" r:id="rId4"/>
              </a:graphicData>
            </a:graphic>
          </p:graphicFrame>
        </mc:Choice>
        <mc:Fallback>
          <p:pic>
            <p:nvPicPr>
              <p:cNvPr id="5" name="Content Placeholder 4">
                <a:extLst>
                  <a:ext uri="{FF2B5EF4-FFF2-40B4-BE49-F238E27FC236}">
                    <a16:creationId xmlns:a16="http://schemas.microsoft.com/office/drawing/2014/main" id="{9EDCCB25-6ADD-44E8-997D-F06464E4DD44}"/>
                  </a:ext>
                </a:extLst>
              </p:cNvPr>
              <p:cNvPicPr>
                <a:picLocks noGrp="1" noRot="1" noChangeAspect="1" noMove="1" noResize="1" noEditPoints="1" noAdjustHandles="1" noChangeArrowheads="1" noChangeShapeType="1"/>
              </p:cNvPicPr>
              <p:nvPr/>
            </p:nvPicPr>
            <p:blipFill>
              <a:blip r:embed="rId5"/>
              <a:stretch>
                <a:fillRect/>
              </a:stretch>
            </p:blipFill>
            <p:spPr>
              <a:xfrm>
                <a:off x="100144" y="1063229"/>
                <a:ext cx="4297680" cy="2822971"/>
              </a:xfrm>
              <a:prstGeom prst="rect">
                <a:avLst/>
              </a:prstGeom>
            </p:spPr>
          </p:pic>
        </mc:Fallback>
      </mc:AlternateContent>
      <p:graphicFrame>
        <p:nvGraphicFramePr>
          <p:cNvPr id="6" name="Chart 5">
            <a:extLst>
              <a:ext uri="{FF2B5EF4-FFF2-40B4-BE49-F238E27FC236}">
                <a16:creationId xmlns:a16="http://schemas.microsoft.com/office/drawing/2014/main" id="{BC2812E2-CAF5-4ED6-A742-03E3802CC4C6}"/>
              </a:ext>
            </a:extLst>
          </p:cNvPr>
          <p:cNvGraphicFramePr>
            <a:graphicFrameLocks/>
          </p:cNvGraphicFramePr>
          <p:nvPr>
            <p:extLst>
              <p:ext uri="{D42A27DB-BD31-4B8C-83A1-F6EECF244321}">
                <p14:modId xmlns:p14="http://schemas.microsoft.com/office/powerpoint/2010/main" val="1193854954"/>
              </p:ext>
            </p:extLst>
          </p:nvPr>
        </p:nvGraphicFramePr>
        <p:xfrm>
          <a:off x="4471856" y="1929384"/>
          <a:ext cx="4572000" cy="304471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59271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t>IT Demographics</a:t>
            </a:r>
          </a:p>
        </p:txBody>
      </p:sp>
      <p:graphicFrame>
        <p:nvGraphicFramePr>
          <p:cNvPr id="5" name="Content Placeholder 4">
            <a:extLst>
              <a:ext uri="{FF2B5EF4-FFF2-40B4-BE49-F238E27FC236}">
                <a16:creationId xmlns:a16="http://schemas.microsoft.com/office/drawing/2014/main" id="{63D75329-AC46-4148-949E-0C280E2F0305}"/>
              </a:ext>
            </a:extLst>
          </p:cNvPr>
          <p:cNvGraphicFramePr>
            <a:graphicFrameLocks noGrp="1"/>
          </p:cNvGraphicFramePr>
          <p:nvPr>
            <p:ph idx="1"/>
            <p:extLst>
              <p:ext uri="{D42A27DB-BD31-4B8C-83A1-F6EECF244321}">
                <p14:modId xmlns:p14="http://schemas.microsoft.com/office/powerpoint/2010/main" val="892180559"/>
              </p:ext>
            </p:extLst>
          </p:nvPr>
        </p:nvGraphicFramePr>
        <p:xfrm>
          <a:off x="4700016" y="1901952"/>
          <a:ext cx="4242816" cy="29535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DE0D9D68-4D4E-4F6F-A702-FF761049F703}"/>
              </a:ext>
            </a:extLst>
          </p:cNvPr>
          <p:cNvGraphicFramePr>
            <a:graphicFrameLocks/>
          </p:cNvGraphicFramePr>
          <p:nvPr>
            <p:extLst>
              <p:ext uri="{D42A27DB-BD31-4B8C-83A1-F6EECF244321}">
                <p14:modId xmlns:p14="http://schemas.microsoft.com/office/powerpoint/2010/main" val="599769058"/>
              </p:ext>
            </p:extLst>
          </p:nvPr>
        </p:nvGraphicFramePr>
        <p:xfrm>
          <a:off x="201168" y="933450"/>
          <a:ext cx="4578350" cy="29535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59884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t>IT Demographics</a:t>
            </a:r>
          </a:p>
        </p:txBody>
      </p:sp>
      <p:graphicFrame>
        <p:nvGraphicFramePr>
          <p:cNvPr id="5" name="Content Placeholder 4">
            <a:extLst>
              <a:ext uri="{FF2B5EF4-FFF2-40B4-BE49-F238E27FC236}">
                <a16:creationId xmlns:a16="http://schemas.microsoft.com/office/drawing/2014/main" id="{6C21C91E-AD28-420C-96FE-224C38B3EA46}"/>
              </a:ext>
            </a:extLst>
          </p:cNvPr>
          <p:cNvGraphicFramePr>
            <a:graphicFrameLocks noGrp="1"/>
          </p:cNvGraphicFramePr>
          <p:nvPr>
            <p:ph idx="1"/>
            <p:extLst>
              <p:ext uri="{D42A27DB-BD31-4B8C-83A1-F6EECF244321}">
                <p14:modId xmlns:p14="http://schemas.microsoft.com/office/powerpoint/2010/main" val="516549670"/>
              </p:ext>
            </p:extLst>
          </p:nvPr>
        </p:nvGraphicFramePr>
        <p:xfrm>
          <a:off x="217869" y="1063229"/>
          <a:ext cx="4114800" cy="25946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839A2AF9-5A6C-42D0-8BD4-5DCA34E13F75}"/>
              </a:ext>
            </a:extLst>
          </p:cNvPr>
          <p:cNvGraphicFramePr>
            <a:graphicFrameLocks/>
          </p:cNvGraphicFramePr>
          <p:nvPr>
            <p:extLst>
              <p:ext uri="{D42A27DB-BD31-4B8C-83A1-F6EECF244321}">
                <p14:modId xmlns:p14="http://schemas.microsoft.com/office/powerpoint/2010/main" val="3956673748"/>
              </p:ext>
            </p:extLst>
          </p:nvPr>
        </p:nvGraphicFramePr>
        <p:xfrm>
          <a:off x="4350956" y="2194321"/>
          <a:ext cx="4575175"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37710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t>One Thing – IT Services</a:t>
            </a:r>
          </a:p>
        </p:txBody>
      </p:sp>
      <p:graphicFrame>
        <p:nvGraphicFramePr>
          <p:cNvPr id="5" name="Content Placeholder 4">
            <a:extLst>
              <a:ext uri="{FF2B5EF4-FFF2-40B4-BE49-F238E27FC236}">
                <a16:creationId xmlns:a16="http://schemas.microsoft.com/office/drawing/2014/main" id="{87481FB1-E060-4871-B4A4-0279BAAB6929}"/>
              </a:ext>
            </a:extLst>
          </p:cNvPr>
          <p:cNvGraphicFramePr>
            <a:graphicFrameLocks noGrp="1"/>
          </p:cNvGraphicFramePr>
          <p:nvPr>
            <p:ph idx="1"/>
            <p:extLst>
              <p:ext uri="{D42A27DB-BD31-4B8C-83A1-F6EECF244321}">
                <p14:modId xmlns:p14="http://schemas.microsoft.com/office/powerpoint/2010/main" val="1406773716"/>
              </p:ext>
            </p:extLst>
          </p:nvPr>
        </p:nvGraphicFramePr>
        <p:xfrm>
          <a:off x="521208" y="1063229"/>
          <a:ext cx="8165591" cy="3069862"/>
        </p:xfrm>
        <a:graphic>
          <a:graphicData uri="http://schemas.openxmlformats.org/drawingml/2006/table">
            <a:tbl>
              <a:tblPr>
                <a:tableStyleId>{5C22544A-7EE6-4342-B048-85BDC9FD1C3A}</a:tableStyleId>
              </a:tblPr>
              <a:tblGrid>
                <a:gridCol w="4981435">
                  <a:extLst>
                    <a:ext uri="{9D8B030D-6E8A-4147-A177-3AD203B41FA5}">
                      <a16:colId xmlns:a16="http://schemas.microsoft.com/office/drawing/2014/main" val="1271787840"/>
                    </a:ext>
                  </a:extLst>
                </a:gridCol>
                <a:gridCol w="796039">
                  <a:extLst>
                    <a:ext uri="{9D8B030D-6E8A-4147-A177-3AD203B41FA5}">
                      <a16:colId xmlns:a16="http://schemas.microsoft.com/office/drawing/2014/main" val="2225532233"/>
                    </a:ext>
                  </a:extLst>
                </a:gridCol>
                <a:gridCol w="796039">
                  <a:extLst>
                    <a:ext uri="{9D8B030D-6E8A-4147-A177-3AD203B41FA5}">
                      <a16:colId xmlns:a16="http://schemas.microsoft.com/office/drawing/2014/main" val="1956017167"/>
                    </a:ext>
                  </a:extLst>
                </a:gridCol>
                <a:gridCol w="796039">
                  <a:extLst>
                    <a:ext uri="{9D8B030D-6E8A-4147-A177-3AD203B41FA5}">
                      <a16:colId xmlns:a16="http://schemas.microsoft.com/office/drawing/2014/main" val="4089394606"/>
                    </a:ext>
                  </a:extLst>
                </a:gridCol>
                <a:gridCol w="796039">
                  <a:extLst>
                    <a:ext uri="{9D8B030D-6E8A-4147-A177-3AD203B41FA5}">
                      <a16:colId xmlns:a16="http://schemas.microsoft.com/office/drawing/2014/main" val="165000360"/>
                    </a:ext>
                  </a:extLst>
                </a:gridCol>
              </a:tblGrid>
              <a:tr h="269286">
                <a:tc gridSpan="5">
                  <a:txBody>
                    <a:bodyPr/>
                    <a:lstStyle/>
                    <a:p>
                      <a:pPr algn="l" fontAlgn="b"/>
                      <a:r>
                        <a:rPr lang="en-US" sz="1400" u="none" strike="noStrike">
                          <a:effectLst/>
                        </a:rPr>
                        <a:t>What one thing would you like to see done to enhance information technology services?</a:t>
                      </a:r>
                      <a:endParaRPr lang="en-US" sz="14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9663838"/>
                  </a:ext>
                </a:extLst>
              </a:tr>
              <a:tr h="646286">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Undergrad</a:t>
                      </a:r>
                    </a:p>
                    <a:p>
                      <a:pPr algn="ctr" fontAlgn="b"/>
                      <a:r>
                        <a:rPr lang="en-US" sz="1100" u="none" strike="noStrike" dirty="0">
                          <a:effectLst/>
                        </a:rPr>
                        <a:t>Students</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Graduate Students</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Faculty</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Staff</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1985614"/>
                  </a:ext>
                </a:extLst>
              </a:tr>
              <a:tr h="215429">
                <a:tc>
                  <a:txBody>
                    <a:bodyPr/>
                    <a:lstStyle/>
                    <a:p>
                      <a:pPr algn="r" fontAlgn="b"/>
                      <a:r>
                        <a:rPr lang="en-US" sz="1100" u="none" strike="noStrike">
                          <a:effectLst/>
                        </a:rPr>
                        <a:t>number of comments</a:t>
                      </a:r>
                      <a:endParaRPr lang="en-US" sz="1100" b="0" i="1"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182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115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12323604"/>
                  </a:ext>
                </a:extLst>
              </a:tr>
              <a:tr h="215429">
                <a:tc>
                  <a:txBody>
                    <a:bodyPr/>
                    <a:lstStyle/>
                    <a:p>
                      <a:pPr algn="l" fontAlgn="b"/>
                      <a:r>
                        <a:rPr lang="en-US" sz="1100" u="none" strike="noStrike">
                          <a:effectLst/>
                        </a:rPr>
                        <a:t>ReggieNet improvements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31050793"/>
                  </a:ext>
                </a:extLst>
              </a:tr>
              <a:tr h="215429">
                <a:tc>
                  <a:txBody>
                    <a:bodyPr/>
                    <a:lstStyle/>
                    <a:p>
                      <a:pPr algn="l" fontAlgn="b"/>
                      <a:r>
                        <a:rPr lang="en-US" sz="1100" u="none" strike="noStrike">
                          <a:effectLst/>
                        </a:rPr>
                        <a:t>It's fine/good/no complaints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2130282"/>
                  </a:ext>
                </a:extLst>
              </a:tr>
              <a:tr h="215429">
                <a:tc>
                  <a:txBody>
                    <a:bodyPr/>
                    <a:lstStyle/>
                    <a:p>
                      <a:pPr algn="l" fontAlgn="b"/>
                      <a:r>
                        <a:rPr lang="en-US" sz="1100" u="none" strike="noStrike">
                          <a:effectLst/>
                        </a:rPr>
                        <a:t>Faster response from tech support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88574012"/>
                  </a:ext>
                </a:extLst>
              </a:tr>
              <a:tr h="215429">
                <a:tc>
                  <a:txBody>
                    <a:bodyPr/>
                    <a:lstStyle/>
                    <a:p>
                      <a:pPr algn="l" fontAlgn="b"/>
                      <a:r>
                        <a:rPr lang="en-US" sz="1100" u="none" strike="noStrike">
                          <a:effectLst/>
                        </a:rPr>
                        <a:t>Learning opportunities/training/awareness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83608162"/>
                  </a:ext>
                </a:extLst>
              </a:tr>
              <a:tr h="215429">
                <a:tc>
                  <a:txBody>
                    <a:bodyPr/>
                    <a:lstStyle/>
                    <a:p>
                      <a:pPr algn="l" fontAlgn="b"/>
                      <a:r>
                        <a:rPr lang="en-US" sz="1100" u="none" strike="noStrike">
                          <a:effectLst/>
                        </a:rPr>
                        <a:t>Better/clearer/more informed tech support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5609153"/>
                  </a:ext>
                </a:extLst>
              </a:tr>
              <a:tr h="215429">
                <a:tc>
                  <a:txBody>
                    <a:bodyPr/>
                    <a:lstStyle/>
                    <a:p>
                      <a:pPr algn="l" fontAlgn="b"/>
                      <a:r>
                        <a:rPr lang="en-US" sz="1100" u="none" strike="noStrike">
                          <a:effectLst/>
                        </a:rPr>
                        <a:t>More support - hours, options, equipment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07348150"/>
                  </a:ext>
                </a:extLst>
              </a:tr>
              <a:tr h="215429">
                <a:tc>
                  <a:txBody>
                    <a:bodyPr/>
                    <a:lstStyle/>
                    <a:p>
                      <a:pPr algn="l" fontAlgn="b"/>
                      <a:r>
                        <a:rPr lang="en-US" sz="1100" u="none" strike="noStrike">
                          <a:effectLst/>
                        </a:rPr>
                        <a:t>Support for innovation/research</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99362800"/>
                  </a:ext>
                </a:extLst>
              </a:tr>
              <a:tr h="215429">
                <a:tc>
                  <a:txBody>
                    <a:bodyPr/>
                    <a:lstStyle/>
                    <a:p>
                      <a:pPr algn="l" fontAlgn="b"/>
                      <a:r>
                        <a:rPr lang="en-US" sz="1100" u="none" strike="noStrike">
                          <a:effectLst/>
                        </a:rPr>
                        <a:t>Improvements to WiFi</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&lt;1%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79588951"/>
                  </a:ext>
                </a:extLst>
              </a:tr>
              <a:tr h="215429">
                <a:tc>
                  <a:txBody>
                    <a:bodyPr/>
                    <a:lstStyle/>
                    <a:p>
                      <a:pPr algn="l" fontAlgn="b"/>
                      <a:r>
                        <a:rPr lang="en-US" sz="1100" u="none" strike="noStrike">
                          <a:effectLst/>
                        </a:rPr>
                        <a:t>Free printing/printing issues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&lt;1%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&lt;1%</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5962480"/>
                  </a:ext>
                </a:extLst>
              </a:tr>
            </a:tbl>
          </a:graphicData>
        </a:graphic>
      </p:graphicFrame>
    </p:spTree>
    <p:extLst>
      <p:ext uri="{BB962C8B-B14F-4D97-AF65-F5344CB8AC3E}">
        <p14:creationId xmlns:p14="http://schemas.microsoft.com/office/powerpoint/2010/main" val="1612173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t>One Thing – My.IllinoisState.edu</a:t>
            </a:r>
          </a:p>
        </p:txBody>
      </p:sp>
      <p:graphicFrame>
        <p:nvGraphicFramePr>
          <p:cNvPr id="5" name="Content Placeholder 4">
            <a:extLst>
              <a:ext uri="{FF2B5EF4-FFF2-40B4-BE49-F238E27FC236}">
                <a16:creationId xmlns:a16="http://schemas.microsoft.com/office/drawing/2014/main" id="{CFAEE2C1-BB8A-405D-AC93-E37A140856A7}"/>
              </a:ext>
            </a:extLst>
          </p:cNvPr>
          <p:cNvGraphicFramePr>
            <a:graphicFrameLocks noGrp="1"/>
          </p:cNvGraphicFramePr>
          <p:nvPr>
            <p:ph idx="1"/>
            <p:extLst>
              <p:ext uri="{D42A27DB-BD31-4B8C-83A1-F6EECF244321}">
                <p14:modId xmlns:p14="http://schemas.microsoft.com/office/powerpoint/2010/main" val="1086578673"/>
              </p:ext>
            </p:extLst>
          </p:nvPr>
        </p:nvGraphicFramePr>
        <p:xfrm>
          <a:off x="667512" y="1063229"/>
          <a:ext cx="7690103" cy="2996711"/>
        </p:xfrm>
        <a:graphic>
          <a:graphicData uri="http://schemas.openxmlformats.org/drawingml/2006/table">
            <a:tbl>
              <a:tblPr>
                <a:tableStyleId>{5C22544A-7EE6-4342-B048-85BDC9FD1C3A}</a:tableStyleId>
              </a:tblPr>
              <a:tblGrid>
                <a:gridCol w="4691363">
                  <a:extLst>
                    <a:ext uri="{9D8B030D-6E8A-4147-A177-3AD203B41FA5}">
                      <a16:colId xmlns:a16="http://schemas.microsoft.com/office/drawing/2014/main" val="1232844502"/>
                    </a:ext>
                  </a:extLst>
                </a:gridCol>
                <a:gridCol w="749685">
                  <a:extLst>
                    <a:ext uri="{9D8B030D-6E8A-4147-A177-3AD203B41FA5}">
                      <a16:colId xmlns:a16="http://schemas.microsoft.com/office/drawing/2014/main" val="884214727"/>
                    </a:ext>
                  </a:extLst>
                </a:gridCol>
                <a:gridCol w="749685">
                  <a:extLst>
                    <a:ext uri="{9D8B030D-6E8A-4147-A177-3AD203B41FA5}">
                      <a16:colId xmlns:a16="http://schemas.microsoft.com/office/drawing/2014/main" val="1103011401"/>
                    </a:ext>
                  </a:extLst>
                </a:gridCol>
                <a:gridCol w="749685">
                  <a:extLst>
                    <a:ext uri="{9D8B030D-6E8A-4147-A177-3AD203B41FA5}">
                      <a16:colId xmlns:a16="http://schemas.microsoft.com/office/drawing/2014/main" val="4049329631"/>
                    </a:ext>
                  </a:extLst>
                </a:gridCol>
                <a:gridCol w="749685">
                  <a:extLst>
                    <a:ext uri="{9D8B030D-6E8A-4147-A177-3AD203B41FA5}">
                      <a16:colId xmlns:a16="http://schemas.microsoft.com/office/drawing/2014/main" val="2745185845"/>
                    </a:ext>
                  </a:extLst>
                </a:gridCol>
              </a:tblGrid>
              <a:tr h="282708">
                <a:tc gridSpan="5">
                  <a:txBody>
                    <a:bodyPr/>
                    <a:lstStyle/>
                    <a:p>
                      <a:pPr algn="l" fontAlgn="b"/>
                      <a:r>
                        <a:rPr lang="en-US" sz="1400" u="none" strike="noStrike">
                          <a:effectLst/>
                        </a:rPr>
                        <a:t>What one thing would you like to see done to enhance the functionality of My.IllinoisState.edu?</a:t>
                      </a:r>
                      <a:endParaRPr lang="en-US" sz="14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68778934"/>
                  </a:ext>
                </a:extLst>
              </a:tr>
              <a:tr h="452333">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Undergrad Students</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Graduate Students</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Faculty</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Staff</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6015793"/>
                  </a:ext>
                </a:extLst>
              </a:tr>
              <a:tr h="226167">
                <a:tc>
                  <a:txBody>
                    <a:bodyPr/>
                    <a:lstStyle/>
                    <a:p>
                      <a:pPr algn="r" fontAlgn="b"/>
                      <a:r>
                        <a:rPr lang="en-US" sz="1100" u="none" strike="noStrike">
                          <a:effectLst/>
                        </a:rPr>
                        <a:t>number of comments</a:t>
                      </a:r>
                      <a:endParaRPr lang="en-US" sz="1100" b="0" i="1"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79</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5685872"/>
                  </a:ext>
                </a:extLst>
              </a:tr>
              <a:tr h="226167">
                <a:tc>
                  <a:txBody>
                    <a:bodyPr/>
                    <a:lstStyle/>
                    <a:p>
                      <a:pPr algn="l" fontAlgn="b"/>
                      <a:r>
                        <a:rPr lang="en-US" sz="1100" u="none" strike="noStrike">
                          <a:effectLst/>
                        </a:rPr>
                        <a:t>Improvements to ReggieNet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79714562"/>
                  </a:ext>
                </a:extLst>
              </a:tr>
              <a:tr h="226167">
                <a:tc>
                  <a:txBody>
                    <a:bodyPr/>
                    <a:lstStyle/>
                    <a:p>
                      <a:pPr algn="l" fontAlgn="b"/>
                      <a:r>
                        <a:rPr lang="en-US" sz="1100" u="none" strike="noStrike">
                          <a:effectLst/>
                        </a:rPr>
                        <a:t>Easier to navigate/find information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75776534"/>
                  </a:ext>
                </a:extLst>
              </a:tr>
              <a:tr h="226167">
                <a:tc>
                  <a:txBody>
                    <a:bodyPr/>
                    <a:lstStyle/>
                    <a:p>
                      <a:pPr algn="l" fontAlgn="b"/>
                      <a:r>
                        <a:rPr lang="en-US" sz="1100" u="none" strike="noStrike">
                          <a:effectLst/>
                        </a:rPr>
                        <a:t>It's fine/good/no complaints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37763332"/>
                  </a:ext>
                </a:extLst>
              </a:tr>
              <a:tr h="226167">
                <a:tc>
                  <a:txBody>
                    <a:bodyPr/>
                    <a:lstStyle/>
                    <a:p>
                      <a:pPr algn="l" fontAlgn="b"/>
                      <a:r>
                        <a:rPr lang="en-US" sz="1100" u="none" strike="noStrike">
                          <a:effectLst/>
                        </a:rPr>
                        <a:t>Better mobile experience/mobile app</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81224201"/>
                  </a:ext>
                </a:extLst>
              </a:tr>
              <a:tr h="226167">
                <a:tc>
                  <a:txBody>
                    <a:bodyPr/>
                    <a:lstStyle/>
                    <a:p>
                      <a:pPr algn="l" fontAlgn="b"/>
                      <a:r>
                        <a:rPr lang="en-US" sz="1100" u="none" strike="noStrike">
                          <a:effectLst/>
                        </a:rPr>
                        <a:t>More intuitive/interface issues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37296031"/>
                  </a:ext>
                </a:extLst>
              </a:tr>
              <a:tr h="226167">
                <a:tc>
                  <a:txBody>
                    <a:bodyPr/>
                    <a:lstStyle/>
                    <a:p>
                      <a:pPr algn="l" fontAlgn="b"/>
                      <a:r>
                        <a:rPr lang="en-US" sz="1100" u="none" strike="noStrike">
                          <a:effectLst/>
                        </a:rPr>
                        <a:t>More effective search</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40089695"/>
                  </a:ext>
                </a:extLst>
              </a:tr>
              <a:tr h="226167">
                <a:tc>
                  <a:txBody>
                    <a:bodyPr/>
                    <a:lstStyle/>
                    <a:p>
                      <a:pPr algn="l" fontAlgn="b"/>
                      <a:r>
                        <a:rPr lang="en-US" sz="1100" u="none" strike="noStrike">
                          <a:effectLst/>
                        </a:rPr>
                        <a:t>Customizable to me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34816973"/>
                  </a:ext>
                </a:extLst>
              </a:tr>
              <a:tr h="226167">
                <a:tc>
                  <a:txBody>
                    <a:bodyPr/>
                    <a:lstStyle/>
                    <a:p>
                      <a:pPr algn="l" fontAlgn="b"/>
                      <a:r>
                        <a:rPr lang="en-US" sz="1100" u="none" strike="noStrike">
                          <a:effectLst/>
                        </a:rPr>
                        <a:t>Too many logins/passwords/VPN issues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8898542"/>
                  </a:ext>
                </a:extLst>
              </a:tr>
              <a:tr h="226167">
                <a:tc>
                  <a:txBody>
                    <a:bodyPr/>
                    <a:lstStyle/>
                    <a:p>
                      <a:pPr algn="l" fontAlgn="b"/>
                      <a:r>
                        <a:rPr lang="en-US" sz="1100" u="none" strike="noStrike">
                          <a:effectLst/>
                        </a:rPr>
                        <a:t>Need training/help/awareness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353838"/>
                  </a:ext>
                </a:extLst>
              </a:tr>
            </a:tbl>
          </a:graphicData>
        </a:graphic>
      </p:graphicFrame>
    </p:spTree>
    <p:extLst>
      <p:ext uri="{BB962C8B-B14F-4D97-AF65-F5344CB8AC3E}">
        <p14:creationId xmlns:p14="http://schemas.microsoft.com/office/powerpoint/2010/main" val="11104016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t>One Thing – Course Registration</a:t>
            </a:r>
          </a:p>
        </p:txBody>
      </p:sp>
      <p:graphicFrame>
        <p:nvGraphicFramePr>
          <p:cNvPr id="5" name="Content Placeholder 4">
            <a:extLst>
              <a:ext uri="{FF2B5EF4-FFF2-40B4-BE49-F238E27FC236}">
                <a16:creationId xmlns:a16="http://schemas.microsoft.com/office/drawing/2014/main" id="{95F5B1ED-C868-4907-A7DE-419B0B39975A}"/>
              </a:ext>
            </a:extLst>
          </p:cNvPr>
          <p:cNvGraphicFramePr>
            <a:graphicFrameLocks noGrp="1"/>
          </p:cNvGraphicFramePr>
          <p:nvPr>
            <p:ph idx="1"/>
            <p:extLst>
              <p:ext uri="{D42A27DB-BD31-4B8C-83A1-F6EECF244321}">
                <p14:modId xmlns:p14="http://schemas.microsoft.com/office/powerpoint/2010/main" val="2512857252"/>
              </p:ext>
            </p:extLst>
          </p:nvPr>
        </p:nvGraphicFramePr>
        <p:xfrm>
          <a:off x="776224" y="1037194"/>
          <a:ext cx="7910577" cy="3223907"/>
        </p:xfrm>
        <a:graphic>
          <a:graphicData uri="http://schemas.openxmlformats.org/drawingml/2006/table">
            <a:tbl>
              <a:tblPr>
                <a:tableStyleId>{5C22544A-7EE6-4342-B048-85BDC9FD1C3A}</a:tableStyleId>
              </a:tblPr>
              <a:tblGrid>
                <a:gridCol w="5347140">
                  <a:extLst>
                    <a:ext uri="{9D8B030D-6E8A-4147-A177-3AD203B41FA5}">
                      <a16:colId xmlns:a16="http://schemas.microsoft.com/office/drawing/2014/main" val="2461386796"/>
                    </a:ext>
                  </a:extLst>
                </a:gridCol>
                <a:gridCol w="854479">
                  <a:extLst>
                    <a:ext uri="{9D8B030D-6E8A-4147-A177-3AD203B41FA5}">
                      <a16:colId xmlns:a16="http://schemas.microsoft.com/office/drawing/2014/main" val="3946014588"/>
                    </a:ext>
                  </a:extLst>
                </a:gridCol>
                <a:gridCol w="854479">
                  <a:extLst>
                    <a:ext uri="{9D8B030D-6E8A-4147-A177-3AD203B41FA5}">
                      <a16:colId xmlns:a16="http://schemas.microsoft.com/office/drawing/2014/main" val="781782394"/>
                    </a:ext>
                  </a:extLst>
                </a:gridCol>
                <a:gridCol w="854479">
                  <a:extLst>
                    <a:ext uri="{9D8B030D-6E8A-4147-A177-3AD203B41FA5}">
                      <a16:colId xmlns:a16="http://schemas.microsoft.com/office/drawing/2014/main" val="716210159"/>
                    </a:ext>
                  </a:extLst>
                </a:gridCol>
              </a:tblGrid>
              <a:tr h="453208">
                <a:tc gridSpan="4">
                  <a:txBody>
                    <a:bodyPr/>
                    <a:lstStyle/>
                    <a:p>
                      <a:pPr algn="l" fontAlgn="b"/>
                      <a:r>
                        <a:rPr lang="en-US" sz="1400" u="none" strike="noStrike">
                          <a:effectLst/>
                        </a:rPr>
                        <a:t>What one thing would you like to see done to enhance the functionality of course registration?</a:t>
                      </a:r>
                      <a:endParaRPr lang="en-US" sz="14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76903581"/>
                  </a:ext>
                </a:extLst>
              </a:tr>
              <a:tr h="395815">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Undergrad Students</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Graduate Students</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Faculty</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26847420"/>
                  </a:ext>
                </a:extLst>
              </a:tr>
              <a:tr h="197907">
                <a:tc>
                  <a:txBody>
                    <a:bodyPr/>
                    <a:lstStyle/>
                    <a:p>
                      <a:pPr algn="r" fontAlgn="b"/>
                      <a:r>
                        <a:rPr lang="en-US" sz="1100" u="none" strike="noStrike">
                          <a:effectLst/>
                        </a:rPr>
                        <a:t>number of comments</a:t>
                      </a:r>
                      <a:endParaRPr lang="en-US" sz="1100" b="0" i="1"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10993074"/>
                  </a:ext>
                </a:extLst>
              </a:tr>
              <a:tr h="197907">
                <a:tc>
                  <a:txBody>
                    <a:bodyPr/>
                    <a:lstStyle/>
                    <a:p>
                      <a:pPr algn="l" fontAlgn="b"/>
                      <a:r>
                        <a:rPr lang="en-US" sz="1100" u="none" strike="noStrike">
                          <a:effectLst/>
                        </a:rPr>
                        <a:t>It's fine/ it has improved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9087525"/>
                  </a:ext>
                </a:extLst>
              </a:tr>
              <a:tr h="197907">
                <a:tc>
                  <a:txBody>
                    <a:bodyPr/>
                    <a:lstStyle/>
                    <a:p>
                      <a:pPr algn="l" fontAlgn="b"/>
                      <a:r>
                        <a:rPr lang="en-US" sz="1100" u="none" strike="noStrike">
                          <a:effectLst/>
                        </a:rPr>
                        <a:t>Customized to me (show what I've taken, what works for my major, etc.)</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15506745"/>
                  </a:ext>
                </a:extLst>
              </a:tr>
              <a:tr h="197907">
                <a:tc>
                  <a:txBody>
                    <a:bodyPr/>
                    <a:lstStyle/>
                    <a:p>
                      <a:pPr algn="l" fontAlgn="b"/>
                      <a:r>
                        <a:rPr lang="en-US" sz="1100" u="none" strike="noStrike">
                          <a:effectLst/>
                        </a:rPr>
                        <a:t>Easier to use/interface issues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05767285"/>
                  </a:ext>
                </a:extLst>
              </a:tr>
              <a:tr h="197907">
                <a:tc>
                  <a:txBody>
                    <a:bodyPr/>
                    <a:lstStyle/>
                    <a:p>
                      <a:pPr algn="l" fontAlgn="b"/>
                      <a:r>
                        <a:rPr lang="en-US" sz="1100" u="none" strike="noStrike">
                          <a:effectLst/>
                        </a:rPr>
                        <a:t>Navigation is difficult/clunky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86396931"/>
                  </a:ext>
                </a:extLst>
              </a:tr>
              <a:tr h="197907">
                <a:tc>
                  <a:txBody>
                    <a:bodyPr/>
                    <a:lstStyle/>
                    <a:p>
                      <a:pPr algn="l" fontAlgn="b"/>
                      <a:r>
                        <a:rPr lang="en-US" sz="1100" u="none" strike="noStrike">
                          <a:effectLst/>
                        </a:rPr>
                        <a:t>Crashes during registration/slow</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12925892"/>
                  </a:ext>
                </a:extLst>
              </a:tr>
              <a:tr h="197907">
                <a:tc>
                  <a:txBody>
                    <a:bodyPr/>
                    <a:lstStyle/>
                    <a:p>
                      <a:pPr algn="l" fontAlgn="b"/>
                      <a:r>
                        <a:rPr lang="en-US" sz="1100" u="none" strike="noStrike">
                          <a:effectLst/>
                        </a:rPr>
                        <a:t>Like the shopping cart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32357845"/>
                  </a:ext>
                </a:extLst>
              </a:tr>
              <a:tr h="197907">
                <a:tc>
                  <a:txBody>
                    <a:bodyPr/>
                    <a:lstStyle/>
                    <a:p>
                      <a:pPr algn="l" fontAlgn="b"/>
                      <a:r>
                        <a:rPr lang="en-US" sz="1100" u="none" strike="noStrike">
                          <a:effectLst/>
                        </a:rPr>
                        <a:t>Would like to add courses to cart prior to registration time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17277123"/>
                  </a:ext>
                </a:extLst>
              </a:tr>
              <a:tr h="197907">
                <a:tc>
                  <a:txBody>
                    <a:bodyPr/>
                    <a:lstStyle/>
                    <a:p>
                      <a:pPr algn="l" fontAlgn="b"/>
                      <a:r>
                        <a:rPr lang="en-US" sz="1100" u="none" strike="noStrike">
                          <a:effectLst/>
                        </a:rPr>
                        <a:t>Need training/help/awareness of registration dates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28398053"/>
                  </a:ext>
                </a:extLst>
              </a:tr>
              <a:tr h="197907">
                <a:tc>
                  <a:txBody>
                    <a:bodyPr/>
                    <a:lstStyle/>
                    <a:p>
                      <a:pPr algn="l" fontAlgn="b"/>
                      <a:r>
                        <a:rPr lang="en-US" sz="1100" u="none" strike="noStrike">
                          <a:effectLst/>
                        </a:rPr>
                        <a:t>Overrides should be easier/faculty should be able to approve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43556211"/>
                  </a:ext>
                </a:extLst>
              </a:tr>
              <a:tr h="197907">
                <a:tc>
                  <a:txBody>
                    <a:bodyPr/>
                    <a:lstStyle/>
                    <a:p>
                      <a:pPr algn="l" fontAlgn="b"/>
                      <a:r>
                        <a:rPr lang="en-US" sz="1100" u="none" strike="noStrike">
                          <a:effectLst/>
                        </a:rPr>
                        <a:t>Course description/info should be on registration screens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53013685"/>
                  </a:ext>
                </a:extLst>
              </a:tr>
              <a:tr h="197907">
                <a:tc>
                  <a:txBody>
                    <a:bodyPr/>
                    <a:lstStyle/>
                    <a:p>
                      <a:pPr algn="l" fontAlgn="b"/>
                      <a:r>
                        <a:rPr lang="en-US" sz="1100" u="none" strike="noStrike">
                          <a:effectLst/>
                        </a:rPr>
                        <a:t>Course search should be easier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51182006"/>
                  </a:ext>
                </a:extLst>
              </a:tr>
            </a:tbl>
          </a:graphicData>
        </a:graphic>
      </p:graphicFrame>
    </p:spTree>
    <p:extLst>
      <p:ext uri="{BB962C8B-B14F-4D97-AF65-F5344CB8AC3E}">
        <p14:creationId xmlns:p14="http://schemas.microsoft.com/office/powerpoint/2010/main" val="1247931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t>One Thing – University Websites</a:t>
            </a:r>
          </a:p>
        </p:txBody>
      </p:sp>
      <p:graphicFrame>
        <p:nvGraphicFramePr>
          <p:cNvPr id="5" name="Content Placeholder 4">
            <a:extLst>
              <a:ext uri="{FF2B5EF4-FFF2-40B4-BE49-F238E27FC236}">
                <a16:creationId xmlns:a16="http://schemas.microsoft.com/office/drawing/2014/main" id="{ABC2CBC8-B5FC-4A50-A9CC-62BC70A8BA04}"/>
              </a:ext>
            </a:extLst>
          </p:cNvPr>
          <p:cNvGraphicFramePr>
            <a:graphicFrameLocks noGrp="1"/>
          </p:cNvGraphicFramePr>
          <p:nvPr>
            <p:ph idx="1"/>
            <p:extLst>
              <p:ext uri="{D42A27DB-BD31-4B8C-83A1-F6EECF244321}">
                <p14:modId xmlns:p14="http://schemas.microsoft.com/office/powerpoint/2010/main" val="91948673"/>
              </p:ext>
            </p:extLst>
          </p:nvPr>
        </p:nvGraphicFramePr>
        <p:xfrm>
          <a:off x="557784" y="1063229"/>
          <a:ext cx="8028433" cy="2996704"/>
        </p:xfrm>
        <a:graphic>
          <a:graphicData uri="http://schemas.openxmlformats.org/drawingml/2006/table">
            <a:tbl>
              <a:tblPr>
                <a:tableStyleId>{5C22544A-7EE6-4342-B048-85BDC9FD1C3A}</a:tableStyleId>
              </a:tblPr>
              <a:tblGrid>
                <a:gridCol w="4897761">
                  <a:extLst>
                    <a:ext uri="{9D8B030D-6E8A-4147-A177-3AD203B41FA5}">
                      <a16:colId xmlns:a16="http://schemas.microsoft.com/office/drawing/2014/main" val="2064498601"/>
                    </a:ext>
                  </a:extLst>
                </a:gridCol>
                <a:gridCol w="782668">
                  <a:extLst>
                    <a:ext uri="{9D8B030D-6E8A-4147-A177-3AD203B41FA5}">
                      <a16:colId xmlns:a16="http://schemas.microsoft.com/office/drawing/2014/main" val="3246232739"/>
                    </a:ext>
                  </a:extLst>
                </a:gridCol>
                <a:gridCol w="782668">
                  <a:extLst>
                    <a:ext uri="{9D8B030D-6E8A-4147-A177-3AD203B41FA5}">
                      <a16:colId xmlns:a16="http://schemas.microsoft.com/office/drawing/2014/main" val="2628542659"/>
                    </a:ext>
                  </a:extLst>
                </a:gridCol>
                <a:gridCol w="782668">
                  <a:extLst>
                    <a:ext uri="{9D8B030D-6E8A-4147-A177-3AD203B41FA5}">
                      <a16:colId xmlns:a16="http://schemas.microsoft.com/office/drawing/2014/main" val="4145784294"/>
                    </a:ext>
                  </a:extLst>
                </a:gridCol>
                <a:gridCol w="782668">
                  <a:extLst>
                    <a:ext uri="{9D8B030D-6E8A-4147-A177-3AD203B41FA5}">
                      <a16:colId xmlns:a16="http://schemas.microsoft.com/office/drawing/2014/main" val="3219755221"/>
                    </a:ext>
                  </a:extLst>
                </a:gridCol>
              </a:tblGrid>
              <a:tr h="448820">
                <a:tc gridSpan="5">
                  <a:txBody>
                    <a:bodyPr/>
                    <a:lstStyle/>
                    <a:p>
                      <a:pPr algn="l" fontAlgn="b"/>
                      <a:r>
                        <a:rPr lang="en-US" sz="1400" u="none" strike="noStrike">
                          <a:effectLst/>
                        </a:rPr>
                        <a:t>What one thing would you like to see done to enhance the information presented on University websites?</a:t>
                      </a:r>
                      <a:endParaRPr lang="en-US" sz="14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38484771"/>
                  </a:ext>
                </a:extLst>
              </a:tr>
              <a:tr h="391983">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Undergrad Students</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Graduate Students</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Faculty</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Staff</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15710285"/>
                  </a:ext>
                </a:extLst>
              </a:tr>
              <a:tr h="195991">
                <a:tc>
                  <a:txBody>
                    <a:bodyPr/>
                    <a:lstStyle/>
                    <a:p>
                      <a:pPr algn="r" fontAlgn="b"/>
                      <a:r>
                        <a:rPr lang="en-US" sz="1100" u="none" strike="noStrike">
                          <a:effectLst/>
                        </a:rPr>
                        <a:t>number of comments</a:t>
                      </a:r>
                      <a:endParaRPr lang="en-US" sz="1100" b="0" i="1"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28600555"/>
                  </a:ext>
                </a:extLst>
              </a:tr>
              <a:tr h="195991">
                <a:tc>
                  <a:txBody>
                    <a:bodyPr/>
                    <a:lstStyle/>
                    <a:p>
                      <a:pPr algn="l" fontAlgn="b"/>
                      <a:r>
                        <a:rPr lang="en-US" sz="1100" u="none" strike="noStrike">
                          <a:effectLst/>
                        </a:rPr>
                        <a:t>Less standardized/branded dept sites - allow personality/uniqueness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8800704"/>
                  </a:ext>
                </a:extLst>
              </a:tr>
              <a:tr h="195991">
                <a:tc>
                  <a:txBody>
                    <a:bodyPr/>
                    <a:lstStyle/>
                    <a:p>
                      <a:pPr algn="l" fontAlgn="b"/>
                      <a:r>
                        <a:rPr lang="en-US" sz="1100" u="none" strike="noStrike">
                          <a:effectLst/>
                        </a:rPr>
                        <a:t>Navigation/finding information difficult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35848458"/>
                  </a:ext>
                </a:extLst>
              </a:tr>
              <a:tr h="195991">
                <a:tc>
                  <a:txBody>
                    <a:bodyPr/>
                    <a:lstStyle/>
                    <a:p>
                      <a:pPr algn="l" fontAlgn="b"/>
                      <a:r>
                        <a:rPr lang="en-US" sz="1100" u="none" strike="noStrike">
                          <a:effectLst/>
                        </a:rPr>
                        <a:t>It's fine/good/no complaints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23769665"/>
                  </a:ext>
                </a:extLst>
              </a:tr>
              <a:tr h="195991">
                <a:tc>
                  <a:txBody>
                    <a:bodyPr/>
                    <a:lstStyle/>
                    <a:p>
                      <a:pPr algn="l" fontAlgn="b"/>
                      <a:r>
                        <a:rPr lang="en-US" sz="1100" u="none" strike="noStrike">
                          <a:effectLst/>
                        </a:rPr>
                        <a:t>Site updates made faster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81897309"/>
                  </a:ext>
                </a:extLst>
              </a:tr>
              <a:tr h="195991">
                <a:tc>
                  <a:txBody>
                    <a:bodyPr/>
                    <a:lstStyle/>
                    <a:p>
                      <a:pPr algn="l" fontAlgn="b"/>
                      <a:r>
                        <a:rPr lang="en-US" sz="1100" u="none" strike="noStrike">
                          <a:effectLst/>
                        </a:rPr>
                        <a:t>Out of date information on sites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19450209"/>
                  </a:ext>
                </a:extLst>
              </a:tr>
              <a:tr h="195991">
                <a:tc>
                  <a:txBody>
                    <a:bodyPr/>
                    <a:lstStyle/>
                    <a:p>
                      <a:pPr algn="l" fontAlgn="b"/>
                      <a:r>
                        <a:rPr lang="en-US" sz="1100" u="none" strike="noStrike">
                          <a:effectLst/>
                        </a:rPr>
                        <a:t>More effective search</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83560317"/>
                  </a:ext>
                </a:extLst>
              </a:tr>
              <a:tr h="195991">
                <a:tc>
                  <a:txBody>
                    <a:bodyPr/>
                    <a:lstStyle/>
                    <a:p>
                      <a:pPr algn="l" fontAlgn="b"/>
                      <a:r>
                        <a:rPr lang="en-US" sz="1100" u="none" strike="noStrike">
                          <a:effectLst/>
                        </a:rPr>
                        <a:t>More focus on current students/academics on dept sites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04432675"/>
                  </a:ext>
                </a:extLst>
              </a:tr>
              <a:tr h="195991">
                <a:tc>
                  <a:txBody>
                    <a:bodyPr/>
                    <a:lstStyle/>
                    <a:p>
                      <a:pPr algn="l" fontAlgn="b"/>
                      <a:r>
                        <a:rPr lang="en-US" sz="1100" u="none" strike="noStrike">
                          <a:effectLst/>
                        </a:rPr>
                        <a:t>Access for faculty/dept to edit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64394551"/>
                  </a:ext>
                </a:extLst>
              </a:tr>
              <a:tr h="195991">
                <a:tc>
                  <a:txBody>
                    <a:bodyPr/>
                    <a:lstStyle/>
                    <a:p>
                      <a:pPr algn="l" fontAlgn="b"/>
                      <a:r>
                        <a:rPr lang="en-US" sz="1100" u="none" strike="noStrike">
                          <a:effectLst/>
                        </a:rPr>
                        <a:t>More consistency across dept sites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70687762"/>
                  </a:ext>
                </a:extLst>
              </a:tr>
              <a:tr h="195991">
                <a:tc>
                  <a:txBody>
                    <a:bodyPr/>
                    <a:lstStyle/>
                    <a:p>
                      <a:pPr algn="l" fontAlgn="b"/>
                      <a:r>
                        <a:rPr lang="en-US" sz="1100" u="none" strike="noStrike">
                          <a:effectLst/>
                        </a:rPr>
                        <a:t>Contact info always easily found on sites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14%</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89033341"/>
                  </a:ext>
                </a:extLst>
              </a:tr>
            </a:tbl>
          </a:graphicData>
        </a:graphic>
      </p:graphicFrame>
    </p:spTree>
    <p:extLst>
      <p:ext uri="{BB962C8B-B14F-4D97-AF65-F5344CB8AC3E}">
        <p14:creationId xmlns:p14="http://schemas.microsoft.com/office/powerpoint/2010/main" val="1678330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t>One Thing - </a:t>
            </a:r>
            <a:r>
              <a:rPr lang="en-US" dirty="0" err="1"/>
              <a:t>ReggieNet</a:t>
            </a:r>
            <a:endParaRPr lang="en-US" dirty="0"/>
          </a:p>
        </p:txBody>
      </p:sp>
      <p:graphicFrame>
        <p:nvGraphicFramePr>
          <p:cNvPr id="5" name="Content Placeholder 4">
            <a:extLst>
              <a:ext uri="{FF2B5EF4-FFF2-40B4-BE49-F238E27FC236}">
                <a16:creationId xmlns:a16="http://schemas.microsoft.com/office/drawing/2014/main" id="{46126763-2D19-4B09-8382-E47E3F5417FF}"/>
              </a:ext>
            </a:extLst>
          </p:cNvPr>
          <p:cNvGraphicFramePr>
            <a:graphicFrameLocks noGrp="1"/>
          </p:cNvGraphicFramePr>
          <p:nvPr>
            <p:ph idx="1"/>
            <p:extLst>
              <p:ext uri="{D42A27DB-BD31-4B8C-83A1-F6EECF244321}">
                <p14:modId xmlns:p14="http://schemas.microsoft.com/office/powerpoint/2010/main" val="2843884855"/>
              </p:ext>
            </p:extLst>
          </p:nvPr>
        </p:nvGraphicFramePr>
        <p:xfrm>
          <a:off x="657351" y="1013572"/>
          <a:ext cx="7718554" cy="3095625"/>
        </p:xfrm>
        <a:graphic>
          <a:graphicData uri="http://schemas.openxmlformats.org/drawingml/2006/table">
            <a:tbl>
              <a:tblPr>
                <a:tableStyleId>{5C22544A-7EE6-4342-B048-85BDC9FD1C3A}</a:tableStyleId>
              </a:tblPr>
              <a:tblGrid>
                <a:gridCol w="5216140">
                  <a:extLst>
                    <a:ext uri="{9D8B030D-6E8A-4147-A177-3AD203B41FA5}">
                      <a16:colId xmlns:a16="http://schemas.microsoft.com/office/drawing/2014/main" val="345805771"/>
                    </a:ext>
                  </a:extLst>
                </a:gridCol>
                <a:gridCol w="834138">
                  <a:extLst>
                    <a:ext uri="{9D8B030D-6E8A-4147-A177-3AD203B41FA5}">
                      <a16:colId xmlns:a16="http://schemas.microsoft.com/office/drawing/2014/main" val="630772133"/>
                    </a:ext>
                  </a:extLst>
                </a:gridCol>
                <a:gridCol w="834138">
                  <a:extLst>
                    <a:ext uri="{9D8B030D-6E8A-4147-A177-3AD203B41FA5}">
                      <a16:colId xmlns:a16="http://schemas.microsoft.com/office/drawing/2014/main" val="3186783618"/>
                    </a:ext>
                  </a:extLst>
                </a:gridCol>
                <a:gridCol w="834138">
                  <a:extLst>
                    <a:ext uri="{9D8B030D-6E8A-4147-A177-3AD203B41FA5}">
                      <a16:colId xmlns:a16="http://schemas.microsoft.com/office/drawing/2014/main" val="2470368195"/>
                    </a:ext>
                  </a:extLst>
                </a:gridCol>
              </a:tblGrid>
              <a:tr h="238125">
                <a:tc gridSpan="4">
                  <a:txBody>
                    <a:bodyPr/>
                    <a:lstStyle/>
                    <a:p>
                      <a:pPr algn="l" fontAlgn="b"/>
                      <a:r>
                        <a:rPr lang="en-US" sz="1400" u="none" strike="noStrike">
                          <a:effectLst/>
                        </a:rPr>
                        <a:t>What one thing would you like to see done to enhance the functionality of ReggieNet?</a:t>
                      </a:r>
                      <a:endParaRPr lang="en-US" sz="14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8482579"/>
                  </a:ext>
                </a:extLst>
              </a:tr>
              <a:tr h="5715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Undergrad</a:t>
                      </a:r>
                    </a:p>
                    <a:p>
                      <a:pPr algn="ctr" fontAlgn="b"/>
                      <a:r>
                        <a:rPr lang="en-US" sz="1100" u="none" strike="noStrike" dirty="0">
                          <a:effectLst/>
                        </a:rPr>
                        <a:t>Students</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Graduate Students</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Faculty</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60461506"/>
                  </a:ext>
                </a:extLst>
              </a:tr>
              <a:tr h="190500">
                <a:tc>
                  <a:txBody>
                    <a:bodyPr/>
                    <a:lstStyle/>
                    <a:p>
                      <a:pPr algn="r" fontAlgn="b"/>
                      <a:r>
                        <a:rPr lang="en-US" sz="1100" u="none" strike="noStrike">
                          <a:effectLst/>
                        </a:rPr>
                        <a:t>number of comments</a:t>
                      </a:r>
                      <a:endParaRPr lang="en-US" sz="1100" b="0" i="1"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149</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15738958"/>
                  </a:ext>
                </a:extLst>
              </a:tr>
              <a:tr h="190500">
                <a:tc>
                  <a:txBody>
                    <a:bodyPr/>
                    <a:lstStyle/>
                    <a:p>
                      <a:pPr algn="l" fontAlgn="b"/>
                      <a:r>
                        <a:rPr lang="en-US" sz="1100" u="none" strike="noStrike">
                          <a:effectLst/>
                        </a:rPr>
                        <a:t>More modern look and feel/it's dated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69375427"/>
                  </a:ext>
                </a:extLst>
              </a:tr>
              <a:tr h="190500">
                <a:tc>
                  <a:txBody>
                    <a:bodyPr/>
                    <a:lstStyle/>
                    <a:p>
                      <a:pPr algn="l" fontAlgn="b"/>
                      <a:r>
                        <a:rPr lang="en-US" sz="1100" u="none" strike="noStrike">
                          <a:effectLst/>
                        </a:rPr>
                        <a:t>It's clunky/hard to navigate/harder to use than it needs to be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19%</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9883436"/>
                  </a:ext>
                </a:extLst>
              </a:tr>
              <a:tr h="190500">
                <a:tc>
                  <a:txBody>
                    <a:bodyPr/>
                    <a:lstStyle/>
                    <a:p>
                      <a:pPr algn="l" fontAlgn="b"/>
                      <a:r>
                        <a:rPr lang="en-US" sz="1100" u="none" strike="noStrike">
                          <a:effectLst/>
                        </a:rPr>
                        <a:t>Would like an app or for it to be easier to use on a phone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55904764"/>
                  </a:ext>
                </a:extLst>
              </a:tr>
              <a:tr h="190500">
                <a:tc>
                  <a:txBody>
                    <a:bodyPr/>
                    <a:lstStyle/>
                    <a:p>
                      <a:pPr algn="l" fontAlgn="b"/>
                      <a:r>
                        <a:rPr lang="en-US" sz="1100" u="none" strike="noStrike">
                          <a:effectLst/>
                        </a:rPr>
                        <a:t>Would like instructors to use it consistently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01341011"/>
                  </a:ext>
                </a:extLst>
              </a:tr>
              <a:tr h="190500">
                <a:tc>
                  <a:txBody>
                    <a:bodyPr/>
                    <a:lstStyle/>
                    <a:p>
                      <a:pPr algn="l" fontAlgn="b"/>
                      <a:r>
                        <a:rPr lang="en-US" sz="1100" u="none" strike="noStrike">
                          <a:effectLst/>
                        </a:rPr>
                        <a:t>It's good/fine/no complaints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01459110"/>
                  </a:ext>
                </a:extLst>
              </a:tr>
              <a:tr h="190500">
                <a:tc>
                  <a:txBody>
                    <a:bodyPr/>
                    <a:lstStyle/>
                    <a:p>
                      <a:pPr algn="l" fontAlgn="b"/>
                      <a:r>
                        <a:rPr lang="en-US" sz="1100" u="none" strike="noStrike">
                          <a:effectLst/>
                        </a:rPr>
                        <a:t>Would like more notification/messaging options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70835666"/>
                  </a:ext>
                </a:extLst>
              </a:tr>
              <a:tr h="190500">
                <a:tc>
                  <a:txBody>
                    <a:bodyPr/>
                    <a:lstStyle/>
                    <a:p>
                      <a:pPr algn="l" fontAlgn="b"/>
                      <a:r>
                        <a:rPr lang="en-US" sz="1100" u="none" strike="noStrike">
                          <a:effectLst/>
                        </a:rPr>
                        <a:t>Stop using it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&lt;1%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37282293"/>
                  </a:ext>
                </a:extLst>
              </a:tr>
              <a:tr h="190500">
                <a:tc>
                  <a:txBody>
                    <a:bodyPr/>
                    <a:lstStyle/>
                    <a:p>
                      <a:pPr algn="l" fontAlgn="b"/>
                      <a:r>
                        <a:rPr lang="en-US" sz="1100" u="none" strike="noStrike">
                          <a:effectLst/>
                        </a:rPr>
                        <a:t>Move to Canvas or Blackboard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45115463"/>
                  </a:ext>
                </a:extLst>
              </a:tr>
              <a:tr h="190500">
                <a:tc>
                  <a:txBody>
                    <a:bodyPr/>
                    <a:lstStyle/>
                    <a:p>
                      <a:pPr algn="l" fontAlgn="b"/>
                      <a:r>
                        <a:rPr lang="en-US" sz="1100" u="none" strike="noStrike">
                          <a:effectLst/>
                        </a:rPr>
                        <a:t>Would like more gradebook options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20382799"/>
                  </a:ext>
                </a:extLst>
              </a:tr>
              <a:tr h="190500">
                <a:tc>
                  <a:txBody>
                    <a:bodyPr/>
                    <a:lstStyle/>
                    <a:p>
                      <a:pPr algn="l" fontAlgn="b"/>
                      <a:r>
                        <a:rPr lang="en-US" sz="1100" u="none" strike="noStrike">
                          <a:effectLst/>
                        </a:rPr>
                        <a:t>Put all due dates and assignments in one place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&lt;1%</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648962"/>
                  </a:ext>
                </a:extLst>
              </a:tr>
              <a:tr h="190500">
                <a:tc>
                  <a:txBody>
                    <a:bodyPr/>
                    <a:lstStyle/>
                    <a:p>
                      <a:pPr algn="l" fontAlgn="b"/>
                      <a:r>
                        <a:rPr lang="en-US" sz="1100" u="none" strike="noStrike">
                          <a:effectLst/>
                        </a:rPr>
                        <a:t>Copying between courses needs to be easier/less steps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8%</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60223809"/>
                  </a:ext>
                </a:extLst>
              </a:tr>
            </a:tbl>
          </a:graphicData>
        </a:graphic>
      </p:graphicFrame>
    </p:spTree>
    <p:extLst>
      <p:ext uri="{BB962C8B-B14F-4D97-AF65-F5344CB8AC3E}">
        <p14:creationId xmlns:p14="http://schemas.microsoft.com/office/powerpoint/2010/main" val="25603591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err="1"/>
              <a:t>NetPromoter</a:t>
            </a:r>
            <a:r>
              <a:rPr lang="en-US" dirty="0"/>
              <a:t> Score</a:t>
            </a:r>
          </a:p>
        </p:txBody>
      </p:sp>
      <p:graphicFrame>
        <p:nvGraphicFramePr>
          <p:cNvPr id="5" name="Content Placeholder 4">
            <a:extLst>
              <a:ext uri="{FF2B5EF4-FFF2-40B4-BE49-F238E27FC236}">
                <a16:creationId xmlns:a16="http://schemas.microsoft.com/office/drawing/2014/main" id="{BB98D6EF-21DC-42E6-AC27-674C14E11F16}"/>
              </a:ext>
            </a:extLst>
          </p:cNvPr>
          <p:cNvGraphicFramePr>
            <a:graphicFrameLocks noGrp="1"/>
          </p:cNvGraphicFramePr>
          <p:nvPr>
            <p:ph idx="1"/>
            <p:extLst>
              <p:ext uri="{D42A27DB-BD31-4B8C-83A1-F6EECF244321}">
                <p14:modId xmlns:p14="http://schemas.microsoft.com/office/powerpoint/2010/main" val="659604644"/>
              </p:ext>
            </p:extLst>
          </p:nvPr>
        </p:nvGraphicFramePr>
        <p:xfrm>
          <a:off x="260604" y="916687"/>
          <a:ext cx="5157216" cy="23020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le 5">
            <a:extLst>
              <a:ext uri="{FF2B5EF4-FFF2-40B4-BE49-F238E27FC236}">
                <a16:creationId xmlns:a16="http://schemas.microsoft.com/office/drawing/2014/main" id="{06D87D1F-4BD5-4B3D-A050-9CC429D8C18A}"/>
              </a:ext>
            </a:extLst>
          </p:cNvPr>
          <p:cNvGraphicFramePr>
            <a:graphicFrameLocks noGrp="1"/>
          </p:cNvGraphicFramePr>
          <p:nvPr>
            <p:extLst>
              <p:ext uri="{D42A27DB-BD31-4B8C-83A1-F6EECF244321}">
                <p14:modId xmlns:p14="http://schemas.microsoft.com/office/powerpoint/2010/main" val="1313242360"/>
              </p:ext>
            </p:extLst>
          </p:nvPr>
        </p:nvGraphicFramePr>
        <p:xfrm>
          <a:off x="5294376" y="2209238"/>
          <a:ext cx="3712464" cy="2366953"/>
        </p:xfrm>
        <a:graphic>
          <a:graphicData uri="http://schemas.openxmlformats.org/drawingml/2006/table">
            <a:tbl>
              <a:tblPr>
                <a:tableStyleId>{5C22544A-7EE6-4342-B048-85BDC9FD1C3A}</a:tableStyleId>
              </a:tblPr>
              <a:tblGrid>
                <a:gridCol w="2331720">
                  <a:extLst>
                    <a:ext uri="{9D8B030D-6E8A-4147-A177-3AD203B41FA5}">
                      <a16:colId xmlns:a16="http://schemas.microsoft.com/office/drawing/2014/main" val="4269013730"/>
                    </a:ext>
                  </a:extLst>
                </a:gridCol>
                <a:gridCol w="1380744">
                  <a:extLst>
                    <a:ext uri="{9D8B030D-6E8A-4147-A177-3AD203B41FA5}">
                      <a16:colId xmlns:a16="http://schemas.microsoft.com/office/drawing/2014/main" val="3349455818"/>
                    </a:ext>
                  </a:extLst>
                </a:gridCol>
              </a:tblGrid>
              <a:tr h="666484">
                <a:tc>
                  <a:txBody>
                    <a:bodyPr/>
                    <a:lstStyle/>
                    <a:p>
                      <a:pPr algn="l" fontAlgn="b"/>
                      <a:r>
                        <a:rPr lang="en-US" sz="1900" u="none" strike="noStrike">
                          <a:effectLst/>
                        </a:rPr>
                        <a:t> </a:t>
                      </a:r>
                      <a:endParaRPr lang="en-US" sz="1900" b="0" i="0" u="none" strike="noStrike">
                        <a:solidFill>
                          <a:srgbClr val="000000"/>
                        </a:solidFill>
                        <a:effectLst/>
                        <a:latin typeface="Calibri" panose="020F0502020204030204" pitchFamily="34" charset="0"/>
                      </a:endParaRPr>
                    </a:p>
                  </a:txBody>
                  <a:tcPr marL="16680" marR="16680" marT="16680" marB="0" anchor="b"/>
                </a:tc>
                <a:tc>
                  <a:txBody>
                    <a:bodyPr/>
                    <a:lstStyle/>
                    <a:p>
                      <a:pPr algn="ctr" fontAlgn="b"/>
                      <a:r>
                        <a:rPr lang="en-US" sz="1900" u="none" strike="noStrike" dirty="0" err="1">
                          <a:effectLst/>
                        </a:rPr>
                        <a:t>NetPromoter</a:t>
                      </a:r>
                      <a:r>
                        <a:rPr lang="en-US" sz="1900" u="none" strike="noStrike" dirty="0">
                          <a:effectLst/>
                        </a:rPr>
                        <a:t> Score</a:t>
                      </a:r>
                      <a:endParaRPr lang="en-US" sz="1900" b="1" i="0" u="none" strike="noStrike" dirty="0">
                        <a:solidFill>
                          <a:srgbClr val="000000"/>
                        </a:solidFill>
                        <a:effectLst/>
                        <a:latin typeface="Calibri" panose="020F0502020204030204" pitchFamily="34" charset="0"/>
                      </a:endParaRPr>
                    </a:p>
                  </a:txBody>
                  <a:tcPr marL="16680" marR="16680" marT="16680" marB="0" anchor="b"/>
                </a:tc>
                <a:extLst>
                  <a:ext uri="{0D108BD9-81ED-4DB2-BD59-A6C34878D82A}">
                    <a16:rowId xmlns:a16="http://schemas.microsoft.com/office/drawing/2014/main" val="2089422373"/>
                  </a:ext>
                </a:extLst>
              </a:tr>
              <a:tr h="368223">
                <a:tc>
                  <a:txBody>
                    <a:bodyPr/>
                    <a:lstStyle/>
                    <a:p>
                      <a:pPr algn="l" fontAlgn="b"/>
                      <a:r>
                        <a:rPr lang="en-US" sz="1900" u="none" strike="noStrike" dirty="0">
                          <a:effectLst/>
                        </a:rPr>
                        <a:t>Undergraduate Students</a:t>
                      </a:r>
                      <a:endParaRPr lang="en-US" sz="1900" b="0" i="0" u="none" strike="noStrike" dirty="0">
                        <a:solidFill>
                          <a:srgbClr val="000000"/>
                        </a:solidFill>
                        <a:effectLst/>
                        <a:latin typeface="Calibri" panose="020F0502020204030204" pitchFamily="34" charset="0"/>
                      </a:endParaRPr>
                    </a:p>
                  </a:txBody>
                  <a:tcPr marL="16680" marR="16680" marT="16680" marB="0" anchor="b"/>
                </a:tc>
                <a:tc>
                  <a:txBody>
                    <a:bodyPr/>
                    <a:lstStyle/>
                    <a:p>
                      <a:pPr algn="ctr" fontAlgn="b"/>
                      <a:r>
                        <a:rPr lang="en-US" sz="1900" u="none" strike="noStrike">
                          <a:effectLst/>
                        </a:rPr>
                        <a:t>-8</a:t>
                      </a:r>
                      <a:endParaRPr lang="en-US" sz="1900" b="0" i="0" u="none" strike="noStrike">
                        <a:solidFill>
                          <a:srgbClr val="000000"/>
                        </a:solidFill>
                        <a:effectLst/>
                        <a:latin typeface="Calibri" panose="020F0502020204030204" pitchFamily="34" charset="0"/>
                      </a:endParaRPr>
                    </a:p>
                  </a:txBody>
                  <a:tcPr marL="16680" marR="16680" marT="16680" marB="0" anchor="b"/>
                </a:tc>
                <a:extLst>
                  <a:ext uri="{0D108BD9-81ED-4DB2-BD59-A6C34878D82A}">
                    <a16:rowId xmlns:a16="http://schemas.microsoft.com/office/drawing/2014/main" val="3512967836"/>
                  </a:ext>
                </a:extLst>
              </a:tr>
              <a:tr h="368223">
                <a:tc>
                  <a:txBody>
                    <a:bodyPr/>
                    <a:lstStyle/>
                    <a:p>
                      <a:pPr algn="l" fontAlgn="b"/>
                      <a:r>
                        <a:rPr lang="en-US" sz="1900" u="none" strike="noStrike">
                          <a:effectLst/>
                        </a:rPr>
                        <a:t>Graduate Students</a:t>
                      </a:r>
                      <a:endParaRPr lang="en-US" sz="1900" b="0" i="0" u="none" strike="noStrike">
                        <a:solidFill>
                          <a:srgbClr val="000000"/>
                        </a:solidFill>
                        <a:effectLst/>
                        <a:latin typeface="Calibri" panose="020F0502020204030204" pitchFamily="34" charset="0"/>
                      </a:endParaRPr>
                    </a:p>
                  </a:txBody>
                  <a:tcPr marL="16680" marR="16680" marT="16680" marB="0" anchor="b"/>
                </a:tc>
                <a:tc>
                  <a:txBody>
                    <a:bodyPr/>
                    <a:lstStyle/>
                    <a:p>
                      <a:pPr algn="ctr" fontAlgn="b"/>
                      <a:r>
                        <a:rPr lang="en-US" sz="1900" u="none" strike="noStrike">
                          <a:effectLst/>
                        </a:rPr>
                        <a:t>16</a:t>
                      </a:r>
                      <a:endParaRPr lang="en-US" sz="1900" b="0" i="0" u="none" strike="noStrike">
                        <a:solidFill>
                          <a:srgbClr val="000000"/>
                        </a:solidFill>
                        <a:effectLst/>
                        <a:latin typeface="Calibri" panose="020F0502020204030204" pitchFamily="34" charset="0"/>
                      </a:endParaRPr>
                    </a:p>
                  </a:txBody>
                  <a:tcPr marL="16680" marR="16680" marT="16680" marB="0" anchor="b"/>
                </a:tc>
                <a:extLst>
                  <a:ext uri="{0D108BD9-81ED-4DB2-BD59-A6C34878D82A}">
                    <a16:rowId xmlns:a16="http://schemas.microsoft.com/office/drawing/2014/main" val="4112192295"/>
                  </a:ext>
                </a:extLst>
              </a:tr>
              <a:tr h="368223">
                <a:tc>
                  <a:txBody>
                    <a:bodyPr/>
                    <a:lstStyle/>
                    <a:p>
                      <a:pPr algn="l" fontAlgn="b"/>
                      <a:r>
                        <a:rPr lang="en-US" sz="1900" u="none" strike="noStrike">
                          <a:effectLst/>
                        </a:rPr>
                        <a:t>Faculty</a:t>
                      </a:r>
                      <a:endParaRPr lang="en-US" sz="1900" b="0" i="0" u="none" strike="noStrike">
                        <a:solidFill>
                          <a:srgbClr val="000000"/>
                        </a:solidFill>
                        <a:effectLst/>
                        <a:latin typeface="Calibri" panose="020F0502020204030204" pitchFamily="34" charset="0"/>
                      </a:endParaRPr>
                    </a:p>
                  </a:txBody>
                  <a:tcPr marL="16680" marR="16680" marT="16680" marB="0" anchor="b"/>
                </a:tc>
                <a:tc>
                  <a:txBody>
                    <a:bodyPr/>
                    <a:lstStyle/>
                    <a:p>
                      <a:pPr algn="ctr" fontAlgn="b"/>
                      <a:r>
                        <a:rPr lang="en-US" sz="1900" u="none" strike="noStrike">
                          <a:effectLst/>
                        </a:rPr>
                        <a:t>20</a:t>
                      </a:r>
                      <a:endParaRPr lang="en-US" sz="1900" b="0" i="0" u="none" strike="noStrike">
                        <a:solidFill>
                          <a:srgbClr val="000000"/>
                        </a:solidFill>
                        <a:effectLst/>
                        <a:latin typeface="Calibri" panose="020F0502020204030204" pitchFamily="34" charset="0"/>
                      </a:endParaRPr>
                    </a:p>
                  </a:txBody>
                  <a:tcPr marL="16680" marR="16680" marT="16680" marB="0" anchor="b"/>
                </a:tc>
                <a:extLst>
                  <a:ext uri="{0D108BD9-81ED-4DB2-BD59-A6C34878D82A}">
                    <a16:rowId xmlns:a16="http://schemas.microsoft.com/office/drawing/2014/main" val="3556886910"/>
                  </a:ext>
                </a:extLst>
              </a:tr>
              <a:tr h="368223">
                <a:tc>
                  <a:txBody>
                    <a:bodyPr/>
                    <a:lstStyle/>
                    <a:p>
                      <a:pPr algn="l" fontAlgn="b"/>
                      <a:r>
                        <a:rPr lang="en-US" sz="1900" u="none" strike="noStrike">
                          <a:effectLst/>
                        </a:rPr>
                        <a:t>Staff</a:t>
                      </a:r>
                      <a:endParaRPr lang="en-US" sz="1900" b="0" i="0" u="none" strike="noStrike">
                        <a:solidFill>
                          <a:srgbClr val="000000"/>
                        </a:solidFill>
                        <a:effectLst/>
                        <a:latin typeface="Calibri" panose="020F0502020204030204" pitchFamily="34" charset="0"/>
                      </a:endParaRPr>
                    </a:p>
                  </a:txBody>
                  <a:tcPr marL="16680" marR="16680" marT="16680" marB="0" anchor="b"/>
                </a:tc>
                <a:tc>
                  <a:txBody>
                    <a:bodyPr/>
                    <a:lstStyle/>
                    <a:p>
                      <a:pPr algn="ctr" fontAlgn="b"/>
                      <a:r>
                        <a:rPr lang="en-US" sz="1900" u="none" strike="noStrike" dirty="0">
                          <a:effectLst/>
                        </a:rPr>
                        <a:t>44</a:t>
                      </a:r>
                      <a:endParaRPr lang="en-US" sz="1900" b="0" i="0" u="none" strike="noStrike" dirty="0">
                        <a:solidFill>
                          <a:srgbClr val="000000"/>
                        </a:solidFill>
                        <a:effectLst/>
                        <a:latin typeface="Calibri" panose="020F0502020204030204" pitchFamily="34" charset="0"/>
                      </a:endParaRPr>
                    </a:p>
                  </a:txBody>
                  <a:tcPr marL="16680" marR="16680" marT="16680" marB="0" anchor="b"/>
                </a:tc>
                <a:extLst>
                  <a:ext uri="{0D108BD9-81ED-4DB2-BD59-A6C34878D82A}">
                    <a16:rowId xmlns:a16="http://schemas.microsoft.com/office/drawing/2014/main" val="1978792887"/>
                  </a:ext>
                </a:extLst>
              </a:tr>
            </a:tbl>
          </a:graphicData>
        </a:graphic>
      </p:graphicFrame>
    </p:spTree>
    <p:extLst>
      <p:ext uri="{BB962C8B-B14F-4D97-AF65-F5344CB8AC3E}">
        <p14:creationId xmlns:p14="http://schemas.microsoft.com/office/powerpoint/2010/main" val="1353460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t>Moving to MISO</a:t>
            </a:r>
          </a:p>
        </p:txBody>
      </p:sp>
      <p:sp>
        <p:nvSpPr>
          <p:cNvPr id="5" name="Text Placeholder 4">
            <a:extLst>
              <a:ext uri="{FF2B5EF4-FFF2-40B4-BE49-F238E27FC236}">
                <a16:creationId xmlns:a16="http://schemas.microsoft.com/office/drawing/2014/main" id="{579E00B9-CA4F-47E7-BC4F-F514C55218CE}"/>
              </a:ext>
            </a:extLst>
          </p:cNvPr>
          <p:cNvSpPr>
            <a:spLocks noGrp="1"/>
          </p:cNvSpPr>
          <p:nvPr>
            <p:ph type="body" idx="1"/>
          </p:nvPr>
        </p:nvSpPr>
        <p:spPr/>
        <p:txBody>
          <a:bodyPr/>
          <a:lstStyle/>
          <a:p>
            <a:pPr algn="ctr"/>
            <a:r>
              <a:rPr lang="en-US" dirty="0" err="1"/>
              <a:t>TechQual</a:t>
            </a:r>
            <a:r>
              <a:rPr lang="en-US" dirty="0"/>
              <a:t>+</a:t>
            </a:r>
          </a:p>
        </p:txBody>
      </p:sp>
      <p:sp>
        <p:nvSpPr>
          <p:cNvPr id="3" name="Content Placeholder 2"/>
          <p:cNvSpPr>
            <a:spLocks noGrp="1"/>
          </p:cNvSpPr>
          <p:nvPr>
            <p:ph sz="half" idx="2"/>
          </p:nvPr>
        </p:nvSpPr>
        <p:spPr/>
        <p:txBody>
          <a:bodyPr>
            <a:normAutofit/>
          </a:bodyPr>
          <a:lstStyle/>
          <a:p>
            <a:r>
              <a:rPr lang="en-US" dirty="0"/>
              <a:t>IT services measure</a:t>
            </a:r>
          </a:p>
          <a:p>
            <a:pPr lvl="1"/>
            <a:r>
              <a:rPr lang="en-US" dirty="0"/>
              <a:t>Minimum service level</a:t>
            </a:r>
          </a:p>
          <a:p>
            <a:pPr lvl="1"/>
            <a:r>
              <a:rPr lang="en-US" dirty="0"/>
              <a:t>Desired service level</a:t>
            </a:r>
          </a:p>
          <a:p>
            <a:pPr lvl="1"/>
            <a:r>
              <a:rPr lang="en-US" dirty="0"/>
              <a:t>Perceived service level</a:t>
            </a:r>
          </a:p>
          <a:p>
            <a:r>
              <a:rPr lang="en-US" dirty="0"/>
              <a:t>Open-ended responses on quality of specific services</a:t>
            </a:r>
          </a:p>
        </p:txBody>
      </p:sp>
      <p:sp>
        <p:nvSpPr>
          <p:cNvPr id="6" name="Text Placeholder 5">
            <a:extLst>
              <a:ext uri="{FF2B5EF4-FFF2-40B4-BE49-F238E27FC236}">
                <a16:creationId xmlns:a16="http://schemas.microsoft.com/office/drawing/2014/main" id="{B66B3B47-E27E-4D53-A24E-918C9246DA7F}"/>
              </a:ext>
            </a:extLst>
          </p:cNvPr>
          <p:cNvSpPr>
            <a:spLocks noGrp="1"/>
          </p:cNvSpPr>
          <p:nvPr>
            <p:ph type="body" sz="quarter" idx="3"/>
          </p:nvPr>
        </p:nvSpPr>
        <p:spPr/>
        <p:txBody>
          <a:bodyPr/>
          <a:lstStyle/>
          <a:p>
            <a:pPr algn="ctr"/>
            <a:r>
              <a:rPr lang="en-US" dirty="0"/>
              <a:t>MISO</a:t>
            </a:r>
          </a:p>
        </p:txBody>
      </p:sp>
      <p:sp>
        <p:nvSpPr>
          <p:cNvPr id="7" name="Content Placeholder 6">
            <a:extLst>
              <a:ext uri="{FF2B5EF4-FFF2-40B4-BE49-F238E27FC236}">
                <a16:creationId xmlns:a16="http://schemas.microsoft.com/office/drawing/2014/main" id="{DD1C203D-8DB3-44C5-80B5-1D12DBEA05C5}"/>
              </a:ext>
            </a:extLst>
          </p:cNvPr>
          <p:cNvSpPr>
            <a:spLocks noGrp="1"/>
          </p:cNvSpPr>
          <p:nvPr>
            <p:ph sz="quarter" idx="4"/>
          </p:nvPr>
        </p:nvSpPr>
        <p:spPr/>
        <p:txBody>
          <a:bodyPr>
            <a:normAutofit/>
          </a:bodyPr>
          <a:lstStyle/>
          <a:p>
            <a:r>
              <a:rPr lang="en-US" dirty="0"/>
              <a:t>IT services measure</a:t>
            </a:r>
          </a:p>
          <a:p>
            <a:pPr lvl="1"/>
            <a:r>
              <a:rPr lang="en-US" dirty="0"/>
              <a:t>How often do you use it?</a:t>
            </a:r>
          </a:p>
          <a:p>
            <a:pPr lvl="1"/>
            <a:r>
              <a:rPr lang="en-US" dirty="0"/>
              <a:t>How important is it to you?</a:t>
            </a:r>
          </a:p>
          <a:p>
            <a:pPr lvl="1"/>
            <a:r>
              <a:rPr lang="en-US" dirty="0"/>
              <a:t>How satisfied are you with it?</a:t>
            </a:r>
          </a:p>
          <a:p>
            <a:r>
              <a:rPr lang="en-US" dirty="0"/>
              <a:t>Open-ended responses on one thing you would improve on specific services</a:t>
            </a:r>
          </a:p>
        </p:txBody>
      </p:sp>
    </p:spTree>
    <p:extLst>
      <p:ext uri="{BB962C8B-B14F-4D97-AF65-F5344CB8AC3E}">
        <p14:creationId xmlns:p14="http://schemas.microsoft.com/office/powerpoint/2010/main" val="16649752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3" y="60579"/>
            <a:ext cx="9138197" cy="5143500"/>
          </a:xfrm>
          <a:prstGeom prst="rect">
            <a:avLst/>
          </a:prstGeom>
        </p:spPr>
      </p:pic>
      <p:sp>
        <p:nvSpPr>
          <p:cNvPr id="2" name="Title 1"/>
          <p:cNvSpPr>
            <a:spLocks noGrp="1"/>
          </p:cNvSpPr>
          <p:nvPr>
            <p:ph type="title"/>
          </p:nvPr>
        </p:nvSpPr>
        <p:spPr>
          <a:xfrm>
            <a:off x="457200" y="60579"/>
            <a:ext cx="8229600" cy="857250"/>
          </a:xfrm>
        </p:spPr>
        <p:txBody>
          <a:bodyPr/>
          <a:lstStyle/>
          <a:p>
            <a:r>
              <a:rPr lang="en-US" dirty="0"/>
              <a:t>Overall Computing Service</a:t>
            </a:r>
          </a:p>
        </p:txBody>
      </p:sp>
      <p:graphicFrame>
        <p:nvGraphicFramePr>
          <p:cNvPr id="8" name="Content Placeholder 7">
            <a:extLst>
              <a:ext uri="{FF2B5EF4-FFF2-40B4-BE49-F238E27FC236}">
                <a16:creationId xmlns:a16="http://schemas.microsoft.com/office/drawing/2014/main" id="{B191BFE7-6545-4084-B7E2-8ACB4B0E9360}"/>
              </a:ext>
            </a:extLst>
          </p:cNvPr>
          <p:cNvGraphicFramePr>
            <a:graphicFrameLocks noGrp="1"/>
          </p:cNvGraphicFramePr>
          <p:nvPr>
            <p:ph idx="1"/>
            <p:extLst>
              <p:ext uri="{D42A27DB-BD31-4B8C-83A1-F6EECF244321}">
                <p14:modId xmlns:p14="http://schemas.microsoft.com/office/powerpoint/2010/main" val="3457437742"/>
              </p:ext>
            </p:extLst>
          </p:nvPr>
        </p:nvGraphicFramePr>
        <p:xfrm>
          <a:off x="97103" y="828674"/>
          <a:ext cx="3957100" cy="26643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343759CB-BA3E-4958-A25C-FD19D3ABBAA7}"/>
              </a:ext>
            </a:extLst>
          </p:cNvPr>
          <p:cNvGraphicFramePr>
            <a:graphicFrameLocks/>
          </p:cNvGraphicFramePr>
          <p:nvPr>
            <p:extLst>
              <p:ext uri="{D42A27DB-BD31-4B8C-83A1-F6EECF244321}">
                <p14:modId xmlns:p14="http://schemas.microsoft.com/office/powerpoint/2010/main" val="709712388"/>
              </p:ext>
            </p:extLst>
          </p:nvPr>
        </p:nvGraphicFramePr>
        <p:xfrm>
          <a:off x="4282803" y="205397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618333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
            <a:ext cx="9138197" cy="5143500"/>
          </a:xfrm>
          <a:prstGeom prst="rect">
            <a:avLst/>
          </a:prstGeom>
        </p:spPr>
      </p:pic>
      <p:sp>
        <p:nvSpPr>
          <p:cNvPr id="2" name="Title 1"/>
          <p:cNvSpPr>
            <a:spLocks noGrp="1"/>
          </p:cNvSpPr>
          <p:nvPr>
            <p:ph type="title"/>
          </p:nvPr>
        </p:nvSpPr>
        <p:spPr/>
        <p:txBody>
          <a:bodyPr/>
          <a:lstStyle/>
          <a:p>
            <a:r>
              <a:rPr lang="en-US" dirty="0"/>
              <a:t>Overall Computing Service</a:t>
            </a:r>
          </a:p>
        </p:txBody>
      </p:sp>
      <p:graphicFrame>
        <p:nvGraphicFramePr>
          <p:cNvPr id="8" name="Content Placeholder 7">
            <a:extLst>
              <a:ext uri="{FF2B5EF4-FFF2-40B4-BE49-F238E27FC236}">
                <a16:creationId xmlns:a16="http://schemas.microsoft.com/office/drawing/2014/main" id="{8EE64490-F71E-463C-87C6-B3211E19435A}"/>
              </a:ext>
            </a:extLst>
          </p:cNvPr>
          <p:cNvGraphicFramePr>
            <a:graphicFrameLocks noGrp="1"/>
          </p:cNvGraphicFramePr>
          <p:nvPr>
            <p:ph idx="1"/>
            <p:extLst>
              <p:ext uri="{D42A27DB-BD31-4B8C-83A1-F6EECF244321}">
                <p14:modId xmlns:p14="http://schemas.microsoft.com/office/powerpoint/2010/main" val="2344628392"/>
              </p:ext>
            </p:extLst>
          </p:nvPr>
        </p:nvGraphicFramePr>
        <p:xfrm>
          <a:off x="652018" y="1207008"/>
          <a:ext cx="4422902" cy="2459735"/>
        </p:xfrm>
        <a:graphic>
          <a:graphicData uri="http://schemas.openxmlformats.org/drawingml/2006/table">
            <a:tbl>
              <a:tblPr>
                <a:tableStyleId>{5C22544A-7EE6-4342-B048-85BDC9FD1C3A}</a:tableStyleId>
              </a:tblPr>
              <a:tblGrid>
                <a:gridCol w="2958769">
                  <a:extLst>
                    <a:ext uri="{9D8B030D-6E8A-4147-A177-3AD203B41FA5}">
                      <a16:colId xmlns:a16="http://schemas.microsoft.com/office/drawing/2014/main" val="1499244856"/>
                    </a:ext>
                  </a:extLst>
                </a:gridCol>
                <a:gridCol w="1464133">
                  <a:extLst>
                    <a:ext uri="{9D8B030D-6E8A-4147-A177-3AD203B41FA5}">
                      <a16:colId xmlns:a16="http://schemas.microsoft.com/office/drawing/2014/main" val="3940389767"/>
                    </a:ext>
                  </a:extLst>
                </a:gridCol>
              </a:tblGrid>
              <a:tr h="1037464">
                <a:tc>
                  <a:txBody>
                    <a:bodyPr/>
                    <a:lstStyle/>
                    <a:p>
                      <a:pPr algn="l" fontAlgn="b"/>
                      <a:r>
                        <a:rPr lang="en-US" sz="1500" b="1" u="none" strike="noStrike" baseline="0" dirty="0">
                          <a:effectLst/>
                        </a:rPr>
                        <a:t>Overall computing service</a:t>
                      </a:r>
                      <a:endParaRPr lang="en-US" sz="1500" b="1" i="0" u="none" strike="noStrike" baseline="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baseline="0" dirty="0">
                          <a:effectLst/>
                        </a:rPr>
                        <a:t>Satisfaction </a:t>
                      </a:r>
                    </a:p>
                    <a:p>
                      <a:pPr algn="ctr" fontAlgn="b"/>
                      <a:r>
                        <a:rPr lang="en-US" sz="1500" b="1" u="none" strike="noStrike" baseline="0" dirty="0">
                          <a:effectLst/>
                        </a:rPr>
                        <a:t>Mean Score</a:t>
                      </a:r>
                      <a:endParaRPr lang="en-US" sz="1500" b="1" i="0" u="none" strike="noStrike" baseline="0"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54340303"/>
                  </a:ext>
                </a:extLst>
              </a:tr>
              <a:tr h="568909">
                <a:tc>
                  <a:txBody>
                    <a:bodyPr/>
                    <a:lstStyle/>
                    <a:p>
                      <a:pPr algn="l" fontAlgn="b"/>
                      <a:r>
                        <a:rPr lang="en-US" sz="1500" b="1" u="none" strike="noStrike" baseline="0">
                          <a:effectLst/>
                        </a:rPr>
                        <a:t>Undergraduate Students</a:t>
                      </a:r>
                      <a:endParaRPr lang="en-US" sz="1500" b="1" i="0" u="none" strike="noStrike" baseline="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baseline="0" dirty="0">
                          <a:effectLst/>
                        </a:rPr>
                        <a:t>3.64</a:t>
                      </a:r>
                      <a:endParaRPr lang="en-US" sz="1500" b="1" i="0" u="none" strike="noStrike" baseline="0"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4638168"/>
                  </a:ext>
                </a:extLst>
              </a:tr>
              <a:tr h="284454">
                <a:tc>
                  <a:txBody>
                    <a:bodyPr/>
                    <a:lstStyle/>
                    <a:p>
                      <a:pPr algn="l" fontAlgn="b"/>
                      <a:r>
                        <a:rPr lang="en-US" sz="1500" b="1" u="none" strike="noStrike" baseline="0">
                          <a:effectLst/>
                        </a:rPr>
                        <a:t>Graduate Students</a:t>
                      </a:r>
                      <a:endParaRPr lang="en-US" sz="1500" b="1" i="0" u="none" strike="noStrike" baseline="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baseline="0" dirty="0">
                          <a:effectLst/>
                        </a:rPr>
                        <a:t>3.72</a:t>
                      </a:r>
                      <a:endParaRPr lang="en-US" sz="1500" b="1" i="0" u="none" strike="noStrike" baseline="0"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14078913"/>
                  </a:ext>
                </a:extLst>
              </a:tr>
              <a:tr h="284454">
                <a:tc>
                  <a:txBody>
                    <a:bodyPr/>
                    <a:lstStyle/>
                    <a:p>
                      <a:pPr algn="l" fontAlgn="b"/>
                      <a:r>
                        <a:rPr lang="en-US" sz="1500" b="1" u="none" strike="noStrike" baseline="0">
                          <a:effectLst/>
                        </a:rPr>
                        <a:t>Faculty</a:t>
                      </a:r>
                      <a:endParaRPr lang="en-US" sz="1500" b="1" i="0" u="none" strike="noStrike" baseline="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baseline="0" dirty="0">
                          <a:effectLst/>
                        </a:rPr>
                        <a:t>3.61</a:t>
                      </a:r>
                      <a:endParaRPr lang="en-US" sz="1500" b="1" i="0" u="none" strike="noStrike" baseline="0"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14139915"/>
                  </a:ext>
                </a:extLst>
              </a:tr>
              <a:tr h="284454">
                <a:tc>
                  <a:txBody>
                    <a:bodyPr/>
                    <a:lstStyle/>
                    <a:p>
                      <a:pPr algn="l" fontAlgn="b"/>
                      <a:r>
                        <a:rPr lang="en-US" sz="1500" b="1" u="none" strike="noStrike" baseline="0" dirty="0">
                          <a:effectLst/>
                        </a:rPr>
                        <a:t>Staff</a:t>
                      </a:r>
                      <a:endParaRPr lang="en-US" sz="1500" b="1" i="0" u="none" strike="noStrike" baseline="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baseline="0" dirty="0">
                          <a:effectLst/>
                        </a:rPr>
                        <a:t>3.76</a:t>
                      </a:r>
                      <a:endParaRPr lang="en-US" sz="1500" b="1" i="0" u="none" strike="noStrike" baseline="0"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68995942"/>
                  </a:ext>
                </a:extLst>
              </a:tr>
            </a:tbl>
          </a:graphicData>
        </a:graphic>
      </p:graphicFrame>
      <p:pic>
        <p:nvPicPr>
          <p:cNvPr id="10" name="Picture 9">
            <a:extLst>
              <a:ext uri="{FF2B5EF4-FFF2-40B4-BE49-F238E27FC236}">
                <a16:creationId xmlns:a16="http://schemas.microsoft.com/office/drawing/2014/main" id="{93981454-207E-4E8C-84D8-49A3FC16ABD9}"/>
              </a:ext>
            </a:extLst>
          </p:cNvPr>
          <p:cNvPicPr>
            <a:picLocks noChangeAspect="1"/>
          </p:cNvPicPr>
          <p:nvPr/>
        </p:nvPicPr>
        <p:blipFill>
          <a:blip r:embed="rId4"/>
          <a:stretch>
            <a:fillRect/>
          </a:stretch>
        </p:blipFill>
        <p:spPr>
          <a:xfrm>
            <a:off x="5376832" y="1031961"/>
            <a:ext cx="2019582" cy="2057687"/>
          </a:xfrm>
          <a:prstGeom prst="rect">
            <a:avLst/>
          </a:prstGeom>
        </p:spPr>
      </p:pic>
      <p:pic>
        <p:nvPicPr>
          <p:cNvPr id="14" name="Picture 13">
            <a:extLst>
              <a:ext uri="{FF2B5EF4-FFF2-40B4-BE49-F238E27FC236}">
                <a16:creationId xmlns:a16="http://schemas.microsoft.com/office/drawing/2014/main" id="{029E6056-60DD-44DD-A36E-76E2B5C93BF3}"/>
              </a:ext>
            </a:extLst>
          </p:cNvPr>
          <p:cNvPicPr>
            <a:picLocks noChangeAspect="1"/>
          </p:cNvPicPr>
          <p:nvPr/>
        </p:nvPicPr>
        <p:blipFill>
          <a:blip r:embed="rId5"/>
          <a:stretch>
            <a:fillRect/>
          </a:stretch>
        </p:blipFill>
        <p:spPr>
          <a:xfrm>
            <a:off x="6714956" y="2886787"/>
            <a:ext cx="1918681" cy="1843142"/>
          </a:xfrm>
          <a:prstGeom prst="rect">
            <a:avLst/>
          </a:prstGeom>
        </p:spPr>
      </p:pic>
    </p:spTree>
    <p:extLst>
      <p:ext uri="{BB962C8B-B14F-4D97-AF65-F5344CB8AC3E}">
        <p14:creationId xmlns:p14="http://schemas.microsoft.com/office/powerpoint/2010/main" val="84714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t>Next Steps</a:t>
            </a:r>
          </a:p>
        </p:txBody>
      </p:sp>
      <p:sp>
        <p:nvSpPr>
          <p:cNvPr id="7" name="Content Placeholder 6">
            <a:extLst>
              <a:ext uri="{FF2B5EF4-FFF2-40B4-BE49-F238E27FC236}">
                <a16:creationId xmlns:a16="http://schemas.microsoft.com/office/drawing/2014/main" id="{5988A07B-FA49-4E4B-AD07-5698CA3094C8}"/>
              </a:ext>
            </a:extLst>
          </p:cNvPr>
          <p:cNvSpPr>
            <a:spLocks noGrp="1"/>
          </p:cNvSpPr>
          <p:nvPr>
            <p:ph idx="1"/>
          </p:nvPr>
        </p:nvSpPr>
        <p:spPr/>
        <p:txBody>
          <a:bodyPr/>
          <a:lstStyle/>
          <a:p>
            <a:r>
              <a:rPr lang="en-US" dirty="0"/>
              <a:t>Report with all MISO data will be available in November</a:t>
            </a:r>
          </a:p>
          <a:p>
            <a:r>
              <a:rPr lang="en-US" dirty="0"/>
              <a:t>Working with stakeholder groups to share specific measures and feedback</a:t>
            </a:r>
          </a:p>
          <a:p>
            <a:r>
              <a:rPr lang="en-US" dirty="0"/>
              <a:t>Preparing the 2022 MISO question set – get any feedback in soon!</a:t>
            </a:r>
          </a:p>
        </p:txBody>
      </p:sp>
    </p:spTree>
    <p:extLst>
      <p:ext uri="{BB962C8B-B14F-4D97-AF65-F5344CB8AC3E}">
        <p14:creationId xmlns:p14="http://schemas.microsoft.com/office/powerpoint/2010/main" val="18214388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hlinkClick r:id="rId4" action="ppaction://hlinkfile"/>
              </a:rPr>
              <a:t>itgovernance.ilstu.edu/survey</a:t>
            </a:r>
            <a:endParaRPr lang="en-US" dirty="0"/>
          </a:p>
        </p:txBody>
      </p:sp>
      <p:sp>
        <p:nvSpPr>
          <p:cNvPr id="7" name="Content Placeholder 6">
            <a:extLst>
              <a:ext uri="{FF2B5EF4-FFF2-40B4-BE49-F238E27FC236}">
                <a16:creationId xmlns:a16="http://schemas.microsoft.com/office/drawing/2014/main" id="{5988A07B-FA49-4E4B-AD07-5698CA3094C8}"/>
              </a:ext>
            </a:extLst>
          </p:cNvPr>
          <p:cNvSpPr>
            <a:spLocks noGrp="1"/>
          </p:cNvSpPr>
          <p:nvPr>
            <p:ph idx="1"/>
          </p:nvPr>
        </p:nvSpPr>
        <p:spPr>
          <a:xfrm>
            <a:off x="457200" y="1200151"/>
            <a:ext cx="3244294" cy="3394472"/>
          </a:xfrm>
        </p:spPr>
        <p:txBody>
          <a:bodyPr/>
          <a:lstStyle/>
          <a:p>
            <a:pPr marL="0" indent="0">
              <a:buNone/>
            </a:pPr>
            <a:r>
              <a:rPr lang="en-US" sz="2800" dirty="0"/>
              <a:t>Updates on how we have acted on the feedback received to make service improvements</a:t>
            </a:r>
          </a:p>
          <a:p>
            <a:pPr marL="0" indent="0">
              <a:buNone/>
            </a:pPr>
            <a:endParaRPr lang="en-US" dirty="0"/>
          </a:p>
        </p:txBody>
      </p:sp>
      <p:pic>
        <p:nvPicPr>
          <p:cNvPr id="5" name="Picture 4">
            <a:extLst>
              <a:ext uri="{FF2B5EF4-FFF2-40B4-BE49-F238E27FC236}">
                <a16:creationId xmlns:a16="http://schemas.microsoft.com/office/drawing/2014/main" id="{685F0FF9-9953-4D13-8CA5-4D1180BF0F60}"/>
              </a:ext>
            </a:extLst>
          </p:cNvPr>
          <p:cNvPicPr>
            <a:picLocks noChangeAspect="1"/>
          </p:cNvPicPr>
          <p:nvPr/>
        </p:nvPicPr>
        <p:blipFill>
          <a:blip r:embed="rId5"/>
          <a:stretch>
            <a:fillRect/>
          </a:stretch>
        </p:blipFill>
        <p:spPr>
          <a:xfrm>
            <a:off x="3701494" y="1013176"/>
            <a:ext cx="5442506" cy="4032240"/>
          </a:xfrm>
          <a:prstGeom prst="rect">
            <a:avLst/>
          </a:prstGeom>
        </p:spPr>
      </p:pic>
    </p:spTree>
    <p:extLst>
      <p:ext uri="{BB962C8B-B14F-4D97-AF65-F5344CB8AC3E}">
        <p14:creationId xmlns:p14="http://schemas.microsoft.com/office/powerpoint/2010/main" val="18454270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t>Questions?</a:t>
            </a:r>
          </a:p>
        </p:txBody>
      </p:sp>
      <p:sp>
        <p:nvSpPr>
          <p:cNvPr id="7" name="Content Placeholder 6">
            <a:extLst>
              <a:ext uri="{FF2B5EF4-FFF2-40B4-BE49-F238E27FC236}">
                <a16:creationId xmlns:a16="http://schemas.microsoft.com/office/drawing/2014/main" id="{BDA841D6-8F62-4FDF-9744-02EB9E803D9A}"/>
              </a:ext>
            </a:extLst>
          </p:cNvPr>
          <p:cNvSpPr>
            <a:spLocks noGrp="1"/>
          </p:cNvSpPr>
          <p:nvPr>
            <p:ph idx="1"/>
          </p:nvPr>
        </p:nvSpPr>
        <p:spPr/>
        <p:txBody>
          <a:bodyPr>
            <a:normAutofit/>
          </a:bodyPr>
          <a:lstStyle/>
          <a:p>
            <a:pPr marL="0" indent="0" algn="ctr">
              <a:buNone/>
            </a:pPr>
            <a:r>
              <a:rPr lang="en-US" b="1" dirty="0"/>
              <a:t>Feedback and ideas welcome! </a:t>
            </a:r>
          </a:p>
          <a:p>
            <a:pPr marL="0" indent="0">
              <a:buNone/>
            </a:pPr>
            <a:endParaRPr lang="en-US" dirty="0"/>
          </a:p>
          <a:p>
            <a:pPr marL="0" indent="0" algn="ctr">
              <a:buNone/>
            </a:pPr>
            <a:r>
              <a:rPr lang="en-US" dirty="0"/>
              <a:t>Contact:</a:t>
            </a:r>
          </a:p>
          <a:p>
            <a:pPr marL="0" indent="0" algn="ctr">
              <a:buNone/>
            </a:pPr>
            <a:r>
              <a:rPr lang="en-US" dirty="0"/>
              <a:t>Carla Birckelbaw</a:t>
            </a:r>
          </a:p>
          <a:p>
            <a:pPr marL="0" indent="0" algn="ctr">
              <a:buNone/>
            </a:pPr>
            <a:r>
              <a:rPr lang="en-US" dirty="0">
                <a:hlinkClick r:id="rId4"/>
              </a:rPr>
              <a:t>crbirck@ilstu.edu</a:t>
            </a:r>
            <a:endParaRPr lang="en-US" dirty="0"/>
          </a:p>
          <a:p>
            <a:pPr marL="0" indent="0">
              <a:buNone/>
            </a:pPr>
            <a:endParaRPr lang="en-US" dirty="0"/>
          </a:p>
        </p:txBody>
      </p:sp>
    </p:spTree>
    <p:extLst>
      <p:ext uri="{BB962C8B-B14F-4D97-AF65-F5344CB8AC3E}">
        <p14:creationId xmlns:p14="http://schemas.microsoft.com/office/powerpoint/2010/main" val="7600333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Tree>
    <p:extLst>
      <p:ext uri="{BB962C8B-B14F-4D97-AF65-F5344CB8AC3E}">
        <p14:creationId xmlns:p14="http://schemas.microsoft.com/office/powerpoint/2010/main" val="424259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t>MISO Order of Operations</a:t>
            </a:r>
          </a:p>
        </p:txBody>
      </p:sp>
      <p:sp>
        <p:nvSpPr>
          <p:cNvPr id="3" name="Content Placeholder 2"/>
          <p:cNvSpPr>
            <a:spLocks noGrp="1"/>
          </p:cNvSpPr>
          <p:nvPr>
            <p:ph idx="1"/>
          </p:nvPr>
        </p:nvSpPr>
        <p:spPr/>
        <p:txBody>
          <a:bodyPr/>
          <a:lstStyle/>
          <a:p>
            <a:r>
              <a:rPr lang="en-US" dirty="0"/>
              <a:t>Select questions from standard question set</a:t>
            </a:r>
          </a:p>
          <a:p>
            <a:r>
              <a:rPr lang="en-US" dirty="0"/>
              <a:t>Augment standard question set with “local” questions</a:t>
            </a:r>
          </a:p>
          <a:p>
            <a:r>
              <a:rPr lang="en-US" dirty="0"/>
              <a:t>Determine if a special population is needed</a:t>
            </a:r>
          </a:p>
          <a:p>
            <a:r>
              <a:rPr lang="en-US" dirty="0"/>
              <a:t>IRB approval</a:t>
            </a:r>
          </a:p>
        </p:txBody>
      </p:sp>
    </p:spTree>
    <p:extLst>
      <p:ext uri="{BB962C8B-B14F-4D97-AF65-F5344CB8AC3E}">
        <p14:creationId xmlns:p14="http://schemas.microsoft.com/office/powerpoint/2010/main" val="765526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normAutofit/>
          </a:bodyPr>
          <a:lstStyle/>
          <a:p>
            <a:r>
              <a:rPr lang="en-US" dirty="0"/>
              <a:t>MISO Order of Operations</a:t>
            </a:r>
          </a:p>
        </p:txBody>
      </p:sp>
      <p:sp>
        <p:nvSpPr>
          <p:cNvPr id="3" name="Content Placeholder 2"/>
          <p:cNvSpPr>
            <a:spLocks noGrp="1"/>
          </p:cNvSpPr>
          <p:nvPr>
            <p:ph idx="1"/>
          </p:nvPr>
        </p:nvSpPr>
        <p:spPr/>
        <p:txBody>
          <a:bodyPr/>
          <a:lstStyle/>
          <a:p>
            <a:r>
              <a:rPr lang="en-US" dirty="0"/>
              <a:t>Prepare survey email invitations</a:t>
            </a:r>
          </a:p>
          <a:p>
            <a:r>
              <a:rPr lang="en-US" dirty="0"/>
              <a:t>Survey administered for 3 weeks on a standard schedule (2/4/21-2/15/21 this year)</a:t>
            </a:r>
          </a:p>
          <a:p>
            <a:r>
              <a:rPr lang="en-US" dirty="0"/>
              <a:t>Analyze results and distribute to stakeholders</a:t>
            </a:r>
          </a:p>
          <a:p>
            <a:r>
              <a:rPr lang="en-US" dirty="0"/>
              <a:t>Start planning for next year!</a:t>
            </a:r>
          </a:p>
        </p:txBody>
      </p:sp>
    </p:spTree>
    <p:extLst>
      <p:ext uri="{BB962C8B-B14F-4D97-AF65-F5344CB8AC3E}">
        <p14:creationId xmlns:p14="http://schemas.microsoft.com/office/powerpoint/2010/main" val="3044612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3" y="0"/>
            <a:ext cx="9138197" cy="5143500"/>
          </a:xfrm>
          <a:prstGeom prst="rect">
            <a:avLst/>
          </a:prstGeom>
        </p:spPr>
      </p:pic>
      <p:sp>
        <p:nvSpPr>
          <p:cNvPr id="2" name="Title 1"/>
          <p:cNvSpPr>
            <a:spLocks noGrp="1"/>
          </p:cNvSpPr>
          <p:nvPr>
            <p:ph type="title"/>
          </p:nvPr>
        </p:nvSpPr>
        <p:spPr>
          <a:xfrm>
            <a:off x="457200" y="38400"/>
            <a:ext cx="8229600" cy="857250"/>
          </a:xfrm>
        </p:spPr>
        <p:txBody>
          <a:bodyPr/>
          <a:lstStyle/>
          <a:p>
            <a:r>
              <a:rPr lang="en-US" dirty="0"/>
              <a:t>Faculty Respondents</a:t>
            </a:r>
          </a:p>
        </p:txBody>
      </p:sp>
      <p:graphicFrame>
        <p:nvGraphicFramePr>
          <p:cNvPr id="8" name="Content Placeholder 7">
            <a:extLst>
              <a:ext uri="{FF2B5EF4-FFF2-40B4-BE49-F238E27FC236}">
                <a16:creationId xmlns:a16="http://schemas.microsoft.com/office/drawing/2014/main" id="{C898E71F-D442-4BBF-AA9E-00F491B34749}"/>
              </a:ext>
            </a:extLst>
          </p:cNvPr>
          <p:cNvGraphicFramePr>
            <a:graphicFrameLocks noGrp="1"/>
          </p:cNvGraphicFramePr>
          <p:nvPr>
            <p:ph idx="1"/>
            <p:extLst>
              <p:ext uri="{D42A27DB-BD31-4B8C-83A1-F6EECF244321}">
                <p14:modId xmlns:p14="http://schemas.microsoft.com/office/powerpoint/2010/main" val="1132399089"/>
              </p:ext>
            </p:extLst>
          </p:nvPr>
        </p:nvGraphicFramePr>
        <p:xfrm>
          <a:off x="4732436" y="3898321"/>
          <a:ext cx="3954364" cy="857250"/>
        </p:xfrm>
        <a:graphic>
          <a:graphicData uri="http://schemas.openxmlformats.org/drawingml/2006/table">
            <a:tbl>
              <a:tblPr>
                <a:tableStyleId>{5C22544A-7EE6-4342-B048-85BDC9FD1C3A}</a:tableStyleId>
              </a:tblPr>
              <a:tblGrid>
                <a:gridCol w="988591">
                  <a:extLst>
                    <a:ext uri="{9D8B030D-6E8A-4147-A177-3AD203B41FA5}">
                      <a16:colId xmlns:a16="http://schemas.microsoft.com/office/drawing/2014/main" val="2180589441"/>
                    </a:ext>
                  </a:extLst>
                </a:gridCol>
                <a:gridCol w="988591">
                  <a:extLst>
                    <a:ext uri="{9D8B030D-6E8A-4147-A177-3AD203B41FA5}">
                      <a16:colId xmlns:a16="http://schemas.microsoft.com/office/drawing/2014/main" val="2017562517"/>
                    </a:ext>
                  </a:extLst>
                </a:gridCol>
                <a:gridCol w="988591">
                  <a:extLst>
                    <a:ext uri="{9D8B030D-6E8A-4147-A177-3AD203B41FA5}">
                      <a16:colId xmlns:a16="http://schemas.microsoft.com/office/drawing/2014/main" val="1703131707"/>
                    </a:ext>
                  </a:extLst>
                </a:gridCol>
                <a:gridCol w="988591">
                  <a:extLst>
                    <a:ext uri="{9D8B030D-6E8A-4147-A177-3AD203B41FA5}">
                      <a16:colId xmlns:a16="http://schemas.microsoft.com/office/drawing/2014/main" val="373116239"/>
                    </a:ext>
                  </a:extLst>
                </a:gridCol>
              </a:tblGrid>
              <a:tr h="579209">
                <a:tc>
                  <a:txBody>
                    <a:bodyPr/>
                    <a:lstStyle/>
                    <a:p>
                      <a:pPr algn="ctr" fontAlgn="b"/>
                      <a:r>
                        <a:rPr lang="en-US" sz="1500" b="1" u="none" strike="noStrike">
                          <a:effectLst/>
                        </a:rPr>
                        <a:t>Population</a:t>
                      </a:r>
                      <a:endParaRPr lang="en-US" sz="1500" b="1" i="0" u="none" strike="noStrike">
                        <a:solidFill>
                          <a:srgbClr val="000000"/>
                        </a:solidFill>
                        <a:effectLst/>
                        <a:latin typeface="Calibri" panose="020F0502020204030204" pitchFamily="34" charset="0"/>
                      </a:endParaRPr>
                    </a:p>
                  </a:txBody>
                  <a:tcPr marL="13240" marR="13240" marT="13240" marB="0" anchor="b"/>
                </a:tc>
                <a:tc>
                  <a:txBody>
                    <a:bodyPr/>
                    <a:lstStyle/>
                    <a:p>
                      <a:pPr algn="ctr" fontAlgn="b"/>
                      <a:r>
                        <a:rPr lang="en-US" sz="1500" b="1" u="none" strike="noStrike">
                          <a:effectLst/>
                        </a:rPr>
                        <a:t>Sample Size</a:t>
                      </a:r>
                      <a:endParaRPr lang="en-US" sz="1500" b="1" i="0" u="none" strike="noStrike">
                        <a:solidFill>
                          <a:srgbClr val="000000"/>
                        </a:solidFill>
                        <a:effectLst/>
                        <a:latin typeface="Calibri" panose="020F0502020204030204" pitchFamily="34" charset="0"/>
                      </a:endParaRPr>
                    </a:p>
                  </a:txBody>
                  <a:tcPr marL="13240" marR="13240" marT="13240" marB="0" anchor="b"/>
                </a:tc>
                <a:tc>
                  <a:txBody>
                    <a:bodyPr/>
                    <a:lstStyle/>
                    <a:p>
                      <a:pPr algn="ctr" fontAlgn="b"/>
                      <a:r>
                        <a:rPr lang="en-US" sz="1500" b="1" u="none" strike="noStrike" dirty="0">
                          <a:effectLst/>
                        </a:rPr>
                        <a:t>Responses</a:t>
                      </a:r>
                      <a:endParaRPr lang="en-US" sz="1500" b="1" i="0" u="none" strike="noStrike" dirty="0">
                        <a:solidFill>
                          <a:srgbClr val="000000"/>
                        </a:solidFill>
                        <a:effectLst/>
                        <a:latin typeface="Calibri" panose="020F0502020204030204" pitchFamily="34" charset="0"/>
                      </a:endParaRPr>
                    </a:p>
                  </a:txBody>
                  <a:tcPr marL="13240" marR="13240" marT="13240" marB="0" anchor="b"/>
                </a:tc>
                <a:tc>
                  <a:txBody>
                    <a:bodyPr/>
                    <a:lstStyle/>
                    <a:p>
                      <a:pPr algn="ctr" fontAlgn="b"/>
                      <a:r>
                        <a:rPr lang="en-US" sz="1500" b="1" u="none" strike="noStrike" dirty="0">
                          <a:effectLst/>
                        </a:rPr>
                        <a:t>Response Rate</a:t>
                      </a:r>
                      <a:endParaRPr lang="en-US" sz="1500" b="1" i="0" u="none" strike="noStrike" dirty="0">
                        <a:solidFill>
                          <a:srgbClr val="000000"/>
                        </a:solidFill>
                        <a:effectLst/>
                        <a:latin typeface="Calibri" panose="020F0502020204030204" pitchFamily="34" charset="0"/>
                      </a:endParaRPr>
                    </a:p>
                  </a:txBody>
                  <a:tcPr marL="13240" marR="13240" marT="13240" marB="0" anchor="b"/>
                </a:tc>
                <a:extLst>
                  <a:ext uri="{0D108BD9-81ED-4DB2-BD59-A6C34878D82A}">
                    <a16:rowId xmlns:a16="http://schemas.microsoft.com/office/drawing/2014/main" val="2702885762"/>
                  </a:ext>
                </a:extLst>
              </a:tr>
              <a:tr h="278041">
                <a:tc>
                  <a:txBody>
                    <a:bodyPr/>
                    <a:lstStyle/>
                    <a:p>
                      <a:pPr algn="ctr" fontAlgn="b"/>
                      <a:r>
                        <a:rPr lang="en-US" sz="1500" b="1" u="none" strike="noStrike">
                          <a:effectLst/>
                        </a:rPr>
                        <a:t>1378</a:t>
                      </a:r>
                      <a:endParaRPr lang="en-US" sz="1500" b="1" i="0" u="none" strike="noStrike">
                        <a:solidFill>
                          <a:srgbClr val="000000"/>
                        </a:solidFill>
                        <a:effectLst/>
                        <a:latin typeface="Calibri" panose="020F0502020204030204" pitchFamily="34" charset="0"/>
                      </a:endParaRPr>
                    </a:p>
                  </a:txBody>
                  <a:tcPr marL="13240" marR="13240" marT="13240" marB="0" anchor="b"/>
                </a:tc>
                <a:tc>
                  <a:txBody>
                    <a:bodyPr/>
                    <a:lstStyle/>
                    <a:p>
                      <a:pPr algn="ctr" fontAlgn="b"/>
                      <a:r>
                        <a:rPr lang="en-US" sz="1500" b="1" u="none" strike="noStrike">
                          <a:effectLst/>
                        </a:rPr>
                        <a:t>1377</a:t>
                      </a:r>
                      <a:endParaRPr lang="en-US" sz="1500" b="1" i="0" u="none" strike="noStrike">
                        <a:solidFill>
                          <a:srgbClr val="000000"/>
                        </a:solidFill>
                        <a:effectLst/>
                        <a:latin typeface="Calibri" panose="020F0502020204030204" pitchFamily="34" charset="0"/>
                      </a:endParaRPr>
                    </a:p>
                  </a:txBody>
                  <a:tcPr marL="13240" marR="13240" marT="13240" marB="0" anchor="b"/>
                </a:tc>
                <a:tc>
                  <a:txBody>
                    <a:bodyPr/>
                    <a:lstStyle/>
                    <a:p>
                      <a:pPr algn="ctr" fontAlgn="b"/>
                      <a:r>
                        <a:rPr lang="en-US" sz="1500" b="1" u="none" strike="noStrike">
                          <a:effectLst/>
                        </a:rPr>
                        <a:t>651</a:t>
                      </a:r>
                      <a:endParaRPr lang="en-US" sz="1500" b="1" i="0" u="none" strike="noStrike">
                        <a:solidFill>
                          <a:srgbClr val="000000"/>
                        </a:solidFill>
                        <a:effectLst/>
                        <a:latin typeface="Calibri" panose="020F0502020204030204" pitchFamily="34" charset="0"/>
                      </a:endParaRPr>
                    </a:p>
                  </a:txBody>
                  <a:tcPr marL="13240" marR="13240" marT="13240" marB="0" anchor="b"/>
                </a:tc>
                <a:tc>
                  <a:txBody>
                    <a:bodyPr/>
                    <a:lstStyle/>
                    <a:p>
                      <a:pPr algn="ctr" fontAlgn="b"/>
                      <a:r>
                        <a:rPr lang="en-US" sz="1500" b="1" u="none" strike="noStrike" dirty="0">
                          <a:effectLst/>
                        </a:rPr>
                        <a:t>47%</a:t>
                      </a:r>
                      <a:endParaRPr lang="en-US" sz="1500" b="1" i="0" u="none" strike="noStrike" dirty="0">
                        <a:solidFill>
                          <a:srgbClr val="000000"/>
                        </a:solidFill>
                        <a:effectLst/>
                        <a:latin typeface="Calibri" panose="020F0502020204030204" pitchFamily="34" charset="0"/>
                      </a:endParaRPr>
                    </a:p>
                  </a:txBody>
                  <a:tcPr marL="13240" marR="13240" marT="13240" marB="0" anchor="b"/>
                </a:tc>
                <a:extLst>
                  <a:ext uri="{0D108BD9-81ED-4DB2-BD59-A6C34878D82A}">
                    <a16:rowId xmlns:a16="http://schemas.microsoft.com/office/drawing/2014/main" val="2435070939"/>
                  </a:ext>
                </a:extLst>
              </a:tr>
            </a:tbl>
          </a:graphicData>
        </a:graphic>
      </p:graphicFrame>
      <p:sp>
        <p:nvSpPr>
          <p:cNvPr id="9" name="Oval 8">
            <a:extLst>
              <a:ext uri="{FF2B5EF4-FFF2-40B4-BE49-F238E27FC236}">
                <a16:creationId xmlns:a16="http://schemas.microsoft.com/office/drawing/2014/main" id="{64A55BBF-4C30-4502-B6EE-FAFF6E22D688}"/>
              </a:ext>
            </a:extLst>
          </p:cNvPr>
          <p:cNvSpPr/>
          <p:nvPr/>
        </p:nvSpPr>
        <p:spPr>
          <a:xfrm>
            <a:off x="7699783" y="4460819"/>
            <a:ext cx="987017" cy="325811"/>
          </a:xfrm>
          <a:prstGeom prst="ellipse">
            <a:avLst/>
          </a:prstGeom>
          <a:noFill/>
          <a:ln w="2222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ysClr val="windowText" lastClr="000000"/>
                </a:solidFill>
              </a:ln>
            </a:endParaRPr>
          </a:p>
        </p:txBody>
      </p:sp>
      <p:graphicFrame>
        <p:nvGraphicFramePr>
          <p:cNvPr id="10" name="Chart 9">
            <a:extLst>
              <a:ext uri="{FF2B5EF4-FFF2-40B4-BE49-F238E27FC236}">
                <a16:creationId xmlns:a16="http://schemas.microsoft.com/office/drawing/2014/main" id="{526337C7-0C80-4B48-8606-86CBE7F0CADF}"/>
              </a:ext>
            </a:extLst>
          </p:cNvPr>
          <p:cNvGraphicFramePr>
            <a:graphicFrameLocks/>
          </p:cNvGraphicFramePr>
          <p:nvPr>
            <p:extLst>
              <p:ext uri="{D42A27DB-BD31-4B8C-83A1-F6EECF244321}">
                <p14:modId xmlns:p14="http://schemas.microsoft.com/office/powerpoint/2010/main" val="2649837211"/>
              </p:ext>
            </p:extLst>
          </p:nvPr>
        </p:nvGraphicFramePr>
        <p:xfrm>
          <a:off x="6204372" y="957118"/>
          <a:ext cx="2782595" cy="18692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C5B46ADF-DA28-4718-8FF1-4DBC78061BD4}"/>
              </a:ext>
            </a:extLst>
          </p:cNvPr>
          <p:cNvGraphicFramePr>
            <a:graphicFrameLocks/>
          </p:cNvGraphicFramePr>
          <p:nvPr>
            <p:extLst>
              <p:ext uri="{D42A27DB-BD31-4B8C-83A1-F6EECF244321}">
                <p14:modId xmlns:p14="http://schemas.microsoft.com/office/powerpoint/2010/main" val="11190706"/>
              </p:ext>
            </p:extLst>
          </p:nvPr>
        </p:nvGraphicFramePr>
        <p:xfrm>
          <a:off x="157035" y="957118"/>
          <a:ext cx="2782595" cy="186927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id="{04E4CEA3-912A-4505-AB59-93603CE1EB86}"/>
              </a:ext>
            </a:extLst>
          </p:cNvPr>
          <p:cNvGraphicFramePr>
            <a:graphicFrameLocks/>
          </p:cNvGraphicFramePr>
          <p:nvPr>
            <p:extLst>
              <p:ext uri="{D42A27DB-BD31-4B8C-83A1-F6EECF244321}">
                <p14:modId xmlns:p14="http://schemas.microsoft.com/office/powerpoint/2010/main" val="2381038991"/>
              </p:ext>
            </p:extLst>
          </p:nvPr>
        </p:nvGraphicFramePr>
        <p:xfrm>
          <a:off x="3045332" y="1945895"/>
          <a:ext cx="2959481" cy="186927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490657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088"/>
            <a:ext cx="9138197" cy="5143500"/>
          </a:xfrm>
          <a:prstGeom prst="rect">
            <a:avLst/>
          </a:prstGeom>
        </p:spPr>
      </p:pic>
      <p:sp>
        <p:nvSpPr>
          <p:cNvPr id="2" name="Title 1"/>
          <p:cNvSpPr>
            <a:spLocks noGrp="1"/>
          </p:cNvSpPr>
          <p:nvPr>
            <p:ph type="title"/>
          </p:nvPr>
        </p:nvSpPr>
        <p:spPr/>
        <p:txBody>
          <a:bodyPr/>
          <a:lstStyle/>
          <a:p>
            <a:r>
              <a:rPr lang="en-US" dirty="0"/>
              <a:t>Staff Respondents</a:t>
            </a:r>
          </a:p>
        </p:txBody>
      </p:sp>
      <p:graphicFrame>
        <p:nvGraphicFramePr>
          <p:cNvPr id="5" name="Content Placeholder 4">
            <a:extLst>
              <a:ext uri="{FF2B5EF4-FFF2-40B4-BE49-F238E27FC236}">
                <a16:creationId xmlns:a16="http://schemas.microsoft.com/office/drawing/2014/main" id="{B20155BB-21F3-413A-B726-E28834C9CAD1}"/>
              </a:ext>
            </a:extLst>
          </p:cNvPr>
          <p:cNvGraphicFramePr>
            <a:graphicFrameLocks noGrp="1"/>
          </p:cNvGraphicFramePr>
          <p:nvPr>
            <p:ph idx="1"/>
            <p:extLst>
              <p:ext uri="{D42A27DB-BD31-4B8C-83A1-F6EECF244321}">
                <p14:modId xmlns:p14="http://schemas.microsoft.com/office/powerpoint/2010/main" val="2749259708"/>
              </p:ext>
            </p:extLst>
          </p:nvPr>
        </p:nvGraphicFramePr>
        <p:xfrm>
          <a:off x="4754880" y="4090080"/>
          <a:ext cx="3931920" cy="857249"/>
        </p:xfrm>
        <a:graphic>
          <a:graphicData uri="http://schemas.openxmlformats.org/drawingml/2006/table">
            <a:tbl>
              <a:tblPr>
                <a:tableStyleId>{5C22544A-7EE6-4342-B048-85BDC9FD1C3A}</a:tableStyleId>
              </a:tblPr>
              <a:tblGrid>
                <a:gridCol w="982980">
                  <a:extLst>
                    <a:ext uri="{9D8B030D-6E8A-4147-A177-3AD203B41FA5}">
                      <a16:colId xmlns:a16="http://schemas.microsoft.com/office/drawing/2014/main" val="2251159524"/>
                    </a:ext>
                  </a:extLst>
                </a:gridCol>
                <a:gridCol w="982980">
                  <a:extLst>
                    <a:ext uri="{9D8B030D-6E8A-4147-A177-3AD203B41FA5}">
                      <a16:colId xmlns:a16="http://schemas.microsoft.com/office/drawing/2014/main" val="1994858926"/>
                    </a:ext>
                  </a:extLst>
                </a:gridCol>
                <a:gridCol w="982980">
                  <a:extLst>
                    <a:ext uri="{9D8B030D-6E8A-4147-A177-3AD203B41FA5}">
                      <a16:colId xmlns:a16="http://schemas.microsoft.com/office/drawing/2014/main" val="1843680459"/>
                    </a:ext>
                  </a:extLst>
                </a:gridCol>
                <a:gridCol w="982980">
                  <a:extLst>
                    <a:ext uri="{9D8B030D-6E8A-4147-A177-3AD203B41FA5}">
                      <a16:colId xmlns:a16="http://schemas.microsoft.com/office/drawing/2014/main" val="2225828719"/>
                    </a:ext>
                  </a:extLst>
                </a:gridCol>
              </a:tblGrid>
              <a:tr h="600786">
                <a:tc>
                  <a:txBody>
                    <a:bodyPr/>
                    <a:lstStyle/>
                    <a:p>
                      <a:pPr algn="ctr" fontAlgn="b"/>
                      <a:r>
                        <a:rPr lang="en-US" sz="1500" b="1" u="none" strike="noStrike" dirty="0">
                          <a:effectLst/>
                        </a:rPr>
                        <a:t>Population</a:t>
                      </a:r>
                      <a:endParaRPr lang="en-US"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dirty="0">
                          <a:effectLst/>
                        </a:rPr>
                        <a:t>Sample Size</a:t>
                      </a:r>
                      <a:endParaRPr lang="en-US"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dirty="0">
                          <a:effectLst/>
                        </a:rPr>
                        <a:t>Responses</a:t>
                      </a:r>
                      <a:endParaRPr lang="en-US"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a:effectLst/>
                        </a:rPr>
                        <a:t>Response Rate</a:t>
                      </a:r>
                      <a:endParaRPr lang="en-US" sz="15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23540312"/>
                  </a:ext>
                </a:extLst>
              </a:tr>
              <a:tr h="256463">
                <a:tc>
                  <a:txBody>
                    <a:bodyPr/>
                    <a:lstStyle/>
                    <a:p>
                      <a:pPr algn="ctr" fontAlgn="b"/>
                      <a:r>
                        <a:rPr lang="en-US" sz="1500" b="1" u="none" strike="noStrike">
                          <a:effectLst/>
                        </a:rPr>
                        <a:t>2205</a:t>
                      </a:r>
                      <a:endParaRPr lang="en-US" sz="15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a:effectLst/>
                        </a:rPr>
                        <a:t>1199</a:t>
                      </a:r>
                      <a:endParaRPr lang="en-US" sz="15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dirty="0">
                          <a:effectLst/>
                        </a:rPr>
                        <a:t>448</a:t>
                      </a:r>
                      <a:endParaRPr lang="en-US" sz="15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dirty="0">
                          <a:effectLst/>
                        </a:rPr>
                        <a:t>37%</a:t>
                      </a:r>
                      <a:endParaRPr lang="en-US" sz="15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41133773"/>
                  </a:ext>
                </a:extLst>
              </a:tr>
            </a:tbl>
          </a:graphicData>
        </a:graphic>
      </p:graphicFrame>
      <p:sp>
        <p:nvSpPr>
          <p:cNvPr id="6" name="Oval 5">
            <a:extLst>
              <a:ext uri="{FF2B5EF4-FFF2-40B4-BE49-F238E27FC236}">
                <a16:creationId xmlns:a16="http://schemas.microsoft.com/office/drawing/2014/main" id="{F01E537A-0700-407A-81B6-FABBDB5E5AD7}"/>
              </a:ext>
            </a:extLst>
          </p:cNvPr>
          <p:cNvSpPr/>
          <p:nvPr/>
        </p:nvSpPr>
        <p:spPr>
          <a:xfrm>
            <a:off x="7699783" y="4702614"/>
            <a:ext cx="987017" cy="325811"/>
          </a:xfrm>
          <a:prstGeom prst="ellipse">
            <a:avLst/>
          </a:prstGeom>
          <a:noFill/>
          <a:ln w="2222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ysClr val="windowText" lastClr="000000"/>
                </a:solidFill>
              </a:ln>
            </a:endParaRPr>
          </a:p>
        </p:txBody>
      </p:sp>
      <p:graphicFrame>
        <p:nvGraphicFramePr>
          <p:cNvPr id="7" name="Chart 6">
            <a:extLst>
              <a:ext uri="{FF2B5EF4-FFF2-40B4-BE49-F238E27FC236}">
                <a16:creationId xmlns:a16="http://schemas.microsoft.com/office/drawing/2014/main" id="{93A030D5-3262-429E-BDDB-889BD8DF65CE}"/>
              </a:ext>
            </a:extLst>
          </p:cNvPr>
          <p:cNvGraphicFramePr>
            <a:graphicFrameLocks/>
          </p:cNvGraphicFramePr>
          <p:nvPr>
            <p:extLst>
              <p:ext uri="{D42A27DB-BD31-4B8C-83A1-F6EECF244321}">
                <p14:modId xmlns:p14="http://schemas.microsoft.com/office/powerpoint/2010/main" val="2760789227"/>
              </p:ext>
            </p:extLst>
          </p:nvPr>
        </p:nvGraphicFramePr>
        <p:xfrm>
          <a:off x="3123019" y="1399898"/>
          <a:ext cx="2732630" cy="25611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E18A0DEB-68A2-44A9-9453-6E490698D1B2}"/>
              </a:ext>
            </a:extLst>
          </p:cNvPr>
          <p:cNvGraphicFramePr>
            <a:graphicFrameLocks/>
          </p:cNvGraphicFramePr>
          <p:nvPr>
            <p:extLst>
              <p:ext uri="{D42A27DB-BD31-4B8C-83A1-F6EECF244321}">
                <p14:modId xmlns:p14="http://schemas.microsoft.com/office/powerpoint/2010/main" val="3184985726"/>
              </p:ext>
            </p:extLst>
          </p:nvPr>
        </p:nvGraphicFramePr>
        <p:xfrm>
          <a:off x="104268" y="1063229"/>
          <a:ext cx="2790151" cy="23817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D88A387A-76F0-4F3A-9901-525C3FD1711A}"/>
              </a:ext>
            </a:extLst>
          </p:cNvPr>
          <p:cNvGraphicFramePr>
            <a:graphicFrameLocks/>
          </p:cNvGraphicFramePr>
          <p:nvPr>
            <p:extLst>
              <p:ext uri="{D42A27DB-BD31-4B8C-83A1-F6EECF244321}">
                <p14:modId xmlns:p14="http://schemas.microsoft.com/office/powerpoint/2010/main" val="712786148"/>
              </p:ext>
            </p:extLst>
          </p:nvPr>
        </p:nvGraphicFramePr>
        <p:xfrm>
          <a:off x="6144742" y="1063229"/>
          <a:ext cx="2805573" cy="234627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88070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a:xfrm>
            <a:off x="457200" y="125301"/>
            <a:ext cx="8229600" cy="857250"/>
          </a:xfrm>
        </p:spPr>
        <p:txBody>
          <a:bodyPr/>
          <a:lstStyle/>
          <a:p>
            <a:r>
              <a:rPr lang="en-US" dirty="0"/>
              <a:t>Student Respondents</a:t>
            </a:r>
          </a:p>
        </p:txBody>
      </p:sp>
      <p:graphicFrame>
        <p:nvGraphicFramePr>
          <p:cNvPr id="5" name="Content Placeholder 4">
            <a:extLst>
              <a:ext uri="{FF2B5EF4-FFF2-40B4-BE49-F238E27FC236}">
                <a16:creationId xmlns:a16="http://schemas.microsoft.com/office/drawing/2014/main" id="{DE98B3A3-9D28-4BFB-B32A-8EF3A07C9151}"/>
              </a:ext>
            </a:extLst>
          </p:cNvPr>
          <p:cNvGraphicFramePr>
            <a:graphicFrameLocks noGrp="1"/>
          </p:cNvGraphicFramePr>
          <p:nvPr>
            <p:ph idx="1"/>
            <p:extLst>
              <p:ext uri="{D42A27DB-BD31-4B8C-83A1-F6EECF244321}">
                <p14:modId xmlns:p14="http://schemas.microsoft.com/office/powerpoint/2010/main" val="480104757"/>
              </p:ext>
            </p:extLst>
          </p:nvPr>
        </p:nvGraphicFramePr>
        <p:xfrm>
          <a:off x="2176272" y="3014344"/>
          <a:ext cx="6665979" cy="1228471"/>
        </p:xfrm>
        <a:graphic>
          <a:graphicData uri="http://schemas.openxmlformats.org/drawingml/2006/table">
            <a:tbl>
              <a:tblPr>
                <a:tableStyleId>{5C22544A-7EE6-4342-B048-85BDC9FD1C3A}</a:tableStyleId>
              </a:tblPr>
              <a:tblGrid>
                <a:gridCol w="3086395">
                  <a:extLst>
                    <a:ext uri="{9D8B030D-6E8A-4147-A177-3AD203B41FA5}">
                      <a16:colId xmlns:a16="http://schemas.microsoft.com/office/drawing/2014/main" val="2302876673"/>
                    </a:ext>
                  </a:extLst>
                </a:gridCol>
                <a:gridCol w="894896">
                  <a:extLst>
                    <a:ext uri="{9D8B030D-6E8A-4147-A177-3AD203B41FA5}">
                      <a16:colId xmlns:a16="http://schemas.microsoft.com/office/drawing/2014/main" val="2430126811"/>
                    </a:ext>
                  </a:extLst>
                </a:gridCol>
                <a:gridCol w="894896">
                  <a:extLst>
                    <a:ext uri="{9D8B030D-6E8A-4147-A177-3AD203B41FA5}">
                      <a16:colId xmlns:a16="http://schemas.microsoft.com/office/drawing/2014/main" val="2191722965"/>
                    </a:ext>
                  </a:extLst>
                </a:gridCol>
                <a:gridCol w="894896">
                  <a:extLst>
                    <a:ext uri="{9D8B030D-6E8A-4147-A177-3AD203B41FA5}">
                      <a16:colId xmlns:a16="http://schemas.microsoft.com/office/drawing/2014/main" val="357315945"/>
                    </a:ext>
                  </a:extLst>
                </a:gridCol>
                <a:gridCol w="894896">
                  <a:extLst>
                    <a:ext uri="{9D8B030D-6E8A-4147-A177-3AD203B41FA5}">
                      <a16:colId xmlns:a16="http://schemas.microsoft.com/office/drawing/2014/main" val="3948369311"/>
                    </a:ext>
                  </a:extLst>
                </a:gridCol>
              </a:tblGrid>
              <a:tr h="608031">
                <a:tc>
                  <a:txBody>
                    <a:bodyPr/>
                    <a:lstStyle/>
                    <a:p>
                      <a:pPr algn="l" fontAlgn="b"/>
                      <a:r>
                        <a:rPr lang="en-US" sz="1500" b="1" u="none" strike="noStrike">
                          <a:effectLst/>
                        </a:rPr>
                        <a:t> </a:t>
                      </a:r>
                      <a:endParaRPr lang="en-US" sz="15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a:effectLst/>
                        </a:rPr>
                        <a:t>Population</a:t>
                      </a:r>
                      <a:endParaRPr lang="en-US" sz="15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a:effectLst/>
                        </a:rPr>
                        <a:t>Sample Size</a:t>
                      </a:r>
                      <a:endParaRPr lang="en-US" sz="15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a:effectLst/>
                        </a:rPr>
                        <a:t>Responses</a:t>
                      </a:r>
                      <a:endParaRPr lang="en-US" sz="15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a:effectLst/>
                        </a:rPr>
                        <a:t>Response Rate</a:t>
                      </a:r>
                      <a:endParaRPr lang="en-US" sz="15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13016150"/>
                  </a:ext>
                </a:extLst>
              </a:tr>
              <a:tr h="310220">
                <a:tc>
                  <a:txBody>
                    <a:bodyPr/>
                    <a:lstStyle/>
                    <a:p>
                      <a:pPr algn="l" fontAlgn="b"/>
                      <a:r>
                        <a:rPr lang="en-US" sz="1500" b="1" u="none" strike="noStrike">
                          <a:effectLst/>
                        </a:rPr>
                        <a:t>Graduate Students</a:t>
                      </a:r>
                      <a:endParaRPr lang="en-US" sz="15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a:effectLst/>
                        </a:rPr>
                        <a:t>2497</a:t>
                      </a:r>
                      <a:endParaRPr lang="en-US" sz="15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a:effectLst/>
                        </a:rPr>
                        <a:t>676</a:t>
                      </a:r>
                      <a:endParaRPr lang="en-US" sz="15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a:effectLst/>
                        </a:rPr>
                        <a:t>276</a:t>
                      </a:r>
                      <a:endParaRPr lang="en-US" sz="15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a:effectLst/>
                        </a:rPr>
                        <a:t>41%</a:t>
                      </a:r>
                      <a:endParaRPr lang="en-US" sz="15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74193866"/>
                  </a:ext>
                </a:extLst>
              </a:tr>
              <a:tr h="310220">
                <a:tc>
                  <a:txBody>
                    <a:bodyPr/>
                    <a:lstStyle/>
                    <a:p>
                      <a:pPr algn="l" fontAlgn="b"/>
                      <a:r>
                        <a:rPr lang="en-US" sz="1500" b="1" u="none" strike="noStrike">
                          <a:effectLst/>
                        </a:rPr>
                        <a:t>Undergraduate Students</a:t>
                      </a:r>
                      <a:endParaRPr lang="en-US" sz="15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a:effectLst/>
                        </a:rPr>
                        <a:t>16739</a:t>
                      </a:r>
                      <a:endParaRPr lang="en-US" sz="15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a:effectLst/>
                        </a:rPr>
                        <a:t>2498</a:t>
                      </a:r>
                      <a:endParaRPr lang="en-US" sz="15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a:effectLst/>
                        </a:rPr>
                        <a:t>602</a:t>
                      </a:r>
                      <a:endParaRPr lang="en-US" sz="15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500" b="1" u="none" strike="noStrike" dirty="0">
                          <a:effectLst/>
                        </a:rPr>
                        <a:t>24%</a:t>
                      </a:r>
                      <a:endParaRPr lang="en-US" sz="15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94006099"/>
                  </a:ext>
                </a:extLst>
              </a:tr>
            </a:tbl>
          </a:graphicData>
        </a:graphic>
      </p:graphicFrame>
      <p:graphicFrame>
        <p:nvGraphicFramePr>
          <p:cNvPr id="6" name="Chart 5">
            <a:extLst>
              <a:ext uri="{FF2B5EF4-FFF2-40B4-BE49-F238E27FC236}">
                <a16:creationId xmlns:a16="http://schemas.microsoft.com/office/drawing/2014/main" id="{53FF87F9-1291-4F72-9163-BF489178614C}"/>
              </a:ext>
            </a:extLst>
          </p:cNvPr>
          <p:cNvGraphicFramePr>
            <a:graphicFrameLocks/>
          </p:cNvGraphicFramePr>
          <p:nvPr>
            <p:extLst>
              <p:ext uri="{D42A27DB-BD31-4B8C-83A1-F6EECF244321}">
                <p14:modId xmlns:p14="http://schemas.microsoft.com/office/powerpoint/2010/main" val="3549958896"/>
              </p:ext>
            </p:extLst>
          </p:nvPr>
        </p:nvGraphicFramePr>
        <p:xfrm>
          <a:off x="161253" y="968375"/>
          <a:ext cx="4173003" cy="2442337"/>
        </p:xfrm>
        <a:graphic>
          <a:graphicData uri="http://schemas.openxmlformats.org/drawingml/2006/chart">
            <c:chart xmlns:c="http://schemas.openxmlformats.org/drawingml/2006/chart" xmlns:r="http://schemas.openxmlformats.org/officeDocument/2006/relationships" r:id="rId4"/>
          </a:graphicData>
        </a:graphic>
      </p:graphicFrame>
      <p:sp>
        <p:nvSpPr>
          <p:cNvPr id="7" name="Oval 6">
            <a:extLst>
              <a:ext uri="{FF2B5EF4-FFF2-40B4-BE49-F238E27FC236}">
                <a16:creationId xmlns:a16="http://schemas.microsoft.com/office/drawing/2014/main" id="{70D9946C-5D35-4C2B-8B87-296C83EAB0A5}"/>
              </a:ext>
            </a:extLst>
          </p:cNvPr>
          <p:cNvSpPr/>
          <p:nvPr/>
        </p:nvSpPr>
        <p:spPr>
          <a:xfrm>
            <a:off x="7937527" y="3628579"/>
            <a:ext cx="987017" cy="676656"/>
          </a:xfrm>
          <a:prstGeom prst="ellipse">
            <a:avLst/>
          </a:prstGeom>
          <a:noFill/>
          <a:ln w="2222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ysClr val="windowText" lastClr="000000"/>
                </a:solidFill>
              </a:ln>
            </a:endParaRPr>
          </a:p>
        </p:txBody>
      </p:sp>
    </p:spTree>
    <p:extLst>
      <p:ext uri="{BB962C8B-B14F-4D97-AF65-F5344CB8AC3E}">
        <p14:creationId xmlns:p14="http://schemas.microsoft.com/office/powerpoint/2010/main" val="2276515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6378</TotalTime>
  <Words>4726</Words>
  <Application>Microsoft Office PowerPoint</Application>
  <PresentationFormat>On-screen Show (16:9)</PresentationFormat>
  <Paragraphs>961</Paragraphs>
  <Slides>45</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benton-sans</vt:lpstr>
      <vt:lpstr>Calibri</vt:lpstr>
      <vt:lpstr>Office Theme</vt:lpstr>
      <vt:lpstr>PowerPoint Presentation</vt:lpstr>
      <vt:lpstr>IT Customer Satisfaction  During a Pandemic </vt:lpstr>
      <vt:lpstr>Moving to MISO</vt:lpstr>
      <vt:lpstr>Moving to MISO</vt:lpstr>
      <vt:lpstr>MISO Order of Operations</vt:lpstr>
      <vt:lpstr>MISO Order of Operations</vt:lpstr>
      <vt:lpstr>Faculty Respondents</vt:lpstr>
      <vt:lpstr>Staff Respondents</vt:lpstr>
      <vt:lpstr>Student Respondents</vt:lpstr>
      <vt:lpstr>Respondents by College</vt:lpstr>
      <vt:lpstr>COVID Demographics</vt:lpstr>
      <vt:lpstr>COVID Demographics</vt:lpstr>
      <vt:lpstr>Living and Working on Campus</vt:lpstr>
      <vt:lpstr>How Often Used</vt:lpstr>
      <vt:lpstr>PowerPoint Presentation</vt:lpstr>
      <vt:lpstr>How Important</vt:lpstr>
      <vt:lpstr>PowerPoint Presentation</vt:lpstr>
      <vt:lpstr>PowerPoint Presentation</vt:lpstr>
      <vt:lpstr>How Satisfied</vt:lpstr>
      <vt:lpstr>PowerPoint Presentation</vt:lpstr>
      <vt:lpstr>PowerPoint Presentation</vt:lpstr>
      <vt:lpstr>Tech Staff Ratings - TSC</vt:lpstr>
      <vt:lpstr>Tech Staff Ratings - TSC</vt:lpstr>
      <vt:lpstr>Tech Staff Ratings – College/Dept.</vt:lpstr>
      <vt:lpstr>Tech Staff Ratings – College/Dept.</vt:lpstr>
      <vt:lpstr>Tech Staff Ratings - CTLT</vt:lpstr>
      <vt:lpstr>Tech Staff Ratings - CTLT</vt:lpstr>
      <vt:lpstr>How informed </vt:lpstr>
      <vt:lpstr>How informed</vt:lpstr>
      <vt:lpstr>How informed</vt:lpstr>
      <vt:lpstr>IT Demographics</vt:lpstr>
      <vt:lpstr>IT Demographics</vt:lpstr>
      <vt:lpstr>IT Demographics</vt:lpstr>
      <vt:lpstr>One Thing – IT Services</vt:lpstr>
      <vt:lpstr>One Thing – My.IllinoisState.edu</vt:lpstr>
      <vt:lpstr>One Thing – Course Registration</vt:lpstr>
      <vt:lpstr>One Thing – University Websites</vt:lpstr>
      <vt:lpstr>One Thing - ReggieNet</vt:lpstr>
      <vt:lpstr>NetPromoter Score</vt:lpstr>
      <vt:lpstr>Overall Computing Service</vt:lpstr>
      <vt:lpstr>Overall Computing Service</vt:lpstr>
      <vt:lpstr>Next Steps</vt:lpstr>
      <vt:lpstr>itgovernance.ilstu.edu/survey</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dc:creator>
  <cp:lastModifiedBy>Carla Birckelbaw</cp:lastModifiedBy>
  <cp:revision>72</cp:revision>
  <dcterms:created xsi:type="dcterms:W3CDTF">2016-07-01T14:13:07Z</dcterms:created>
  <dcterms:modified xsi:type="dcterms:W3CDTF">2021-10-21T22:44:02Z</dcterms:modified>
</cp:coreProperties>
</file>