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4" r:id="rId4"/>
  </p:sldMasterIdLst>
  <p:notesMasterIdLst>
    <p:notesMasterId r:id="rId20"/>
  </p:notesMasterIdLst>
  <p:sldIdLst>
    <p:sldId id="272" r:id="rId5"/>
    <p:sldId id="259" r:id="rId6"/>
    <p:sldId id="278" r:id="rId7"/>
    <p:sldId id="283" r:id="rId8"/>
    <p:sldId id="279" r:id="rId9"/>
    <p:sldId id="284" r:id="rId10"/>
    <p:sldId id="285" r:id="rId11"/>
    <p:sldId id="258" r:id="rId12"/>
    <p:sldId id="280" r:id="rId13"/>
    <p:sldId id="281" r:id="rId14"/>
    <p:sldId id="277" r:id="rId15"/>
    <p:sldId id="275" r:id="rId16"/>
    <p:sldId id="282" r:id="rId17"/>
    <p:sldId id="286"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C6ABE-219A-4474-8EEC-D090B7A1DB6B}" v="733" dt="2021-11-03T18:20:01.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3202" autoAdjust="0"/>
  </p:normalViewPr>
  <p:slideViewPr>
    <p:cSldViewPr snapToGrid="0">
      <p:cViewPr varScale="1">
        <p:scale>
          <a:sx n="121" d="100"/>
          <a:sy n="121" d="100"/>
        </p:scale>
        <p:origin x="132" y="10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8</a:t>
            </a:fld>
            <a:endParaRPr lang="en-US" dirty="0"/>
          </a:p>
        </p:txBody>
      </p:sp>
    </p:spTree>
    <p:extLst>
      <p:ext uri="{BB962C8B-B14F-4D97-AF65-F5344CB8AC3E}">
        <p14:creationId xmlns:p14="http://schemas.microsoft.com/office/powerpoint/2010/main" val="173618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9</a:t>
            </a:fld>
            <a:endParaRPr lang="en-US" dirty="0"/>
          </a:p>
        </p:txBody>
      </p:sp>
    </p:spTree>
    <p:extLst>
      <p:ext uri="{BB962C8B-B14F-4D97-AF65-F5344CB8AC3E}">
        <p14:creationId xmlns:p14="http://schemas.microsoft.com/office/powerpoint/2010/main" val="278260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10</a:t>
            </a:fld>
            <a:endParaRPr lang="en-US" dirty="0"/>
          </a:p>
        </p:txBody>
      </p:sp>
    </p:spTree>
    <p:extLst>
      <p:ext uri="{BB962C8B-B14F-4D97-AF65-F5344CB8AC3E}">
        <p14:creationId xmlns:p14="http://schemas.microsoft.com/office/powerpoint/2010/main" val="361404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14</a:t>
            </a:fld>
            <a:endParaRPr lang="en-US" dirty="0"/>
          </a:p>
        </p:txBody>
      </p:sp>
    </p:spTree>
    <p:extLst>
      <p:ext uri="{BB962C8B-B14F-4D97-AF65-F5344CB8AC3E}">
        <p14:creationId xmlns:p14="http://schemas.microsoft.com/office/powerpoint/2010/main" val="334323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30687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922069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83036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215101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829971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4776905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654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CIT Fall 2021</a:t>
            </a:r>
          </a:p>
        </p:txBody>
      </p:sp>
      <p:sp>
        <p:nvSpPr>
          <p:cNvPr id="5" name="Footer Placeholder 4"/>
          <p:cNvSpPr>
            <a:spLocks noGrp="1"/>
          </p:cNvSpPr>
          <p:nvPr>
            <p:ph type="ftr" sz="quarter" idx="11"/>
          </p:nvPr>
        </p:nvSpPr>
        <p:spPr/>
        <p:txBody>
          <a:bodyPr/>
          <a:lstStyle/>
          <a:p>
            <a:r>
              <a:rPr lang="en-US" dirty="0"/>
              <a:t>“Improving user experience through effective communication.”</a:t>
            </a:r>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084509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631686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endParaRPr lang="en-US" sz="5400" dirty="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a:lstStyle/>
          <a:p>
            <a:r>
              <a:rPr lang="en-US">
                <a:solidFill>
                  <a:schemeClr val="tx1"/>
                </a:solidFill>
              </a:rPr>
              <a:t>Click to edit Master subtitle style</a:t>
            </a:r>
            <a:endParaRPr lang="en-US" dirty="0">
              <a:solidFill>
                <a:schemeClr val="tx1"/>
              </a:solidFill>
            </a:endParaRPr>
          </a:p>
        </p:txBody>
      </p:sp>
    </p:spTree>
    <p:extLst>
      <p:ext uri="{BB962C8B-B14F-4D97-AF65-F5344CB8AC3E}">
        <p14:creationId xmlns:p14="http://schemas.microsoft.com/office/powerpoint/2010/main" val="105628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34A642-8E00-4F15-9BE5-FED7F68AA98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dirty="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lvl1pPr>
          </a:lstStyle>
          <a:p>
            <a:r>
              <a:rPr lang="en-US" dirty="0"/>
              <a:t>“Improving Our User’s Experience Through Better Communication”</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October 2021</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729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0750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2508310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2F1891-1ACC-4692-80A2-4F69EAAAE404}"/>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9540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125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6">
            <a:extLst>
              <a:ext uri="{FF2B5EF4-FFF2-40B4-BE49-F238E27FC236}">
                <a16:creationId xmlns:a16="http://schemas.microsoft.com/office/drawing/2014/main" id="{437F3E52-4E46-432A-A405-FC6BA4183DE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416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87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449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182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1A0A43AE-A1F9-4918-ACD1-0239213DF8B0}"/>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266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985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30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20XX</a:t>
            </a:r>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Sample Footer Text</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892025"/>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 id="2147484012" r:id="rId18"/>
    <p:sldLayoutId id="2147484013" r:id="rId19"/>
    <p:sldLayoutId id="2147484014" r:id="rId20"/>
    <p:sldLayoutId id="2147484016" r:id="rId21"/>
    <p:sldLayoutId id="2147484019" r:id="rId22"/>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http://scifi.stackexchange.com/questions/13126/what-is-the-purpose-of-the-blast-shield-helmet" TargetMode="External"/><Relationship Id="rId5" Type="http://schemas.openxmlformats.org/officeDocument/2006/relationships/image" Target="../media/image16.jpeg"/><Relationship Id="rId4" Type="http://schemas.openxmlformats.org/officeDocument/2006/relationships/hyperlink" Target="https://rigvedawiki.net/w/I%20Am%20Your%20Fath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rigvedawiki.net/w/I%20Am%20Your%20Fathe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learn.mentorbox.com/p/building-a-storybrand" TargetMode="External"/><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einoo.wordpress.com/category/morbo-y-curiosidades/" TargetMode="External"/><Relationship Id="rId7" Type="http://schemas.openxmlformats.org/officeDocument/2006/relationships/hyperlink" Target="http://advocatusatheist.blogspot.com/2011/11/is-all-religion-dangerous.html" TargetMode="External"/><Relationship Id="rId2" Type="http://schemas.openxmlformats.org/officeDocument/2006/relationships/image" Target="../media/image3.jpeg"/><Relationship Id="rId1" Type="http://schemas.openxmlformats.org/officeDocument/2006/relationships/slideLayout" Target="../slideLayouts/slideLayout20.xml"/><Relationship Id="rId6" Type="http://schemas.openxmlformats.org/officeDocument/2006/relationships/image" Target="../media/image5.jpeg"/><Relationship Id="rId5" Type="http://schemas.openxmlformats.org/officeDocument/2006/relationships/hyperlink" Target="http://www.uruloki.org/felipeblog/star-wars/se-dice-obi-wan-kenobi-spin-off-esta-poniendose-marcha-lucasfilm-puede-stephen-daldry-al-frente-nuevo-trailer-thor-ragnarok-anade-doctor-strange-invitado-narrador"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einoo.wordpress.com/category/morbo-y-curiosidades/" TargetMode="External"/><Relationship Id="rId2" Type="http://schemas.openxmlformats.org/officeDocument/2006/relationships/image" Target="../media/image3.jpeg"/><Relationship Id="rId1" Type="http://schemas.openxmlformats.org/officeDocument/2006/relationships/slideLayout" Target="../slideLayouts/slideLayout20.xml"/><Relationship Id="rId5" Type="http://schemas.openxmlformats.org/officeDocument/2006/relationships/hyperlink" Target="http://www.uruloki.org/felipeblog/star-wars/se-dice-obi-wan-kenobi-spin-off-esta-poniendose-marcha-lucasfilm-puede-stephen-daldry-al-frente-nuevo-trailer-thor-ragnarok-anade-doctor-strange-invitado-narrador"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hyperlink" Target="http://www.ronnestam.com/star-wars-hologram-are-no-longer-part-of-the-futur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inoo.wordpress.com/category/morbo-y-curiosidades/" TargetMode="External"/><Relationship Id="rId7" Type="http://schemas.openxmlformats.org/officeDocument/2006/relationships/hyperlink" Target="http://advocatusatheist.blogspot.com/2011/11/is-all-religion-dangerous.html" TargetMode="External"/><Relationship Id="rId2" Type="http://schemas.openxmlformats.org/officeDocument/2006/relationships/image" Target="../media/image8.jpeg"/><Relationship Id="rId1" Type="http://schemas.openxmlformats.org/officeDocument/2006/relationships/slideLayout" Target="../slideLayouts/slideLayout20.xml"/><Relationship Id="rId6" Type="http://schemas.openxmlformats.org/officeDocument/2006/relationships/image" Target="../media/image10.jpeg"/><Relationship Id="rId5" Type="http://schemas.openxmlformats.org/officeDocument/2006/relationships/hyperlink" Target="http://www.uruloki.org/felipeblog/star-wars/se-dice-obi-wan-kenobi-spin-off-esta-poniendose-marcha-lucasfilm-puede-stephen-daldry-al-frente-nuevo-trailer-thor-ragnarok-anade-doctor-strange-invitado-narrador"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advocatusatheist.blogspot.com/2011/11/is-all-religion-dangerous.html" TargetMode="External"/><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group of people sitting at a table">
            <a:extLst>
              <a:ext uri="{FF2B5EF4-FFF2-40B4-BE49-F238E27FC236}">
                <a16:creationId xmlns:a16="http://schemas.microsoft.com/office/drawing/2014/main" id="{15FF348E-C446-4450-8262-D18488C886AA}"/>
              </a:ext>
            </a:extLst>
          </p:cNvPr>
          <p:cNvPicPr>
            <a:picLocks noGrp="1" noChangeAspect="1"/>
          </p:cNvPicPr>
          <p:nvPr>
            <p:ph type="pic" sz="quarter" idx="13"/>
          </p:nvPr>
        </p:nvPicPr>
        <p:blipFill rotWithShape="1">
          <a:blip r:embed="rId2" cstate="screen">
            <a:graysc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5"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7559F58-E7E3-4312-BFB5-D3B5719E827E}"/>
              </a:ext>
            </a:extLst>
          </p:cNvPr>
          <p:cNvSpPr>
            <a:spLocks noGrp="1"/>
          </p:cNvSpPr>
          <p:nvPr>
            <p:ph type="ctrTitle"/>
          </p:nvPr>
        </p:nvSpPr>
        <p:spPr>
          <a:xfrm>
            <a:off x="571274" y="2509284"/>
            <a:ext cx="6767736" cy="2486049"/>
          </a:xfrm>
        </p:spPr>
        <p:txBody>
          <a:bodyPr vert="horz" lIns="91440" tIns="45720" rIns="91440" bIns="45720" rtlCol="0" anchor="b">
            <a:normAutofit/>
          </a:bodyPr>
          <a:lstStyle/>
          <a:p>
            <a:pPr>
              <a:lnSpc>
                <a:spcPct val="90000"/>
              </a:lnSpc>
            </a:pPr>
            <a:r>
              <a:rPr lang="en-US" sz="4100" dirty="0"/>
              <a:t>Improving user experience through effective communication.</a:t>
            </a:r>
          </a:p>
        </p:txBody>
      </p:sp>
      <p:sp>
        <p:nvSpPr>
          <p:cNvPr id="5" name="Subtitle 4">
            <a:extLst>
              <a:ext uri="{FF2B5EF4-FFF2-40B4-BE49-F238E27FC236}">
                <a16:creationId xmlns:a16="http://schemas.microsoft.com/office/drawing/2014/main" id="{EF502785-6557-4038-9743-2ABFF39CB24A}"/>
              </a:ext>
            </a:extLst>
          </p:cNvPr>
          <p:cNvSpPr>
            <a:spLocks noGrp="1"/>
          </p:cNvSpPr>
          <p:nvPr>
            <p:ph type="subTitle" idx="1"/>
          </p:nvPr>
        </p:nvSpPr>
        <p:spPr>
          <a:xfrm>
            <a:off x="614249" y="5071532"/>
            <a:ext cx="5133408" cy="914401"/>
          </a:xfrm>
        </p:spPr>
        <p:txBody>
          <a:bodyPr vert="horz" lIns="91440" tIns="45720" rIns="91440" bIns="45720" rtlCol="0" anchor="t">
            <a:normAutofit/>
          </a:bodyPr>
          <a:lstStyle/>
          <a:p>
            <a:pPr marL="0" indent="0">
              <a:buNone/>
            </a:pPr>
            <a:r>
              <a:rPr lang="en-US" sz="2100" dirty="0">
                <a:solidFill>
                  <a:schemeClr val="tx1"/>
                </a:solidFill>
              </a:rPr>
              <a:t>Present by Ben Bricker – CIT Fall 2021</a:t>
            </a:r>
          </a:p>
          <a:p>
            <a:pPr marL="0" indent="0">
              <a:buNone/>
            </a:pPr>
            <a:r>
              <a:rPr lang="en-US" sz="2100" dirty="0">
                <a:solidFill>
                  <a:schemeClr val="tx1"/>
                </a:solidFill>
              </a:rPr>
              <a:t>Illinois State University</a:t>
            </a:r>
          </a:p>
        </p:txBody>
      </p:sp>
      <p:grpSp>
        <p:nvGrpSpPr>
          <p:cNvPr id="27" name="Group 26">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28" name="Straight Connector 27">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166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par>
                          <p:cTn id="8" fill="hold">
                            <p:stCondLst>
                              <p:cond delay="348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400"/>
                                        <p:tgtEl>
                                          <p:spTgt spid="5">
                                            <p:txEl>
                                              <p:pRg st="0" end="0"/>
                                            </p:txEl>
                                          </p:spTgt>
                                        </p:tgtEl>
                                      </p:cBhvr>
                                    </p:animEffect>
                                  </p:childTnLst>
                                </p:cTn>
                              </p:par>
                            </p:childTnLst>
                          </p:cTn>
                        </p:par>
                        <p:par>
                          <p:cTn id="12" fill="hold">
                            <p:stCondLst>
                              <p:cond delay="508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4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99" name="Rectangle 98">
            <a:extLst>
              <a:ext uri="{FF2B5EF4-FFF2-40B4-BE49-F238E27FC236}">
                <a16:creationId xmlns:a16="http://schemas.microsoft.com/office/drawing/2014/main" id="{74AF5031-D100-43C2-A5E6-E680A0F96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265814" y="685800"/>
            <a:ext cx="7282633" cy="1625602"/>
          </a:xfrm>
        </p:spPr>
        <p:txBody>
          <a:bodyPr vert="horz" lIns="91440" tIns="45720" rIns="91440" bIns="45720" rtlCol="0" anchor="b">
            <a:normAutofit fontScale="90000"/>
          </a:bodyPr>
          <a:lstStyle/>
          <a:p>
            <a:r>
              <a:rPr lang="en-US" dirty="0"/>
              <a:t>Villains dictate …</a:t>
            </a:r>
            <a:br>
              <a:rPr lang="en-US" sz="4800" dirty="0"/>
            </a:br>
            <a:r>
              <a:rPr lang="en-US" sz="4400" b="1" dirty="0"/>
              <a:t>Guides</a:t>
            </a:r>
            <a:r>
              <a:rPr lang="en-US" sz="4400" dirty="0"/>
              <a:t> observe, </a:t>
            </a:r>
            <a:br>
              <a:rPr lang="en-US" sz="4400" dirty="0"/>
            </a:br>
            <a:r>
              <a:rPr lang="en-US" sz="4400" dirty="0"/>
              <a:t>advise, &amp; equip the hero </a:t>
            </a:r>
            <a:endParaRPr lang="en-US" sz="4800" dirty="0"/>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684212" y="2782111"/>
            <a:ext cx="6400800" cy="3009090"/>
          </a:xfrm>
        </p:spPr>
        <p:txBody>
          <a:bodyPr vert="horz" lIns="91440" tIns="45720" rIns="91440" bIns="45720" rtlCol="0" anchor="t">
            <a:normAutofit/>
          </a:bodyPr>
          <a:lstStyle/>
          <a:p>
            <a:pPr marL="0" indent="0">
              <a:lnSpc>
                <a:spcPct val="90000"/>
              </a:lnSpc>
              <a:buNone/>
            </a:pPr>
            <a:r>
              <a:rPr lang="en-US" sz="1800" dirty="0">
                <a:solidFill>
                  <a:schemeClr val="bg2">
                    <a:lumMod val="20000"/>
                    <a:lumOff val="80000"/>
                  </a:schemeClr>
                </a:solidFill>
              </a:rPr>
              <a:t>“(1) identifying what their customers wanted (to be seen and heard), </a:t>
            </a:r>
          </a:p>
          <a:p>
            <a:pPr marL="0" indent="0">
              <a:lnSpc>
                <a:spcPct val="90000"/>
              </a:lnSpc>
              <a:buNone/>
            </a:pPr>
            <a:r>
              <a:rPr lang="en-US" sz="1800" dirty="0">
                <a:solidFill>
                  <a:schemeClr val="bg2">
                    <a:lumMod val="20000"/>
                    <a:lumOff val="80000"/>
                  </a:schemeClr>
                </a:solidFill>
              </a:rPr>
              <a:t>(2) defining their customers’ challenge (that people didn’t recognize their hidden genius), </a:t>
            </a:r>
          </a:p>
          <a:p>
            <a:pPr marL="0" indent="0">
              <a:lnSpc>
                <a:spcPct val="90000"/>
              </a:lnSpc>
              <a:buNone/>
            </a:pPr>
            <a:r>
              <a:rPr lang="en-US" sz="1800" dirty="0">
                <a:solidFill>
                  <a:schemeClr val="bg2">
                    <a:lumMod val="20000"/>
                    <a:lumOff val="80000"/>
                  </a:schemeClr>
                </a:solidFill>
              </a:rPr>
              <a:t>and (3) offering their customers a tool they could use to express themselves (computers and smartphones). </a:t>
            </a:r>
          </a:p>
          <a:p>
            <a:pPr marL="0" indent="0">
              <a:lnSpc>
                <a:spcPct val="90000"/>
              </a:lnSpc>
              <a:buNone/>
            </a:pPr>
            <a:r>
              <a:rPr lang="en-US" sz="1800" dirty="0">
                <a:solidFill>
                  <a:schemeClr val="bg2">
                    <a:lumMod val="20000"/>
                    <a:lumOff val="80000"/>
                  </a:schemeClr>
                </a:solidFill>
              </a:rPr>
              <a:t>Each of these realizations are pillars in ancient storytelling and critical for connecting with customers.”</a:t>
            </a:r>
          </a:p>
          <a:p>
            <a:pPr marL="0" indent="0">
              <a:lnSpc>
                <a:spcPct val="90000"/>
              </a:lnSpc>
              <a:buNone/>
            </a:pPr>
            <a:r>
              <a:rPr lang="en-US" sz="1500" dirty="0">
                <a:solidFill>
                  <a:schemeClr val="tx2">
                    <a:lumMod val="60000"/>
                    <a:lumOff val="40000"/>
                  </a:schemeClr>
                </a:solidFill>
              </a:rPr>
              <a:t>― Donald Miller, Building a </a:t>
            </a:r>
            <a:r>
              <a:rPr lang="en-US" sz="1500" dirty="0" err="1">
                <a:solidFill>
                  <a:schemeClr val="tx2">
                    <a:lumMod val="60000"/>
                    <a:lumOff val="40000"/>
                  </a:schemeClr>
                </a:solidFill>
              </a:rPr>
              <a:t>StoryBrand</a:t>
            </a:r>
            <a:endParaRPr lang="en-US" sz="1500" dirty="0">
              <a:solidFill>
                <a:schemeClr val="tx2">
                  <a:lumMod val="60000"/>
                  <a:lumOff val="40000"/>
                </a:schemeClr>
              </a:solidFill>
            </a:endParaRPr>
          </a:p>
        </p:txBody>
      </p:sp>
      <p:pic>
        <p:nvPicPr>
          <p:cNvPr id="7" name="Picture Placeholder 6">
            <a:extLst>
              <a:ext uri="{FF2B5EF4-FFF2-40B4-BE49-F238E27FC236}">
                <a16:creationId xmlns:a16="http://schemas.microsoft.com/office/drawing/2014/main" id="{0F5186A0-E015-4AA1-84AF-2574476B44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3"/>
          <a:stretch/>
        </p:blipFill>
        <p:spPr>
          <a:xfrm>
            <a:off x="7552266" y="10"/>
            <a:ext cx="4639733" cy="2651750"/>
          </a:xfrm>
          <a:prstGeom prst="rect">
            <a:avLst/>
          </a:prstGeom>
          <a:effectLst>
            <a:innerShdw blurRad="57150" dist="38100" dir="14460000">
              <a:prstClr val="black">
                <a:alpha val="70000"/>
              </a:prstClr>
            </a:innerShdw>
          </a:effectLst>
        </p:spPr>
      </p:pic>
      <p:pic>
        <p:nvPicPr>
          <p:cNvPr id="8" name="Picture 7" descr="A person wearing a helmet&#10;&#10;Description automatically generated">
            <a:extLst>
              <a:ext uri="{FF2B5EF4-FFF2-40B4-BE49-F238E27FC236}">
                <a16:creationId xmlns:a16="http://schemas.microsoft.com/office/drawing/2014/main" id="{1C8B51FE-FF81-4F63-8A7C-1E39CE38419F}"/>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7548447" y="2651760"/>
            <a:ext cx="4636559" cy="4206240"/>
          </a:xfrm>
          <a:prstGeom prst="rect">
            <a:avLst/>
          </a:prstGeom>
          <a:effectLst>
            <a:innerShdw blurRad="57150" dist="38100" dir="14460000">
              <a:prstClr val="black">
                <a:alpha val="70000"/>
              </a:prstClr>
            </a:innerShdw>
          </a:effectLst>
        </p:spPr>
      </p:pic>
      <p:grpSp>
        <p:nvGrpSpPr>
          <p:cNvPr id="101" name="Group 100">
            <a:extLst>
              <a:ext uri="{FF2B5EF4-FFF2-40B4-BE49-F238E27FC236}">
                <a16:creationId xmlns:a16="http://schemas.microsoft.com/office/drawing/2014/main" id="{B096D047-D6C9-4CA7-A109-46B33A488F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8467"/>
            <a:ext cx="6080656" cy="6163733"/>
            <a:chOff x="6108170" y="8467"/>
            <a:chExt cx="6080656" cy="6163733"/>
          </a:xfrm>
        </p:grpSpPr>
        <p:cxnSp>
          <p:nvCxnSpPr>
            <p:cNvPr id="102" name="Straight Connector 101">
              <a:extLst>
                <a:ext uri="{FF2B5EF4-FFF2-40B4-BE49-F238E27FC236}">
                  <a16:creationId xmlns:a16="http://schemas.microsoft.com/office/drawing/2014/main" id="{0C2FB59B-E404-4040-B5AD-37E1B7CEF8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BC7F092-2F00-4C2E-8417-4E5F33FF2C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1C457CA-89E0-4127-883E-55111504E5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E82E5A4-A136-456E-88DA-0A5B636012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EB3D14C-78FC-446B-A169-673634F3D6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6265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00"/>
                                        <p:tgtEl>
                                          <p:spTgt spid="3">
                                            <p:txEl>
                                              <p:pRg st="3" end="3"/>
                                            </p:txEl>
                                          </p:spTgt>
                                        </p:tgtEl>
                                      </p:cBhvr>
                                    </p:animEffect>
                                  </p:childTnLst>
                                </p:cTn>
                              </p:par>
                              <p:par>
                                <p:cTn id="17" presetID="10" presetClass="entr" presetSubtype="0" fill="hold" grpId="0" nodeType="withEffect">
                                  <p:stCondLst>
                                    <p:cond delay="1500"/>
                                  </p:stCondLst>
                                  <p:iterate>
                                    <p:tmPct val="1000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00"/>
                                        <p:tgtEl>
                                          <p:spTgt spid="3">
                                            <p:txEl>
                                              <p:pRg st="4" end="4"/>
                                            </p:txEl>
                                          </p:spTgt>
                                        </p:tgtEl>
                                      </p:cBhvr>
                                    </p:animEffect>
                                  </p:childTnLst>
                                </p:cTn>
                              </p:par>
                              <p:par>
                                <p:cTn id="20" presetID="10" presetClass="entr" presetSubtype="0" fill="hold" grpId="0" nodeType="withEffect">
                                  <p:stCondLst>
                                    <p:cond delay="1000"/>
                                  </p:stCondLst>
                                  <p:iterate>
                                    <p:tmPct val="10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700"/>
                                        <p:tgtEl>
                                          <p:spTgt spid="2"/>
                                        </p:tgtEl>
                                      </p:cBhvr>
                                    </p:animEffect>
                                  </p:childTnLst>
                                </p:cTn>
                              </p:par>
                            </p:childTnLst>
                          </p:cTn>
                        </p:par>
                        <p:par>
                          <p:cTn id="23" fill="hold">
                            <p:stCondLst>
                              <p:cond delay="2200"/>
                            </p:stCondLst>
                            <p:childTnLst>
                              <p:par>
                                <p:cTn id="24" presetID="10" presetClass="entr" presetSubtype="0" fill="hold" nodeType="afterEffect">
                                  <p:stCondLst>
                                    <p:cond delay="1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par>
                                <p:cTn id="27" presetID="10" presetClass="entr" presetSubtype="0" fill="hold" nodeType="withEffect">
                                  <p:stCondLst>
                                    <p:cond delay="1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997FCD9B-BE07-4D77-8C66-4CA88C424676}"/>
              </a:ext>
            </a:extLst>
          </p:cNvPr>
          <p:cNvSpPr/>
          <p:nvPr/>
        </p:nvSpPr>
        <p:spPr>
          <a:xfrm>
            <a:off x="0" y="-19050"/>
            <a:ext cx="6096000" cy="6877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E699D-9FC2-483D-9B52-64E766D1C93C}"/>
              </a:ext>
            </a:extLst>
          </p:cNvPr>
          <p:cNvSpPr>
            <a:spLocks noGrp="1"/>
          </p:cNvSpPr>
          <p:nvPr>
            <p:ph type="title" idx="4294967295"/>
          </p:nvPr>
        </p:nvSpPr>
        <p:spPr>
          <a:xfrm>
            <a:off x="6417670" y="642938"/>
            <a:ext cx="5193083" cy="1506537"/>
          </a:xfrm>
        </p:spPr>
        <p:txBody>
          <a:bodyPr vert="horz" lIns="91440" tIns="45720" rIns="91440" bIns="45720" rtlCol="0" anchor="ctr">
            <a:normAutofit/>
          </a:bodyPr>
          <a:lstStyle/>
          <a:p>
            <a:pPr>
              <a:lnSpc>
                <a:spcPct val="90000"/>
              </a:lnSpc>
            </a:pPr>
            <a:r>
              <a:rPr lang="en-US" sz="3200" dirty="0">
                <a:solidFill>
                  <a:schemeClr val="tx1"/>
                </a:solidFill>
              </a:rPr>
              <a:t> How we “think” our users experience virtual work?</a:t>
            </a:r>
          </a:p>
        </p:txBody>
      </p:sp>
      <p:pic>
        <p:nvPicPr>
          <p:cNvPr id="13" name="Picture Placeholder 12" descr="People sitting at a table with their laptops">
            <a:extLst>
              <a:ext uri="{FF2B5EF4-FFF2-40B4-BE49-F238E27FC236}">
                <a16:creationId xmlns:a16="http://schemas.microsoft.com/office/drawing/2014/main" id="{F8945C07-4A93-4269-9888-725F3819E3EC}"/>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b="-4"/>
          <a:stretch/>
        </p:blipFill>
        <p:spPr>
          <a:xfrm>
            <a:off x="0" y="0"/>
            <a:ext cx="1936750" cy="3082925"/>
          </a:xfrm>
          <a:prstGeom prst="rect">
            <a:avLst/>
          </a:prstGeom>
        </p:spPr>
      </p:pic>
      <p:pic>
        <p:nvPicPr>
          <p:cNvPr id="9" name="Picture Placeholder 8" descr="Handshake">
            <a:extLst>
              <a:ext uri="{FF2B5EF4-FFF2-40B4-BE49-F238E27FC236}">
                <a16:creationId xmlns:a16="http://schemas.microsoft.com/office/drawing/2014/main" id="{E1E7078F-FB9C-41E6-961A-AA789AD0D6FE}"/>
              </a:ext>
            </a:extLst>
          </p:cNvPr>
          <p:cNvPicPr>
            <a:picLocks noGrp="1" noChangeAspect="1"/>
          </p:cNvPicPr>
          <p:nvPr>
            <p:ph type="pic" sz="quarter" idx="4294967295"/>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4062413"/>
            <a:ext cx="2401888" cy="2786062"/>
          </a:xfrm>
          <a:prstGeom prst="rect">
            <a:avLst/>
          </a:prstGeom>
        </p:spPr>
      </p:pic>
      <p:sp>
        <p:nvSpPr>
          <p:cNvPr id="3" name="Content Placeholder 2">
            <a:extLst>
              <a:ext uri="{FF2B5EF4-FFF2-40B4-BE49-F238E27FC236}">
                <a16:creationId xmlns:a16="http://schemas.microsoft.com/office/drawing/2014/main" id="{193CA132-7D5D-4211-B55D-004BEBAF221D}"/>
              </a:ext>
            </a:extLst>
          </p:cNvPr>
          <p:cNvSpPr>
            <a:spLocks noGrp="1"/>
          </p:cNvSpPr>
          <p:nvPr>
            <p:ph type="body" sz="quarter" idx="4294967295"/>
          </p:nvPr>
        </p:nvSpPr>
        <p:spPr>
          <a:xfrm>
            <a:off x="6496493" y="3586163"/>
            <a:ext cx="5695507" cy="3614737"/>
          </a:xfrm>
        </p:spPr>
        <p:txBody>
          <a:bodyPr vert="horz" lIns="91440" tIns="45720" rIns="91440" bIns="45720" rtlCol="0" anchor="ctr">
            <a:normAutofit/>
          </a:bodyPr>
          <a:lstStyle/>
          <a:p>
            <a:r>
              <a:rPr lang="en-US" dirty="0">
                <a:solidFill>
                  <a:schemeClr val="tx1"/>
                </a:solidFill>
              </a:rPr>
              <a:t>Sight</a:t>
            </a:r>
          </a:p>
          <a:p>
            <a:r>
              <a:rPr lang="en-US" dirty="0">
                <a:solidFill>
                  <a:schemeClr val="tx1"/>
                </a:solidFill>
              </a:rPr>
              <a:t>Hearing / Speech</a:t>
            </a:r>
          </a:p>
          <a:p>
            <a:r>
              <a:rPr lang="en-US" dirty="0">
                <a:solidFill>
                  <a:schemeClr val="bg2">
                    <a:lumMod val="75000"/>
                  </a:schemeClr>
                </a:solidFill>
              </a:rPr>
              <a:t>Touch</a:t>
            </a:r>
          </a:p>
          <a:p>
            <a:r>
              <a:rPr lang="en-US" dirty="0">
                <a:solidFill>
                  <a:schemeClr val="bg2">
                    <a:lumMod val="75000"/>
                  </a:schemeClr>
                </a:solidFill>
              </a:rPr>
              <a:t>Smell</a:t>
            </a:r>
          </a:p>
          <a:p>
            <a:r>
              <a:rPr lang="en-US" dirty="0">
                <a:solidFill>
                  <a:schemeClr val="bg2">
                    <a:lumMod val="75000"/>
                  </a:schemeClr>
                </a:solidFill>
              </a:rPr>
              <a:t>Taste</a:t>
            </a:r>
          </a:p>
          <a:p>
            <a:endParaRPr lang="en-US" sz="1800" dirty="0">
              <a:solidFill>
                <a:schemeClr val="bg2">
                  <a:lumMod val="75000"/>
                </a:schemeClr>
              </a:solidFill>
            </a:endParaRPr>
          </a:p>
          <a:p>
            <a:endParaRPr lang="en-US" sz="1800" dirty="0">
              <a:solidFill>
                <a:schemeClr val="bg2">
                  <a:lumMod val="75000"/>
                </a:schemeClr>
              </a:solidFill>
            </a:endParaRPr>
          </a:p>
        </p:txBody>
      </p:sp>
      <p:pic>
        <p:nvPicPr>
          <p:cNvPr id="46" name="Picture Placeholder 10" descr="Person wearing headphones">
            <a:extLst>
              <a:ext uri="{FF2B5EF4-FFF2-40B4-BE49-F238E27FC236}">
                <a16:creationId xmlns:a16="http://schemas.microsoft.com/office/drawing/2014/main" id="{04D1B87F-F675-40FF-A3E1-2D43436B317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18228" y="3199859"/>
            <a:ext cx="3397695" cy="3648456"/>
          </a:xfrm>
          <a:prstGeom prst="rect">
            <a:avLst/>
          </a:prstGeom>
          <a:solidFill>
            <a:schemeClr val="accent6"/>
          </a:solidFill>
        </p:spPr>
      </p:pic>
      <p:pic>
        <p:nvPicPr>
          <p:cNvPr id="47" name="Picture Placeholder 14" descr="Closeup of green and red fruits floating in the water">
            <a:extLst>
              <a:ext uri="{FF2B5EF4-FFF2-40B4-BE49-F238E27FC236}">
                <a16:creationId xmlns:a16="http://schemas.microsoft.com/office/drawing/2014/main" id="{73F30C0B-5B51-4A69-97D7-0B4C5EA987EC}"/>
              </a:ext>
            </a:extLst>
          </p:cNvPr>
          <p:cNvPicPr>
            <a:picLocks noChangeAspect="1"/>
          </p:cNvPicPr>
          <p:nvPr/>
        </p:nvPicPr>
        <p:blipFill>
          <a:blip r:embed="rId5"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784" y="16640"/>
            <a:ext cx="3835570" cy="3899748"/>
          </a:xfrm>
          <a:custGeom>
            <a:avLst/>
            <a:gdLst/>
            <a:ahLst/>
            <a:cxnLst/>
            <a:rect l="l" t="t" r="r" b="b"/>
            <a:pathLst>
              <a:path w="4551358" h="3899758">
                <a:moveTo>
                  <a:pt x="0" y="0"/>
                </a:moveTo>
                <a:lnTo>
                  <a:pt x="4551358" y="0"/>
                </a:lnTo>
                <a:lnTo>
                  <a:pt x="4551358" y="3077500"/>
                </a:lnTo>
                <a:lnTo>
                  <a:pt x="2843111" y="3077500"/>
                </a:lnTo>
                <a:lnTo>
                  <a:pt x="2843111" y="3899758"/>
                </a:lnTo>
                <a:lnTo>
                  <a:pt x="0" y="3899758"/>
                </a:lnTo>
                <a:close/>
              </a:path>
            </a:pathLst>
          </a:custGeom>
          <a:solidFill>
            <a:schemeClr val="accent6"/>
          </a:solidFill>
        </p:spPr>
      </p:pic>
      <p:pic>
        <p:nvPicPr>
          <p:cNvPr id="56" name="Picture Placeholder 12" descr="Woman watching a screen">
            <a:extLst>
              <a:ext uri="{FF2B5EF4-FFF2-40B4-BE49-F238E27FC236}">
                <a16:creationId xmlns:a16="http://schemas.microsoft.com/office/drawing/2014/main" id="{E52695E6-E5B8-4592-9155-8C18AE0487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9"/>
          <a:stretch/>
        </p:blipFill>
        <p:spPr>
          <a:xfrm>
            <a:off x="3959679" y="-268"/>
            <a:ext cx="1972162" cy="3082474"/>
          </a:xfrm>
          <a:prstGeom prst="rect">
            <a:avLst/>
          </a:prstGeom>
          <a:solidFill>
            <a:schemeClr val="accent6"/>
          </a:solidFill>
        </p:spPr>
      </p:pic>
      <p:sp>
        <p:nvSpPr>
          <p:cNvPr id="58" name="Title 1">
            <a:extLst>
              <a:ext uri="{FF2B5EF4-FFF2-40B4-BE49-F238E27FC236}">
                <a16:creationId xmlns:a16="http://schemas.microsoft.com/office/drawing/2014/main" id="{BF18918F-B726-4A57-B7FF-4A8F60AC8657}"/>
              </a:ext>
            </a:extLst>
          </p:cNvPr>
          <p:cNvSpPr txBox="1">
            <a:spLocks/>
          </p:cNvSpPr>
          <p:nvPr/>
        </p:nvSpPr>
        <p:spPr>
          <a:xfrm>
            <a:off x="6417670" y="2128308"/>
            <a:ext cx="3763741"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bg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1800" cap="none" dirty="0">
                <a:solidFill>
                  <a:schemeClr val="tx1"/>
                </a:solidFill>
              </a:rPr>
              <a:t>We tend to focus on</a:t>
            </a:r>
            <a:r>
              <a:rPr lang="en-US" sz="1800" b="1" cap="none" dirty="0">
                <a:solidFill>
                  <a:schemeClr val="tx1"/>
                </a:solidFill>
              </a:rPr>
              <a:t> knowledge and information </a:t>
            </a:r>
            <a:r>
              <a:rPr lang="en-US" sz="1800" cap="none" dirty="0">
                <a:solidFill>
                  <a:schemeClr val="tx1"/>
                </a:solidFill>
              </a:rPr>
              <a:t>which is only part of the user’s experience. </a:t>
            </a:r>
          </a:p>
        </p:txBody>
      </p:sp>
    </p:spTree>
    <p:extLst>
      <p:ext uri="{BB962C8B-B14F-4D97-AF65-F5344CB8AC3E}">
        <p14:creationId xmlns:p14="http://schemas.microsoft.com/office/powerpoint/2010/main" val="174369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05AA00B-B8C2-439B-BD8C-4CEA6FE2703B}"/>
              </a:ext>
            </a:extLst>
          </p:cNvPr>
          <p:cNvSpPr/>
          <p:nvPr/>
        </p:nvSpPr>
        <p:spPr>
          <a:xfrm>
            <a:off x="0" y="-19050"/>
            <a:ext cx="6096000" cy="6877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E699D-9FC2-483D-9B52-64E766D1C93C}"/>
              </a:ext>
            </a:extLst>
          </p:cNvPr>
          <p:cNvSpPr>
            <a:spLocks noGrp="1"/>
          </p:cNvSpPr>
          <p:nvPr>
            <p:ph type="title" idx="4294967295"/>
          </p:nvPr>
        </p:nvSpPr>
        <p:spPr>
          <a:xfrm>
            <a:off x="6475228" y="169863"/>
            <a:ext cx="5716772" cy="1506537"/>
          </a:xfrm>
        </p:spPr>
        <p:txBody>
          <a:bodyPr vert="horz" lIns="91440" tIns="45720" rIns="91440" bIns="45720" rtlCol="0" anchor="ctr">
            <a:normAutofit/>
          </a:bodyPr>
          <a:lstStyle/>
          <a:p>
            <a:pPr>
              <a:lnSpc>
                <a:spcPct val="90000"/>
              </a:lnSpc>
            </a:pPr>
            <a:r>
              <a:rPr lang="en-US" sz="3200" dirty="0">
                <a:solidFill>
                  <a:schemeClr val="tx1"/>
                </a:solidFill>
              </a:rPr>
              <a:t>The User’s actual experience…</a:t>
            </a:r>
          </a:p>
        </p:txBody>
      </p:sp>
      <p:pic>
        <p:nvPicPr>
          <p:cNvPr id="11" name="Picture Placeholder 10" descr="Person wearing headphones">
            <a:extLst>
              <a:ext uri="{FF2B5EF4-FFF2-40B4-BE49-F238E27FC236}">
                <a16:creationId xmlns:a16="http://schemas.microsoft.com/office/drawing/2014/main" id="{85CCA26B-B0A3-42E8-B737-81A01EB80949}"/>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p:blipFill>
        <p:spPr>
          <a:xfrm>
            <a:off x="2552700" y="3201508"/>
            <a:ext cx="3398838" cy="3648075"/>
          </a:xfrm>
          <a:prstGeom prst="rect">
            <a:avLst/>
          </a:prstGeom>
        </p:spPr>
      </p:pic>
      <p:pic>
        <p:nvPicPr>
          <p:cNvPr id="15" name="Picture Placeholder 14" descr="Closeup of green and red fruits floating in the water">
            <a:extLst>
              <a:ext uri="{FF2B5EF4-FFF2-40B4-BE49-F238E27FC236}">
                <a16:creationId xmlns:a16="http://schemas.microsoft.com/office/drawing/2014/main" id="{825DBACB-DCFD-479A-AD19-03C804BC179B}"/>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p:blipFill>
        <p:spPr>
          <a:xfrm>
            <a:off x="0" y="0"/>
            <a:ext cx="3835400" cy="3900488"/>
          </a:xfrm>
          <a:custGeom>
            <a:avLst/>
            <a:gdLst/>
            <a:ahLst/>
            <a:cxnLst/>
            <a:rect l="l" t="t" r="r" b="b"/>
            <a:pathLst>
              <a:path w="4551358" h="3899758">
                <a:moveTo>
                  <a:pt x="0" y="0"/>
                </a:moveTo>
                <a:lnTo>
                  <a:pt x="4551358" y="0"/>
                </a:lnTo>
                <a:lnTo>
                  <a:pt x="4551358" y="3077500"/>
                </a:lnTo>
                <a:lnTo>
                  <a:pt x="2843111" y="3077500"/>
                </a:lnTo>
                <a:lnTo>
                  <a:pt x="2843111" y="3899758"/>
                </a:lnTo>
                <a:lnTo>
                  <a:pt x="0" y="3899758"/>
                </a:lnTo>
                <a:close/>
              </a:path>
            </a:pathLst>
          </a:custGeom>
        </p:spPr>
      </p:pic>
      <p:pic>
        <p:nvPicPr>
          <p:cNvPr id="13" name="Picture Placeholder 12" descr="Woman watching a screen">
            <a:extLst>
              <a:ext uri="{FF2B5EF4-FFF2-40B4-BE49-F238E27FC236}">
                <a16:creationId xmlns:a16="http://schemas.microsoft.com/office/drawing/2014/main" id="{F8945C07-4A93-4269-9888-725F3819E3EC}"/>
              </a:ext>
            </a:extLst>
          </p:cNvPr>
          <p:cNvPicPr>
            <a:picLocks noGrp="1" noChangeAspect="1"/>
          </p:cNvPicPr>
          <p:nvPr>
            <p:ph type="pic" sz="quarter" idx="4294967295"/>
          </p:nvPr>
        </p:nvPicPr>
        <p:blipFill rotWithShape="1">
          <a:blip r:embed="rId4" cstate="screen">
            <a:extLst>
              <a:ext uri="{28A0092B-C50C-407E-A947-70E740481C1C}">
                <a14:useLocalDpi xmlns:a14="http://schemas.microsoft.com/office/drawing/2010/main"/>
              </a:ext>
            </a:extLst>
          </a:blip>
          <a:srcRect t="-9"/>
          <a:stretch/>
        </p:blipFill>
        <p:spPr>
          <a:xfrm>
            <a:off x="3978275" y="-8417"/>
            <a:ext cx="1973263" cy="3082925"/>
          </a:xfrm>
          <a:prstGeom prst="rect">
            <a:avLst/>
          </a:prstGeom>
        </p:spPr>
      </p:pic>
      <p:pic>
        <p:nvPicPr>
          <p:cNvPr id="9" name="Picture Placeholder 8" descr="Handshake">
            <a:extLst>
              <a:ext uri="{FF2B5EF4-FFF2-40B4-BE49-F238E27FC236}">
                <a16:creationId xmlns:a16="http://schemas.microsoft.com/office/drawing/2014/main" id="{E1E7078F-FB9C-41E6-961A-AA789AD0D6FE}"/>
              </a:ext>
            </a:extLst>
          </p:cNvPr>
          <p:cNvPicPr>
            <a:picLocks noGrp="1" noChangeAspect="1"/>
          </p:cNvPicPr>
          <p:nvPr>
            <p:ph type="pic" sz="quarter" idx="4294967295"/>
          </p:nvPr>
        </p:nvPicPr>
        <p:blipFill rotWithShape="1">
          <a:blip r:embed="rId5" cstate="screen">
            <a:extLst>
              <a:ext uri="{28A0092B-C50C-407E-A947-70E740481C1C}">
                <a14:useLocalDpi xmlns:a14="http://schemas.microsoft.com/office/drawing/2010/main"/>
              </a:ext>
            </a:extLst>
          </a:blip>
          <a:srcRect b="-1"/>
          <a:stretch/>
        </p:blipFill>
        <p:spPr>
          <a:xfrm>
            <a:off x="0" y="4041775"/>
            <a:ext cx="2408238" cy="2816225"/>
          </a:xfrm>
          <a:prstGeom prst="rect">
            <a:avLst/>
          </a:prstGeom>
        </p:spPr>
      </p:pic>
      <p:sp>
        <p:nvSpPr>
          <p:cNvPr id="3" name="Content Placeholder 2">
            <a:extLst>
              <a:ext uri="{FF2B5EF4-FFF2-40B4-BE49-F238E27FC236}">
                <a16:creationId xmlns:a16="http://schemas.microsoft.com/office/drawing/2014/main" id="{193CA132-7D5D-4211-B55D-004BEBAF221D}"/>
              </a:ext>
            </a:extLst>
          </p:cNvPr>
          <p:cNvSpPr>
            <a:spLocks noGrp="1"/>
          </p:cNvSpPr>
          <p:nvPr>
            <p:ph type="body" sz="quarter" idx="4294967295"/>
          </p:nvPr>
        </p:nvSpPr>
        <p:spPr>
          <a:xfrm>
            <a:off x="6592184" y="3130550"/>
            <a:ext cx="5599815" cy="2841625"/>
          </a:xfrm>
        </p:spPr>
        <p:txBody>
          <a:bodyPr vert="horz" lIns="91440" tIns="45720" rIns="91440" bIns="45720" rtlCol="0" anchor="ctr">
            <a:normAutofit/>
          </a:bodyPr>
          <a:lstStyle/>
          <a:p>
            <a:r>
              <a:rPr lang="en-US" dirty="0">
                <a:solidFill>
                  <a:schemeClr val="tx1"/>
                </a:solidFill>
              </a:rPr>
              <a:t>Sight</a:t>
            </a:r>
          </a:p>
          <a:p>
            <a:r>
              <a:rPr lang="en-US" dirty="0">
                <a:solidFill>
                  <a:schemeClr val="tx1"/>
                </a:solidFill>
              </a:rPr>
              <a:t>Hearing / Speech</a:t>
            </a:r>
          </a:p>
          <a:p>
            <a:r>
              <a:rPr lang="en-US" dirty="0">
                <a:solidFill>
                  <a:schemeClr val="tx1"/>
                </a:solidFill>
              </a:rPr>
              <a:t>Touch</a:t>
            </a:r>
          </a:p>
          <a:p>
            <a:r>
              <a:rPr lang="en-US" dirty="0">
                <a:solidFill>
                  <a:schemeClr val="tx1"/>
                </a:solidFill>
              </a:rPr>
              <a:t>Smell</a:t>
            </a:r>
          </a:p>
          <a:p>
            <a:r>
              <a:rPr lang="en-US" dirty="0">
                <a:solidFill>
                  <a:schemeClr val="tx1"/>
                </a:solidFill>
              </a:rPr>
              <a:t>Taste</a:t>
            </a:r>
          </a:p>
          <a:p>
            <a:endParaRPr lang="en-US" sz="1600" dirty="0">
              <a:solidFill>
                <a:schemeClr val="bg2">
                  <a:lumMod val="75000"/>
                </a:schemeClr>
              </a:solidFill>
            </a:endParaRPr>
          </a:p>
          <a:p>
            <a:endParaRPr lang="en-US" sz="1600" dirty="0">
              <a:solidFill>
                <a:schemeClr val="bg2">
                  <a:lumMod val="75000"/>
                </a:schemeClr>
              </a:solidFill>
            </a:endParaRPr>
          </a:p>
        </p:txBody>
      </p:sp>
      <p:sp>
        <p:nvSpPr>
          <p:cNvPr id="46" name="Title 1">
            <a:extLst>
              <a:ext uri="{FF2B5EF4-FFF2-40B4-BE49-F238E27FC236}">
                <a16:creationId xmlns:a16="http://schemas.microsoft.com/office/drawing/2014/main" id="{98F52719-0D13-4DF7-9CB2-A210166B7041}"/>
              </a:ext>
            </a:extLst>
          </p:cNvPr>
          <p:cNvSpPr txBox="1">
            <a:spLocks/>
          </p:cNvSpPr>
          <p:nvPr/>
        </p:nvSpPr>
        <p:spPr>
          <a:xfrm>
            <a:off x="6592185" y="1329070"/>
            <a:ext cx="4224971" cy="13743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bg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1800" cap="none" dirty="0">
                <a:solidFill>
                  <a:schemeClr val="tx1"/>
                </a:solidFill>
              </a:rPr>
              <a:t>When communicating, we need to consider what our users </a:t>
            </a:r>
            <a:r>
              <a:rPr lang="en-US" sz="1800" b="1" cap="none" dirty="0">
                <a:solidFill>
                  <a:schemeClr val="tx1"/>
                </a:solidFill>
              </a:rPr>
              <a:t>feel</a:t>
            </a:r>
            <a:r>
              <a:rPr lang="en-US" sz="1800" cap="none" dirty="0">
                <a:solidFill>
                  <a:schemeClr val="tx1"/>
                </a:solidFill>
              </a:rPr>
              <a:t> as well. </a:t>
            </a:r>
          </a:p>
        </p:txBody>
      </p:sp>
    </p:spTree>
    <p:extLst>
      <p:ext uri="{BB962C8B-B14F-4D97-AF65-F5344CB8AC3E}">
        <p14:creationId xmlns:p14="http://schemas.microsoft.com/office/powerpoint/2010/main" val="513364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FA5169-E2F8-464A-B980-E1F02D276C0B}"/>
              </a:ext>
            </a:extLst>
          </p:cNvPr>
          <p:cNvSpPr/>
          <p:nvPr/>
        </p:nvSpPr>
        <p:spPr>
          <a:xfrm>
            <a:off x="1" y="-19050"/>
            <a:ext cx="4434348" cy="5095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E699D-9FC2-483D-9B52-64E766D1C93C}"/>
              </a:ext>
            </a:extLst>
          </p:cNvPr>
          <p:cNvSpPr>
            <a:spLocks noGrp="1"/>
          </p:cNvSpPr>
          <p:nvPr>
            <p:ph type="title" idx="4294967295"/>
          </p:nvPr>
        </p:nvSpPr>
        <p:spPr>
          <a:xfrm>
            <a:off x="4703111" y="169863"/>
            <a:ext cx="7488890" cy="1506537"/>
          </a:xfrm>
        </p:spPr>
        <p:txBody>
          <a:bodyPr vert="horz" lIns="91440" tIns="45720" rIns="91440" bIns="45720" rtlCol="0" anchor="ctr">
            <a:normAutofit/>
          </a:bodyPr>
          <a:lstStyle/>
          <a:p>
            <a:pPr>
              <a:lnSpc>
                <a:spcPct val="90000"/>
              </a:lnSpc>
            </a:pPr>
            <a:r>
              <a:rPr lang="en-US" sz="3200" b="1" dirty="0">
                <a:solidFill>
                  <a:schemeClr val="tx1"/>
                </a:solidFill>
              </a:rPr>
              <a:t>Conversations</a:t>
            </a:r>
            <a:r>
              <a:rPr lang="en-US" sz="3200" dirty="0">
                <a:solidFill>
                  <a:schemeClr val="tx1"/>
                </a:solidFill>
              </a:rPr>
              <a:t> with our users can capture the Whole picture.</a:t>
            </a:r>
          </a:p>
        </p:txBody>
      </p:sp>
      <p:pic>
        <p:nvPicPr>
          <p:cNvPr id="11" name="Picture Placeholder 10" descr="Person wearing headphones">
            <a:extLst>
              <a:ext uri="{FF2B5EF4-FFF2-40B4-BE49-F238E27FC236}">
                <a16:creationId xmlns:a16="http://schemas.microsoft.com/office/drawing/2014/main" id="{85CCA26B-B0A3-42E8-B737-81A01EB80949}"/>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p:blipFill>
        <p:spPr>
          <a:xfrm>
            <a:off x="1845997" y="2354263"/>
            <a:ext cx="2474913" cy="2657475"/>
          </a:xfrm>
          <a:prstGeom prst="rect">
            <a:avLst/>
          </a:prstGeom>
        </p:spPr>
      </p:pic>
      <p:pic>
        <p:nvPicPr>
          <p:cNvPr id="15" name="Picture Placeholder 14" descr="Closeup of green and red fruits floating in the water">
            <a:extLst>
              <a:ext uri="{FF2B5EF4-FFF2-40B4-BE49-F238E27FC236}">
                <a16:creationId xmlns:a16="http://schemas.microsoft.com/office/drawing/2014/main" id="{825DBACB-DCFD-479A-AD19-03C804BC179B}"/>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p:blipFill>
        <p:spPr>
          <a:xfrm>
            <a:off x="0" y="0"/>
            <a:ext cx="2794000" cy="2841625"/>
          </a:xfrm>
          <a:custGeom>
            <a:avLst/>
            <a:gdLst/>
            <a:ahLst/>
            <a:cxnLst/>
            <a:rect l="l" t="t" r="r" b="b"/>
            <a:pathLst>
              <a:path w="4551358" h="3899758">
                <a:moveTo>
                  <a:pt x="0" y="0"/>
                </a:moveTo>
                <a:lnTo>
                  <a:pt x="4551358" y="0"/>
                </a:lnTo>
                <a:lnTo>
                  <a:pt x="4551358" y="3077500"/>
                </a:lnTo>
                <a:lnTo>
                  <a:pt x="2843111" y="3077500"/>
                </a:lnTo>
                <a:lnTo>
                  <a:pt x="2843111" y="3899758"/>
                </a:lnTo>
                <a:lnTo>
                  <a:pt x="0" y="3899758"/>
                </a:lnTo>
                <a:close/>
              </a:path>
            </a:pathLst>
          </a:custGeom>
        </p:spPr>
      </p:pic>
      <p:pic>
        <p:nvPicPr>
          <p:cNvPr id="13" name="Picture Placeholder 12" descr="Woman watching a screen">
            <a:extLst>
              <a:ext uri="{FF2B5EF4-FFF2-40B4-BE49-F238E27FC236}">
                <a16:creationId xmlns:a16="http://schemas.microsoft.com/office/drawing/2014/main" id="{F8945C07-4A93-4269-9888-725F3819E3EC}"/>
              </a:ext>
            </a:extLst>
          </p:cNvPr>
          <p:cNvPicPr>
            <a:picLocks noGrp="1" noChangeAspect="1"/>
          </p:cNvPicPr>
          <p:nvPr>
            <p:ph type="pic" sz="quarter" idx="4294967295"/>
          </p:nvPr>
        </p:nvPicPr>
        <p:blipFill rotWithShape="1">
          <a:blip r:embed="rId4" cstate="screen">
            <a:extLst>
              <a:ext uri="{28A0092B-C50C-407E-A947-70E740481C1C}">
                <a14:useLocalDpi xmlns:a14="http://schemas.microsoft.com/office/drawing/2010/main"/>
              </a:ext>
            </a:extLst>
          </a:blip>
          <a:srcRect t="-9"/>
          <a:stretch/>
        </p:blipFill>
        <p:spPr>
          <a:xfrm>
            <a:off x="2884222" y="0"/>
            <a:ext cx="1436688" cy="2246313"/>
          </a:xfrm>
          <a:prstGeom prst="rect">
            <a:avLst/>
          </a:prstGeom>
        </p:spPr>
      </p:pic>
      <p:pic>
        <p:nvPicPr>
          <p:cNvPr id="9" name="Picture Placeholder 8" descr="Handshake">
            <a:extLst>
              <a:ext uri="{FF2B5EF4-FFF2-40B4-BE49-F238E27FC236}">
                <a16:creationId xmlns:a16="http://schemas.microsoft.com/office/drawing/2014/main" id="{E1E7078F-FB9C-41E6-961A-AA789AD0D6FE}"/>
              </a:ext>
            </a:extLst>
          </p:cNvPr>
          <p:cNvPicPr>
            <a:picLocks noGrp="1" noChangeAspect="1"/>
          </p:cNvPicPr>
          <p:nvPr>
            <p:ph type="pic" sz="quarter" idx="4294967295"/>
          </p:nvPr>
        </p:nvPicPr>
        <p:blipFill rotWithShape="1">
          <a:blip r:embed="rId5" cstate="screen">
            <a:extLst>
              <a:ext uri="{28A0092B-C50C-407E-A947-70E740481C1C}">
                <a14:useLocalDpi xmlns:a14="http://schemas.microsoft.com/office/drawing/2010/main"/>
              </a:ext>
            </a:extLst>
          </a:blip>
          <a:srcRect b="-1"/>
          <a:stretch/>
        </p:blipFill>
        <p:spPr>
          <a:xfrm>
            <a:off x="0" y="2938463"/>
            <a:ext cx="1754188" cy="2051050"/>
          </a:xfrm>
          <a:prstGeom prst="rect">
            <a:avLst/>
          </a:prstGeom>
        </p:spPr>
      </p:pic>
      <p:sp>
        <p:nvSpPr>
          <p:cNvPr id="3" name="Content Placeholder 2">
            <a:extLst>
              <a:ext uri="{FF2B5EF4-FFF2-40B4-BE49-F238E27FC236}">
                <a16:creationId xmlns:a16="http://schemas.microsoft.com/office/drawing/2014/main" id="{193CA132-7D5D-4211-B55D-004BEBAF221D}"/>
              </a:ext>
            </a:extLst>
          </p:cNvPr>
          <p:cNvSpPr>
            <a:spLocks noGrp="1"/>
          </p:cNvSpPr>
          <p:nvPr>
            <p:ph type="body" sz="quarter" idx="4294967295"/>
          </p:nvPr>
        </p:nvSpPr>
        <p:spPr>
          <a:xfrm>
            <a:off x="4703110" y="1676400"/>
            <a:ext cx="6868632" cy="3614737"/>
          </a:xfrm>
        </p:spPr>
        <p:txBody>
          <a:bodyPr vert="horz" lIns="91440" tIns="45720" rIns="91440" bIns="45720" rtlCol="0" anchor="ctr">
            <a:normAutofit/>
          </a:bodyPr>
          <a:lstStyle/>
          <a:p>
            <a:r>
              <a:rPr lang="en-US" sz="1800" dirty="0">
                <a:solidFill>
                  <a:schemeClr val="tx1"/>
                </a:solidFill>
              </a:rPr>
              <a:t>“I read the instructions and the help article.”  </a:t>
            </a:r>
          </a:p>
          <a:p>
            <a:r>
              <a:rPr lang="en-US" sz="1800" dirty="0">
                <a:solidFill>
                  <a:schemeClr val="tx1"/>
                </a:solidFill>
              </a:rPr>
              <a:t>“I called tech support. They explained what I was wrong.”</a:t>
            </a:r>
          </a:p>
          <a:p>
            <a:r>
              <a:rPr lang="en-US" sz="1800" dirty="0">
                <a:solidFill>
                  <a:schemeClr val="tx1"/>
                </a:solidFill>
              </a:rPr>
              <a:t>“Working with this software is </a:t>
            </a:r>
            <a:r>
              <a:rPr lang="en-US" sz="1800" b="1" i="1" dirty="0">
                <a:solidFill>
                  <a:schemeClr val="tx1"/>
                </a:solidFill>
              </a:rPr>
              <a:t>really tough</a:t>
            </a:r>
            <a:r>
              <a:rPr lang="en-US" sz="1800" dirty="0">
                <a:solidFill>
                  <a:schemeClr val="tx1"/>
                </a:solidFill>
              </a:rPr>
              <a:t>.”</a:t>
            </a:r>
          </a:p>
          <a:p>
            <a:r>
              <a:rPr lang="en-US" sz="1800" dirty="0">
                <a:solidFill>
                  <a:schemeClr val="tx1"/>
                </a:solidFill>
              </a:rPr>
              <a:t>“Something doesn’t </a:t>
            </a:r>
            <a:r>
              <a:rPr lang="en-US" sz="1800" b="1" dirty="0">
                <a:solidFill>
                  <a:schemeClr val="tx1"/>
                </a:solidFill>
              </a:rPr>
              <a:t>smell</a:t>
            </a:r>
            <a:r>
              <a:rPr lang="en-US" sz="1800" dirty="0">
                <a:solidFill>
                  <a:schemeClr val="tx1"/>
                </a:solidFill>
              </a:rPr>
              <a:t> right.“ </a:t>
            </a:r>
          </a:p>
          <a:p>
            <a:r>
              <a:rPr lang="en-US" sz="1800" dirty="0">
                <a:solidFill>
                  <a:schemeClr val="tx1"/>
                </a:solidFill>
              </a:rPr>
              <a:t>“I got the task done, but the whole project left a </a:t>
            </a:r>
            <a:r>
              <a:rPr lang="en-US" sz="1800" b="1" dirty="0">
                <a:solidFill>
                  <a:schemeClr val="tx1"/>
                </a:solidFill>
              </a:rPr>
              <a:t>bad taste in my mouth.</a:t>
            </a:r>
          </a:p>
          <a:p>
            <a:endParaRPr lang="en-US" sz="1400" dirty="0">
              <a:solidFill>
                <a:schemeClr val="bg2">
                  <a:lumMod val="75000"/>
                </a:schemeClr>
              </a:solidFill>
            </a:endParaRPr>
          </a:p>
          <a:p>
            <a:endParaRPr lang="en-US" sz="1400" dirty="0">
              <a:solidFill>
                <a:schemeClr val="bg2">
                  <a:lumMod val="75000"/>
                </a:schemeClr>
              </a:solidFill>
            </a:endParaRPr>
          </a:p>
        </p:txBody>
      </p:sp>
      <p:sp>
        <p:nvSpPr>
          <p:cNvPr id="46" name="Title 1">
            <a:extLst>
              <a:ext uri="{FF2B5EF4-FFF2-40B4-BE49-F238E27FC236}">
                <a16:creationId xmlns:a16="http://schemas.microsoft.com/office/drawing/2014/main" id="{98F52719-0D13-4DF7-9CB2-A210166B7041}"/>
              </a:ext>
            </a:extLst>
          </p:cNvPr>
          <p:cNvSpPr txBox="1">
            <a:spLocks/>
          </p:cNvSpPr>
          <p:nvPr/>
        </p:nvSpPr>
        <p:spPr>
          <a:xfrm>
            <a:off x="1303635" y="5303838"/>
            <a:ext cx="7830637" cy="101917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bg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1800" cap="none" dirty="0">
                <a:solidFill>
                  <a:schemeClr val="tx1"/>
                </a:solidFill>
              </a:rPr>
              <a:t>The last 3 examples represent intuition.  They are hard to describe, but vital to identifying a good or bad experience.</a:t>
            </a:r>
          </a:p>
        </p:txBody>
      </p:sp>
    </p:spTree>
    <p:extLst>
      <p:ext uri="{BB962C8B-B14F-4D97-AF65-F5344CB8AC3E}">
        <p14:creationId xmlns:p14="http://schemas.microsoft.com/office/powerpoint/2010/main" val="938503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75" name="Rectangle 74">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0F5186A0-E015-4AA1-84AF-2574476B4400}"/>
              </a:ext>
            </a:extLst>
          </p:cNvPr>
          <p:cNvPicPr>
            <a:picLocks noGrp="1" noChangeAspect="1"/>
          </p:cNvPicPr>
          <p:nvPr>
            <p:ph type="pic" sz="quarter" idx="13"/>
          </p:nvPr>
        </p:nvPicPr>
        <p:blipFill rotWithShape="1">
          <a:blip r:embed="rId3" cstate="screen">
            <a:graysc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77"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571274" y="2509284"/>
            <a:ext cx="6767736" cy="1309183"/>
          </a:xfrm>
        </p:spPr>
        <p:txBody>
          <a:bodyPr vert="horz" lIns="91440" tIns="45720" rIns="91440" bIns="45720" rtlCol="0" anchor="b">
            <a:normAutofit/>
          </a:bodyPr>
          <a:lstStyle/>
          <a:p>
            <a:r>
              <a:rPr lang="en-US" sz="4800" dirty="0"/>
              <a:t>Usability Testing</a:t>
            </a:r>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614249" y="4038600"/>
            <a:ext cx="5624626" cy="1947333"/>
          </a:xfrm>
        </p:spPr>
        <p:txBody>
          <a:bodyPr vert="horz" lIns="91440" tIns="45720" rIns="91440" bIns="45720" rtlCol="0" anchor="t">
            <a:normAutofit/>
          </a:bodyPr>
          <a:lstStyle/>
          <a:p>
            <a:pPr marL="0" indent="0">
              <a:buNone/>
            </a:pPr>
            <a:r>
              <a:rPr lang="en-US" dirty="0">
                <a:solidFill>
                  <a:schemeClr val="tx1"/>
                </a:solidFill>
              </a:rPr>
              <a:t>We can learn a lot by watching the user interact with our systems on their terms.  After observing, we need to ask them how they feel about the experience.  This will help us get the </a:t>
            </a:r>
            <a:r>
              <a:rPr lang="en-US" b="1" dirty="0">
                <a:solidFill>
                  <a:schemeClr val="tx1"/>
                </a:solidFill>
              </a:rPr>
              <a:t>whole picture.</a:t>
            </a:r>
            <a:r>
              <a:rPr lang="en-US" dirty="0">
                <a:solidFill>
                  <a:schemeClr val="tx1"/>
                </a:solidFill>
              </a:rPr>
              <a:t> </a:t>
            </a:r>
            <a:endParaRPr lang="en-US" b="1" dirty="0">
              <a:solidFill>
                <a:schemeClr val="tx1"/>
              </a:solidFill>
            </a:endParaRPr>
          </a:p>
        </p:txBody>
      </p:sp>
      <p:grpSp>
        <p:nvGrpSpPr>
          <p:cNvPr id="79" name="Group 78">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80" name="Straight Connector 79">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99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p:txBody>
          <a:bodyPr/>
          <a:lstStyle/>
          <a:p>
            <a:r>
              <a:rPr lang="en-US" dirty="0"/>
              <a:t>Discussion</a:t>
            </a:r>
          </a:p>
        </p:txBody>
      </p:sp>
      <p:pic>
        <p:nvPicPr>
          <p:cNvPr id="6" name="Picture Placeholder 5" descr="People in the background shaking hands">
            <a:extLst>
              <a:ext uri="{FF2B5EF4-FFF2-40B4-BE49-F238E27FC236}">
                <a16:creationId xmlns:a16="http://schemas.microsoft.com/office/drawing/2014/main" id="{7152A34F-5793-48E6-BC6E-4B7215AA9A1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6E155294-59B0-43EB-94D1-0BF9E1754452}"/>
              </a:ext>
            </a:extLst>
          </p:cNvPr>
          <p:cNvSpPr>
            <a:spLocks noGrp="1"/>
          </p:cNvSpPr>
          <p:nvPr>
            <p:ph idx="1"/>
          </p:nvPr>
        </p:nvSpPr>
        <p:spPr/>
        <p:txBody>
          <a:bodyPr/>
          <a:lstStyle/>
          <a:p>
            <a:r>
              <a:rPr lang="en-US" dirty="0"/>
              <a:t>What have you run into?</a:t>
            </a:r>
          </a:p>
          <a:p>
            <a:r>
              <a:rPr lang="en-US" dirty="0"/>
              <a:t>Have you done user testing?</a:t>
            </a:r>
          </a:p>
          <a:p>
            <a:r>
              <a:rPr lang="en-US" dirty="0"/>
              <a:t>Workaround stories?</a:t>
            </a:r>
          </a:p>
        </p:txBody>
      </p:sp>
    </p:spTree>
    <p:extLst>
      <p:ext uri="{BB962C8B-B14F-4D97-AF65-F5344CB8AC3E}">
        <p14:creationId xmlns:p14="http://schemas.microsoft.com/office/powerpoint/2010/main" val="85074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p:txBody>
          <a:bodyPr/>
          <a:lstStyle/>
          <a:p>
            <a:r>
              <a:rPr lang="en-US" b="1" dirty="0"/>
              <a:t>Utilizing the “</a:t>
            </a:r>
            <a:r>
              <a:rPr lang="en-US" b="1" dirty="0" err="1"/>
              <a:t>StoryBrand</a:t>
            </a:r>
            <a:r>
              <a:rPr lang="en-US" b="1" dirty="0"/>
              <a:t>” Framework</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p:txBody>
          <a:bodyPr/>
          <a:lstStyle/>
          <a:p>
            <a:r>
              <a:rPr lang="en-US" dirty="0"/>
              <a:t>Created By Donald Miller</a:t>
            </a:r>
          </a:p>
        </p:txBody>
      </p:sp>
      <p:pic>
        <p:nvPicPr>
          <p:cNvPr id="8" name="Picture Placeholder 7">
            <a:extLst>
              <a:ext uri="{FF2B5EF4-FFF2-40B4-BE49-F238E27FC236}">
                <a16:creationId xmlns:a16="http://schemas.microsoft.com/office/drawing/2014/main" id="{30A69154-5AEF-482B-8078-1C838D84E57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83727" y="578201"/>
            <a:ext cx="5610670" cy="3546583"/>
          </a:xfrm>
        </p:spPr>
      </p:pic>
      <p:sp>
        <p:nvSpPr>
          <p:cNvPr id="9" name="TextBox 8">
            <a:extLst>
              <a:ext uri="{FF2B5EF4-FFF2-40B4-BE49-F238E27FC236}">
                <a16:creationId xmlns:a16="http://schemas.microsoft.com/office/drawing/2014/main" id="{120A18E1-87EA-4662-A8C7-E3DF91557AA1}"/>
              </a:ext>
            </a:extLst>
          </p:cNvPr>
          <p:cNvSpPr txBox="1"/>
          <p:nvPr/>
        </p:nvSpPr>
        <p:spPr>
          <a:xfrm>
            <a:off x="6496050" y="370887"/>
            <a:ext cx="5486399" cy="3961213"/>
          </a:xfrm>
          <a:prstGeom prst="rect">
            <a:avLst/>
          </a:prstGeom>
          <a:noFill/>
        </p:spPr>
        <p:txBody>
          <a:bodyPr wrap="square" rtlCol="0">
            <a:spAutoFit/>
          </a:bodyPr>
          <a:lstStyle/>
          <a:p>
            <a:r>
              <a:rPr lang="en-US" sz="2400" dirty="0"/>
              <a:t>Key Ideas</a:t>
            </a:r>
          </a:p>
          <a:p>
            <a:pPr marL="285750" indent="-285750">
              <a:lnSpc>
                <a:spcPct val="150000"/>
              </a:lnSpc>
              <a:buFont typeface="Arial" panose="020B0604020202020204" pitchFamily="34" charset="0"/>
              <a:buChar char="•"/>
            </a:pPr>
            <a:r>
              <a:rPr lang="en-US" dirty="0"/>
              <a:t>Aspirational stories resonate with your audience.</a:t>
            </a:r>
          </a:p>
          <a:p>
            <a:pPr marL="285750" indent="-285750">
              <a:lnSpc>
                <a:spcPct val="150000"/>
              </a:lnSpc>
              <a:buFont typeface="Arial" panose="020B0604020202020204" pitchFamily="34" charset="0"/>
              <a:buChar char="•"/>
            </a:pPr>
            <a:r>
              <a:rPr lang="en-US" dirty="0"/>
              <a:t>Put your audience in role of the story’s “Hero” to get them engaged. </a:t>
            </a:r>
          </a:p>
          <a:p>
            <a:pPr marL="285750" indent="-285750">
              <a:lnSpc>
                <a:spcPct val="150000"/>
              </a:lnSpc>
              <a:buFont typeface="Arial" panose="020B0604020202020204" pitchFamily="34" charset="0"/>
              <a:buChar char="•"/>
            </a:pPr>
            <a:endParaRPr lang="en-US" sz="1400" dirty="0"/>
          </a:p>
          <a:p>
            <a:pPr>
              <a:lnSpc>
                <a:spcPct val="150000"/>
              </a:lnSpc>
            </a:pPr>
            <a:r>
              <a:rPr lang="en-US" sz="1400" dirty="0"/>
              <a:t>“Brands that help customers avoid some kind of negativity in life (and let their customers know what that negativity is) engage customers for the same reason good stories captivate an audience: they define what’s at stake.”</a:t>
            </a:r>
          </a:p>
          <a:p>
            <a:pPr>
              <a:lnSpc>
                <a:spcPct val="150000"/>
              </a:lnSpc>
            </a:pPr>
            <a:r>
              <a:rPr lang="en-US" sz="1100" dirty="0"/>
              <a:t>― Donald Miller, Building a </a:t>
            </a:r>
            <a:r>
              <a:rPr lang="en-US" sz="1100" dirty="0" err="1"/>
              <a:t>StoryBrand</a:t>
            </a:r>
            <a:endParaRPr lang="en-US" sz="1100" dirty="0"/>
          </a:p>
        </p:txBody>
      </p:sp>
    </p:spTree>
    <p:extLst>
      <p:ext uri="{BB962C8B-B14F-4D97-AF65-F5344CB8AC3E}">
        <p14:creationId xmlns:p14="http://schemas.microsoft.com/office/powerpoint/2010/main" val="180652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635000" y="5120640"/>
            <a:ext cx="10938319" cy="822960"/>
          </a:xfrm>
        </p:spPr>
        <p:txBody>
          <a:bodyPr/>
          <a:lstStyle/>
          <a:p>
            <a:pPr algn="ctr"/>
            <a:r>
              <a:rPr lang="en-US" dirty="0"/>
              <a:t>Hero  | Guide   |  Villain</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p:txBody>
          <a:bodyPr/>
          <a:lstStyle/>
          <a:p>
            <a:pPr algn="ctr"/>
            <a:r>
              <a:rPr lang="en-US" dirty="0"/>
              <a:t>Characters in an aspirational story.</a:t>
            </a:r>
          </a:p>
        </p:txBody>
      </p:sp>
      <p:pic>
        <p:nvPicPr>
          <p:cNvPr id="8" name="Picture Placeholder 7">
            <a:extLst>
              <a:ext uri="{FF2B5EF4-FFF2-40B4-BE49-F238E27FC236}">
                <a16:creationId xmlns:a16="http://schemas.microsoft.com/office/drawing/2014/main" id="{30A69154-5AEF-482B-8078-1C838D84E57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35000" y="640080"/>
            <a:ext cx="3544888" cy="3931920"/>
          </a:xfrm>
        </p:spPr>
      </p:pic>
      <p:pic>
        <p:nvPicPr>
          <p:cNvPr id="10" name="Picture Placeholder 9">
            <a:extLst>
              <a:ext uri="{FF2B5EF4-FFF2-40B4-BE49-F238E27FC236}">
                <a16:creationId xmlns:a16="http://schemas.microsoft.com/office/drawing/2014/main" id="{0488325E-7ADF-4704-A2E1-56E5FE6A07B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4339876" y="640080"/>
            <a:ext cx="3528568" cy="3931920"/>
          </a:xfrm>
        </p:spPr>
      </p:pic>
      <p:pic>
        <p:nvPicPr>
          <p:cNvPr id="12" name="Picture Placeholder 11">
            <a:extLst>
              <a:ext uri="{FF2B5EF4-FFF2-40B4-BE49-F238E27FC236}">
                <a16:creationId xmlns:a16="http://schemas.microsoft.com/office/drawing/2014/main" id="{A50BFFD1-BE57-4E02-8975-9A1D64059350}"/>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8028432" y="640080"/>
            <a:ext cx="3544888" cy="3931920"/>
          </a:xfrm>
        </p:spPr>
      </p:pic>
    </p:spTree>
    <p:extLst>
      <p:ext uri="{BB962C8B-B14F-4D97-AF65-F5344CB8AC3E}">
        <p14:creationId xmlns:p14="http://schemas.microsoft.com/office/powerpoint/2010/main" val="272352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635000" y="5120640"/>
            <a:ext cx="10938319" cy="822960"/>
          </a:xfrm>
        </p:spPr>
        <p:txBody>
          <a:bodyPr/>
          <a:lstStyle/>
          <a:p>
            <a:pPr algn="ctr"/>
            <a:r>
              <a:rPr lang="en-US" dirty="0"/>
              <a:t>The user is the Hero  | we are the Guide</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p:txBody>
          <a:bodyPr/>
          <a:lstStyle/>
          <a:p>
            <a:pPr algn="ctr"/>
            <a:r>
              <a:rPr lang="en-US" dirty="0"/>
              <a:t>Characters in an aspirational story.</a:t>
            </a:r>
          </a:p>
        </p:txBody>
      </p:sp>
      <p:pic>
        <p:nvPicPr>
          <p:cNvPr id="8" name="Picture Placeholder 7">
            <a:extLst>
              <a:ext uri="{FF2B5EF4-FFF2-40B4-BE49-F238E27FC236}">
                <a16:creationId xmlns:a16="http://schemas.microsoft.com/office/drawing/2014/main" id="{30A69154-5AEF-482B-8078-1C838D84E57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35000" y="640080"/>
            <a:ext cx="3544888" cy="3931920"/>
          </a:xfrm>
        </p:spPr>
      </p:pic>
      <p:pic>
        <p:nvPicPr>
          <p:cNvPr id="10" name="Picture Placeholder 9">
            <a:extLst>
              <a:ext uri="{FF2B5EF4-FFF2-40B4-BE49-F238E27FC236}">
                <a16:creationId xmlns:a16="http://schemas.microsoft.com/office/drawing/2014/main" id="{0488325E-7ADF-4704-A2E1-56E5FE6A07B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8044751" y="640080"/>
            <a:ext cx="3528568" cy="3931920"/>
          </a:xfrm>
        </p:spPr>
      </p:pic>
      <p:sp>
        <p:nvSpPr>
          <p:cNvPr id="9" name="Content Placeholder 2">
            <a:extLst>
              <a:ext uri="{FF2B5EF4-FFF2-40B4-BE49-F238E27FC236}">
                <a16:creationId xmlns:a16="http://schemas.microsoft.com/office/drawing/2014/main" id="{B2074B75-3967-46D0-9014-4FC6D69C12D5}"/>
              </a:ext>
            </a:extLst>
          </p:cNvPr>
          <p:cNvSpPr txBox="1">
            <a:spLocks/>
          </p:cNvSpPr>
          <p:nvPr/>
        </p:nvSpPr>
        <p:spPr>
          <a:xfrm>
            <a:off x="4398985" y="718242"/>
            <a:ext cx="3459140" cy="3853758"/>
          </a:xfrm>
          <a:prstGeom prst="rect">
            <a:avLst/>
          </a:prstGeom>
        </p:spPr>
        <p:txBody>
          <a:bodyPr vert="horz" lIns="91440" tIns="45720" rIns="91440" bIns="45720" rtlCol="0" anchor="t">
            <a:normAutofit fontScale="4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70000"/>
              </a:lnSpc>
              <a:spcBef>
                <a:spcPts val="0"/>
              </a:spcBef>
              <a:buNone/>
            </a:pPr>
            <a:r>
              <a:rPr lang="en-US" sz="2900" b="1" i="0" dirty="0">
                <a:solidFill>
                  <a:schemeClr val="tx1"/>
                </a:solidFill>
                <a:effectLst/>
              </a:rPr>
              <a:t>”STORYBRAND PRINCIPLE ONE: THE CUSTOMER IS THE HERO, NOT YOUR BRAND.” </a:t>
            </a:r>
          </a:p>
          <a:p>
            <a:pPr marL="0" indent="0">
              <a:lnSpc>
                <a:spcPct val="170000"/>
              </a:lnSpc>
              <a:spcBef>
                <a:spcPts val="0"/>
              </a:spcBef>
              <a:buNone/>
            </a:pPr>
            <a:r>
              <a:rPr lang="en-US" sz="2500" i="0" dirty="0">
                <a:solidFill>
                  <a:schemeClr val="tx1"/>
                </a:solidFill>
                <a:effectLst/>
              </a:rPr>
              <a:t>“Here is nearly every story you see or hear in a nutshell: A CHARACTER who wants something encounters a PROBLEM before they can get it. At the peak of their despair, a GUIDE steps into their lives, gives them a PLAN, and CALLS THEM TO ACTION. That action helps them avoid FAILURE and ends in a SUCCESS.”</a:t>
            </a:r>
          </a:p>
          <a:p>
            <a:pPr marL="0" indent="0">
              <a:buNone/>
            </a:pPr>
            <a:r>
              <a:rPr lang="en-US" sz="2300" dirty="0"/>
              <a:t>― Donald Miller, Building a </a:t>
            </a:r>
            <a:r>
              <a:rPr lang="en-US" sz="2300" dirty="0" err="1"/>
              <a:t>StoryBrand</a:t>
            </a:r>
            <a:r>
              <a:rPr lang="en-US" sz="2300" dirty="0"/>
              <a:t>: Clarify Your Message So Customers Will</a:t>
            </a:r>
          </a:p>
        </p:txBody>
      </p:sp>
    </p:spTree>
    <p:extLst>
      <p:ext uri="{BB962C8B-B14F-4D97-AF65-F5344CB8AC3E}">
        <p14:creationId xmlns:p14="http://schemas.microsoft.com/office/powerpoint/2010/main" val="3066240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D90646A-3E91-4348-80BF-9E37EA59EE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1195342B-FB4C-4C18-BA6A-6112A32D2D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F8EF1C2-BF97-4134-957C-80372B5F39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AA97DE5-C666-4369-966D-58CBE5523A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4E8B107-0B98-4A8D-A8BC-A3BF3B02D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5A7D6B-04EE-4D39-83C0-48248654F4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0" name="Rectangle 29">
            <a:extLst>
              <a:ext uri="{FF2B5EF4-FFF2-40B4-BE49-F238E27FC236}">
                <a16:creationId xmlns:a16="http://schemas.microsoft.com/office/drawing/2014/main" id="{B3470638-9753-4B1A-8B3D-ACD1B3ED5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E699D-9FC2-483D-9B52-64E766D1C93C}"/>
              </a:ext>
            </a:extLst>
          </p:cNvPr>
          <p:cNvSpPr>
            <a:spLocks noGrp="1"/>
          </p:cNvSpPr>
          <p:nvPr>
            <p:ph type="title"/>
          </p:nvPr>
        </p:nvSpPr>
        <p:spPr>
          <a:xfrm>
            <a:off x="7532710" y="381000"/>
            <a:ext cx="4354490" cy="1136648"/>
          </a:xfrm>
        </p:spPr>
        <p:txBody>
          <a:bodyPr vert="horz" lIns="91440" tIns="45720" rIns="91440" bIns="45720" rtlCol="0" anchor="b">
            <a:normAutofit fontScale="90000"/>
          </a:bodyPr>
          <a:lstStyle/>
          <a:p>
            <a:r>
              <a:rPr lang="en-US" sz="3200" b="1" dirty="0">
                <a:solidFill>
                  <a:schemeClr val="tx1"/>
                </a:solidFill>
              </a:rPr>
              <a:t>Wait… </a:t>
            </a:r>
            <a:br>
              <a:rPr lang="en-US" sz="3200" dirty="0">
                <a:solidFill>
                  <a:schemeClr val="tx1"/>
                </a:solidFill>
              </a:rPr>
            </a:br>
            <a:r>
              <a:rPr lang="en-US" sz="3200" dirty="0">
                <a:solidFill>
                  <a:schemeClr val="tx1"/>
                </a:solidFill>
              </a:rPr>
              <a:t>we aren’t the hero?</a:t>
            </a:r>
          </a:p>
        </p:txBody>
      </p:sp>
      <p:sp>
        <p:nvSpPr>
          <p:cNvPr id="32" name="Snip Single Corner Rectangle 1">
            <a:extLst>
              <a:ext uri="{FF2B5EF4-FFF2-40B4-BE49-F238E27FC236}">
                <a16:creationId xmlns:a16="http://schemas.microsoft.com/office/drawing/2014/main" id="{0861F19F-ACF9-40B2-B921-C4FC23783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8508" y="786117"/>
            <a:ext cx="3013681" cy="2397590"/>
          </a:xfrm>
          <a:prstGeom prst="snip1Rect">
            <a:avLst>
              <a:gd name="adj" fmla="val 21472"/>
            </a:avLst>
          </a:prstGeom>
          <a:solidFill>
            <a:schemeClr val="tx1"/>
          </a:solidFill>
          <a:ln>
            <a:noFill/>
          </a:ln>
          <a:effectLst>
            <a:innerShdw blurRad="57150" dist="38100" dir="186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12" descr="People sitting at a table with their laptops">
            <a:extLst>
              <a:ext uri="{FF2B5EF4-FFF2-40B4-BE49-F238E27FC236}">
                <a16:creationId xmlns:a16="http://schemas.microsoft.com/office/drawing/2014/main" id="{F8945C07-4A93-4269-9888-725F3819E3EC}"/>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b="-2"/>
          <a:stretch/>
        </p:blipFill>
        <p:spPr>
          <a:xfrm>
            <a:off x="1389965" y="962026"/>
            <a:ext cx="1853061" cy="2071946"/>
          </a:xfrm>
          <a:custGeom>
            <a:avLst/>
            <a:gdLst/>
            <a:ahLst/>
            <a:cxnLst/>
            <a:rect l="l" t="t" r="r" b="b"/>
            <a:pathLst>
              <a:path w="2686406" h="2071946">
                <a:moveTo>
                  <a:pt x="456876" y="0"/>
                </a:moveTo>
                <a:lnTo>
                  <a:pt x="2686406" y="0"/>
                </a:lnTo>
                <a:lnTo>
                  <a:pt x="2686406" y="2071946"/>
                </a:lnTo>
                <a:lnTo>
                  <a:pt x="0" y="2071946"/>
                </a:lnTo>
                <a:lnTo>
                  <a:pt x="0" y="456876"/>
                </a:lnTo>
                <a:close/>
              </a:path>
            </a:pathLst>
          </a:custGeom>
        </p:spPr>
      </p:pic>
      <p:sp>
        <p:nvSpPr>
          <p:cNvPr id="34" name="Snip Single Corner Rectangle 25">
            <a:extLst>
              <a:ext uri="{FF2B5EF4-FFF2-40B4-BE49-F238E27FC236}">
                <a16:creationId xmlns:a16="http://schemas.microsoft.com/office/drawing/2014/main" id="{6DDE57D5-60B4-4167-9842-E2CC70948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3057" y="792751"/>
            <a:ext cx="3013681" cy="2390956"/>
          </a:xfrm>
          <a:prstGeom prst="snip1Rect">
            <a:avLst>
              <a:gd name="adj"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Single Corner Rectangle 32">
            <a:extLst>
              <a:ext uri="{FF2B5EF4-FFF2-40B4-BE49-F238E27FC236}">
                <a16:creationId xmlns:a16="http://schemas.microsoft.com/office/drawing/2014/main" id="{4F63E2C2-265A-440F-86B8-96960300A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509" y="3355734"/>
            <a:ext cx="3013681" cy="2390957"/>
          </a:xfrm>
          <a:prstGeom prst="snip1Rect">
            <a:avLst>
              <a:gd name="adj"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nip Single Corner Rectangle 19">
            <a:extLst>
              <a:ext uri="{FF2B5EF4-FFF2-40B4-BE49-F238E27FC236}">
                <a16:creationId xmlns:a16="http://schemas.microsoft.com/office/drawing/2014/main" id="{483DAA13-55DD-4DCD-A742-B2C74A94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003057" y="3352980"/>
            <a:ext cx="3035918" cy="2389183"/>
          </a:xfrm>
          <a:prstGeom prst="snip1Rect">
            <a:avLst>
              <a:gd name="adj" fmla="val 21019"/>
            </a:avLst>
          </a:prstGeom>
          <a:solidFill>
            <a:schemeClr val="tx1"/>
          </a:solidFill>
          <a:ln>
            <a:noFill/>
          </a:ln>
          <a:effectLst>
            <a:innerShdw blurRad="57150" dist="38100" dir="60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93CA132-7D5D-4211-B55D-004BEBAF221D}"/>
              </a:ext>
            </a:extLst>
          </p:cNvPr>
          <p:cNvSpPr>
            <a:spLocks noGrp="1"/>
          </p:cNvSpPr>
          <p:nvPr>
            <p:ph type="body" sz="quarter" idx="17"/>
          </p:nvPr>
        </p:nvSpPr>
        <p:spPr>
          <a:xfrm>
            <a:off x="7532711" y="1822448"/>
            <a:ext cx="2871480" cy="3775595"/>
          </a:xfrm>
        </p:spPr>
        <p:txBody>
          <a:bodyPr vert="horz" lIns="91440" tIns="45720" rIns="91440" bIns="45720" rtlCol="0" anchor="t">
            <a:normAutofit lnSpcReduction="10000"/>
          </a:bodyPr>
          <a:lstStyle/>
          <a:p>
            <a:r>
              <a:rPr lang="en-US" sz="2400" dirty="0">
                <a:solidFill>
                  <a:schemeClr val="tx1"/>
                </a:solidFill>
              </a:rPr>
              <a:t>Client presents a problem.</a:t>
            </a:r>
          </a:p>
          <a:p>
            <a:r>
              <a:rPr lang="en-US" sz="2400" dirty="0">
                <a:solidFill>
                  <a:schemeClr val="tx1"/>
                </a:solidFill>
              </a:rPr>
              <a:t>We provide technology that addresses the problem.</a:t>
            </a:r>
          </a:p>
          <a:p>
            <a:r>
              <a:rPr lang="en-US" sz="2400" dirty="0">
                <a:solidFill>
                  <a:schemeClr val="tx1"/>
                </a:solidFill>
              </a:rPr>
              <a:t>When technology doesn’t work, we fix it.</a:t>
            </a:r>
            <a:endParaRPr lang="en-US" sz="1400" dirty="0">
              <a:solidFill>
                <a:schemeClr val="bg2">
                  <a:lumMod val="75000"/>
                </a:schemeClr>
              </a:solidFill>
            </a:endParaRPr>
          </a:p>
          <a:p>
            <a:endParaRPr lang="en-US" sz="1400" dirty="0">
              <a:solidFill>
                <a:schemeClr val="bg2">
                  <a:lumMod val="75000"/>
                </a:schemeClr>
              </a:solidFill>
            </a:endParaRPr>
          </a:p>
        </p:txBody>
      </p:sp>
      <p:grpSp>
        <p:nvGrpSpPr>
          <p:cNvPr id="40" name="Group 39">
            <a:extLst>
              <a:ext uri="{FF2B5EF4-FFF2-40B4-BE49-F238E27FC236}">
                <a16:creationId xmlns:a16="http://schemas.microsoft.com/office/drawing/2014/main" id="{DCDD6424-F691-47B6-AB45-E9964A2C9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292" y="2963333"/>
            <a:ext cx="1896535" cy="2218267"/>
            <a:chOff x="10292292" y="2963333"/>
            <a:chExt cx="1896535" cy="2218267"/>
          </a:xfrm>
        </p:grpSpPr>
        <p:cxnSp>
          <p:nvCxnSpPr>
            <p:cNvPr id="41" name="Straight Connector 40">
              <a:extLst>
                <a:ext uri="{FF2B5EF4-FFF2-40B4-BE49-F238E27FC236}">
                  <a16:creationId xmlns:a16="http://schemas.microsoft.com/office/drawing/2014/main" id="{748F48DE-B241-43F3-BFF0-2CF15A3C4E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BA3CB2D-F2AC-4B2E-8E9C-A9BB4596BE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699485" y="3190344"/>
              <a:ext cx="1489342" cy="148934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61F25A0-791C-4CF2-8508-FB7C7A4823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272C764-FA50-433C-B059-7422778A6A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99CD024-2171-496D-8D9B-06C283D7A4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5" name="Picture Placeholder 34" descr="A group of men playing instruments&#10;&#10;Description automatically generated with medium confidence">
            <a:extLst>
              <a:ext uri="{FF2B5EF4-FFF2-40B4-BE49-F238E27FC236}">
                <a16:creationId xmlns:a16="http://schemas.microsoft.com/office/drawing/2014/main" id="{694D6F66-DC2B-4292-9921-38A61C5EDFA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75488" y="831663"/>
            <a:ext cx="6102338" cy="4898369"/>
          </a:xfrm>
          <a:prstGeom prst="snip2DiagRect">
            <a:avLst>
              <a:gd name="adj1" fmla="val 10855"/>
              <a:gd name="adj2" fmla="val 1400"/>
            </a:avLst>
          </a:prstGeom>
        </p:spPr>
      </p:pic>
    </p:spTree>
    <p:extLst>
      <p:ext uri="{BB962C8B-B14F-4D97-AF65-F5344CB8AC3E}">
        <p14:creationId xmlns:p14="http://schemas.microsoft.com/office/powerpoint/2010/main" val="85688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D6CD0A5-6C83-427D-AB05-3BE0E15A7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B6653D5-62D5-45D6-B95A-38FB56233D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17B25F5-9024-4196-BF35-911797D0B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3C23CF1-A0CB-42AA-A759-E1937CA84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2A51285-560A-444D-A414-2428698DB1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7" name="Rectangle 26">
            <a:extLst>
              <a:ext uri="{FF2B5EF4-FFF2-40B4-BE49-F238E27FC236}">
                <a16:creationId xmlns:a16="http://schemas.microsoft.com/office/drawing/2014/main" id="{618E37DE-4710-4167-AE83-47DE5752D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5116738" y="685799"/>
            <a:ext cx="6159273" cy="2971801"/>
          </a:xfrm>
        </p:spPr>
        <p:txBody>
          <a:bodyPr vert="horz" lIns="91440" tIns="45720" rIns="91440" bIns="45720" rtlCol="0" anchor="b">
            <a:normAutofit fontScale="90000"/>
          </a:bodyPr>
          <a:lstStyle/>
          <a:p>
            <a:r>
              <a:rPr lang="en-US" sz="4800" dirty="0">
                <a:solidFill>
                  <a:schemeClr val="tx1"/>
                </a:solidFill>
              </a:rPr>
              <a:t>IF the </a:t>
            </a:r>
            <a:r>
              <a:rPr lang="en-US" sz="4800" b="1" dirty="0">
                <a:solidFill>
                  <a:schemeClr val="tx1"/>
                </a:solidFill>
              </a:rPr>
              <a:t>Guide</a:t>
            </a:r>
            <a:r>
              <a:rPr lang="en-US" sz="4800" dirty="0">
                <a:solidFill>
                  <a:schemeClr val="tx1"/>
                </a:solidFill>
              </a:rPr>
              <a:t> takes the place of the hero… they become the  </a:t>
            </a:r>
            <a:r>
              <a:rPr lang="en-US" sz="4800" b="1" dirty="0">
                <a:solidFill>
                  <a:schemeClr val="tx1"/>
                </a:solidFill>
              </a:rPr>
              <a:t>Villain</a:t>
            </a:r>
            <a:r>
              <a:rPr lang="en-US" sz="4800" dirty="0">
                <a:solidFill>
                  <a:schemeClr val="tx1"/>
                </a:solidFill>
              </a:rPr>
              <a:t>.</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a:xfrm>
            <a:off x="5115456" y="3843867"/>
            <a:ext cx="6167930" cy="1947333"/>
          </a:xfrm>
        </p:spPr>
        <p:txBody>
          <a:bodyPr vert="horz" lIns="91440" tIns="45720" rIns="91440" bIns="45720" rtlCol="0" anchor="t">
            <a:normAutofit/>
          </a:bodyPr>
          <a:lstStyle/>
          <a:p>
            <a:pPr marL="0" indent="0">
              <a:buNone/>
            </a:pPr>
            <a:r>
              <a:rPr lang="en-US" sz="2100" dirty="0">
                <a:solidFill>
                  <a:schemeClr val="bg2">
                    <a:lumMod val="75000"/>
                  </a:schemeClr>
                </a:solidFill>
              </a:rPr>
              <a:t>Characters in an aspirational story.</a:t>
            </a:r>
          </a:p>
        </p:txBody>
      </p:sp>
      <p:pic>
        <p:nvPicPr>
          <p:cNvPr id="8" name="Picture Placeholder 7">
            <a:extLst>
              <a:ext uri="{FF2B5EF4-FFF2-40B4-BE49-F238E27FC236}">
                <a16:creationId xmlns:a16="http://schemas.microsoft.com/office/drawing/2014/main" id="{30A69154-5AEF-482B-8078-1C838D84E57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2"/>
          <a:stretch/>
        </p:blipFill>
        <p:spPr>
          <a:xfrm>
            <a:off x="20" y="10"/>
            <a:ext cx="4639713" cy="2285990"/>
          </a:xfrm>
          <a:prstGeom prst="rect">
            <a:avLst/>
          </a:prstGeom>
          <a:effectLst>
            <a:innerShdw blurRad="57150" dist="38100" dir="14460000">
              <a:prstClr val="black">
                <a:alpha val="70000"/>
              </a:prstClr>
            </a:innerShdw>
          </a:effectLst>
        </p:spPr>
      </p:pic>
      <p:pic>
        <p:nvPicPr>
          <p:cNvPr id="10" name="Picture Placeholder 9">
            <a:extLst>
              <a:ext uri="{FF2B5EF4-FFF2-40B4-BE49-F238E27FC236}">
                <a16:creationId xmlns:a16="http://schemas.microsoft.com/office/drawing/2014/main" id="{0488325E-7ADF-4704-A2E1-56E5FE6A07B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r="-3"/>
          <a:stretch/>
        </p:blipFill>
        <p:spPr>
          <a:xfrm>
            <a:off x="-3819" y="2286000"/>
            <a:ext cx="4636559" cy="2286000"/>
          </a:xfrm>
          <a:prstGeom prst="rect">
            <a:avLst/>
          </a:prstGeom>
          <a:effectLst>
            <a:innerShdw blurRad="57150" dist="38100" dir="14460000">
              <a:prstClr val="black">
                <a:alpha val="70000"/>
              </a:prstClr>
            </a:innerShdw>
          </a:effectLst>
        </p:spPr>
      </p:pic>
      <p:pic>
        <p:nvPicPr>
          <p:cNvPr id="12" name="Picture Placeholder 11">
            <a:extLst>
              <a:ext uri="{FF2B5EF4-FFF2-40B4-BE49-F238E27FC236}">
                <a16:creationId xmlns:a16="http://schemas.microsoft.com/office/drawing/2014/main" id="{A50BFFD1-BE57-4E02-8975-9A1D64059350}"/>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rcRect r="-3"/>
          <a:stretch/>
        </p:blipFill>
        <p:spPr>
          <a:xfrm>
            <a:off x="-3819" y="4572000"/>
            <a:ext cx="4636559" cy="2286000"/>
          </a:xfrm>
          <a:prstGeom prst="rect">
            <a:avLst/>
          </a:prstGeom>
          <a:effectLst>
            <a:innerShdw blurRad="57150" dist="38100" dir="14460000">
              <a:prstClr val="black">
                <a:alpha val="70000"/>
              </a:prstClr>
            </a:innerShdw>
          </a:effectLst>
        </p:spPr>
      </p:pic>
      <p:grpSp>
        <p:nvGrpSpPr>
          <p:cNvPr id="29" name="Group 28">
            <a:extLst>
              <a:ext uri="{FF2B5EF4-FFF2-40B4-BE49-F238E27FC236}">
                <a16:creationId xmlns:a16="http://schemas.microsoft.com/office/drawing/2014/main" id="{3C463717-5EB2-4C6C-8BB1-AF27FACB7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9388FA13-A619-4520-A05E-918E852D5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142BDF-1A8D-4991-A97C-31319D0900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C03C136-3F5E-48B5-A4F0-A1FA25DFE5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13F559C-6A30-4A09-A759-7FAF7C9F48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205CA72-C3E6-4BF9-B055-3C19DAEDA8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97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71" name="Rectangle 70">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684213" y="685799"/>
            <a:ext cx="4781147" cy="2971801"/>
          </a:xfrm>
        </p:spPr>
        <p:txBody>
          <a:bodyPr vert="horz" lIns="91440" tIns="45720" rIns="91440" bIns="45720" rtlCol="0" anchor="b">
            <a:normAutofit/>
          </a:bodyPr>
          <a:lstStyle/>
          <a:p>
            <a:r>
              <a:rPr lang="en-US" sz="4800" dirty="0">
                <a:solidFill>
                  <a:schemeClr val="tx1"/>
                </a:solidFill>
              </a:rPr>
              <a:t>You may be the </a:t>
            </a:r>
            <a:r>
              <a:rPr lang="en-US" sz="4800" b="1" dirty="0">
                <a:solidFill>
                  <a:schemeClr val="tx1"/>
                </a:solidFill>
              </a:rPr>
              <a:t>Villain if</a:t>
            </a:r>
            <a:r>
              <a:rPr lang="en-US" sz="4800" dirty="0">
                <a:solidFill>
                  <a:schemeClr val="tx1"/>
                </a:solidFill>
              </a:rPr>
              <a:t>…</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a:xfrm>
            <a:off x="684212" y="3843867"/>
            <a:ext cx="4816572" cy="1947333"/>
          </a:xfrm>
        </p:spPr>
        <p:txBody>
          <a:bodyPr vert="horz" lIns="91440" tIns="45720" rIns="91440" bIns="45720" rtlCol="0" anchor="t">
            <a:normAutofit/>
          </a:bodyPr>
          <a:lstStyle/>
          <a:p>
            <a:pPr marL="0" indent="0">
              <a:buNone/>
            </a:pPr>
            <a:r>
              <a:rPr lang="en-US" sz="2100" dirty="0">
                <a:solidFill>
                  <a:schemeClr val="tx2">
                    <a:lumMod val="60000"/>
                    <a:lumOff val="40000"/>
                  </a:schemeClr>
                </a:solidFill>
              </a:rPr>
              <a:t>The villain impedes the hero’s journey or tries to lead the hero astray.  </a:t>
            </a:r>
          </a:p>
          <a:p>
            <a:pPr marL="0" indent="0">
              <a:buNone/>
            </a:pPr>
            <a:r>
              <a:rPr lang="en-US" sz="2100" b="1" dirty="0">
                <a:solidFill>
                  <a:schemeClr val="tx2">
                    <a:lumMod val="60000"/>
                    <a:lumOff val="40000"/>
                  </a:schemeClr>
                </a:solidFill>
              </a:rPr>
              <a:t>Do your users need to do the follow to reach their goals?</a:t>
            </a:r>
          </a:p>
        </p:txBody>
      </p:sp>
      <p:pic>
        <p:nvPicPr>
          <p:cNvPr id="12" name="Picture Placeholder 11">
            <a:extLst>
              <a:ext uri="{FF2B5EF4-FFF2-40B4-BE49-F238E27FC236}">
                <a16:creationId xmlns:a16="http://schemas.microsoft.com/office/drawing/2014/main" id="{A50BFFD1-BE57-4E02-8975-9A1D64059350}"/>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096000" y="10"/>
            <a:ext cx="6095999" cy="6857990"/>
          </a:xfrm>
          <a:prstGeom prst="rect">
            <a:avLst/>
          </a:prstGeom>
          <a:effectLst>
            <a:innerShdw blurRad="57150" dist="38100" dir="14460000">
              <a:prstClr val="black">
                <a:alpha val="70000"/>
              </a:prstClr>
            </a:innerShdw>
          </a:effectLst>
        </p:spPr>
      </p:pic>
      <p:grpSp>
        <p:nvGrpSpPr>
          <p:cNvPr id="73" name="Group 72">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74" name="Straight Connector 73">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7715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7" name="Rectangle 26">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665641" y="4473679"/>
            <a:ext cx="9552558" cy="1233251"/>
          </a:xfrm>
        </p:spPr>
        <p:txBody>
          <a:bodyPr vert="horz" lIns="91440" tIns="45720" rIns="91440" bIns="45720" rtlCol="0" anchor="b">
            <a:normAutofit/>
          </a:bodyPr>
          <a:lstStyle/>
          <a:p>
            <a:r>
              <a:rPr lang="en-US" sz="4800" dirty="0"/>
              <a:t>Users find </a:t>
            </a:r>
            <a:r>
              <a:rPr lang="en-US" sz="4800" b="1" dirty="0"/>
              <a:t>Work Arounds</a:t>
            </a:r>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834934" y="5686129"/>
            <a:ext cx="9457358" cy="462967"/>
          </a:xfrm>
        </p:spPr>
        <p:txBody>
          <a:bodyPr vert="horz" lIns="91440" tIns="45720" rIns="91440" bIns="45720" rtlCol="0" anchor="t">
            <a:normAutofit/>
          </a:bodyPr>
          <a:lstStyle/>
          <a:p>
            <a:pPr marL="0" indent="0">
              <a:buNone/>
            </a:pPr>
            <a:r>
              <a:rPr lang="en-US" sz="2100" dirty="0">
                <a:solidFill>
                  <a:schemeClr val="tx2">
                    <a:lumMod val="20000"/>
                    <a:lumOff val="80000"/>
                  </a:schemeClr>
                </a:solidFill>
              </a:rPr>
              <a:t>to the systems that you have put in place.</a:t>
            </a:r>
          </a:p>
        </p:txBody>
      </p:sp>
      <p:grpSp>
        <p:nvGrpSpPr>
          <p:cNvPr id="29" name="Group 28">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0F5186A0-E015-4AA1-84AF-2574476B44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34934" y="854087"/>
            <a:ext cx="9290304" cy="3280831"/>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p:spPr>
      </p:pic>
      <p:sp>
        <p:nvSpPr>
          <p:cNvPr id="22" name="Subtitle 2">
            <a:extLst>
              <a:ext uri="{FF2B5EF4-FFF2-40B4-BE49-F238E27FC236}">
                <a16:creationId xmlns:a16="http://schemas.microsoft.com/office/drawing/2014/main" id="{5925CC6E-6D3C-4CCD-9929-4465EE530FD2}"/>
              </a:ext>
            </a:extLst>
          </p:cNvPr>
          <p:cNvSpPr txBox="1">
            <a:spLocks/>
          </p:cNvSpPr>
          <p:nvPr/>
        </p:nvSpPr>
        <p:spPr>
          <a:xfrm>
            <a:off x="5947629" y="1004649"/>
            <a:ext cx="4207567" cy="46296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2100" b="1" i="1" dirty="0">
                <a:solidFill>
                  <a:schemeClr val="tx1"/>
                </a:solidFill>
              </a:rPr>
              <a:t>“it’s fine… I do this every day!”</a:t>
            </a:r>
          </a:p>
        </p:txBody>
      </p:sp>
    </p:spTree>
    <p:extLst>
      <p:ext uri="{BB962C8B-B14F-4D97-AF65-F5344CB8AC3E}">
        <p14:creationId xmlns:p14="http://schemas.microsoft.com/office/powerpoint/2010/main" val="4258045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7" name="Rectangle 26">
            <a:extLst>
              <a:ext uri="{FF2B5EF4-FFF2-40B4-BE49-F238E27FC236}">
                <a16:creationId xmlns:a16="http://schemas.microsoft.com/office/drawing/2014/main" id="{9BC4794E-A4AC-42E1-A99F-469C912E0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6095999" y="628618"/>
            <a:ext cx="5408613" cy="1725116"/>
          </a:xfrm>
        </p:spPr>
        <p:txBody>
          <a:bodyPr vert="horz" lIns="91440" tIns="45720" rIns="91440" bIns="45720" rtlCol="0" anchor="b">
            <a:normAutofit/>
          </a:bodyPr>
          <a:lstStyle/>
          <a:p>
            <a:r>
              <a:rPr lang="en-US" sz="4800" dirty="0"/>
              <a:t>I’ll call my guy!</a:t>
            </a:r>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6095999" y="2580746"/>
            <a:ext cx="4396848" cy="2737910"/>
          </a:xfrm>
        </p:spPr>
        <p:txBody>
          <a:bodyPr vert="horz" lIns="91440" tIns="45720" rIns="91440" bIns="45720" rtlCol="0" anchor="t">
            <a:normAutofit/>
          </a:bodyPr>
          <a:lstStyle/>
          <a:p>
            <a:pPr marL="0" indent="0">
              <a:buNone/>
            </a:pPr>
            <a:r>
              <a:rPr lang="en-US" sz="2100" dirty="0">
                <a:solidFill>
                  <a:schemeClr val="tx1"/>
                </a:solidFill>
              </a:rPr>
              <a:t>Users call a technician they know for </a:t>
            </a:r>
            <a:r>
              <a:rPr lang="en-US" sz="2100" b="1" dirty="0">
                <a:solidFill>
                  <a:schemeClr val="tx1"/>
                </a:solidFill>
              </a:rPr>
              <a:t>individualized</a:t>
            </a:r>
            <a:r>
              <a:rPr lang="en-US" sz="2100" dirty="0">
                <a:solidFill>
                  <a:schemeClr val="tx1"/>
                </a:solidFill>
              </a:rPr>
              <a:t> support?</a:t>
            </a:r>
          </a:p>
          <a:p>
            <a:pPr marL="0" indent="0">
              <a:buNone/>
            </a:pPr>
            <a:endParaRPr lang="en-US" sz="2100" dirty="0">
              <a:solidFill>
                <a:schemeClr val="tx1"/>
              </a:solidFill>
            </a:endParaRPr>
          </a:p>
          <a:p>
            <a:pPr marL="0" indent="0">
              <a:buNone/>
            </a:pPr>
            <a:r>
              <a:rPr lang="en-US" sz="2100" dirty="0">
                <a:solidFill>
                  <a:schemeClr val="tx1"/>
                </a:solidFill>
              </a:rPr>
              <a:t>This “awkward situation” makes the technician choose between  doing the work they have been assigned and helping the users.</a:t>
            </a:r>
          </a:p>
          <a:p>
            <a:pPr marL="0" indent="0">
              <a:buNone/>
            </a:pPr>
            <a:endParaRPr lang="en-US" sz="2100" dirty="0">
              <a:solidFill>
                <a:schemeClr val="tx1"/>
              </a:solidFill>
            </a:endParaRPr>
          </a:p>
          <a:p>
            <a:pPr marL="0" indent="0">
              <a:buNone/>
            </a:pPr>
            <a:endParaRPr lang="en-US" sz="2100" dirty="0"/>
          </a:p>
          <a:p>
            <a:pPr marL="0" indent="0">
              <a:buNone/>
            </a:pPr>
            <a:endParaRPr lang="en-US" sz="2100" dirty="0"/>
          </a:p>
        </p:txBody>
      </p:sp>
      <p:sp>
        <p:nvSpPr>
          <p:cNvPr id="29" name="Snip Diagonal Corner Rectangle 6">
            <a:extLst>
              <a:ext uri="{FF2B5EF4-FFF2-40B4-BE49-F238E27FC236}">
                <a16:creationId xmlns:a16="http://schemas.microsoft.com/office/drawing/2014/main" id="{798159DC-A6C4-4AA8-A82F-DF0678B9E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0F5186A0-E015-4AA1-84AF-2574476B44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r="-3"/>
          <a:stretch/>
        </p:blipFill>
        <p:spPr>
          <a:xfrm>
            <a:off x="797205" y="786114"/>
            <a:ext cx="4809744" cy="2562724"/>
          </a:xfrm>
          <a:custGeom>
            <a:avLst/>
            <a:gdLst/>
            <a:ahLst/>
            <a:cxnLst/>
            <a:rect l="l" t="t" r="r" b="b"/>
            <a:pathLst>
              <a:path w="4809744" h="2562724">
                <a:moveTo>
                  <a:pt x="478762" y="0"/>
                </a:moveTo>
                <a:lnTo>
                  <a:pt x="4809744" y="0"/>
                </a:lnTo>
                <a:lnTo>
                  <a:pt x="4809744" y="2562724"/>
                </a:lnTo>
                <a:lnTo>
                  <a:pt x="0" y="2562724"/>
                </a:lnTo>
                <a:lnTo>
                  <a:pt x="0" y="478762"/>
                </a:lnTo>
                <a:close/>
              </a:path>
            </a:pathLst>
          </a:custGeom>
        </p:spPr>
      </p:pic>
      <p:pic>
        <p:nvPicPr>
          <p:cNvPr id="9" name="Picture Placeholder 8">
            <a:extLst>
              <a:ext uri="{FF2B5EF4-FFF2-40B4-BE49-F238E27FC236}">
                <a16:creationId xmlns:a16="http://schemas.microsoft.com/office/drawing/2014/main" id="{D9DBB85A-7E90-4430-A99A-153BDA53DE7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r="-3"/>
          <a:stretch/>
        </p:blipFill>
        <p:spPr>
          <a:xfrm>
            <a:off x="797779" y="3513437"/>
            <a:ext cx="4809744" cy="2246151"/>
          </a:xfrm>
          <a:custGeom>
            <a:avLst/>
            <a:gdLst/>
            <a:ahLst/>
            <a:cxnLst/>
            <a:rect l="l" t="t" r="r" b="b"/>
            <a:pathLst>
              <a:path w="4809744" h="2246151">
                <a:moveTo>
                  <a:pt x="0" y="0"/>
                </a:moveTo>
                <a:lnTo>
                  <a:pt x="4809744" y="0"/>
                </a:lnTo>
                <a:lnTo>
                  <a:pt x="4809744" y="1767389"/>
                </a:lnTo>
                <a:lnTo>
                  <a:pt x="4330982" y="2246151"/>
                </a:lnTo>
                <a:lnTo>
                  <a:pt x="0" y="2246151"/>
                </a:lnTo>
                <a:close/>
              </a:path>
            </a:pathLst>
          </a:custGeom>
        </p:spPr>
      </p:pic>
      <p:grpSp>
        <p:nvGrpSpPr>
          <p:cNvPr id="31" name="Group 30">
            <a:extLst>
              <a:ext uri="{FF2B5EF4-FFF2-40B4-BE49-F238E27FC236}">
                <a16:creationId xmlns:a16="http://schemas.microsoft.com/office/drawing/2014/main" id="{313F1EA3-2BA1-4FF3-9B83-CE9C6C8D2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2" name="Straight Connector 31">
              <a:extLst>
                <a:ext uri="{FF2B5EF4-FFF2-40B4-BE49-F238E27FC236}">
                  <a16:creationId xmlns:a16="http://schemas.microsoft.com/office/drawing/2014/main" id="{518C902E-5109-4A69-9174-42EA8E794F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2BE8D63-622B-4B9D-A2EE-A837D22A6D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8CD3F5D-A0D5-4035-9B35-6D30C01201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F13DD18-75A1-4A3F-AB15-8F13748359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D39B40C-106C-46CC-A106-B4D292469D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44C6CBEE-2554-44AA-8B5B-FE6DCE8B00AD}"/>
              </a:ext>
            </a:extLst>
          </p:cNvPr>
          <p:cNvSpPr txBox="1"/>
          <p:nvPr/>
        </p:nvSpPr>
        <p:spPr>
          <a:xfrm>
            <a:off x="779897" y="2670817"/>
            <a:ext cx="3296367" cy="646331"/>
          </a:xfrm>
          <a:prstGeom prst="rect">
            <a:avLst/>
          </a:prstGeom>
          <a:noFill/>
        </p:spPr>
        <p:txBody>
          <a:bodyPr wrap="square">
            <a:spAutoFit/>
          </a:bodyPr>
          <a:lstStyle/>
          <a:p>
            <a:r>
              <a:rPr lang="en-US" b="1" dirty="0">
                <a:highlight>
                  <a:srgbClr val="000000"/>
                </a:highlight>
              </a:rPr>
              <a:t>Can you “work your magic” and fix this real quick?</a:t>
            </a:r>
          </a:p>
        </p:txBody>
      </p:sp>
      <p:sp>
        <p:nvSpPr>
          <p:cNvPr id="26" name="TextBox 25">
            <a:extLst>
              <a:ext uri="{FF2B5EF4-FFF2-40B4-BE49-F238E27FC236}">
                <a16:creationId xmlns:a16="http://schemas.microsoft.com/office/drawing/2014/main" id="{660E5A49-4374-4F31-BF70-2D9DE660CD4F}"/>
              </a:ext>
            </a:extLst>
          </p:cNvPr>
          <p:cNvSpPr txBox="1"/>
          <p:nvPr/>
        </p:nvSpPr>
        <p:spPr>
          <a:xfrm>
            <a:off x="1699153" y="3589159"/>
            <a:ext cx="3005847" cy="646331"/>
          </a:xfrm>
          <a:prstGeom prst="rect">
            <a:avLst/>
          </a:prstGeom>
          <a:noFill/>
        </p:spPr>
        <p:txBody>
          <a:bodyPr wrap="square">
            <a:spAutoFit/>
          </a:bodyPr>
          <a:lstStyle/>
          <a:p>
            <a:pPr algn="ctr"/>
            <a:r>
              <a:rPr lang="en-US" b="1" dirty="0">
                <a:solidFill>
                  <a:schemeClr val="bg1"/>
                </a:solidFill>
              </a:rPr>
              <a:t>Let’s talk about submitting a ticket…</a:t>
            </a:r>
          </a:p>
        </p:txBody>
      </p:sp>
    </p:spTree>
    <p:extLst>
      <p:ext uri="{BB962C8B-B14F-4D97-AF65-F5344CB8AC3E}">
        <p14:creationId xmlns:p14="http://schemas.microsoft.com/office/powerpoint/2010/main" val="3484058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71F79-8D13-4C55-9450-609041DE5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4B1648-C213-44D3-9464-4287A4D41EE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296B531D-03AC-47F6-A16F-C6773C191BBB}">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Quotable</Template>
  <TotalTime>3326</TotalTime>
  <Words>692</Words>
  <Application>Microsoft Office PowerPoint</Application>
  <PresentationFormat>Widescreen</PresentationFormat>
  <Paragraphs>74</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Slice</vt:lpstr>
      <vt:lpstr>Improving user experience through effective communication.</vt:lpstr>
      <vt:lpstr>Utilizing the “StoryBrand” Framework</vt:lpstr>
      <vt:lpstr>Hero  | Guide   |  Villain</vt:lpstr>
      <vt:lpstr>The user is the Hero  | we are the Guide</vt:lpstr>
      <vt:lpstr>Wait…  we aren’t the hero?</vt:lpstr>
      <vt:lpstr>IF the Guide takes the place of the hero… they become the  Villain.</vt:lpstr>
      <vt:lpstr>You may be the Villain if…</vt:lpstr>
      <vt:lpstr>Users find Work Arounds</vt:lpstr>
      <vt:lpstr>I’ll call my guy!</vt:lpstr>
      <vt:lpstr>Villains dictate … Guides observe,  advise, &amp; equip the hero </vt:lpstr>
      <vt:lpstr> How we “think” our users experience virtual work?</vt:lpstr>
      <vt:lpstr>The User’s actual experience…</vt:lpstr>
      <vt:lpstr>Conversations with our users can capture the Whole picture.</vt:lpstr>
      <vt:lpstr>Usability Testing</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Bricker, Ben</dc:creator>
  <cp:lastModifiedBy>Carla Birckelbaw</cp:lastModifiedBy>
  <cp:revision>17</cp:revision>
  <dcterms:created xsi:type="dcterms:W3CDTF">2021-10-18T14:25:30Z</dcterms:created>
  <dcterms:modified xsi:type="dcterms:W3CDTF">2021-11-03T21:20:00Z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