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91" r:id="rId3"/>
    <p:sldId id="307" r:id="rId4"/>
    <p:sldId id="306" r:id="rId5"/>
    <p:sldId id="290" r:id="rId6"/>
    <p:sldId id="260" r:id="rId7"/>
    <p:sldId id="261" r:id="rId8"/>
    <p:sldId id="263" r:id="rId9"/>
    <p:sldId id="265" r:id="rId10"/>
    <p:sldId id="262" r:id="rId11"/>
    <p:sldId id="266" r:id="rId12"/>
    <p:sldId id="278" r:id="rId13"/>
    <p:sldId id="279" r:id="rId14"/>
    <p:sldId id="280" r:id="rId15"/>
    <p:sldId id="282" r:id="rId16"/>
    <p:sldId id="281" r:id="rId17"/>
    <p:sldId id="312" r:id="rId18"/>
    <p:sldId id="311" r:id="rId19"/>
    <p:sldId id="310" r:id="rId20"/>
    <p:sldId id="309" r:id="rId21"/>
    <p:sldId id="308" r:id="rId22"/>
    <p:sldId id="288" r:id="rId23"/>
    <p:sldId id="304" r:id="rId24"/>
    <p:sldId id="305" r:id="rId25"/>
    <p:sldId id="289" r:id="rId26"/>
    <p:sldId id="287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259" r:id="rId4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1F1E2E-A972-B9DC-7252-4BFA9D4F1436}" v="41" dt="2021-10-21T18:36:54.926"/>
    <p1510:client id="{EE02E611-F422-2E94-849B-55F2C77BB6F7}" v="52" dt="2021-10-21T15:26:12.5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000" autoAdjust="0"/>
  </p:normalViewPr>
  <p:slideViewPr>
    <p:cSldViewPr snapToGrid="0" snapToObjects="1">
      <p:cViewPr varScale="1">
        <p:scale>
          <a:sx n="135" d="100"/>
          <a:sy n="135" d="100"/>
        </p:scale>
        <p:origin x="924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56C8B-6C39-46EF-8810-F3E61C522C48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8CEAC-B183-4F61-9ACB-253D23571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17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09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78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91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68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57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Thank you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901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376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910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898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1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191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258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769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499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224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863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684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411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684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684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83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767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684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240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01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37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68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99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91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64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97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13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14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2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2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66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1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3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7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73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6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36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222DF-4A0C-564A-BDC4-89C55FF98B7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3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it.illinoisstate.edu/awards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jp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extlms.illinoisstate.edu/" TargetMode="Externa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d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15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369" y="178904"/>
            <a:ext cx="8263890" cy="107581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500" b="1" kern="1200">
                <a:latin typeface="+mj-lt"/>
                <a:ea typeface="+mj-ea"/>
                <a:cs typeface="+mj-cs"/>
              </a:rPr>
              <a:t>University Technology Advisory Committee (UTAC)</a:t>
            </a:r>
            <a:endParaRPr lang="en-US" sz="35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261158"/>
            <a:ext cx="8229600" cy="13716"/>
          </a:xfrm>
          <a:custGeom>
            <a:avLst/>
            <a:gdLst>
              <a:gd name="connsiteX0" fmla="*/ 0 w 8229600"/>
              <a:gd name="connsiteY0" fmla="*/ 0 h 13716"/>
              <a:gd name="connsiteX1" fmla="*/ 521208 w 8229600"/>
              <a:gd name="connsiteY1" fmla="*/ 0 h 13716"/>
              <a:gd name="connsiteX2" fmla="*/ 1371600 w 8229600"/>
              <a:gd name="connsiteY2" fmla="*/ 0 h 13716"/>
              <a:gd name="connsiteX3" fmla="*/ 2221992 w 8229600"/>
              <a:gd name="connsiteY3" fmla="*/ 0 h 13716"/>
              <a:gd name="connsiteX4" fmla="*/ 3072384 w 8229600"/>
              <a:gd name="connsiteY4" fmla="*/ 0 h 13716"/>
              <a:gd name="connsiteX5" fmla="*/ 3511296 w 8229600"/>
              <a:gd name="connsiteY5" fmla="*/ 0 h 13716"/>
              <a:gd name="connsiteX6" fmla="*/ 4114800 w 8229600"/>
              <a:gd name="connsiteY6" fmla="*/ 0 h 13716"/>
              <a:gd name="connsiteX7" fmla="*/ 4553712 w 8229600"/>
              <a:gd name="connsiteY7" fmla="*/ 0 h 13716"/>
              <a:gd name="connsiteX8" fmla="*/ 5239512 w 8229600"/>
              <a:gd name="connsiteY8" fmla="*/ 0 h 13716"/>
              <a:gd name="connsiteX9" fmla="*/ 5843016 w 8229600"/>
              <a:gd name="connsiteY9" fmla="*/ 0 h 13716"/>
              <a:gd name="connsiteX10" fmla="*/ 6611112 w 8229600"/>
              <a:gd name="connsiteY10" fmla="*/ 0 h 13716"/>
              <a:gd name="connsiteX11" fmla="*/ 7461504 w 8229600"/>
              <a:gd name="connsiteY11" fmla="*/ 0 h 13716"/>
              <a:gd name="connsiteX12" fmla="*/ 8229600 w 8229600"/>
              <a:gd name="connsiteY12" fmla="*/ 0 h 13716"/>
              <a:gd name="connsiteX13" fmla="*/ 8229600 w 8229600"/>
              <a:gd name="connsiteY13" fmla="*/ 13716 h 13716"/>
              <a:gd name="connsiteX14" fmla="*/ 7461504 w 8229600"/>
              <a:gd name="connsiteY14" fmla="*/ 13716 h 13716"/>
              <a:gd name="connsiteX15" fmla="*/ 6940296 w 8229600"/>
              <a:gd name="connsiteY15" fmla="*/ 13716 h 13716"/>
              <a:gd name="connsiteX16" fmla="*/ 6419088 w 8229600"/>
              <a:gd name="connsiteY16" fmla="*/ 13716 h 13716"/>
              <a:gd name="connsiteX17" fmla="*/ 5650992 w 8229600"/>
              <a:gd name="connsiteY17" fmla="*/ 13716 h 13716"/>
              <a:gd name="connsiteX18" fmla="*/ 5129784 w 8229600"/>
              <a:gd name="connsiteY18" fmla="*/ 13716 h 13716"/>
              <a:gd name="connsiteX19" fmla="*/ 4690872 w 8229600"/>
              <a:gd name="connsiteY19" fmla="*/ 13716 h 13716"/>
              <a:gd name="connsiteX20" fmla="*/ 4087368 w 8229600"/>
              <a:gd name="connsiteY20" fmla="*/ 13716 h 13716"/>
              <a:gd name="connsiteX21" fmla="*/ 3401568 w 8229600"/>
              <a:gd name="connsiteY21" fmla="*/ 13716 h 13716"/>
              <a:gd name="connsiteX22" fmla="*/ 2798064 w 8229600"/>
              <a:gd name="connsiteY22" fmla="*/ 13716 h 13716"/>
              <a:gd name="connsiteX23" fmla="*/ 2276856 w 8229600"/>
              <a:gd name="connsiteY23" fmla="*/ 13716 h 13716"/>
              <a:gd name="connsiteX24" fmla="*/ 1426464 w 8229600"/>
              <a:gd name="connsiteY24" fmla="*/ 13716 h 13716"/>
              <a:gd name="connsiteX25" fmla="*/ 740664 w 8229600"/>
              <a:gd name="connsiteY25" fmla="*/ 13716 h 13716"/>
              <a:gd name="connsiteX26" fmla="*/ 0 w 8229600"/>
              <a:gd name="connsiteY26" fmla="*/ 13716 h 13716"/>
              <a:gd name="connsiteX27" fmla="*/ 0 w 8229600"/>
              <a:gd name="connsiteY27" fmla="*/ 0 h 13716"/>
              <a:gd name="connsiteX0" fmla="*/ 0 w 8229600"/>
              <a:gd name="connsiteY0" fmla="*/ 0 h 13716"/>
              <a:gd name="connsiteX1" fmla="*/ 521208 w 8229600"/>
              <a:gd name="connsiteY1" fmla="*/ 0 h 13716"/>
              <a:gd name="connsiteX2" fmla="*/ 960120 w 8229600"/>
              <a:gd name="connsiteY2" fmla="*/ 0 h 13716"/>
              <a:gd name="connsiteX3" fmla="*/ 1481328 w 8229600"/>
              <a:gd name="connsiteY3" fmla="*/ 0 h 13716"/>
              <a:gd name="connsiteX4" fmla="*/ 2167128 w 8229600"/>
              <a:gd name="connsiteY4" fmla="*/ 0 h 13716"/>
              <a:gd name="connsiteX5" fmla="*/ 2935224 w 8229600"/>
              <a:gd name="connsiteY5" fmla="*/ 0 h 13716"/>
              <a:gd name="connsiteX6" fmla="*/ 3785616 w 8229600"/>
              <a:gd name="connsiteY6" fmla="*/ 0 h 13716"/>
              <a:gd name="connsiteX7" fmla="*/ 4636008 w 8229600"/>
              <a:gd name="connsiteY7" fmla="*/ 0 h 13716"/>
              <a:gd name="connsiteX8" fmla="*/ 5239512 w 8229600"/>
              <a:gd name="connsiteY8" fmla="*/ 0 h 13716"/>
              <a:gd name="connsiteX9" fmla="*/ 6007608 w 8229600"/>
              <a:gd name="connsiteY9" fmla="*/ 0 h 13716"/>
              <a:gd name="connsiteX10" fmla="*/ 6693408 w 8229600"/>
              <a:gd name="connsiteY10" fmla="*/ 0 h 13716"/>
              <a:gd name="connsiteX11" fmla="*/ 7296912 w 8229600"/>
              <a:gd name="connsiteY11" fmla="*/ 0 h 13716"/>
              <a:gd name="connsiteX12" fmla="*/ 8229600 w 8229600"/>
              <a:gd name="connsiteY12" fmla="*/ 0 h 13716"/>
              <a:gd name="connsiteX13" fmla="*/ 8229600 w 8229600"/>
              <a:gd name="connsiteY13" fmla="*/ 13716 h 13716"/>
              <a:gd name="connsiteX14" fmla="*/ 7626096 w 8229600"/>
              <a:gd name="connsiteY14" fmla="*/ 13716 h 13716"/>
              <a:gd name="connsiteX15" fmla="*/ 7022592 w 8229600"/>
              <a:gd name="connsiteY15" fmla="*/ 13716 h 13716"/>
              <a:gd name="connsiteX16" fmla="*/ 6172200 w 8229600"/>
              <a:gd name="connsiteY16" fmla="*/ 13716 h 13716"/>
              <a:gd name="connsiteX17" fmla="*/ 5650992 w 8229600"/>
              <a:gd name="connsiteY17" fmla="*/ 13716 h 13716"/>
              <a:gd name="connsiteX18" fmla="*/ 4882896 w 8229600"/>
              <a:gd name="connsiteY18" fmla="*/ 13716 h 13716"/>
              <a:gd name="connsiteX19" fmla="*/ 4443984 w 8229600"/>
              <a:gd name="connsiteY19" fmla="*/ 13716 h 13716"/>
              <a:gd name="connsiteX20" fmla="*/ 3758184 w 8229600"/>
              <a:gd name="connsiteY20" fmla="*/ 13716 h 13716"/>
              <a:gd name="connsiteX21" fmla="*/ 3236976 w 8229600"/>
              <a:gd name="connsiteY21" fmla="*/ 13716 h 13716"/>
              <a:gd name="connsiteX22" fmla="*/ 2386584 w 8229600"/>
              <a:gd name="connsiteY22" fmla="*/ 13716 h 13716"/>
              <a:gd name="connsiteX23" fmla="*/ 1947672 w 8229600"/>
              <a:gd name="connsiteY23" fmla="*/ 13716 h 13716"/>
              <a:gd name="connsiteX24" fmla="*/ 1261872 w 8229600"/>
              <a:gd name="connsiteY24" fmla="*/ 13716 h 13716"/>
              <a:gd name="connsiteX25" fmla="*/ 822960 w 8229600"/>
              <a:gd name="connsiteY25" fmla="*/ 13716 h 13716"/>
              <a:gd name="connsiteX26" fmla="*/ 0 w 8229600"/>
              <a:gd name="connsiteY26" fmla="*/ 13716 h 13716"/>
              <a:gd name="connsiteX27" fmla="*/ 0 w 8229600"/>
              <a:gd name="connsiteY27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3716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997" y="6635"/>
                  <a:pt x="8229550" y="9822"/>
                  <a:pt x="8229600" y="13716"/>
                </a:cubicBezTo>
                <a:cubicBezTo>
                  <a:pt x="7945777" y="15373"/>
                  <a:pt x="7812308" y="-13083"/>
                  <a:pt x="7461504" y="13716"/>
                </a:cubicBezTo>
                <a:cubicBezTo>
                  <a:pt x="7129391" y="48613"/>
                  <a:pt x="7087333" y="37334"/>
                  <a:pt x="6940296" y="13716"/>
                </a:cubicBezTo>
                <a:cubicBezTo>
                  <a:pt x="6810862" y="-27592"/>
                  <a:pt x="6701312" y="14789"/>
                  <a:pt x="6419088" y="13716"/>
                </a:cubicBezTo>
                <a:cubicBezTo>
                  <a:pt x="6152777" y="14283"/>
                  <a:pt x="5868611" y="44230"/>
                  <a:pt x="5650992" y="13716"/>
                </a:cubicBezTo>
                <a:cubicBezTo>
                  <a:pt x="5439747" y="10678"/>
                  <a:pt x="5334901" y="-5616"/>
                  <a:pt x="5129784" y="13716"/>
                </a:cubicBezTo>
                <a:cubicBezTo>
                  <a:pt x="4955906" y="35886"/>
                  <a:pt x="4793216" y="29316"/>
                  <a:pt x="4690872" y="13716"/>
                </a:cubicBezTo>
                <a:cubicBezTo>
                  <a:pt x="4552374" y="26515"/>
                  <a:pt x="4318742" y="1676"/>
                  <a:pt x="4087368" y="13716"/>
                </a:cubicBezTo>
                <a:cubicBezTo>
                  <a:pt x="3849418" y="28053"/>
                  <a:pt x="3751577" y="25116"/>
                  <a:pt x="3401568" y="13716"/>
                </a:cubicBezTo>
                <a:cubicBezTo>
                  <a:pt x="3067953" y="15837"/>
                  <a:pt x="3012425" y="22307"/>
                  <a:pt x="2798064" y="13716"/>
                </a:cubicBezTo>
                <a:cubicBezTo>
                  <a:pt x="2565154" y="11948"/>
                  <a:pt x="2426719" y="-36366"/>
                  <a:pt x="2276856" y="13716"/>
                </a:cubicBezTo>
                <a:cubicBezTo>
                  <a:pt x="2090980" y="-190"/>
                  <a:pt x="1702030" y="-12752"/>
                  <a:pt x="1426464" y="13716"/>
                </a:cubicBezTo>
                <a:cubicBezTo>
                  <a:pt x="1104481" y="65071"/>
                  <a:pt x="985013" y="-12262"/>
                  <a:pt x="740664" y="13716"/>
                </a:cubicBezTo>
                <a:cubicBezTo>
                  <a:pt x="507391" y="37071"/>
                  <a:pt x="191740" y="-16226"/>
                  <a:pt x="0" y="13716"/>
                </a:cubicBezTo>
                <a:cubicBezTo>
                  <a:pt x="503" y="9208"/>
                  <a:pt x="165" y="5575"/>
                  <a:pt x="0" y="0"/>
                </a:cubicBezTo>
                <a:close/>
              </a:path>
              <a:path w="8229600" h="13716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29236" y="7266"/>
                  <a:pt x="8229919" y="9308"/>
                  <a:pt x="8229600" y="13716"/>
                </a:cubicBezTo>
                <a:cubicBezTo>
                  <a:pt x="8094333" y="-9824"/>
                  <a:pt x="7850928" y="32876"/>
                  <a:pt x="7626096" y="13716"/>
                </a:cubicBezTo>
                <a:cubicBezTo>
                  <a:pt x="7448378" y="-5141"/>
                  <a:pt x="7315174" y="-6416"/>
                  <a:pt x="7022592" y="13716"/>
                </a:cubicBezTo>
                <a:cubicBezTo>
                  <a:pt x="6686163" y="45927"/>
                  <a:pt x="6352629" y="18938"/>
                  <a:pt x="6172200" y="13716"/>
                </a:cubicBezTo>
                <a:cubicBezTo>
                  <a:pt x="6015590" y="37773"/>
                  <a:pt x="5770309" y="16706"/>
                  <a:pt x="5650992" y="13716"/>
                </a:cubicBezTo>
                <a:cubicBezTo>
                  <a:pt x="5483975" y="7520"/>
                  <a:pt x="5165324" y="64376"/>
                  <a:pt x="4882896" y="13716"/>
                </a:cubicBezTo>
                <a:cubicBezTo>
                  <a:pt x="4568934" y="2481"/>
                  <a:pt x="4556334" y="23104"/>
                  <a:pt x="4443984" y="13716"/>
                </a:cubicBezTo>
                <a:cubicBezTo>
                  <a:pt x="4320775" y="6004"/>
                  <a:pt x="4034988" y="-8062"/>
                  <a:pt x="3758184" y="13716"/>
                </a:cubicBezTo>
                <a:cubicBezTo>
                  <a:pt x="3445155" y="-5570"/>
                  <a:pt x="3367892" y="9252"/>
                  <a:pt x="3236976" y="13716"/>
                </a:cubicBezTo>
                <a:cubicBezTo>
                  <a:pt x="3093796" y="21836"/>
                  <a:pt x="2635824" y="19560"/>
                  <a:pt x="2386584" y="13716"/>
                </a:cubicBezTo>
                <a:cubicBezTo>
                  <a:pt x="2139815" y="-7869"/>
                  <a:pt x="2105958" y="21373"/>
                  <a:pt x="1947672" y="13716"/>
                </a:cubicBezTo>
                <a:cubicBezTo>
                  <a:pt x="1801011" y="-24483"/>
                  <a:pt x="1533636" y="10074"/>
                  <a:pt x="1261872" y="13716"/>
                </a:cubicBezTo>
                <a:cubicBezTo>
                  <a:pt x="989528" y="27655"/>
                  <a:pt x="1025848" y="10113"/>
                  <a:pt x="822960" y="13716"/>
                </a:cubicBezTo>
                <a:cubicBezTo>
                  <a:pt x="653456" y="16384"/>
                  <a:pt x="304027" y="3429"/>
                  <a:pt x="0" y="13716"/>
                </a:cubicBezTo>
                <a:cubicBezTo>
                  <a:pt x="326" y="10292"/>
                  <a:pt x="-17" y="5199"/>
                  <a:pt x="0" y="0"/>
                </a:cubicBezTo>
                <a:close/>
              </a:path>
              <a:path w="8229600" h="13716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815" y="6665"/>
                  <a:pt x="8229309" y="10133"/>
                  <a:pt x="8229600" y="13716"/>
                </a:cubicBezTo>
                <a:cubicBezTo>
                  <a:pt x="7944174" y="-33676"/>
                  <a:pt x="7795646" y="-38977"/>
                  <a:pt x="7461504" y="13716"/>
                </a:cubicBezTo>
                <a:cubicBezTo>
                  <a:pt x="7129776" y="46515"/>
                  <a:pt x="7082769" y="26874"/>
                  <a:pt x="6940296" y="13716"/>
                </a:cubicBezTo>
                <a:cubicBezTo>
                  <a:pt x="6799665" y="-20447"/>
                  <a:pt x="6652769" y="27211"/>
                  <a:pt x="6419088" y="13716"/>
                </a:cubicBezTo>
                <a:cubicBezTo>
                  <a:pt x="6143970" y="47703"/>
                  <a:pt x="5863165" y="-21103"/>
                  <a:pt x="5650992" y="13716"/>
                </a:cubicBezTo>
                <a:cubicBezTo>
                  <a:pt x="5419172" y="36034"/>
                  <a:pt x="5309448" y="-4977"/>
                  <a:pt x="5129784" y="13716"/>
                </a:cubicBezTo>
                <a:cubicBezTo>
                  <a:pt x="4947928" y="21451"/>
                  <a:pt x="4795021" y="1288"/>
                  <a:pt x="4690872" y="13716"/>
                </a:cubicBezTo>
                <a:cubicBezTo>
                  <a:pt x="4564358" y="-14151"/>
                  <a:pt x="4295485" y="-29852"/>
                  <a:pt x="4087368" y="13716"/>
                </a:cubicBezTo>
                <a:cubicBezTo>
                  <a:pt x="3871704" y="35834"/>
                  <a:pt x="3732927" y="-15470"/>
                  <a:pt x="3401568" y="13716"/>
                </a:cubicBezTo>
                <a:cubicBezTo>
                  <a:pt x="3075889" y="15088"/>
                  <a:pt x="3025898" y="39828"/>
                  <a:pt x="2798064" y="13716"/>
                </a:cubicBezTo>
                <a:cubicBezTo>
                  <a:pt x="2581856" y="-25441"/>
                  <a:pt x="2428311" y="-9472"/>
                  <a:pt x="2276856" y="13716"/>
                </a:cubicBezTo>
                <a:cubicBezTo>
                  <a:pt x="2098246" y="48711"/>
                  <a:pt x="1737531" y="51387"/>
                  <a:pt x="1426464" y="13716"/>
                </a:cubicBezTo>
                <a:cubicBezTo>
                  <a:pt x="1104708" y="21917"/>
                  <a:pt x="1006595" y="11356"/>
                  <a:pt x="740664" y="13716"/>
                </a:cubicBezTo>
                <a:cubicBezTo>
                  <a:pt x="480378" y="28512"/>
                  <a:pt x="202592" y="-16929"/>
                  <a:pt x="0" y="13716"/>
                </a:cubicBezTo>
                <a:cubicBezTo>
                  <a:pt x="244" y="8978"/>
                  <a:pt x="436" y="6414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3716"/>
                      <a:gd name="connsiteX1" fmla="*/ 521208 w 8229600"/>
                      <a:gd name="connsiteY1" fmla="*/ 0 h 13716"/>
                      <a:gd name="connsiteX2" fmla="*/ 1371600 w 8229600"/>
                      <a:gd name="connsiteY2" fmla="*/ 0 h 13716"/>
                      <a:gd name="connsiteX3" fmla="*/ 2221992 w 8229600"/>
                      <a:gd name="connsiteY3" fmla="*/ 0 h 13716"/>
                      <a:gd name="connsiteX4" fmla="*/ 3072384 w 8229600"/>
                      <a:gd name="connsiteY4" fmla="*/ 0 h 13716"/>
                      <a:gd name="connsiteX5" fmla="*/ 3511296 w 8229600"/>
                      <a:gd name="connsiteY5" fmla="*/ 0 h 13716"/>
                      <a:gd name="connsiteX6" fmla="*/ 4114800 w 8229600"/>
                      <a:gd name="connsiteY6" fmla="*/ 0 h 13716"/>
                      <a:gd name="connsiteX7" fmla="*/ 4553712 w 8229600"/>
                      <a:gd name="connsiteY7" fmla="*/ 0 h 13716"/>
                      <a:gd name="connsiteX8" fmla="*/ 5239512 w 8229600"/>
                      <a:gd name="connsiteY8" fmla="*/ 0 h 13716"/>
                      <a:gd name="connsiteX9" fmla="*/ 5843016 w 8229600"/>
                      <a:gd name="connsiteY9" fmla="*/ 0 h 13716"/>
                      <a:gd name="connsiteX10" fmla="*/ 6611112 w 8229600"/>
                      <a:gd name="connsiteY10" fmla="*/ 0 h 13716"/>
                      <a:gd name="connsiteX11" fmla="*/ 7461504 w 8229600"/>
                      <a:gd name="connsiteY11" fmla="*/ 0 h 13716"/>
                      <a:gd name="connsiteX12" fmla="*/ 8229600 w 8229600"/>
                      <a:gd name="connsiteY12" fmla="*/ 0 h 13716"/>
                      <a:gd name="connsiteX13" fmla="*/ 8229600 w 8229600"/>
                      <a:gd name="connsiteY13" fmla="*/ 13716 h 13716"/>
                      <a:gd name="connsiteX14" fmla="*/ 7461504 w 8229600"/>
                      <a:gd name="connsiteY14" fmla="*/ 13716 h 13716"/>
                      <a:gd name="connsiteX15" fmla="*/ 6940296 w 8229600"/>
                      <a:gd name="connsiteY15" fmla="*/ 13716 h 13716"/>
                      <a:gd name="connsiteX16" fmla="*/ 6419088 w 8229600"/>
                      <a:gd name="connsiteY16" fmla="*/ 13716 h 13716"/>
                      <a:gd name="connsiteX17" fmla="*/ 5650992 w 8229600"/>
                      <a:gd name="connsiteY17" fmla="*/ 13716 h 13716"/>
                      <a:gd name="connsiteX18" fmla="*/ 5129784 w 8229600"/>
                      <a:gd name="connsiteY18" fmla="*/ 13716 h 13716"/>
                      <a:gd name="connsiteX19" fmla="*/ 4690872 w 8229600"/>
                      <a:gd name="connsiteY19" fmla="*/ 13716 h 13716"/>
                      <a:gd name="connsiteX20" fmla="*/ 4087368 w 8229600"/>
                      <a:gd name="connsiteY20" fmla="*/ 13716 h 13716"/>
                      <a:gd name="connsiteX21" fmla="*/ 3401568 w 8229600"/>
                      <a:gd name="connsiteY21" fmla="*/ 13716 h 13716"/>
                      <a:gd name="connsiteX22" fmla="*/ 2798064 w 8229600"/>
                      <a:gd name="connsiteY22" fmla="*/ 13716 h 13716"/>
                      <a:gd name="connsiteX23" fmla="*/ 2276856 w 8229600"/>
                      <a:gd name="connsiteY23" fmla="*/ 13716 h 13716"/>
                      <a:gd name="connsiteX24" fmla="*/ 1426464 w 8229600"/>
                      <a:gd name="connsiteY24" fmla="*/ 13716 h 13716"/>
                      <a:gd name="connsiteX25" fmla="*/ 740664 w 8229600"/>
                      <a:gd name="connsiteY25" fmla="*/ 13716 h 13716"/>
                      <a:gd name="connsiteX26" fmla="*/ 0 w 8229600"/>
                      <a:gd name="connsiteY26" fmla="*/ 13716 h 13716"/>
                      <a:gd name="connsiteX27" fmla="*/ 0 w 8229600"/>
                      <a:gd name="connsiteY27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3716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9169" y="6566"/>
                          <a:pt x="8229218" y="9895"/>
                          <a:pt x="8229600" y="13716"/>
                        </a:cubicBezTo>
                        <a:cubicBezTo>
                          <a:pt x="7940706" y="-13865"/>
                          <a:pt x="7792584" y="-20581"/>
                          <a:pt x="7461504" y="13716"/>
                        </a:cubicBezTo>
                        <a:cubicBezTo>
                          <a:pt x="7130424" y="48013"/>
                          <a:pt x="7080072" y="39273"/>
                          <a:pt x="6940296" y="13716"/>
                        </a:cubicBezTo>
                        <a:cubicBezTo>
                          <a:pt x="6800520" y="-11841"/>
                          <a:pt x="6672872" y="22099"/>
                          <a:pt x="6419088" y="13716"/>
                        </a:cubicBezTo>
                        <a:cubicBezTo>
                          <a:pt x="6165304" y="5333"/>
                          <a:pt x="5869721" y="415"/>
                          <a:pt x="5650992" y="13716"/>
                        </a:cubicBezTo>
                        <a:cubicBezTo>
                          <a:pt x="5432263" y="27017"/>
                          <a:pt x="5308310" y="-1549"/>
                          <a:pt x="5129784" y="13716"/>
                        </a:cubicBezTo>
                        <a:cubicBezTo>
                          <a:pt x="4951258" y="28981"/>
                          <a:pt x="4799696" y="10785"/>
                          <a:pt x="4690872" y="13716"/>
                        </a:cubicBezTo>
                        <a:cubicBezTo>
                          <a:pt x="4582048" y="16647"/>
                          <a:pt x="4311124" y="-12408"/>
                          <a:pt x="4087368" y="13716"/>
                        </a:cubicBezTo>
                        <a:cubicBezTo>
                          <a:pt x="3863612" y="39840"/>
                          <a:pt x="3730288" y="8802"/>
                          <a:pt x="3401568" y="13716"/>
                        </a:cubicBezTo>
                        <a:cubicBezTo>
                          <a:pt x="3072848" y="18630"/>
                          <a:pt x="3020684" y="27853"/>
                          <a:pt x="2798064" y="13716"/>
                        </a:cubicBezTo>
                        <a:cubicBezTo>
                          <a:pt x="2575444" y="-421"/>
                          <a:pt x="2440915" y="-11924"/>
                          <a:pt x="2276856" y="13716"/>
                        </a:cubicBezTo>
                        <a:cubicBezTo>
                          <a:pt x="2112797" y="39356"/>
                          <a:pt x="1726502" y="-14132"/>
                          <a:pt x="1426464" y="13716"/>
                        </a:cubicBezTo>
                        <a:cubicBezTo>
                          <a:pt x="1126426" y="41564"/>
                          <a:pt x="992925" y="16444"/>
                          <a:pt x="740664" y="13716"/>
                        </a:cubicBezTo>
                        <a:cubicBezTo>
                          <a:pt x="488403" y="10988"/>
                          <a:pt x="195650" y="-20633"/>
                          <a:pt x="0" y="13716"/>
                        </a:cubicBezTo>
                        <a:cubicBezTo>
                          <a:pt x="120" y="8944"/>
                          <a:pt x="-32" y="6034"/>
                          <a:pt x="0" y="0"/>
                        </a:cubicBezTo>
                        <a:close/>
                      </a:path>
                      <a:path w="8229600" h="13716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29365" y="6754"/>
                          <a:pt x="8229865" y="9234"/>
                          <a:pt x="8229600" y="13716"/>
                        </a:cubicBezTo>
                        <a:cubicBezTo>
                          <a:pt x="8075287" y="30482"/>
                          <a:pt x="7821366" y="17278"/>
                          <a:pt x="7626096" y="13716"/>
                        </a:cubicBezTo>
                        <a:cubicBezTo>
                          <a:pt x="7430826" y="10154"/>
                          <a:pt x="7320004" y="-14241"/>
                          <a:pt x="7022592" y="13716"/>
                        </a:cubicBezTo>
                        <a:cubicBezTo>
                          <a:pt x="6725180" y="41673"/>
                          <a:pt x="6348804" y="-18597"/>
                          <a:pt x="6172200" y="13716"/>
                        </a:cubicBezTo>
                        <a:cubicBezTo>
                          <a:pt x="5995596" y="46029"/>
                          <a:pt x="5788102" y="18318"/>
                          <a:pt x="5650992" y="13716"/>
                        </a:cubicBezTo>
                        <a:cubicBezTo>
                          <a:pt x="5513882" y="9114"/>
                          <a:pt x="5198399" y="24549"/>
                          <a:pt x="4882896" y="13716"/>
                        </a:cubicBezTo>
                        <a:cubicBezTo>
                          <a:pt x="4567393" y="2883"/>
                          <a:pt x="4557008" y="22393"/>
                          <a:pt x="4443984" y="13716"/>
                        </a:cubicBezTo>
                        <a:cubicBezTo>
                          <a:pt x="4330960" y="5039"/>
                          <a:pt x="4061674" y="24319"/>
                          <a:pt x="3758184" y="13716"/>
                        </a:cubicBezTo>
                        <a:cubicBezTo>
                          <a:pt x="3454694" y="3113"/>
                          <a:pt x="3380392" y="14547"/>
                          <a:pt x="3236976" y="13716"/>
                        </a:cubicBezTo>
                        <a:cubicBezTo>
                          <a:pt x="3093560" y="12885"/>
                          <a:pt x="2632116" y="33035"/>
                          <a:pt x="2386584" y="13716"/>
                        </a:cubicBezTo>
                        <a:cubicBezTo>
                          <a:pt x="2141052" y="-5603"/>
                          <a:pt x="2110884" y="24205"/>
                          <a:pt x="1947672" y="13716"/>
                        </a:cubicBezTo>
                        <a:cubicBezTo>
                          <a:pt x="1784460" y="3227"/>
                          <a:pt x="1535467" y="-4111"/>
                          <a:pt x="1261872" y="13716"/>
                        </a:cubicBezTo>
                        <a:cubicBezTo>
                          <a:pt x="988277" y="31543"/>
                          <a:pt x="1021096" y="5803"/>
                          <a:pt x="822960" y="13716"/>
                        </a:cubicBezTo>
                        <a:cubicBezTo>
                          <a:pt x="624824" y="21629"/>
                          <a:pt x="298309" y="-3289"/>
                          <a:pt x="0" y="13716"/>
                        </a:cubicBezTo>
                        <a:cubicBezTo>
                          <a:pt x="52" y="10594"/>
                          <a:pt x="386" y="536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669" y="1291754"/>
            <a:ext cx="8263890" cy="3268449"/>
          </a:xfrm>
        </p:spPr>
        <p:txBody>
          <a:bodyPr anchor="t">
            <a:normAutofit/>
          </a:bodyPr>
          <a:lstStyle/>
          <a:p>
            <a:r>
              <a:rPr lang="en-US" sz="2400" dirty="0"/>
              <a:t>Faculty service committee started this semester</a:t>
            </a:r>
          </a:p>
          <a:p>
            <a:r>
              <a:rPr lang="en-US" sz="2400" dirty="0"/>
              <a:t>Goal is to serve as an advocate for Technology Solution initiatives and as resources for the Colleges/Units</a:t>
            </a:r>
          </a:p>
          <a:p>
            <a:r>
              <a:rPr lang="en-US" sz="2400" dirty="0"/>
              <a:t>Current semester’s focus is on educating the committee on the various areas, services, and resources available through Tech Solutions</a:t>
            </a:r>
          </a:p>
          <a:p>
            <a:r>
              <a:rPr lang="en-US" sz="2400" dirty="0"/>
              <a:t>Please let me know if your area has any need for faculty perspective from this team!</a:t>
            </a:r>
          </a:p>
        </p:txBody>
      </p:sp>
      <p:pic>
        <p:nvPicPr>
          <p:cNvPr id="4" name="Picture 3" descr="whitebackgroun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6586" r="64840"/>
          <a:stretch/>
        </p:blipFill>
        <p:spPr>
          <a:xfrm>
            <a:off x="0" y="4462248"/>
            <a:ext cx="1920407" cy="7193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CDE9B7-70B7-4830-909F-45EC15D1D9EA}"/>
              </a:ext>
            </a:extLst>
          </p:cNvPr>
          <p:cNvSpPr txBox="1"/>
          <p:nvPr/>
        </p:nvSpPr>
        <p:spPr>
          <a:xfrm>
            <a:off x="7911600" y="4820729"/>
            <a:ext cx="1382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Rosie Hauck</a:t>
            </a:r>
          </a:p>
          <a:p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1918229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" y="0"/>
            <a:ext cx="9138197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85" y="1754459"/>
            <a:ext cx="7679817" cy="11989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203136-27FC-4C1D-B53B-0719EFC47B83}"/>
              </a:ext>
            </a:extLst>
          </p:cNvPr>
          <p:cNvSpPr txBox="1"/>
          <p:nvPr/>
        </p:nvSpPr>
        <p:spPr>
          <a:xfrm>
            <a:off x="7656418" y="4771110"/>
            <a:ext cx="1382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Dave Greenfield</a:t>
            </a:r>
          </a:p>
          <a:p>
            <a:endParaRPr lang="en-US" sz="1400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8740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" y="0"/>
            <a:ext cx="9138197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439" y="4374391"/>
            <a:ext cx="2793735" cy="4361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2633" y="332974"/>
            <a:ext cx="8611985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TechZone Notes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913" y="987135"/>
            <a:ext cx="861198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Windows 11 Info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Computer Purchasing:  Dell, Lenovo, Apple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Ordering delays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Mass Purchase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/>
              <a:t>JAMf</a:t>
            </a:r>
            <a:r>
              <a:rPr lang="en-US" sz="2800" b="1" dirty="0"/>
              <a:t> counts and plans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AFBD9A-524F-49B9-9902-6DD7E427344D}"/>
              </a:ext>
            </a:extLst>
          </p:cNvPr>
          <p:cNvSpPr txBox="1"/>
          <p:nvPr/>
        </p:nvSpPr>
        <p:spPr>
          <a:xfrm>
            <a:off x="7656418" y="4873795"/>
            <a:ext cx="1382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Dave Greenfield</a:t>
            </a:r>
          </a:p>
          <a:p>
            <a:endParaRPr lang="en-US" sz="1400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0134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7621B-84A9-42DD-8D17-A2563E066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096B5-3AA8-4A04-859F-76BAB7508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7BB76A8-3EF9-47D1-9199-7EF634027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CFCB64-3591-44EA-8F69-F0A6613781B1}"/>
              </a:ext>
            </a:extLst>
          </p:cNvPr>
          <p:cNvSpPr txBox="1"/>
          <p:nvPr/>
        </p:nvSpPr>
        <p:spPr>
          <a:xfrm>
            <a:off x="7656418" y="4757202"/>
            <a:ext cx="1382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Zach Parcell</a:t>
            </a:r>
          </a:p>
          <a:p>
            <a:endParaRPr lang="en-US" sz="1400" b="1" i="1" dirty="0"/>
          </a:p>
          <a:p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1521411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C4CDA-5924-4083-8C7E-183D6C16C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989D4-DF99-4536-B76B-909CA086F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56F39AB-18E6-4DBB-BD3B-0CEA14D14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005A69-D48E-463C-8163-6E2DA5897435}"/>
              </a:ext>
            </a:extLst>
          </p:cNvPr>
          <p:cNvSpPr txBox="1"/>
          <p:nvPr/>
        </p:nvSpPr>
        <p:spPr>
          <a:xfrm>
            <a:off x="7514649" y="4754197"/>
            <a:ext cx="1537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Carla Birckelbaw</a:t>
            </a:r>
          </a:p>
          <a:p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264670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D8B6E-415D-44FD-8767-0378DF9A4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BAE4E-A2C5-4D1D-B320-1B15575A1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E14F725-C486-4F41-9F39-E8863A4E8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BA599E-2FA1-471B-B234-392B4A34B493}"/>
              </a:ext>
            </a:extLst>
          </p:cNvPr>
          <p:cNvSpPr txBox="1"/>
          <p:nvPr/>
        </p:nvSpPr>
        <p:spPr>
          <a:xfrm>
            <a:off x="7606799" y="4881890"/>
            <a:ext cx="1537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Carla Birckelbaw</a:t>
            </a:r>
          </a:p>
          <a:p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4197250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4B5FB-8129-4ECC-B0FD-005324689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99EAC-7C10-4F42-860E-AFBAF66EC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8DE1B8A-9CEE-4DE9-AF93-CA856AB2E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58A117-C04E-4280-A940-261D476B0386}"/>
              </a:ext>
            </a:extLst>
          </p:cNvPr>
          <p:cNvSpPr txBox="1"/>
          <p:nvPr/>
        </p:nvSpPr>
        <p:spPr>
          <a:xfrm>
            <a:off x="7514649" y="4826259"/>
            <a:ext cx="1537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Carla Birckelbaw</a:t>
            </a:r>
          </a:p>
          <a:p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2004405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" y="-5627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 Update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168DB1-4B4B-4F2A-A12C-873160149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56" y="1063229"/>
            <a:ext cx="4434131" cy="34876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007197-6C2D-40A2-BC7F-B11DBF527E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4177" y="2917767"/>
            <a:ext cx="2642253" cy="7854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B34403-1CF7-41EC-AEA1-D3765C15B7A1}"/>
              </a:ext>
            </a:extLst>
          </p:cNvPr>
          <p:cNvSpPr txBox="1"/>
          <p:nvPr/>
        </p:nvSpPr>
        <p:spPr>
          <a:xfrm>
            <a:off x="344906" y="1325478"/>
            <a:ext cx="35838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Power Down</a:t>
            </a:r>
          </a:p>
          <a:p>
            <a:r>
              <a:rPr lang="en-US" sz="4000" b="1" dirty="0"/>
              <a:t>December 3</a:t>
            </a:r>
          </a:p>
        </p:txBody>
      </p:sp>
    </p:spTree>
    <p:extLst>
      <p:ext uri="{BB962C8B-B14F-4D97-AF65-F5344CB8AC3E}">
        <p14:creationId xmlns:p14="http://schemas.microsoft.com/office/powerpoint/2010/main" val="1638136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" y="-5627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DataStore</a:t>
            </a:r>
            <a:r>
              <a:rPr lang="en-US" dirty="0"/>
              <a:t> Sys Admins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46603-1021-4D11-AFC6-DF85D2A72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Current Staff</a:t>
            </a:r>
          </a:p>
          <a:p>
            <a:pPr lvl="1"/>
            <a:r>
              <a:rPr lang="en-US" dirty="0"/>
              <a:t>Ben Wyman / Tim Walsh / Kevin Selinger                 Zach Parker / Craig Watts / Randy Hill / Devin Carlson Majeed Abu-Qulbain / S Hagberg / Josh Durst</a:t>
            </a:r>
          </a:p>
          <a:p>
            <a:r>
              <a:rPr lang="en-US" dirty="0"/>
              <a:t>Retired/Former Staff</a:t>
            </a:r>
          </a:p>
          <a:p>
            <a:pPr lvl="1"/>
            <a:r>
              <a:rPr lang="en-US" dirty="0"/>
              <a:t>Rudy Radosevich / Celia Liang / Matt </a:t>
            </a:r>
            <a:r>
              <a:rPr lang="en-US" dirty="0" err="1"/>
              <a:t>Kollross</a:t>
            </a:r>
            <a:r>
              <a:rPr lang="en-US" dirty="0"/>
              <a:t>         Mark </a:t>
            </a:r>
            <a:r>
              <a:rPr lang="en-US" dirty="0" err="1"/>
              <a:t>Alhstrom</a:t>
            </a:r>
            <a:r>
              <a:rPr lang="en-US" dirty="0"/>
              <a:t> / Colby Butler / Matt Dukes                  RJ </a:t>
            </a:r>
            <a:r>
              <a:rPr lang="en-US" dirty="0" err="1"/>
              <a:t>Bertsche</a:t>
            </a:r>
            <a:r>
              <a:rPr lang="en-US" dirty="0"/>
              <a:t>, Mark </a:t>
            </a:r>
            <a:r>
              <a:rPr lang="en-US" dirty="0" err="1"/>
              <a:t>O’Lear</a:t>
            </a:r>
            <a:r>
              <a:rPr lang="en-US" dirty="0"/>
              <a:t>, Jim </a:t>
            </a:r>
            <a:r>
              <a:rPr lang="en-US" dirty="0" err="1"/>
              <a:t>Rohack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034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Backups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Upgrading Commvault and the overall environment for enhanced data protection</a:t>
            </a:r>
          </a:p>
          <a:p>
            <a:pPr lvl="1"/>
            <a:r>
              <a:rPr lang="en-US" i="1" dirty="0"/>
              <a:t>Please attend session today for more information</a:t>
            </a:r>
          </a:p>
          <a:p>
            <a:r>
              <a:rPr lang="en-US" dirty="0"/>
              <a:t>Testing with colleges and units will be scheduled as part of CIS framework</a:t>
            </a:r>
          </a:p>
          <a:p>
            <a:pPr lvl="1"/>
            <a:r>
              <a:rPr lang="en-US" i="1" dirty="0"/>
              <a:t>Please attend session today for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1841768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Welcome to the </a:t>
            </a:r>
            <a:br>
              <a:rPr lang="en-US" dirty="0"/>
            </a:br>
            <a:r>
              <a:rPr lang="en-US" dirty="0"/>
              <a:t>2021 CIT Annual Conference</a:t>
            </a:r>
          </a:p>
        </p:txBody>
      </p:sp>
    </p:spTree>
    <p:extLst>
      <p:ext uri="{BB962C8B-B14F-4D97-AF65-F5344CB8AC3E}">
        <p14:creationId xmlns:p14="http://schemas.microsoft.com/office/powerpoint/2010/main" val="4275430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Farm Connectivity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C59A74E-AFEF-44E4-8852-6947464239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756894" y="981925"/>
            <a:ext cx="2001048" cy="1548582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25A933-0B6C-49F9-8EAC-573F63213C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5830" y="1518543"/>
            <a:ext cx="3064479" cy="24711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A2941D-1FBE-4C84-ADAC-324D2E9CD1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31" y="1707368"/>
            <a:ext cx="3620202" cy="24538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A3775D-B5C0-4E3B-AFDD-476C849518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1383" y="2413488"/>
            <a:ext cx="1645128" cy="264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96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Sixty Six Games Expo - Thank you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E361DD6-06AC-4BB2-A920-41D7599B318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964" y="1269208"/>
            <a:ext cx="4338901" cy="277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37265F4-0CEA-4E6A-A616-A0E4DADF8B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1269208"/>
            <a:ext cx="4041775" cy="3325414"/>
          </a:xfrm>
        </p:spPr>
        <p:txBody>
          <a:bodyPr/>
          <a:lstStyle/>
          <a:p>
            <a:r>
              <a:rPr lang="en-US" dirty="0"/>
              <a:t>TechZone</a:t>
            </a:r>
          </a:p>
          <a:p>
            <a:r>
              <a:rPr lang="en-US" dirty="0"/>
              <a:t>SA IT</a:t>
            </a:r>
          </a:p>
          <a:p>
            <a:r>
              <a:rPr lang="en-US" dirty="0"/>
              <a:t>Endpoint</a:t>
            </a:r>
          </a:p>
          <a:p>
            <a:r>
              <a:rPr lang="en-US" dirty="0"/>
              <a:t>Rosie Hauck, Tyler Hoobler, Dave Greenfield, Melinda Colle-Tripp, Rachal Roach, Dan Thames, Charley Edamala</a:t>
            </a:r>
          </a:p>
        </p:txBody>
      </p:sp>
    </p:spTree>
    <p:extLst>
      <p:ext uri="{BB962C8B-B14F-4D97-AF65-F5344CB8AC3E}">
        <p14:creationId xmlns:p14="http://schemas.microsoft.com/office/powerpoint/2010/main" val="3355015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 MVP Award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600" b="0" i="0" dirty="0">
                <a:solidFill>
                  <a:srgbClr val="333333"/>
                </a:solidFill>
                <a:effectLst/>
                <a:latin typeface="ISURegular"/>
              </a:rPr>
              <a:t>The MVP Award recognizes one full-time technical staff member each year in the Illinois State University community for  outstanding contribution(s) to the support of faculty, staff, students, and/or operations, as well as </a:t>
            </a:r>
            <a:r>
              <a:rPr lang="en-US" sz="2600" b="0" i="0">
                <a:solidFill>
                  <a:srgbClr val="333333"/>
                </a:solidFill>
                <a:effectLst/>
                <a:latin typeface="ISURegular"/>
              </a:rPr>
              <a:t>collaboration with others.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107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 MVP Award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b="0" i="0" dirty="0">
                <a:solidFill>
                  <a:srgbClr val="333333"/>
                </a:solidFill>
                <a:effectLst/>
                <a:latin typeface="ISURegular"/>
              </a:rPr>
              <a:t>And the 2021 winner is…</a:t>
            </a:r>
          </a:p>
          <a:p>
            <a:pPr marL="0" indent="0">
              <a:buNone/>
            </a:pPr>
            <a:endParaRPr lang="en-US" sz="2600" dirty="0">
              <a:solidFill>
                <a:srgbClr val="333333"/>
              </a:solidFill>
              <a:latin typeface="ISURegular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333333"/>
                </a:solidFill>
                <a:latin typeface="ISURegular"/>
              </a:rPr>
              <a:t>Michaela Cooper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rgbClr val="333333"/>
                </a:solidFill>
                <a:latin typeface="ISURegular"/>
              </a:rPr>
              <a:t>Tech Solutions Information Security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129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up for CIT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3C1E3A-C1CE-4F61-B3E6-F072906FC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Spring 2022 </a:t>
            </a:r>
            <a:r>
              <a:rPr lang="en-US" dirty="0" err="1"/>
              <a:t>CITx</a:t>
            </a:r>
            <a:r>
              <a:rPr lang="en-US" dirty="0"/>
              <a:t>, date TBA</a:t>
            </a:r>
          </a:p>
          <a:p>
            <a:r>
              <a:rPr lang="en-US" dirty="0"/>
              <a:t>Nominate one of our great student employees for the CIT Student MVP Award – </a:t>
            </a:r>
            <a:r>
              <a:rPr lang="en-US" dirty="0">
                <a:hlinkClick r:id="rId4"/>
              </a:rPr>
              <a:t>cit.illinoisstate.edu/awards</a:t>
            </a:r>
            <a:r>
              <a:rPr lang="en-US" dirty="0"/>
              <a:t>. Due 1/31/22.</a:t>
            </a:r>
          </a:p>
        </p:txBody>
      </p:sp>
    </p:spTree>
    <p:extLst>
      <p:ext uri="{BB962C8B-B14F-4D97-AF65-F5344CB8AC3E}">
        <p14:creationId xmlns:p14="http://schemas.microsoft.com/office/powerpoint/2010/main" val="3678157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Break!</a:t>
            </a:r>
          </a:p>
        </p:txBody>
      </p:sp>
    </p:spTree>
    <p:extLst>
      <p:ext uri="{BB962C8B-B14F-4D97-AF65-F5344CB8AC3E}">
        <p14:creationId xmlns:p14="http://schemas.microsoft.com/office/powerpoint/2010/main" val="3854944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Retirement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Rudy</a:t>
            </a:r>
            <a:r>
              <a:rPr lang="en-US" sz="4400">
                <a:ea typeface="+mn-lt"/>
                <a:cs typeface="+mn-lt"/>
              </a:rPr>
              <a:t> Radosevich </a:t>
            </a:r>
            <a:endParaRPr lang="en-US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E75D80-1F72-45CE-BF36-506FF4A88C31}"/>
              </a:ext>
            </a:extLst>
          </p:cNvPr>
          <p:cNvSpPr txBox="1"/>
          <p:nvPr/>
        </p:nvSpPr>
        <p:spPr>
          <a:xfrm>
            <a:off x="7713123" y="4818248"/>
            <a:ext cx="15372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Dan Taube</a:t>
            </a:r>
          </a:p>
          <a:p>
            <a:endParaRPr lang="en-US" sz="1400" b="1" i="1" dirty="0"/>
          </a:p>
          <a:p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35417625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Leveling Up Security</a:t>
            </a:r>
            <a:br>
              <a:rPr lang="en-US" dirty="0"/>
            </a:br>
            <a:r>
              <a:rPr lang="en-US" sz="3100" dirty="0"/>
              <a:t>Our Journey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0818C4-EDEE-4C5E-A97D-2F3FA1B65492}"/>
              </a:ext>
            </a:extLst>
          </p:cNvPr>
          <p:cNvSpPr txBox="1"/>
          <p:nvPr/>
        </p:nvSpPr>
        <p:spPr>
          <a:xfrm>
            <a:off x="516022" y="3091981"/>
            <a:ext cx="262022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Past – 2020</a:t>
            </a:r>
          </a:p>
          <a:p>
            <a:pPr algn="ctr"/>
            <a:r>
              <a:rPr lang="en-US" sz="1600" dirty="0"/>
              <a:t>DIY and Best Effort Security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22782A9-9A00-40FB-BA50-B81D7EE3DA6C}"/>
              </a:ext>
            </a:extLst>
          </p:cNvPr>
          <p:cNvSpPr/>
          <p:nvPr/>
        </p:nvSpPr>
        <p:spPr>
          <a:xfrm>
            <a:off x="1040127" y="1287073"/>
            <a:ext cx="1572014" cy="157201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007AF8FD-F055-4D04-9702-CF64D39311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9132" y="1440803"/>
            <a:ext cx="1193920" cy="1193920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82EF6281-8272-441D-9610-0A9ACF997C26}"/>
              </a:ext>
            </a:extLst>
          </p:cNvPr>
          <p:cNvSpPr/>
          <p:nvPr/>
        </p:nvSpPr>
        <p:spPr>
          <a:xfrm>
            <a:off x="3812098" y="1287073"/>
            <a:ext cx="1572014" cy="157201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627B0940-117B-4B21-86BF-3CA227054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10643" y="1511437"/>
            <a:ext cx="1193920" cy="11939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02EF423D-1E53-45C0-AE66-36C407B82617}"/>
              </a:ext>
            </a:extLst>
          </p:cNvPr>
          <p:cNvSpPr txBox="1"/>
          <p:nvPr/>
        </p:nvSpPr>
        <p:spPr>
          <a:xfrm>
            <a:off x="3305939" y="3091981"/>
            <a:ext cx="260332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2020 – Present</a:t>
            </a:r>
          </a:p>
          <a:p>
            <a:pPr algn="ctr"/>
            <a:r>
              <a:rPr lang="en-US" sz="1600" dirty="0"/>
              <a:t>Partnership and Organization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2E808BC-3FA1-4D9D-8F64-CB850011FCA2}"/>
              </a:ext>
            </a:extLst>
          </p:cNvPr>
          <p:cNvSpPr/>
          <p:nvPr/>
        </p:nvSpPr>
        <p:spPr>
          <a:xfrm>
            <a:off x="6618770" y="1293639"/>
            <a:ext cx="1572293" cy="15970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2B2D53D4-1041-422D-A154-38FED43631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09028" y="1411020"/>
            <a:ext cx="1193920" cy="119392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FE35ACB1-4E32-4075-A4F8-68163500E602}"/>
              </a:ext>
            </a:extLst>
          </p:cNvPr>
          <p:cNvSpPr txBox="1"/>
          <p:nvPr/>
        </p:nvSpPr>
        <p:spPr>
          <a:xfrm>
            <a:off x="6103252" y="3091981"/>
            <a:ext cx="260332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Our Future</a:t>
            </a:r>
          </a:p>
          <a:p>
            <a:pPr algn="ctr"/>
            <a:r>
              <a:rPr lang="en-US" sz="1600" dirty="0"/>
              <a:t>Culture of Security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6D4FE9-F672-4BEA-8885-081B82A29D6A}"/>
              </a:ext>
            </a:extLst>
          </p:cNvPr>
          <p:cNvSpPr txBox="1"/>
          <p:nvPr/>
        </p:nvSpPr>
        <p:spPr>
          <a:xfrm>
            <a:off x="7713123" y="4818248"/>
            <a:ext cx="15372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Dan Taube</a:t>
            </a:r>
          </a:p>
          <a:p>
            <a:endParaRPr lang="en-US" sz="1400" b="1" i="1" dirty="0"/>
          </a:p>
          <a:p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231007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2020 – Present</a:t>
            </a:r>
            <a:br>
              <a:rPr lang="en-US" dirty="0"/>
            </a:br>
            <a:r>
              <a:rPr lang="en-US" sz="3100" dirty="0"/>
              <a:t>Partnership and Organization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F38648-CC65-466E-99C5-5A1A52D4249B}"/>
              </a:ext>
            </a:extLst>
          </p:cNvPr>
          <p:cNvSpPr txBox="1"/>
          <p:nvPr/>
        </p:nvSpPr>
        <p:spPr>
          <a:xfrm>
            <a:off x="432145" y="2157993"/>
            <a:ext cx="2953612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dirty="0"/>
              <a:t>Improved Web 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Cisco Umbrella (DNS)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Microsoft SafeLinks (Email)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B03A48-31AE-4C2C-ABD4-6A3EA787944A}"/>
              </a:ext>
            </a:extLst>
          </p:cNvPr>
          <p:cNvSpPr txBox="1"/>
          <p:nvPr/>
        </p:nvSpPr>
        <p:spPr>
          <a:xfrm>
            <a:off x="432145" y="1260329"/>
            <a:ext cx="2953612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dirty="0"/>
              <a:t>Improved Data 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Drive Encryption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Defender for Endpoint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1EE877-D9C3-4573-AF58-39A858C9652C}"/>
              </a:ext>
            </a:extLst>
          </p:cNvPr>
          <p:cNvSpPr txBox="1"/>
          <p:nvPr/>
        </p:nvSpPr>
        <p:spPr>
          <a:xfrm>
            <a:off x="5810260" y="1415096"/>
            <a:ext cx="2953612" cy="11695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dirty="0"/>
              <a:t>Improved Access 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O365 Multi-Factor Authentication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Risky Users and Risky Sign 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VPN Multi-Factor Authentication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Reduced Legacy Authentication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D7A629D-C42D-4FAD-A663-B4BA6D8AC501}"/>
              </a:ext>
            </a:extLst>
          </p:cNvPr>
          <p:cNvSpPr txBox="1"/>
          <p:nvPr/>
        </p:nvSpPr>
        <p:spPr>
          <a:xfrm>
            <a:off x="5810314" y="2749860"/>
            <a:ext cx="295361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dirty="0"/>
              <a:t>Improved Infrastructure 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Removal of Legacy OS Versions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Security Hardened Backups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Improved Patch Management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C183ABC-A621-43A1-849B-D120090AC876}"/>
              </a:ext>
            </a:extLst>
          </p:cNvPr>
          <p:cNvSpPr txBox="1"/>
          <p:nvPr/>
        </p:nvSpPr>
        <p:spPr>
          <a:xfrm>
            <a:off x="432145" y="3049564"/>
            <a:ext cx="295361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dirty="0"/>
              <a:t>Improved Awareness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Information Security Docs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Departmental Training Sessions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Information Security Program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D835358-05BC-4393-ADE1-0B2AA93BD1E5}"/>
              </a:ext>
            </a:extLst>
          </p:cNvPr>
          <p:cNvGrpSpPr/>
          <p:nvPr/>
        </p:nvGrpSpPr>
        <p:grpSpPr>
          <a:xfrm>
            <a:off x="3812098" y="1750623"/>
            <a:ext cx="1572014" cy="1572014"/>
            <a:chOff x="3812098" y="1287073"/>
            <a:chExt cx="1572014" cy="1572014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1E69BD5-7ED8-4BD4-8D4A-40A278BD9C71}"/>
                </a:ext>
              </a:extLst>
            </p:cNvPr>
            <p:cNvSpPr/>
            <p:nvPr/>
          </p:nvSpPr>
          <p:spPr>
            <a:xfrm>
              <a:off x="3812098" y="1287073"/>
              <a:ext cx="1572014" cy="157201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112A931C-0E91-46EB-A384-3BD9564CE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10643" y="1511437"/>
              <a:ext cx="1193920" cy="1193920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7DABB82-51B1-40A3-A289-FC5B36E02726}"/>
              </a:ext>
            </a:extLst>
          </p:cNvPr>
          <p:cNvSpPr txBox="1"/>
          <p:nvPr/>
        </p:nvSpPr>
        <p:spPr>
          <a:xfrm>
            <a:off x="7713123" y="4818248"/>
            <a:ext cx="15372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Dan Taube</a:t>
            </a:r>
          </a:p>
          <a:p>
            <a:endParaRPr lang="en-US" sz="1400" b="1" i="1" dirty="0"/>
          </a:p>
          <a:p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27921681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" y="0"/>
            <a:ext cx="9138197" cy="514350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2BA71D66-E444-4ECD-B4AB-6E308783E93C}"/>
              </a:ext>
            </a:extLst>
          </p:cNvPr>
          <p:cNvSpPr/>
          <p:nvPr/>
        </p:nvSpPr>
        <p:spPr>
          <a:xfrm>
            <a:off x="3811819" y="1750623"/>
            <a:ext cx="1572293" cy="15970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91DA2ED-658B-41E5-88A1-A8A7CEF765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02077" y="1868004"/>
            <a:ext cx="1193920" cy="1193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Future</a:t>
            </a:r>
            <a:br>
              <a:rPr lang="en-US" dirty="0"/>
            </a:br>
            <a:r>
              <a:rPr lang="en-US" sz="3100" dirty="0"/>
              <a:t>Culture of Security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D1A6A2-49B2-47D3-8C5E-20214F0FE472}"/>
              </a:ext>
            </a:extLst>
          </p:cNvPr>
          <p:cNvSpPr txBox="1"/>
          <p:nvPr/>
        </p:nvSpPr>
        <p:spPr>
          <a:xfrm>
            <a:off x="432005" y="1856645"/>
            <a:ext cx="2953612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dirty="0"/>
              <a:t>Improve Security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Use CIS Controls and Safeguards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Share Configuration and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Use Risk to Inform Priority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Report on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Develop Risk-Aware Users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AE4D40-56F0-4D4E-94E1-6B34AE8896C4}"/>
              </a:ext>
            </a:extLst>
          </p:cNvPr>
          <p:cNvSpPr txBox="1"/>
          <p:nvPr/>
        </p:nvSpPr>
        <p:spPr>
          <a:xfrm>
            <a:off x="5810314" y="1879252"/>
            <a:ext cx="2953612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dirty="0"/>
              <a:t>Improve Security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Establish a Security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Run Incident Response Exercises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Build a Security Operations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Develop Policies and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Provide Transparency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3D321E-089B-4910-8E0B-C70E137B2DAD}"/>
              </a:ext>
            </a:extLst>
          </p:cNvPr>
          <p:cNvSpPr txBox="1"/>
          <p:nvPr/>
        </p:nvSpPr>
        <p:spPr>
          <a:xfrm>
            <a:off x="7713123" y="4818248"/>
            <a:ext cx="15372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Dan Taube</a:t>
            </a:r>
          </a:p>
          <a:p>
            <a:endParaRPr lang="en-US" sz="1400" b="1" i="1" dirty="0"/>
          </a:p>
          <a:p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766982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Keynote Address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5E1A9B7-6A38-4345-8DFF-A617BC2387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Vice President for Academic Affairs </a:t>
            </a:r>
          </a:p>
          <a:p>
            <a:r>
              <a:rPr lang="en-US" dirty="0"/>
              <a:t>and Provost </a:t>
            </a:r>
          </a:p>
          <a:p>
            <a:r>
              <a:rPr lang="en-US" dirty="0"/>
              <a:t>Dr. </a:t>
            </a:r>
            <a:r>
              <a:rPr lang="en-US" dirty="0" err="1"/>
              <a:t>Aondover</a:t>
            </a:r>
            <a:r>
              <a:rPr lang="en-US" dirty="0"/>
              <a:t> </a:t>
            </a:r>
            <a:r>
              <a:rPr lang="en-US" dirty="0" err="1"/>
              <a:t>Tarhule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1709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Cybersecurity Awareness Month</a:t>
            </a:r>
            <a:br>
              <a:rPr lang="en-US" dirty="0"/>
            </a:br>
            <a:r>
              <a:rPr lang="en-US" sz="3100" dirty="0"/>
              <a:t>“Do Your Part. Be Cyber Smart.”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C69E2D-35EB-4006-9AE4-2A6B54C90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297" y="2001257"/>
            <a:ext cx="2753203" cy="12717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C2C044-9B0A-4FC1-9DFB-07B4E6CD8A88}"/>
              </a:ext>
            </a:extLst>
          </p:cNvPr>
          <p:cNvSpPr txBox="1"/>
          <p:nvPr/>
        </p:nvSpPr>
        <p:spPr>
          <a:xfrm>
            <a:off x="4645503" y="1453358"/>
            <a:ext cx="3378200" cy="954107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dirty="0"/>
              <a:t>Beware Crafty Social Engineering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Caller ID Spoofing Legitimate Numbers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Impersonation of Legitimate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Inclusion of Unsuspecting Participants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2E5824-72CA-469E-84AF-205DE0144263}"/>
              </a:ext>
            </a:extLst>
          </p:cNvPr>
          <p:cNvSpPr txBox="1"/>
          <p:nvPr/>
        </p:nvSpPr>
        <p:spPr>
          <a:xfrm>
            <a:off x="4645503" y="2506593"/>
            <a:ext cx="3378200" cy="738664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dirty="0"/>
              <a:t>Stop Bad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Unsupported or Out-of-Life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Logged in User as Local Administrator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01C7C2-9669-4C26-9B0D-2BA91CA49E04}"/>
              </a:ext>
            </a:extLst>
          </p:cNvPr>
          <p:cNvSpPr txBox="1"/>
          <p:nvPr/>
        </p:nvSpPr>
        <p:spPr>
          <a:xfrm>
            <a:off x="4645503" y="3328769"/>
            <a:ext cx="3378200" cy="738664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dirty="0"/>
              <a:t>Champion Cybersecurity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Promote Best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Echo “Secure the Bird” Messages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1057C9-86AB-4337-8541-ED0CE06FEFFF}"/>
              </a:ext>
            </a:extLst>
          </p:cNvPr>
          <p:cNvSpPr txBox="1"/>
          <p:nvPr/>
        </p:nvSpPr>
        <p:spPr>
          <a:xfrm>
            <a:off x="7713123" y="4818248"/>
            <a:ext cx="15372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Dan Taube</a:t>
            </a:r>
          </a:p>
          <a:p>
            <a:endParaRPr lang="en-US" sz="1400" b="1" i="1" dirty="0"/>
          </a:p>
          <a:p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34798160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ReggieNet support continues!</a:t>
            </a:r>
          </a:p>
          <a:p>
            <a:r>
              <a:rPr lang="en-US" sz="2800" dirty="0"/>
              <a:t>Moving ReggieNet handouts to web pages</a:t>
            </a:r>
          </a:p>
          <a:p>
            <a:r>
              <a:rPr lang="en-US" sz="2800" dirty="0" err="1"/>
              <a:t>Opscan</a:t>
            </a:r>
            <a:r>
              <a:rPr lang="en-US" sz="2800" dirty="0"/>
              <a:t> Evaluation is back to full-time hours</a:t>
            </a:r>
            <a:br>
              <a:rPr lang="en-US" sz="2800" dirty="0"/>
            </a:br>
            <a:r>
              <a:rPr lang="en-US" sz="2400" dirty="0"/>
              <a:t>(M-F 8:30 a.m. to 4:30 p.m. – Williams 118)</a:t>
            </a:r>
          </a:p>
          <a:p>
            <a:r>
              <a:rPr lang="en-US" sz="2800" dirty="0"/>
              <a:t>Short Courses will continue to be offered online (using Zoom)</a:t>
            </a:r>
          </a:p>
        </p:txBody>
      </p:sp>
      <p:pic>
        <p:nvPicPr>
          <p:cNvPr id="8" name="Picture 7" descr="Center for Teaching, Learning, and Technology">
            <a:extLst>
              <a:ext uri="{FF2B5EF4-FFF2-40B4-BE49-F238E27FC236}">
                <a16:creationId xmlns:a16="http://schemas.microsoft.com/office/drawing/2014/main" id="{066C08B3-C10E-4244-AA94-4A49C9C07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5491" y="136174"/>
            <a:ext cx="4047214" cy="1030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60FB38-ACFA-4139-B550-262651F701DA}"/>
              </a:ext>
            </a:extLst>
          </p:cNvPr>
          <p:cNvSpPr txBox="1"/>
          <p:nvPr/>
        </p:nvSpPr>
        <p:spPr>
          <a:xfrm>
            <a:off x="7968304" y="4807945"/>
            <a:ext cx="15372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Jim Gee</a:t>
            </a:r>
          </a:p>
          <a:p>
            <a:endParaRPr lang="en-US" sz="1400" b="1" i="1" dirty="0"/>
          </a:p>
          <a:p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40687471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38197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9816"/>
            <a:ext cx="8229600" cy="35848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0000"/>
                </a:solidFill>
              </a:rPr>
              <a:t>Tentative features/improvements in Sakai version 22</a:t>
            </a:r>
          </a:p>
          <a:p>
            <a:r>
              <a:rPr lang="en-US" sz="2400" dirty="0"/>
              <a:t>New Discussions tool</a:t>
            </a:r>
          </a:p>
          <a:p>
            <a:r>
              <a:rPr lang="en-US" sz="2400" dirty="0"/>
              <a:t>New tables and forms UI</a:t>
            </a:r>
          </a:p>
          <a:p>
            <a:r>
              <a:rPr lang="en-US" sz="2400" dirty="0"/>
              <a:t>New Calendar tool UI</a:t>
            </a:r>
          </a:p>
          <a:p>
            <a:r>
              <a:rPr lang="en-US" sz="2400" dirty="0"/>
              <a:t>Meetings tool (including integration of Zoom/Teams)</a:t>
            </a:r>
          </a:p>
          <a:p>
            <a:r>
              <a:rPr lang="en-US" sz="2400" dirty="0"/>
              <a:t>Video feedback for Assignments tool</a:t>
            </a:r>
          </a:p>
          <a:p>
            <a:r>
              <a:rPr lang="en-US" sz="2400" dirty="0"/>
              <a:t>Workflow improvements for Assignments, Tests </a:t>
            </a:r>
            <a:r>
              <a:rPr lang="en-US" sz="2400"/>
              <a:t>&amp; Quizzes</a:t>
            </a:r>
            <a:endParaRPr lang="en-US" sz="2400" dirty="0"/>
          </a:p>
        </p:txBody>
      </p:sp>
      <p:pic>
        <p:nvPicPr>
          <p:cNvPr id="8" name="Picture 7" descr="ReggieNet">
            <a:extLst>
              <a:ext uri="{FF2B5EF4-FFF2-40B4-BE49-F238E27FC236}">
                <a16:creationId xmlns:a16="http://schemas.microsoft.com/office/drawing/2014/main" id="{066C08B3-C10E-4244-AA94-4A49C9C077E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430274" y="-112865"/>
            <a:ext cx="4277647" cy="14258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7E1B6D-CE96-4023-BB6C-A717BB94811F}"/>
              </a:ext>
            </a:extLst>
          </p:cNvPr>
          <p:cNvSpPr txBox="1"/>
          <p:nvPr/>
        </p:nvSpPr>
        <p:spPr>
          <a:xfrm>
            <a:off x="7968304" y="4807945"/>
            <a:ext cx="15372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Jim Gee</a:t>
            </a:r>
          </a:p>
          <a:p>
            <a:endParaRPr lang="en-US" sz="1400" b="1" i="1" dirty="0"/>
          </a:p>
          <a:p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20316307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Data &amp; Analytics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9519"/>
            <a:ext cx="8229600" cy="339447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Cambria"/>
              </a:rPr>
              <a:t>Student Success Dashboard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latin typeface="Cambria"/>
              </a:rPr>
              <a:t>Additions to the University Student Success Dashboard	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latin typeface="Cambria"/>
              </a:rPr>
              <a:t>Launched the Graduate Student Success Dashboard</a:t>
            </a:r>
          </a:p>
          <a:p>
            <a:pPr marL="0" indent="0">
              <a:buNone/>
            </a:pPr>
            <a:endParaRPr lang="en-US" sz="1400" dirty="0">
              <a:latin typeface="Cambri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Cambria"/>
              </a:rPr>
              <a:t>Data Acquisition &amp; Reporting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Cambria"/>
              </a:rPr>
              <a:t>IT: Cherwell, Teams, O365,SCCM, </a:t>
            </a:r>
            <a:r>
              <a:rPr lang="en-US" sz="2000" dirty="0" err="1">
                <a:latin typeface="Cambria"/>
              </a:rPr>
              <a:t>Jamf</a:t>
            </a:r>
            <a:endParaRPr lang="en-US" sz="2000" dirty="0">
              <a:latin typeface="Cambri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Cambria"/>
              </a:rPr>
              <a:t>Student Affairs: Redbird Life, Career Center, Dining, Rec Center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Cambria"/>
              </a:rPr>
              <a:t>Financial: Annual Fiscal Reports, Mobile Billing</a:t>
            </a:r>
          </a:p>
          <a:p>
            <a:pPr marL="0" indent="0">
              <a:buNone/>
            </a:pPr>
            <a:endParaRPr lang="en-US" sz="1400" dirty="0">
              <a:latin typeface="Cambri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Cambria"/>
              </a:rPr>
              <a:t>Data Analysis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Cambria"/>
              </a:rPr>
              <a:t>Improved the performance of our predictive model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Cambria"/>
              </a:rPr>
              <a:t>Added features: Account Balance, Test and Transfer Credit, Dining Habits, Schedule of Difficulty, Engagement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1E2B6B-4CB1-4D60-931D-D1EA9D5E90F8}"/>
              </a:ext>
            </a:extLst>
          </p:cNvPr>
          <p:cNvSpPr txBox="1"/>
          <p:nvPr/>
        </p:nvSpPr>
        <p:spPr>
          <a:xfrm>
            <a:off x="7918199" y="4807440"/>
            <a:ext cx="15372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Rachel Hart</a:t>
            </a:r>
          </a:p>
          <a:p>
            <a:endParaRPr lang="en-US" sz="1400" b="1" i="1" dirty="0"/>
          </a:p>
          <a:p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22044144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New in 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608286" cy="3394472"/>
          </a:xfrm>
        </p:spPr>
        <p:txBody>
          <a:bodyPr>
            <a:normAutofit/>
          </a:bodyPr>
          <a:lstStyle/>
          <a:p>
            <a:r>
              <a:rPr lang="en-US" sz="2800" dirty="0"/>
              <a:t>Teach Chicago Tomorrow </a:t>
            </a:r>
          </a:p>
          <a:p>
            <a:pPr lvl="1"/>
            <a:r>
              <a:rPr lang="en-US" sz="2400" dirty="0"/>
              <a:t>Tailoring content and resources for a new student cohort</a:t>
            </a:r>
          </a:p>
          <a:p>
            <a:pPr lvl="1"/>
            <a:r>
              <a:rPr lang="en-US" sz="2400" dirty="0"/>
              <a:t>Making them feel welcome even if they have never set foot in ISU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3692A9-D889-428F-A38D-3884973C2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4321" y="0"/>
            <a:ext cx="3718112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520F80-1C26-422A-8E90-BC71BECAADEB}"/>
              </a:ext>
            </a:extLst>
          </p:cNvPr>
          <p:cNvSpPr txBox="1"/>
          <p:nvPr/>
        </p:nvSpPr>
        <p:spPr>
          <a:xfrm>
            <a:off x="3528285" y="4842629"/>
            <a:ext cx="15372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Arturo Ramirez</a:t>
            </a:r>
          </a:p>
          <a:p>
            <a:endParaRPr lang="en-US" sz="1400" b="1" i="1" dirty="0"/>
          </a:p>
          <a:p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30670361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Website fun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00151"/>
            <a:ext cx="4907280" cy="3394472"/>
          </a:xfrm>
        </p:spPr>
        <p:txBody>
          <a:bodyPr>
            <a:normAutofit/>
          </a:bodyPr>
          <a:lstStyle/>
          <a:p>
            <a:r>
              <a:rPr lang="en-US" sz="2800" dirty="0"/>
              <a:t>Improvements to content </a:t>
            </a:r>
          </a:p>
          <a:p>
            <a:r>
              <a:rPr lang="en-US" sz="2800" dirty="0"/>
              <a:t>Career Center downsized</a:t>
            </a:r>
          </a:p>
          <a:p>
            <a:pPr lvl="1"/>
            <a:r>
              <a:rPr lang="en-US" sz="2400" dirty="0"/>
              <a:t>Old site: 	</a:t>
            </a:r>
          </a:p>
          <a:p>
            <a:pPr lvl="2"/>
            <a:r>
              <a:rPr lang="en-US" sz="2000" dirty="0"/>
              <a:t>300+ pages and 212 pdfs</a:t>
            </a:r>
          </a:p>
          <a:p>
            <a:pPr lvl="1"/>
            <a:r>
              <a:rPr lang="en-US" sz="2400" dirty="0"/>
              <a:t>New site:</a:t>
            </a:r>
          </a:p>
          <a:p>
            <a:pPr lvl="2"/>
            <a:r>
              <a:rPr lang="en-US" sz="2000" dirty="0"/>
              <a:t>33 pages and 5 pdfs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78EA36-47EA-4EBF-B819-3B488BBBC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273" y="0"/>
            <a:ext cx="3922088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087A8F-A22A-4223-8E4F-B7A322C002C0}"/>
              </a:ext>
            </a:extLst>
          </p:cNvPr>
          <p:cNvSpPr txBox="1"/>
          <p:nvPr/>
        </p:nvSpPr>
        <p:spPr>
          <a:xfrm>
            <a:off x="3528285" y="4842629"/>
            <a:ext cx="15372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Arturo Ramirez</a:t>
            </a:r>
          </a:p>
          <a:p>
            <a:endParaRPr lang="en-US" sz="1400" b="1" i="1" dirty="0"/>
          </a:p>
          <a:p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35185681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Milner Library Wi-Fi Grant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    </a:t>
            </a:r>
            <a:r>
              <a:rPr lang="en-US" b="1" dirty="0"/>
              <a:t>+</a:t>
            </a:r>
            <a:r>
              <a:rPr lang="en-US" dirty="0"/>
              <a:t>					 </a:t>
            </a:r>
            <a:r>
              <a:rPr lang="en-US" b="1" dirty="0"/>
              <a:t>+</a:t>
            </a:r>
            <a:r>
              <a:rPr lang="en-US" dirty="0"/>
              <a:t>					</a:t>
            </a:r>
            <a:r>
              <a:rPr lang="en-US" b="1" dirty="0"/>
              <a:t>=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884C9C-66EF-4728-AD1E-507337446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924" y="2410631"/>
            <a:ext cx="1431224" cy="5752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17FC13-EAC0-43C1-894C-792EF828D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2327" y="2417292"/>
            <a:ext cx="1874848" cy="575296"/>
          </a:xfrm>
          <a:prstGeom prst="rect">
            <a:avLst/>
          </a:prstGeom>
        </p:spPr>
      </p:pic>
      <p:pic>
        <p:nvPicPr>
          <p:cNvPr id="1034" name="Picture 10" descr="illinois-secretary-of-state-seal">
            <a:extLst>
              <a:ext uri="{FF2B5EF4-FFF2-40B4-BE49-F238E27FC236}">
                <a16:creationId xmlns:a16="http://schemas.microsoft.com/office/drawing/2014/main" id="{04C1FE09-EA27-455A-B086-87F47A145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7" y="2215245"/>
            <a:ext cx="979392" cy="97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3835BBE5-743D-42FE-BD9F-4CB58EC3D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4611" y="1820151"/>
            <a:ext cx="2157888" cy="17695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91C0B7-B6F2-4A7A-A19A-D5D780CF75DE}"/>
              </a:ext>
            </a:extLst>
          </p:cNvPr>
          <p:cNvSpPr txBox="1"/>
          <p:nvPr/>
        </p:nvSpPr>
        <p:spPr>
          <a:xfrm>
            <a:off x="7207101" y="4731545"/>
            <a:ext cx="46180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/>
              <a:t>Paul Unsbee</a:t>
            </a:r>
          </a:p>
          <a:p>
            <a:endParaRPr lang="en-US" sz="1800" b="1" i="1" dirty="0"/>
          </a:p>
        </p:txBody>
      </p:sp>
    </p:spTree>
    <p:extLst>
      <p:ext uri="{BB962C8B-B14F-4D97-AF65-F5344CB8AC3E}">
        <p14:creationId xmlns:p14="http://schemas.microsoft.com/office/powerpoint/2010/main" val="22970529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 nutshell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/>
              <a:t>$18,000 from Secretary of State for expansion of library study space and services responding to COVID-19</a:t>
            </a:r>
            <a:endParaRPr lang="en-US" dirty="0"/>
          </a:p>
          <a:p>
            <a:endParaRPr lang="en-US" dirty="0"/>
          </a:p>
          <a:p>
            <a:r>
              <a:rPr lang="en-US" dirty="0"/>
              <a:t>Expand and Strengthen outdoor coverage in areas between:</a:t>
            </a:r>
          </a:p>
          <a:p>
            <a:pPr lvl="1"/>
            <a:r>
              <a:rPr lang="en-US" dirty="0"/>
              <a:t>Bone Student Center</a:t>
            </a:r>
          </a:p>
          <a:p>
            <a:pPr lvl="1"/>
            <a:r>
              <a:rPr lang="en-US" dirty="0"/>
              <a:t>Bowling and Billiards Center</a:t>
            </a:r>
          </a:p>
          <a:p>
            <a:pPr lvl="1"/>
            <a:r>
              <a:rPr lang="en-US" dirty="0"/>
              <a:t>Milner Library</a:t>
            </a:r>
          </a:p>
          <a:p>
            <a:pPr marL="0" indent="0">
              <a:buNone/>
            </a:pPr>
            <a:r>
              <a:rPr lang="en-US" dirty="0"/>
              <a:t>													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575AAF-20A9-42F0-9CDE-F21379E90BBC}"/>
              </a:ext>
            </a:extLst>
          </p:cNvPr>
          <p:cNvSpPr txBox="1"/>
          <p:nvPr/>
        </p:nvSpPr>
        <p:spPr>
          <a:xfrm>
            <a:off x="7207101" y="4731545"/>
            <a:ext cx="46180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/>
              <a:t>Paul Unsbee</a:t>
            </a:r>
          </a:p>
          <a:p>
            <a:endParaRPr lang="en-US" sz="1800" b="1" i="1" dirty="0"/>
          </a:p>
        </p:txBody>
      </p:sp>
    </p:spTree>
    <p:extLst>
      <p:ext uri="{BB962C8B-B14F-4D97-AF65-F5344CB8AC3E}">
        <p14:creationId xmlns:p14="http://schemas.microsoft.com/office/powerpoint/2010/main" val="33434985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That’s a Wrap!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Today’s sessions, lunch and afternoon break will be on the third floor</a:t>
            </a:r>
          </a:p>
          <a:p>
            <a:r>
              <a:rPr lang="en-US" dirty="0"/>
              <a:t>Don’t forget to pick up your t-shirt from the lab area in the basement, open until 4:15 pm. Online attendees can pick up from JH113 by 10/29.</a:t>
            </a:r>
          </a:p>
        </p:txBody>
      </p:sp>
    </p:spTree>
    <p:extLst>
      <p:ext uri="{BB962C8B-B14F-4D97-AF65-F5344CB8AC3E}">
        <p14:creationId xmlns:p14="http://schemas.microsoft.com/office/powerpoint/2010/main" val="23198891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d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9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Break!</a:t>
            </a:r>
          </a:p>
        </p:txBody>
      </p:sp>
    </p:spTree>
    <p:extLst>
      <p:ext uri="{BB962C8B-B14F-4D97-AF65-F5344CB8AC3E}">
        <p14:creationId xmlns:p14="http://schemas.microsoft.com/office/powerpoint/2010/main" val="3357884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IT News</a:t>
            </a:r>
          </a:p>
        </p:txBody>
      </p:sp>
    </p:spTree>
    <p:extLst>
      <p:ext uri="{BB962C8B-B14F-4D97-AF65-F5344CB8AC3E}">
        <p14:creationId xmlns:p14="http://schemas.microsoft.com/office/powerpoint/2010/main" val="184324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46888"/>
            <a:ext cx="5170932" cy="133731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kern="1200" dirty="0">
                <a:latin typeface="+mj-lt"/>
                <a:ea typeface="+mj-ea"/>
                <a:cs typeface="+mj-cs"/>
              </a:rPr>
              <a:t>Next Learning Management System (</a:t>
            </a:r>
            <a:r>
              <a:rPr lang="en-US" sz="3200" b="1" kern="1200" dirty="0" err="1">
                <a:latin typeface="+mj-lt"/>
                <a:ea typeface="+mj-ea"/>
                <a:cs typeface="+mj-cs"/>
              </a:rPr>
              <a:t>NextLMS</a:t>
            </a:r>
            <a:r>
              <a:rPr lang="en-US" sz="3200" b="1" kern="1200" dirty="0">
                <a:latin typeface="+mj-lt"/>
                <a:ea typeface="+mj-ea"/>
                <a:cs typeface="+mj-cs"/>
              </a:rPr>
              <a:t>) Initiative</a:t>
            </a:r>
            <a:endParaRPr lang="en-US" sz="3200" dirty="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214" y="1796796"/>
            <a:ext cx="3182691" cy="13716"/>
          </a:xfrm>
          <a:custGeom>
            <a:avLst/>
            <a:gdLst>
              <a:gd name="connsiteX0" fmla="*/ 0 w 3182691"/>
              <a:gd name="connsiteY0" fmla="*/ 0 h 13716"/>
              <a:gd name="connsiteX1" fmla="*/ 636538 w 3182691"/>
              <a:gd name="connsiteY1" fmla="*/ 0 h 13716"/>
              <a:gd name="connsiteX2" fmla="*/ 1273076 w 3182691"/>
              <a:gd name="connsiteY2" fmla="*/ 0 h 13716"/>
              <a:gd name="connsiteX3" fmla="*/ 1909615 w 3182691"/>
              <a:gd name="connsiteY3" fmla="*/ 0 h 13716"/>
              <a:gd name="connsiteX4" fmla="*/ 2482499 w 3182691"/>
              <a:gd name="connsiteY4" fmla="*/ 0 h 13716"/>
              <a:gd name="connsiteX5" fmla="*/ 3182691 w 3182691"/>
              <a:gd name="connsiteY5" fmla="*/ 0 h 13716"/>
              <a:gd name="connsiteX6" fmla="*/ 3182691 w 3182691"/>
              <a:gd name="connsiteY6" fmla="*/ 13716 h 13716"/>
              <a:gd name="connsiteX7" fmla="*/ 2609807 w 3182691"/>
              <a:gd name="connsiteY7" fmla="*/ 13716 h 13716"/>
              <a:gd name="connsiteX8" fmla="*/ 2068749 w 3182691"/>
              <a:gd name="connsiteY8" fmla="*/ 13716 h 13716"/>
              <a:gd name="connsiteX9" fmla="*/ 1432211 w 3182691"/>
              <a:gd name="connsiteY9" fmla="*/ 13716 h 13716"/>
              <a:gd name="connsiteX10" fmla="*/ 859327 w 3182691"/>
              <a:gd name="connsiteY10" fmla="*/ 13716 h 13716"/>
              <a:gd name="connsiteX11" fmla="*/ 0 w 3182691"/>
              <a:gd name="connsiteY11" fmla="*/ 13716 h 13716"/>
              <a:gd name="connsiteX12" fmla="*/ 0 w 3182691"/>
              <a:gd name="connsiteY12" fmla="*/ 0 h 13716"/>
              <a:gd name="connsiteX0" fmla="*/ 0 w 3182691"/>
              <a:gd name="connsiteY0" fmla="*/ 0 h 13716"/>
              <a:gd name="connsiteX1" fmla="*/ 572884 w 3182691"/>
              <a:gd name="connsiteY1" fmla="*/ 0 h 13716"/>
              <a:gd name="connsiteX2" fmla="*/ 1113942 w 3182691"/>
              <a:gd name="connsiteY2" fmla="*/ 0 h 13716"/>
              <a:gd name="connsiteX3" fmla="*/ 1686826 w 3182691"/>
              <a:gd name="connsiteY3" fmla="*/ 0 h 13716"/>
              <a:gd name="connsiteX4" fmla="*/ 2323364 w 3182691"/>
              <a:gd name="connsiteY4" fmla="*/ 0 h 13716"/>
              <a:gd name="connsiteX5" fmla="*/ 3182691 w 3182691"/>
              <a:gd name="connsiteY5" fmla="*/ 0 h 13716"/>
              <a:gd name="connsiteX6" fmla="*/ 3182691 w 3182691"/>
              <a:gd name="connsiteY6" fmla="*/ 13716 h 13716"/>
              <a:gd name="connsiteX7" fmla="*/ 2546153 w 3182691"/>
              <a:gd name="connsiteY7" fmla="*/ 13716 h 13716"/>
              <a:gd name="connsiteX8" fmla="*/ 1845961 w 3182691"/>
              <a:gd name="connsiteY8" fmla="*/ 13716 h 13716"/>
              <a:gd name="connsiteX9" fmla="*/ 1304903 w 3182691"/>
              <a:gd name="connsiteY9" fmla="*/ 13716 h 13716"/>
              <a:gd name="connsiteX10" fmla="*/ 604711 w 3182691"/>
              <a:gd name="connsiteY10" fmla="*/ 13716 h 13716"/>
              <a:gd name="connsiteX11" fmla="*/ 0 w 3182691"/>
              <a:gd name="connsiteY11" fmla="*/ 13716 h 13716"/>
              <a:gd name="connsiteX12" fmla="*/ 0 w 3182691"/>
              <a:gd name="connsiteY12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1" h="13716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6402" y="-9774"/>
                  <a:pt x="1016900" y="-17532"/>
                  <a:pt x="1273076" y="0"/>
                </a:cubicBezTo>
                <a:cubicBezTo>
                  <a:pt x="1519343" y="-34410"/>
                  <a:pt x="1705438" y="-53754"/>
                  <a:pt x="1909615" y="0"/>
                </a:cubicBezTo>
                <a:cubicBezTo>
                  <a:pt x="2120433" y="2855"/>
                  <a:pt x="2209200" y="-17463"/>
                  <a:pt x="2482499" y="0"/>
                </a:cubicBezTo>
                <a:cubicBezTo>
                  <a:pt x="2733571" y="54170"/>
                  <a:pt x="2997997" y="-48885"/>
                  <a:pt x="3182691" y="0"/>
                </a:cubicBezTo>
                <a:cubicBezTo>
                  <a:pt x="3182669" y="4238"/>
                  <a:pt x="3183053" y="9645"/>
                  <a:pt x="3182691" y="13716"/>
                </a:cubicBezTo>
                <a:cubicBezTo>
                  <a:pt x="2941063" y="-1403"/>
                  <a:pt x="2872422" y="11622"/>
                  <a:pt x="2609807" y="13716"/>
                </a:cubicBezTo>
                <a:cubicBezTo>
                  <a:pt x="2341801" y="5460"/>
                  <a:pt x="2328606" y="24260"/>
                  <a:pt x="2068749" y="13716"/>
                </a:cubicBezTo>
                <a:cubicBezTo>
                  <a:pt x="1813820" y="-3451"/>
                  <a:pt x="1714804" y="33033"/>
                  <a:pt x="1432211" y="13716"/>
                </a:cubicBezTo>
                <a:cubicBezTo>
                  <a:pt x="1164810" y="-31578"/>
                  <a:pt x="993140" y="23003"/>
                  <a:pt x="859327" y="13716"/>
                </a:cubicBezTo>
                <a:cubicBezTo>
                  <a:pt x="750703" y="-29546"/>
                  <a:pt x="236193" y="34159"/>
                  <a:pt x="0" y="13716"/>
                </a:cubicBezTo>
                <a:cubicBezTo>
                  <a:pt x="-950" y="8514"/>
                  <a:pt x="-119" y="3449"/>
                  <a:pt x="0" y="0"/>
                </a:cubicBezTo>
                <a:close/>
              </a:path>
              <a:path w="3182691" h="13716" stroke="0" extrusionOk="0">
                <a:moveTo>
                  <a:pt x="0" y="0"/>
                </a:moveTo>
                <a:cubicBezTo>
                  <a:pt x="243084" y="-23531"/>
                  <a:pt x="399010" y="-30989"/>
                  <a:pt x="572884" y="0"/>
                </a:cubicBezTo>
                <a:cubicBezTo>
                  <a:pt x="745196" y="46048"/>
                  <a:pt x="956262" y="22379"/>
                  <a:pt x="1113942" y="0"/>
                </a:cubicBezTo>
                <a:cubicBezTo>
                  <a:pt x="1345494" y="6575"/>
                  <a:pt x="1537971" y="57434"/>
                  <a:pt x="1686826" y="0"/>
                </a:cubicBezTo>
                <a:cubicBezTo>
                  <a:pt x="1847487" y="-5870"/>
                  <a:pt x="2194651" y="-1232"/>
                  <a:pt x="2323364" y="0"/>
                </a:cubicBezTo>
                <a:cubicBezTo>
                  <a:pt x="2488731" y="36406"/>
                  <a:pt x="2902092" y="-40336"/>
                  <a:pt x="3182691" y="0"/>
                </a:cubicBezTo>
                <a:cubicBezTo>
                  <a:pt x="3181910" y="5403"/>
                  <a:pt x="3181850" y="9705"/>
                  <a:pt x="3182691" y="13716"/>
                </a:cubicBezTo>
                <a:cubicBezTo>
                  <a:pt x="3012562" y="-42392"/>
                  <a:pt x="2765408" y="31046"/>
                  <a:pt x="2546153" y="13716"/>
                </a:cubicBezTo>
                <a:cubicBezTo>
                  <a:pt x="2331952" y="9306"/>
                  <a:pt x="2142129" y="15233"/>
                  <a:pt x="1845961" y="13716"/>
                </a:cubicBezTo>
                <a:cubicBezTo>
                  <a:pt x="1537526" y="27422"/>
                  <a:pt x="1468653" y="-10747"/>
                  <a:pt x="1304903" y="13716"/>
                </a:cubicBezTo>
                <a:cubicBezTo>
                  <a:pt x="1191987" y="21566"/>
                  <a:pt x="927061" y="10054"/>
                  <a:pt x="604711" y="13716"/>
                </a:cubicBezTo>
                <a:cubicBezTo>
                  <a:pt x="273947" y="41005"/>
                  <a:pt x="111622" y="-29126"/>
                  <a:pt x="0" y="13716"/>
                </a:cubicBezTo>
                <a:cubicBezTo>
                  <a:pt x="242" y="7496"/>
                  <a:pt x="776" y="5947"/>
                  <a:pt x="0" y="0"/>
                </a:cubicBezTo>
                <a:close/>
              </a:path>
              <a:path w="3182691" h="13716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38014" y="3247"/>
                  <a:pt x="1005059" y="8075"/>
                  <a:pt x="1273076" y="0"/>
                </a:cubicBezTo>
                <a:cubicBezTo>
                  <a:pt x="1555121" y="-15110"/>
                  <a:pt x="1674116" y="-4878"/>
                  <a:pt x="1909615" y="0"/>
                </a:cubicBezTo>
                <a:cubicBezTo>
                  <a:pt x="2127874" y="21642"/>
                  <a:pt x="2229467" y="-10228"/>
                  <a:pt x="2482499" y="0"/>
                </a:cubicBezTo>
                <a:cubicBezTo>
                  <a:pt x="2772379" y="28915"/>
                  <a:pt x="3003217" y="-43687"/>
                  <a:pt x="3182691" y="0"/>
                </a:cubicBezTo>
                <a:cubicBezTo>
                  <a:pt x="3182795" y="3768"/>
                  <a:pt x="3182801" y="10153"/>
                  <a:pt x="3182691" y="13716"/>
                </a:cubicBezTo>
                <a:cubicBezTo>
                  <a:pt x="2948637" y="12517"/>
                  <a:pt x="2873728" y="17755"/>
                  <a:pt x="2609807" y="13716"/>
                </a:cubicBezTo>
                <a:cubicBezTo>
                  <a:pt x="2342839" y="7298"/>
                  <a:pt x="2331621" y="25963"/>
                  <a:pt x="2068749" y="13716"/>
                </a:cubicBezTo>
                <a:cubicBezTo>
                  <a:pt x="1813814" y="-11924"/>
                  <a:pt x="1700576" y="32167"/>
                  <a:pt x="1432211" y="13716"/>
                </a:cubicBezTo>
                <a:cubicBezTo>
                  <a:pt x="1148444" y="-31625"/>
                  <a:pt x="987622" y="-2169"/>
                  <a:pt x="859327" y="13716"/>
                </a:cubicBezTo>
                <a:cubicBezTo>
                  <a:pt x="743387" y="32850"/>
                  <a:pt x="194182" y="14217"/>
                  <a:pt x="0" y="13716"/>
                </a:cubicBezTo>
                <a:cubicBezTo>
                  <a:pt x="84" y="8233"/>
                  <a:pt x="-347" y="318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1"/>
                      <a:gd name="connsiteY0" fmla="*/ 0 h 13716"/>
                      <a:gd name="connsiteX1" fmla="*/ 636538 w 3182691"/>
                      <a:gd name="connsiteY1" fmla="*/ 0 h 13716"/>
                      <a:gd name="connsiteX2" fmla="*/ 1273076 w 3182691"/>
                      <a:gd name="connsiteY2" fmla="*/ 0 h 13716"/>
                      <a:gd name="connsiteX3" fmla="*/ 1909615 w 3182691"/>
                      <a:gd name="connsiteY3" fmla="*/ 0 h 13716"/>
                      <a:gd name="connsiteX4" fmla="*/ 2482499 w 3182691"/>
                      <a:gd name="connsiteY4" fmla="*/ 0 h 13716"/>
                      <a:gd name="connsiteX5" fmla="*/ 3182691 w 3182691"/>
                      <a:gd name="connsiteY5" fmla="*/ 0 h 13716"/>
                      <a:gd name="connsiteX6" fmla="*/ 3182691 w 3182691"/>
                      <a:gd name="connsiteY6" fmla="*/ 13716 h 13716"/>
                      <a:gd name="connsiteX7" fmla="*/ 2609807 w 3182691"/>
                      <a:gd name="connsiteY7" fmla="*/ 13716 h 13716"/>
                      <a:gd name="connsiteX8" fmla="*/ 2068749 w 3182691"/>
                      <a:gd name="connsiteY8" fmla="*/ 13716 h 13716"/>
                      <a:gd name="connsiteX9" fmla="*/ 1432211 w 3182691"/>
                      <a:gd name="connsiteY9" fmla="*/ 13716 h 13716"/>
                      <a:gd name="connsiteX10" fmla="*/ 859327 w 3182691"/>
                      <a:gd name="connsiteY10" fmla="*/ 13716 h 13716"/>
                      <a:gd name="connsiteX11" fmla="*/ 0 w 3182691"/>
                      <a:gd name="connsiteY11" fmla="*/ 13716 h 13716"/>
                      <a:gd name="connsiteX12" fmla="*/ 0 w 3182691"/>
                      <a:gd name="connsiteY12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1" h="13716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13406" y="3458"/>
                          <a:pt x="1273076" y="0"/>
                        </a:cubicBezTo>
                        <a:cubicBezTo>
                          <a:pt x="1532746" y="-3458"/>
                          <a:pt x="1697408" y="-16840"/>
                          <a:pt x="1909615" y="0"/>
                        </a:cubicBezTo>
                        <a:cubicBezTo>
                          <a:pt x="2121822" y="16840"/>
                          <a:pt x="2213494" y="-18555"/>
                          <a:pt x="2482499" y="0"/>
                        </a:cubicBezTo>
                        <a:cubicBezTo>
                          <a:pt x="2751504" y="18555"/>
                          <a:pt x="3004132" y="-28750"/>
                          <a:pt x="3182691" y="0"/>
                        </a:cubicBezTo>
                        <a:cubicBezTo>
                          <a:pt x="3182905" y="4075"/>
                          <a:pt x="3183007" y="9784"/>
                          <a:pt x="3182691" y="13716"/>
                        </a:cubicBezTo>
                        <a:cubicBezTo>
                          <a:pt x="2947041" y="12115"/>
                          <a:pt x="2875741" y="18365"/>
                          <a:pt x="2609807" y="13716"/>
                        </a:cubicBezTo>
                        <a:cubicBezTo>
                          <a:pt x="2343873" y="9067"/>
                          <a:pt x="2331203" y="27157"/>
                          <a:pt x="2068749" y="13716"/>
                        </a:cubicBezTo>
                        <a:cubicBezTo>
                          <a:pt x="1806295" y="275"/>
                          <a:pt x="1713773" y="42516"/>
                          <a:pt x="1432211" y="13716"/>
                        </a:cubicBezTo>
                        <a:cubicBezTo>
                          <a:pt x="1150649" y="-15084"/>
                          <a:pt x="982765" y="-825"/>
                          <a:pt x="859327" y="13716"/>
                        </a:cubicBezTo>
                        <a:cubicBezTo>
                          <a:pt x="735889" y="28257"/>
                          <a:pt x="254183" y="30659"/>
                          <a:pt x="0" y="13716"/>
                        </a:cubicBezTo>
                        <a:cubicBezTo>
                          <a:pt x="-535" y="8247"/>
                          <a:pt x="-201" y="2959"/>
                          <a:pt x="0" y="0"/>
                        </a:cubicBezTo>
                        <a:close/>
                      </a:path>
                      <a:path w="3182691" h="13716" stroke="0" extrusionOk="0">
                        <a:moveTo>
                          <a:pt x="0" y="0"/>
                        </a:moveTo>
                        <a:cubicBezTo>
                          <a:pt x="247695" y="-19360"/>
                          <a:pt x="392581" y="-28596"/>
                          <a:pt x="572884" y="0"/>
                        </a:cubicBezTo>
                        <a:cubicBezTo>
                          <a:pt x="753187" y="28596"/>
                          <a:pt x="922042" y="4121"/>
                          <a:pt x="1113942" y="0"/>
                        </a:cubicBezTo>
                        <a:cubicBezTo>
                          <a:pt x="1305842" y="-4121"/>
                          <a:pt x="1501806" y="28092"/>
                          <a:pt x="1686826" y="0"/>
                        </a:cubicBezTo>
                        <a:cubicBezTo>
                          <a:pt x="1871846" y="-28092"/>
                          <a:pt x="2170181" y="-20672"/>
                          <a:pt x="2323364" y="0"/>
                        </a:cubicBezTo>
                        <a:cubicBezTo>
                          <a:pt x="2476547" y="20672"/>
                          <a:pt x="2919163" y="6097"/>
                          <a:pt x="3182691" y="0"/>
                        </a:cubicBezTo>
                        <a:cubicBezTo>
                          <a:pt x="3182125" y="5320"/>
                          <a:pt x="3182367" y="9001"/>
                          <a:pt x="3182691" y="13716"/>
                        </a:cubicBezTo>
                        <a:cubicBezTo>
                          <a:pt x="3026064" y="-15421"/>
                          <a:pt x="2775005" y="18495"/>
                          <a:pt x="2546153" y="13716"/>
                        </a:cubicBezTo>
                        <a:cubicBezTo>
                          <a:pt x="2317301" y="8937"/>
                          <a:pt x="2164351" y="-14456"/>
                          <a:pt x="1845961" y="13716"/>
                        </a:cubicBezTo>
                        <a:cubicBezTo>
                          <a:pt x="1527571" y="41888"/>
                          <a:pt x="1455006" y="1252"/>
                          <a:pt x="1304903" y="13716"/>
                        </a:cubicBezTo>
                        <a:cubicBezTo>
                          <a:pt x="1154800" y="26180"/>
                          <a:pt x="942107" y="-16628"/>
                          <a:pt x="604711" y="13716"/>
                        </a:cubicBezTo>
                        <a:cubicBezTo>
                          <a:pt x="267315" y="44060"/>
                          <a:pt x="141927" y="-12967"/>
                          <a:pt x="0" y="13716"/>
                        </a:cubicBezTo>
                        <a:cubicBezTo>
                          <a:pt x="58" y="7834"/>
                          <a:pt x="453" y="58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458" y="1884707"/>
            <a:ext cx="5170932" cy="2647188"/>
          </a:xfrm>
        </p:spPr>
        <p:txBody>
          <a:bodyPr>
            <a:normAutofit/>
          </a:bodyPr>
          <a:lstStyle/>
          <a:p>
            <a:r>
              <a:rPr lang="en-US" sz="1800" dirty="0"/>
              <a:t>Collaborative project between Technology Solutions and the Office of the Provost</a:t>
            </a:r>
          </a:p>
          <a:p>
            <a:r>
              <a:rPr lang="en-US" sz="1800" dirty="0"/>
              <a:t>Cross-Functional Taskforce will be the advisory group</a:t>
            </a:r>
          </a:p>
          <a:p>
            <a:pPr lvl="1"/>
            <a:r>
              <a:rPr lang="en-US" sz="1400" dirty="0"/>
              <a:t>Composed of student, faculty, and admins across campus</a:t>
            </a:r>
          </a:p>
          <a:p>
            <a:pPr lvl="1"/>
            <a:r>
              <a:rPr lang="en-US" sz="1400" dirty="0"/>
              <a:t>Created by the end of this semester</a:t>
            </a:r>
          </a:p>
          <a:p>
            <a:r>
              <a:rPr lang="en-US" sz="1800" dirty="0"/>
              <a:t>Project stages:</a:t>
            </a:r>
          </a:p>
          <a:p>
            <a:pPr lvl="1"/>
            <a:r>
              <a:rPr lang="en-US" sz="1400" dirty="0"/>
              <a:t>Evaluation and Selection</a:t>
            </a:r>
          </a:p>
          <a:p>
            <a:pPr lvl="1"/>
            <a:r>
              <a:rPr lang="en-US" sz="1400" dirty="0"/>
              <a:t>Migration and Adoption</a:t>
            </a:r>
          </a:p>
          <a:p>
            <a:pPr marL="800100" lvl="1" indent="-342900">
              <a:buFont typeface="+mj-lt"/>
              <a:buAutoNum type="arabicPeriod"/>
            </a:pPr>
            <a:endParaRPr lang="en-US" sz="13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2409CF-294B-429D-9860-E1212CC7CC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2" b="4303"/>
          <a:stretch/>
        </p:blipFill>
        <p:spPr>
          <a:xfrm>
            <a:off x="5897880" y="307153"/>
            <a:ext cx="3010662" cy="1750247"/>
          </a:xfrm>
          <a:prstGeom prst="rect">
            <a:avLst/>
          </a:prstGeom>
        </p:spPr>
      </p:pic>
      <p:pic>
        <p:nvPicPr>
          <p:cNvPr id="4" name="Picture 3" descr="whitebackground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9527" r="64915"/>
          <a:stretch/>
        </p:blipFill>
        <p:spPr>
          <a:xfrm>
            <a:off x="0" y="4531895"/>
            <a:ext cx="2676907" cy="61203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3859708-EFE7-4832-8131-D41174471E8E}"/>
              </a:ext>
            </a:extLst>
          </p:cNvPr>
          <p:cNvSpPr txBox="1">
            <a:spLocks/>
          </p:cNvSpPr>
          <p:nvPr/>
        </p:nvSpPr>
        <p:spPr>
          <a:xfrm>
            <a:off x="5181318" y="2204347"/>
            <a:ext cx="3858407" cy="2816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Current Update: </a:t>
            </a:r>
          </a:p>
          <a:p>
            <a:pPr lvl="1"/>
            <a:r>
              <a:rPr lang="en-US" sz="1400" dirty="0"/>
              <a:t>Initial meetings of the Executive Team (Tech </a:t>
            </a:r>
            <a:r>
              <a:rPr lang="en-US" sz="1400" dirty="0" err="1"/>
              <a:t>Solns</a:t>
            </a:r>
            <a:r>
              <a:rPr lang="en-US" sz="1400" dirty="0"/>
              <a:t>, Provost’s Office, CTLT)</a:t>
            </a:r>
          </a:p>
          <a:p>
            <a:pPr lvl="1"/>
            <a:r>
              <a:rPr lang="en-US" sz="1400" dirty="0"/>
              <a:t>Presentations given to the Provost and the Provost’s Office, Deans, Academic Senate, &amp; Student Govt Association</a:t>
            </a:r>
          </a:p>
          <a:p>
            <a:pPr lvl="1"/>
            <a:r>
              <a:rPr lang="en-US" sz="1400" dirty="0"/>
              <a:t>Upcoming Presentations: Chairs/ Director’s Council and Cabinet</a:t>
            </a:r>
          </a:p>
          <a:p>
            <a:pPr lvl="1"/>
            <a:r>
              <a:rPr lang="en-US" sz="1400" dirty="0"/>
              <a:t>For more info: </a:t>
            </a:r>
            <a:r>
              <a:rPr lang="en-US" sz="1400" dirty="0">
                <a:hlinkClick r:id="rId5"/>
              </a:rPr>
              <a:t>http://NextLMS.Illinoisstate.edu</a:t>
            </a:r>
            <a:r>
              <a:rPr lang="en-US" sz="1400" dirty="0"/>
              <a:t>  </a:t>
            </a:r>
          </a:p>
          <a:p>
            <a:pPr marL="457200" lvl="1" indent="0">
              <a:buNone/>
            </a:pP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E8B953-D40D-4BD1-8A11-D6D775365F11}"/>
              </a:ext>
            </a:extLst>
          </p:cNvPr>
          <p:cNvSpPr txBox="1"/>
          <p:nvPr/>
        </p:nvSpPr>
        <p:spPr>
          <a:xfrm>
            <a:off x="7911600" y="4820729"/>
            <a:ext cx="1382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Rosie Hauck</a:t>
            </a:r>
          </a:p>
          <a:p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3080073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369" y="178904"/>
            <a:ext cx="8263890" cy="1075811"/>
          </a:xfrm>
        </p:spPr>
        <p:txBody>
          <a:bodyPr anchor="b">
            <a:normAutofit/>
          </a:bodyPr>
          <a:lstStyle/>
          <a:p>
            <a:r>
              <a:rPr lang="en-US" sz="4100" b="1" kern="1200" dirty="0">
                <a:latin typeface="+mj-lt"/>
                <a:ea typeface="+mj-ea"/>
                <a:cs typeface="+mj-cs"/>
              </a:rPr>
              <a:t>Adobe Creative Campus Updates</a:t>
            </a:r>
            <a:endParaRPr lang="en-US" sz="4100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261158"/>
            <a:ext cx="8229600" cy="13716"/>
          </a:xfrm>
          <a:custGeom>
            <a:avLst/>
            <a:gdLst>
              <a:gd name="connsiteX0" fmla="*/ 0 w 8229600"/>
              <a:gd name="connsiteY0" fmla="*/ 0 h 13716"/>
              <a:gd name="connsiteX1" fmla="*/ 521208 w 8229600"/>
              <a:gd name="connsiteY1" fmla="*/ 0 h 13716"/>
              <a:gd name="connsiteX2" fmla="*/ 1371600 w 8229600"/>
              <a:gd name="connsiteY2" fmla="*/ 0 h 13716"/>
              <a:gd name="connsiteX3" fmla="*/ 2221992 w 8229600"/>
              <a:gd name="connsiteY3" fmla="*/ 0 h 13716"/>
              <a:gd name="connsiteX4" fmla="*/ 3072384 w 8229600"/>
              <a:gd name="connsiteY4" fmla="*/ 0 h 13716"/>
              <a:gd name="connsiteX5" fmla="*/ 3511296 w 8229600"/>
              <a:gd name="connsiteY5" fmla="*/ 0 h 13716"/>
              <a:gd name="connsiteX6" fmla="*/ 4114800 w 8229600"/>
              <a:gd name="connsiteY6" fmla="*/ 0 h 13716"/>
              <a:gd name="connsiteX7" fmla="*/ 4553712 w 8229600"/>
              <a:gd name="connsiteY7" fmla="*/ 0 h 13716"/>
              <a:gd name="connsiteX8" fmla="*/ 5239512 w 8229600"/>
              <a:gd name="connsiteY8" fmla="*/ 0 h 13716"/>
              <a:gd name="connsiteX9" fmla="*/ 5843016 w 8229600"/>
              <a:gd name="connsiteY9" fmla="*/ 0 h 13716"/>
              <a:gd name="connsiteX10" fmla="*/ 6611112 w 8229600"/>
              <a:gd name="connsiteY10" fmla="*/ 0 h 13716"/>
              <a:gd name="connsiteX11" fmla="*/ 7461504 w 8229600"/>
              <a:gd name="connsiteY11" fmla="*/ 0 h 13716"/>
              <a:gd name="connsiteX12" fmla="*/ 8229600 w 8229600"/>
              <a:gd name="connsiteY12" fmla="*/ 0 h 13716"/>
              <a:gd name="connsiteX13" fmla="*/ 8229600 w 8229600"/>
              <a:gd name="connsiteY13" fmla="*/ 13716 h 13716"/>
              <a:gd name="connsiteX14" fmla="*/ 7461504 w 8229600"/>
              <a:gd name="connsiteY14" fmla="*/ 13716 h 13716"/>
              <a:gd name="connsiteX15" fmla="*/ 6940296 w 8229600"/>
              <a:gd name="connsiteY15" fmla="*/ 13716 h 13716"/>
              <a:gd name="connsiteX16" fmla="*/ 6419088 w 8229600"/>
              <a:gd name="connsiteY16" fmla="*/ 13716 h 13716"/>
              <a:gd name="connsiteX17" fmla="*/ 5650992 w 8229600"/>
              <a:gd name="connsiteY17" fmla="*/ 13716 h 13716"/>
              <a:gd name="connsiteX18" fmla="*/ 5129784 w 8229600"/>
              <a:gd name="connsiteY18" fmla="*/ 13716 h 13716"/>
              <a:gd name="connsiteX19" fmla="*/ 4690872 w 8229600"/>
              <a:gd name="connsiteY19" fmla="*/ 13716 h 13716"/>
              <a:gd name="connsiteX20" fmla="*/ 4087368 w 8229600"/>
              <a:gd name="connsiteY20" fmla="*/ 13716 h 13716"/>
              <a:gd name="connsiteX21" fmla="*/ 3401568 w 8229600"/>
              <a:gd name="connsiteY21" fmla="*/ 13716 h 13716"/>
              <a:gd name="connsiteX22" fmla="*/ 2798064 w 8229600"/>
              <a:gd name="connsiteY22" fmla="*/ 13716 h 13716"/>
              <a:gd name="connsiteX23" fmla="*/ 2276856 w 8229600"/>
              <a:gd name="connsiteY23" fmla="*/ 13716 h 13716"/>
              <a:gd name="connsiteX24" fmla="*/ 1426464 w 8229600"/>
              <a:gd name="connsiteY24" fmla="*/ 13716 h 13716"/>
              <a:gd name="connsiteX25" fmla="*/ 740664 w 8229600"/>
              <a:gd name="connsiteY25" fmla="*/ 13716 h 13716"/>
              <a:gd name="connsiteX26" fmla="*/ 0 w 8229600"/>
              <a:gd name="connsiteY26" fmla="*/ 13716 h 13716"/>
              <a:gd name="connsiteX27" fmla="*/ 0 w 8229600"/>
              <a:gd name="connsiteY27" fmla="*/ 0 h 13716"/>
              <a:gd name="connsiteX0" fmla="*/ 0 w 8229600"/>
              <a:gd name="connsiteY0" fmla="*/ 0 h 13716"/>
              <a:gd name="connsiteX1" fmla="*/ 521208 w 8229600"/>
              <a:gd name="connsiteY1" fmla="*/ 0 h 13716"/>
              <a:gd name="connsiteX2" fmla="*/ 960120 w 8229600"/>
              <a:gd name="connsiteY2" fmla="*/ 0 h 13716"/>
              <a:gd name="connsiteX3" fmla="*/ 1481328 w 8229600"/>
              <a:gd name="connsiteY3" fmla="*/ 0 h 13716"/>
              <a:gd name="connsiteX4" fmla="*/ 2167128 w 8229600"/>
              <a:gd name="connsiteY4" fmla="*/ 0 h 13716"/>
              <a:gd name="connsiteX5" fmla="*/ 2935224 w 8229600"/>
              <a:gd name="connsiteY5" fmla="*/ 0 h 13716"/>
              <a:gd name="connsiteX6" fmla="*/ 3785616 w 8229600"/>
              <a:gd name="connsiteY6" fmla="*/ 0 h 13716"/>
              <a:gd name="connsiteX7" fmla="*/ 4636008 w 8229600"/>
              <a:gd name="connsiteY7" fmla="*/ 0 h 13716"/>
              <a:gd name="connsiteX8" fmla="*/ 5239512 w 8229600"/>
              <a:gd name="connsiteY8" fmla="*/ 0 h 13716"/>
              <a:gd name="connsiteX9" fmla="*/ 6007608 w 8229600"/>
              <a:gd name="connsiteY9" fmla="*/ 0 h 13716"/>
              <a:gd name="connsiteX10" fmla="*/ 6693408 w 8229600"/>
              <a:gd name="connsiteY10" fmla="*/ 0 h 13716"/>
              <a:gd name="connsiteX11" fmla="*/ 7296912 w 8229600"/>
              <a:gd name="connsiteY11" fmla="*/ 0 h 13716"/>
              <a:gd name="connsiteX12" fmla="*/ 8229600 w 8229600"/>
              <a:gd name="connsiteY12" fmla="*/ 0 h 13716"/>
              <a:gd name="connsiteX13" fmla="*/ 8229600 w 8229600"/>
              <a:gd name="connsiteY13" fmla="*/ 13716 h 13716"/>
              <a:gd name="connsiteX14" fmla="*/ 7626096 w 8229600"/>
              <a:gd name="connsiteY14" fmla="*/ 13716 h 13716"/>
              <a:gd name="connsiteX15" fmla="*/ 7022592 w 8229600"/>
              <a:gd name="connsiteY15" fmla="*/ 13716 h 13716"/>
              <a:gd name="connsiteX16" fmla="*/ 6172200 w 8229600"/>
              <a:gd name="connsiteY16" fmla="*/ 13716 h 13716"/>
              <a:gd name="connsiteX17" fmla="*/ 5650992 w 8229600"/>
              <a:gd name="connsiteY17" fmla="*/ 13716 h 13716"/>
              <a:gd name="connsiteX18" fmla="*/ 4882896 w 8229600"/>
              <a:gd name="connsiteY18" fmla="*/ 13716 h 13716"/>
              <a:gd name="connsiteX19" fmla="*/ 4443984 w 8229600"/>
              <a:gd name="connsiteY19" fmla="*/ 13716 h 13716"/>
              <a:gd name="connsiteX20" fmla="*/ 3758184 w 8229600"/>
              <a:gd name="connsiteY20" fmla="*/ 13716 h 13716"/>
              <a:gd name="connsiteX21" fmla="*/ 3236976 w 8229600"/>
              <a:gd name="connsiteY21" fmla="*/ 13716 h 13716"/>
              <a:gd name="connsiteX22" fmla="*/ 2386584 w 8229600"/>
              <a:gd name="connsiteY22" fmla="*/ 13716 h 13716"/>
              <a:gd name="connsiteX23" fmla="*/ 1947672 w 8229600"/>
              <a:gd name="connsiteY23" fmla="*/ 13716 h 13716"/>
              <a:gd name="connsiteX24" fmla="*/ 1261872 w 8229600"/>
              <a:gd name="connsiteY24" fmla="*/ 13716 h 13716"/>
              <a:gd name="connsiteX25" fmla="*/ 822960 w 8229600"/>
              <a:gd name="connsiteY25" fmla="*/ 13716 h 13716"/>
              <a:gd name="connsiteX26" fmla="*/ 0 w 8229600"/>
              <a:gd name="connsiteY26" fmla="*/ 13716 h 13716"/>
              <a:gd name="connsiteX27" fmla="*/ 0 w 8229600"/>
              <a:gd name="connsiteY27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3716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997" y="6635"/>
                  <a:pt x="8229550" y="9822"/>
                  <a:pt x="8229600" y="13716"/>
                </a:cubicBezTo>
                <a:cubicBezTo>
                  <a:pt x="7945777" y="15373"/>
                  <a:pt x="7812308" y="-13083"/>
                  <a:pt x="7461504" y="13716"/>
                </a:cubicBezTo>
                <a:cubicBezTo>
                  <a:pt x="7129391" y="48613"/>
                  <a:pt x="7087333" y="37334"/>
                  <a:pt x="6940296" y="13716"/>
                </a:cubicBezTo>
                <a:cubicBezTo>
                  <a:pt x="6810862" y="-27592"/>
                  <a:pt x="6701312" y="14789"/>
                  <a:pt x="6419088" y="13716"/>
                </a:cubicBezTo>
                <a:cubicBezTo>
                  <a:pt x="6152777" y="14283"/>
                  <a:pt x="5868611" y="44230"/>
                  <a:pt x="5650992" y="13716"/>
                </a:cubicBezTo>
                <a:cubicBezTo>
                  <a:pt x="5439747" y="10678"/>
                  <a:pt x="5334901" y="-5616"/>
                  <a:pt x="5129784" y="13716"/>
                </a:cubicBezTo>
                <a:cubicBezTo>
                  <a:pt x="4955906" y="35886"/>
                  <a:pt x="4793216" y="29316"/>
                  <a:pt x="4690872" y="13716"/>
                </a:cubicBezTo>
                <a:cubicBezTo>
                  <a:pt x="4552374" y="26515"/>
                  <a:pt x="4318742" y="1676"/>
                  <a:pt x="4087368" y="13716"/>
                </a:cubicBezTo>
                <a:cubicBezTo>
                  <a:pt x="3849418" y="28053"/>
                  <a:pt x="3751577" y="25116"/>
                  <a:pt x="3401568" y="13716"/>
                </a:cubicBezTo>
                <a:cubicBezTo>
                  <a:pt x="3067953" y="15837"/>
                  <a:pt x="3012425" y="22307"/>
                  <a:pt x="2798064" y="13716"/>
                </a:cubicBezTo>
                <a:cubicBezTo>
                  <a:pt x="2565154" y="11948"/>
                  <a:pt x="2426719" y="-36366"/>
                  <a:pt x="2276856" y="13716"/>
                </a:cubicBezTo>
                <a:cubicBezTo>
                  <a:pt x="2090980" y="-190"/>
                  <a:pt x="1702030" y="-12752"/>
                  <a:pt x="1426464" y="13716"/>
                </a:cubicBezTo>
                <a:cubicBezTo>
                  <a:pt x="1104481" y="65071"/>
                  <a:pt x="985013" y="-12262"/>
                  <a:pt x="740664" y="13716"/>
                </a:cubicBezTo>
                <a:cubicBezTo>
                  <a:pt x="507391" y="37071"/>
                  <a:pt x="191740" y="-16226"/>
                  <a:pt x="0" y="13716"/>
                </a:cubicBezTo>
                <a:cubicBezTo>
                  <a:pt x="503" y="9208"/>
                  <a:pt x="165" y="5575"/>
                  <a:pt x="0" y="0"/>
                </a:cubicBezTo>
                <a:close/>
              </a:path>
              <a:path w="8229600" h="13716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29236" y="7266"/>
                  <a:pt x="8229919" y="9308"/>
                  <a:pt x="8229600" y="13716"/>
                </a:cubicBezTo>
                <a:cubicBezTo>
                  <a:pt x="8094333" y="-9824"/>
                  <a:pt x="7850928" y="32876"/>
                  <a:pt x="7626096" y="13716"/>
                </a:cubicBezTo>
                <a:cubicBezTo>
                  <a:pt x="7448378" y="-5141"/>
                  <a:pt x="7315174" y="-6416"/>
                  <a:pt x="7022592" y="13716"/>
                </a:cubicBezTo>
                <a:cubicBezTo>
                  <a:pt x="6686163" y="45927"/>
                  <a:pt x="6352629" y="18938"/>
                  <a:pt x="6172200" y="13716"/>
                </a:cubicBezTo>
                <a:cubicBezTo>
                  <a:pt x="6015590" y="37773"/>
                  <a:pt x="5770309" y="16706"/>
                  <a:pt x="5650992" y="13716"/>
                </a:cubicBezTo>
                <a:cubicBezTo>
                  <a:pt x="5483975" y="7520"/>
                  <a:pt x="5165324" y="64376"/>
                  <a:pt x="4882896" y="13716"/>
                </a:cubicBezTo>
                <a:cubicBezTo>
                  <a:pt x="4568934" y="2481"/>
                  <a:pt x="4556334" y="23104"/>
                  <a:pt x="4443984" y="13716"/>
                </a:cubicBezTo>
                <a:cubicBezTo>
                  <a:pt x="4320775" y="6004"/>
                  <a:pt x="4034988" y="-8062"/>
                  <a:pt x="3758184" y="13716"/>
                </a:cubicBezTo>
                <a:cubicBezTo>
                  <a:pt x="3445155" y="-5570"/>
                  <a:pt x="3367892" y="9252"/>
                  <a:pt x="3236976" y="13716"/>
                </a:cubicBezTo>
                <a:cubicBezTo>
                  <a:pt x="3093796" y="21836"/>
                  <a:pt x="2635824" y="19560"/>
                  <a:pt x="2386584" y="13716"/>
                </a:cubicBezTo>
                <a:cubicBezTo>
                  <a:pt x="2139815" y="-7869"/>
                  <a:pt x="2105958" y="21373"/>
                  <a:pt x="1947672" y="13716"/>
                </a:cubicBezTo>
                <a:cubicBezTo>
                  <a:pt x="1801011" y="-24483"/>
                  <a:pt x="1533636" y="10074"/>
                  <a:pt x="1261872" y="13716"/>
                </a:cubicBezTo>
                <a:cubicBezTo>
                  <a:pt x="989528" y="27655"/>
                  <a:pt x="1025848" y="10113"/>
                  <a:pt x="822960" y="13716"/>
                </a:cubicBezTo>
                <a:cubicBezTo>
                  <a:pt x="653456" y="16384"/>
                  <a:pt x="304027" y="3429"/>
                  <a:pt x="0" y="13716"/>
                </a:cubicBezTo>
                <a:cubicBezTo>
                  <a:pt x="326" y="10292"/>
                  <a:pt x="-17" y="5199"/>
                  <a:pt x="0" y="0"/>
                </a:cubicBezTo>
                <a:close/>
              </a:path>
              <a:path w="8229600" h="13716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815" y="6665"/>
                  <a:pt x="8229309" y="10133"/>
                  <a:pt x="8229600" y="13716"/>
                </a:cubicBezTo>
                <a:cubicBezTo>
                  <a:pt x="7944174" y="-33676"/>
                  <a:pt x="7795646" y="-38977"/>
                  <a:pt x="7461504" y="13716"/>
                </a:cubicBezTo>
                <a:cubicBezTo>
                  <a:pt x="7129776" y="46515"/>
                  <a:pt x="7082769" y="26874"/>
                  <a:pt x="6940296" y="13716"/>
                </a:cubicBezTo>
                <a:cubicBezTo>
                  <a:pt x="6799665" y="-20447"/>
                  <a:pt x="6652769" y="27211"/>
                  <a:pt x="6419088" y="13716"/>
                </a:cubicBezTo>
                <a:cubicBezTo>
                  <a:pt x="6143970" y="47703"/>
                  <a:pt x="5863165" y="-21103"/>
                  <a:pt x="5650992" y="13716"/>
                </a:cubicBezTo>
                <a:cubicBezTo>
                  <a:pt x="5419172" y="36034"/>
                  <a:pt x="5309448" y="-4977"/>
                  <a:pt x="5129784" y="13716"/>
                </a:cubicBezTo>
                <a:cubicBezTo>
                  <a:pt x="4947928" y="21451"/>
                  <a:pt x="4795021" y="1288"/>
                  <a:pt x="4690872" y="13716"/>
                </a:cubicBezTo>
                <a:cubicBezTo>
                  <a:pt x="4564358" y="-14151"/>
                  <a:pt x="4295485" y="-29852"/>
                  <a:pt x="4087368" y="13716"/>
                </a:cubicBezTo>
                <a:cubicBezTo>
                  <a:pt x="3871704" y="35834"/>
                  <a:pt x="3732927" y="-15470"/>
                  <a:pt x="3401568" y="13716"/>
                </a:cubicBezTo>
                <a:cubicBezTo>
                  <a:pt x="3075889" y="15088"/>
                  <a:pt x="3025898" y="39828"/>
                  <a:pt x="2798064" y="13716"/>
                </a:cubicBezTo>
                <a:cubicBezTo>
                  <a:pt x="2581856" y="-25441"/>
                  <a:pt x="2428311" y="-9472"/>
                  <a:pt x="2276856" y="13716"/>
                </a:cubicBezTo>
                <a:cubicBezTo>
                  <a:pt x="2098246" y="48711"/>
                  <a:pt x="1737531" y="51387"/>
                  <a:pt x="1426464" y="13716"/>
                </a:cubicBezTo>
                <a:cubicBezTo>
                  <a:pt x="1104708" y="21917"/>
                  <a:pt x="1006595" y="11356"/>
                  <a:pt x="740664" y="13716"/>
                </a:cubicBezTo>
                <a:cubicBezTo>
                  <a:pt x="480378" y="28512"/>
                  <a:pt x="202592" y="-16929"/>
                  <a:pt x="0" y="13716"/>
                </a:cubicBezTo>
                <a:cubicBezTo>
                  <a:pt x="244" y="8978"/>
                  <a:pt x="436" y="6414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3716"/>
                      <a:gd name="connsiteX1" fmla="*/ 521208 w 8229600"/>
                      <a:gd name="connsiteY1" fmla="*/ 0 h 13716"/>
                      <a:gd name="connsiteX2" fmla="*/ 1371600 w 8229600"/>
                      <a:gd name="connsiteY2" fmla="*/ 0 h 13716"/>
                      <a:gd name="connsiteX3" fmla="*/ 2221992 w 8229600"/>
                      <a:gd name="connsiteY3" fmla="*/ 0 h 13716"/>
                      <a:gd name="connsiteX4" fmla="*/ 3072384 w 8229600"/>
                      <a:gd name="connsiteY4" fmla="*/ 0 h 13716"/>
                      <a:gd name="connsiteX5" fmla="*/ 3511296 w 8229600"/>
                      <a:gd name="connsiteY5" fmla="*/ 0 h 13716"/>
                      <a:gd name="connsiteX6" fmla="*/ 4114800 w 8229600"/>
                      <a:gd name="connsiteY6" fmla="*/ 0 h 13716"/>
                      <a:gd name="connsiteX7" fmla="*/ 4553712 w 8229600"/>
                      <a:gd name="connsiteY7" fmla="*/ 0 h 13716"/>
                      <a:gd name="connsiteX8" fmla="*/ 5239512 w 8229600"/>
                      <a:gd name="connsiteY8" fmla="*/ 0 h 13716"/>
                      <a:gd name="connsiteX9" fmla="*/ 5843016 w 8229600"/>
                      <a:gd name="connsiteY9" fmla="*/ 0 h 13716"/>
                      <a:gd name="connsiteX10" fmla="*/ 6611112 w 8229600"/>
                      <a:gd name="connsiteY10" fmla="*/ 0 h 13716"/>
                      <a:gd name="connsiteX11" fmla="*/ 7461504 w 8229600"/>
                      <a:gd name="connsiteY11" fmla="*/ 0 h 13716"/>
                      <a:gd name="connsiteX12" fmla="*/ 8229600 w 8229600"/>
                      <a:gd name="connsiteY12" fmla="*/ 0 h 13716"/>
                      <a:gd name="connsiteX13" fmla="*/ 8229600 w 8229600"/>
                      <a:gd name="connsiteY13" fmla="*/ 13716 h 13716"/>
                      <a:gd name="connsiteX14" fmla="*/ 7461504 w 8229600"/>
                      <a:gd name="connsiteY14" fmla="*/ 13716 h 13716"/>
                      <a:gd name="connsiteX15" fmla="*/ 6940296 w 8229600"/>
                      <a:gd name="connsiteY15" fmla="*/ 13716 h 13716"/>
                      <a:gd name="connsiteX16" fmla="*/ 6419088 w 8229600"/>
                      <a:gd name="connsiteY16" fmla="*/ 13716 h 13716"/>
                      <a:gd name="connsiteX17" fmla="*/ 5650992 w 8229600"/>
                      <a:gd name="connsiteY17" fmla="*/ 13716 h 13716"/>
                      <a:gd name="connsiteX18" fmla="*/ 5129784 w 8229600"/>
                      <a:gd name="connsiteY18" fmla="*/ 13716 h 13716"/>
                      <a:gd name="connsiteX19" fmla="*/ 4690872 w 8229600"/>
                      <a:gd name="connsiteY19" fmla="*/ 13716 h 13716"/>
                      <a:gd name="connsiteX20" fmla="*/ 4087368 w 8229600"/>
                      <a:gd name="connsiteY20" fmla="*/ 13716 h 13716"/>
                      <a:gd name="connsiteX21" fmla="*/ 3401568 w 8229600"/>
                      <a:gd name="connsiteY21" fmla="*/ 13716 h 13716"/>
                      <a:gd name="connsiteX22" fmla="*/ 2798064 w 8229600"/>
                      <a:gd name="connsiteY22" fmla="*/ 13716 h 13716"/>
                      <a:gd name="connsiteX23" fmla="*/ 2276856 w 8229600"/>
                      <a:gd name="connsiteY23" fmla="*/ 13716 h 13716"/>
                      <a:gd name="connsiteX24" fmla="*/ 1426464 w 8229600"/>
                      <a:gd name="connsiteY24" fmla="*/ 13716 h 13716"/>
                      <a:gd name="connsiteX25" fmla="*/ 740664 w 8229600"/>
                      <a:gd name="connsiteY25" fmla="*/ 13716 h 13716"/>
                      <a:gd name="connsiteX26" fmla="*/ 0 w 8229600"/>
                      <a:gd name="connsiteY26" fmla="*/ 13716 h 13716"/>
                      <a:gd name="connsiteX27" fmla="*/ 0 w 8229600"/>
                      <a:gd name="connsiteY27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3716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9169" y="6566"/>
                          <a:pt x="8229218" y="9895"/>
                          <a:pt x="8229600" y="13716"/>
                        </a:cubicBezTo>
                        <a:cubicBezTo>
                          <a:pt x="7940706" y="-13865"/>
                          <a:pt x="7792584" y="-20581"/>
                          <a:pt x="7461504" y="13716"/>
                        </a:cubicBezTo>
                        <a:cubicBezTo>
                          <a:pt x="7130424" y="48013"/>
                          <a:pt x="7080072" y="39273"/>
                          <a:pt x="6940296" y="13716"/>
                        </a:cubicBezTo>
                        <a:cubicBezTo>
                          <a:pt x="6800520" y="-11841"/>
                          <a:pt x="6672872" y="22099"/>
                          <a:pt x="6419088" y="13716"/>
                        </a:cubicBezTo>
                        <a:cubicBezTo>
                          <a:pt x="6165304" y="5333"/>
                          <a:pt x="5869721" y="415"/>
                          <a:pt x="5650992" y="13716"/>
                        </a:cubicBezTo>
                        <a:cubicBezTo>
                          <a:pt x="5432263" y="27017"/>
                          <a:pt x="5308310" y="-1549"/>
                          <a:pt x="5129784" y="13716"/>
                        </a:cubicBezTo>
                        <a:cubicBezTo>
                          <a:pt x="4951258" y="28981"/>
                          <a:pt x="4799696" y="10785"/>
                          <a:pt x="4690872" y="13716"/>
                        </a:cubicBezTo>
                        <a:cubicBezTo>
                          <a:pt x="4582048" y="16647"/>
                          <a:pt x="4311124" y="-12408"/>
                          <a:pt x="4087368" y="13716"/>
                        </a:cubicBezTo>
                        <a:cubicBezTo>
                          <a:pt x="3863612" y="39840"/>
                          <a:pt x="3730288" y="8802"/>
                          <a:pt x="3401568" y="13716"/>
                        </a:cubicBezTo>
                        <a:cubicBezTo>
                          <a:pt x="3072848" y="18630"/>
                          <a:pt x="3020684" y="27853"/>
                          <a:pt x="2798064" y="13716"/>
                        </a:cubicBezTo>
                        <a:cubicBezTo>
                          <a:pt x="2575444" y="-421"/>
                          <a:pt x="2440915" y="-11924"/>
                          <a:pt x="2276856" y="13716"/>
                        </a:cubicBezTo>
                        <a:cubicBezTo>
                          <a:pt x="2112797" y="39356"/>
                          <a:pt x="1726502" y="-14132"/>
                          <a:pt x="1426464" y="13716"/>
                        </a:cubicBezTo>
                        <a:cubicBezTo>
                          <a:pt x="1126426" y="41564"/>
                          <a:pt x="992925" y="16444"/>
                          <a:pt x="740664" y="13716"/>
                        </a:cubicBezTo>
                        <a:cubicBezTo>
                          <a:pt x="488403" y="10988"/>
                          <a:pt x="195650" y="-20633"/>
                          <a:pt x="0" y="13716"/>
                        </a:cubicBezTo>
                        <a:cubicBezTo>
                          <a:pt x="120" y="8944"/>
                          <a:pt x="-32" y="6034"/>
                          <a:pt x="0" y="0"/>
                        </a:cubicBezTo>
                        <a:close/>
                      </a:path>
                      <a:path w="8229600" h="13716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29365" y="6754"/>
                          <a:pt x="8229865" y="9234"/>
                          <a:pt x="8229600" y="13716"/>
                        </a:cubicBezTo>
                        <a:cubicBezTo>
                          <a:pt x="8075287" y="30482"/>
                          <a:pt x="7821366" y="17278"/>
                          <a:pt x="7626096" y="13716"/>
                        </a:cubicBezTo>
                        <a:cubicBezTo>
                          <a:pt x="7430826" y="10154"/>
                          <a:pt x="7320004" y="-14241"/>
                          <a:pt x="7022592" y="13716"/>
                        </a:cubicBezTo>
                        <a:cubicBezTo>
                          <a:pt x="6725180" y="41673"/>
                          <a:pt x="6348804" y="-18597"/>
                          <a:pt x="6172200" y="13716"/>
                        </a:cubicBezTo>
                        <a:cubicBezTo>
                          <a:pt x="5995596" y="46029"/>
                          <a:pt x="5788102" y="18318"/>
                          <a:pt x="5650992" y="13716"/>
                        </a:cubicBezTo>
                        <a:cubicBezTo>
                          <a:pt x="5513882" y="9114"/>
                          <a:pt x="5198399" y="24549"/>
                          <a:pt x="4882896" y="13716"/>
                        </a:cubicBezTo>
                        <a:cubicBezTo>
                          <a:pt x="4567393" y="2883"/>
                          <a:pt x="4557008" y="22393"/>
                          <a:pt x="4443984" y="13716"/>
                        </a:cubicBezTo>
                        <a:cubicBezTo>
                          <a:pt x="4330960" y="5039"/>
                          <a:pt x="4061674" y="24319"/>
                          <a:pt x="3758184" y="13716"/>
                        </a:cubicBezTo>
                        <a:cubicBezTo>
                          <a:pt x="3454694" y="3113"/>
                          <a:pt x="3380392" y="14547"/>
                          <a:pt x="3236976" y="13716"/>
                        </a:cubicBezTo>
                        <a:cubicBezTo>
                          <a:pt x="3093560" y="12885"/>
                          <a:pt x="2632116" y="33035"/>
                          <a:pt x="2386584" y="13716"/>
                        </a:cubicBezTo>
                        <a:cubicBezTo>
                          <a:pt x="2141052" y="-5603"/>
                          <a:pt x="2110884" y="24205"/>
                          <a:pt x="1947672" y="13716"/>
                        </a:cubicBezTo>
                        <a:cubicBezTo>
                          <a:pt x="1784460" y="3227"/>
                          <a:pt x="1535467" y="-4111"/>
                          <a:pt x="1261872" y="13716"/>
                        </a:cubicBezTo>
                        <a:cubicBezTo>
                          <a:pt x="988277" y="31543"/>
                          <a:pt x="1021096" y="5803"/>
                          <a:pt x="822960" y="13716"/>
                        </a:cubicBezTo>
                        <a:cubicBezTo>
                          <a:pt x="624824" y="21629"/>
                          <a:pt x="298309" y="-3289"/>
                          <a:pt x="0" y="13716"/>
                        </a:cubicBezTo>
                        <a:cubicBezTo>
                          <a:pt x="52" y="10594"/>
                          <a:pt x="386" y="536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368" y="1553487"/>
            <a:ext cx="8518319" cy="3283689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Current ISU Core Apps Build: Photoshop, Illustrator, Premiere Rush, XD, Acrobat</a:t>
            </a:r>
          </a:p>
          <a:p>
            <a:pPr>
              <a:lnSpc>
                <a:spcPct val="90000"/>
              </a:lnSpc>
            </a:pPr>
            <a:r>
              <a:rPr lang="en-US" sz="2000"/>
              <a:t>Addition of Adobe </a:t>
            </a:r>
            <a:r>
              <a:rPr lang="en-US" sz="2000" dirty="0"/>
              <a:t>Substance 3D (Creation of 3D and XR content) into the Creative Cloud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Adobe Faculty Development Award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In partnership with College of Education, as well as CTLT and Milner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Bringing digital literacy and technical skills to students by providing a (decision-making) model for instructors to integrate Adobe tools into their curriculum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Phase I - Spring 2022 and Phase II - Summer 2022</a:t>
            </a:r>
          </a:p>
        </p:txBody>
      </p:sp>
      <p:pic>
        <p:nvPicPr>
          <p:cNvPr id="4" name="Picture 3" descr="whitebackgroun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28" r="62268" b="-617"/>
          <a:stretch/>
        </p:blipFill>
        <p:spPr>
          <a:xfrm>
            <a:off x="196312" y="4392502"/>
            <a:ext cx="2099213" cy="7548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F41B1E-89D9-4FD0-8AC6-F9C3C1F79207}"/>
              </a:ext>
            </a:extLst>
          </p:cNvPr>
          <p:cNvSpPr txBox="1"/>
          <p:nvPr/>
        </p:nvSpPr>
        <p:spPr>
          <a:xfrm>
            <a:off x="7911600" y="4820729"/>
            <a:ext cx="1382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Rosie Hauck</a:t>
            </a:r>
          </a:p>
          <a:p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4086927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369" y="178904"/>
            <a:ext cx="8263890" cy="1075811"/>
          </a:xfrm>
        </p:spPr>
        <p:txBody>
          <a:bodyPr anchor="b">
            <a:normAutofit/>
          </a:bodyPr>
          <a:lstStyle/>
          <a:p>
            <a:r>
              <a:rPr lang="en-US" sz="3800" b="1" kern="1200">
                <a:latin typeface="+mj-lt"/>
                <a:ea typeface="+mj-ea"/>
                <a:cs typeface="+mj-cs"/>
              </a:rPr>
              <a:t>Adobe Creative Campus Updates (cont)</a:t>
            </a:r>
            <a:endParaRPr lang="en-US" sz="38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261158"/>
            <a:ext cx="8229600" cy="13716"/>
          </a:xfrm>
          <a:custGeom>
            <a:avLst/>
            <a:gdLst>
              <a:gd name="connsiteX0" fmla="*/ 0 w 8229600"/>
              <a:gd name="connsiteY0" fmla="*/ 0 h 13716"/>
              <a:gd name="connsiteX1" fmla="*/ 521208 w 8229600"/>
              <a:gd name="connsiteY1" fmla="*/ 0 h 13716"/>
              <a:gd name="connsiteX2" fmla="*/ 1371600 w 8229600"/>
              <a:gd name="connsiteY2" fmla="*/ 0 h 13716"/>
              <a:gd name="connsiteX3" fmla="*/ 2221992 w 8229600"/>
              <a:gd name="connsiteY3" fmla="*/ 0 h 13716"/>
              <a:gd name="connsiteX4" fmla="*/ 3072384 w 8229600"/>
              <a:gd name="connsiteY4" fmla="*/ 0 h 13716"/>
              <a:gd name="connsiteX5" fmla="*/ 3511296 w 8229600"/>
              <a:gd name="connsiteY5" fmla="*/ 0 h 13716"/>
              <a:gd name="connsiteX6" fmla="*/ 4114800 w 8229600"/>
              <a:gd name="connsiteY6" fmla="*/ 0 h 13716"/>
              <a:gd name="connsiteX7" fmla="*/ 4553712 w 8229600"/>
              <a:gd name="connsiteY7" fmla="*/ 0 h 13716"/>
              <a:gd name="connsiteX8" fmla="*/ 5239512 w 8229600"/>
              <a:gd name="connsiteY8" fmla="*/ 0 h 13716"/>
              <a:gd name="connsiteX9" fmla="*/ 5843016 w 8229600"/>
              <a:gd name="connsiteY9" fmla="*/ 0 h 13716"/>
              <a:gd name="connsiteX10" fmla="*/ 6611112 w 8229600"/>
              <a:gd name="connsiteY10" fmla="*/ 0 h 13716"/>
              <a:gd name="connsiteX11" fmla="*/ 7461504 w 8229600"/>
              <a:gd name="connsiteY11" fmla="*/ 0 h 13716"/>
              <a:gd name="connsiteX12" fmla="*/ 8229600 w 8229600"/>
              <a:gd name="connsiteY12" fmla="*/ 0 h 13716"/>
              <a:gd name="connsiteX13" fmla="*/ 8229600 w 8229600"/>
              <a:gd name="connsiteY13" fmla="*/ 13716 h 13716"/>
              <a:gd name="connsiteX14" fmla="*/ 7461504 w 8229600"/>
              <a:gd name="connsiteY14" fmla="*/ 13716 h 13716"/>
              <a:gd name="connsiteX15" fmla="*/ 6940296 w 8229600"/>
              <a:gd name="connsiteY15" fmla="*/ 13716 h 13716"/>
              <a:gd name="connsiteX16" fmla="*/ 6419088 w 8229600"/>
              <a:gd name="connsiteY16" fmla="*/ 13716 h 13716"/>
              <a:gd name="connsiteX17" fmla="*/ 5650992 w 8229600"/>
              <a:gd name="connsiteY17" fmla="*/ 13716 h 13716"/>
              <a:gd name="connsiteX18" fmla="*/ 5129784 w 8229600"/>
              <a:gd name="connsiteY18" fmla="*/ 13716 h 13716"/>
              <a:gd name="connsiteX19" fmla="*/ 4690872 w 8229600"/>
              <a:gd name="connsiteY19" fmla="*/ 13716 h 13716"/>
              <a:gd name="connsiteX20" fmla="*/ 4087368 w 8229600"/>
              <a:gd name="connsiteY20" fmla="*/ 13716 h 13716"/>
              <a:gd name="connsiteX21" fmla="*/ 3401568 w 8229600"/>
              <a:gd name="connsiteY21" fmla="*/ 13716 h 13716"/>
              <a:gd name="connsiteX22" fmla="*/ 2798064 w 8229600"/>
              <a:gd name="connsiteY22" fmla="*/ 13716 h 13716"/>
              <a:gd name="connsiteX23" fmla="*/ 2276856 w 8229600"/>
              <a:gd name="connsiteY23" fmla="*/ 13716 h 13716"/>
              <a:gd name="connsiteX24" fmla="*/ 1426464 w 8229600"/>
              <a:gd name="connsiteY24" fmla="*/ 13716 h 13716"/>
              <a:gd name="connsiteX25" fmla="*/ 740664 w 8229600"/>
              <a:gd name="connsiteY25" fmla="*/ 13716 h 13716"/>
              <a:gd name="connsiteX26" fmla="*/ 0 w 8229600"/>
              <a:gd name="connsiteY26" fmla="*/ 13716 h 13716"/>
              <a:gd name="connsiteX27" fmla="*/ 0 w 8229600"/>
              <a:gd name="connsiteY27" fmla="*/ 0 h 13716"/>
              <a:gd name="connsiteX0" fmla="*/ 0 w 8229600"/>
              <a:gd name="connsiteY0" fmla="*/ 0 h 13716"/>
              <a:gd name="connsiteX1" fmla="*/ 521208 w 8229600"/>
              <a:gd name="connsiteY1" fmla="*/ 0 h 13716"/>
              <a:gd name="connsiteX2" fmla="*/ 960120 w 8229600"/>
              <a:gd name="connsiteY2" fmla="*/ 0 h 13716"/>
              <a:gd name="connsiteX3" fmla="*/ 1481328 w 8229600"/>
              <a:gd name="connsiteY3" fmla="*/ 0 h 13716"/>
              <a:gd name="connsiteX4" fmla="*/ 2167128 w 8229600"/>
              <a:gd name="connsiteY4" fmla="*/ 0 h 13716"/>
              <a:gd name="connsiteX5" fmla="*/ 2935224 w 8229600"/>
              <a:gd name="connsiteY5" fmla="*/ 0 h 13716"/>
              <a:gd name="connsiteX6" fmla="*/ 3785616 w 8229600"/>
              <a:gd name="connsiteY6" fmla="*/ 0 h 13716"/>
              <a:gd name="connsiteX7" fmla="*/ 4636008 w 8229600"/>
              <a:gd name="connsiteY7" fmla="*/ 0 h 13716"/>
              <a:gd name="connsiteX8" fmla="*/ 5239512 w 8229600"/>
              <a:gd name="connsiteY8" fmla="*/ 0 h 13716"/>
              <a:gd name="connsiteX9" fmla="*/ 6007608 w 8229600"/>
              <a:gd name="connsiteY9" fmla="*/ 0 h 13716"/>
              <a:gd name="connsiteX10" fmla="*/ 6693408 w 8229600"/>
              <a:gd name="connsiteY10" fmla="*/ 0 h 13716"/>
              <a:gd name="connsiteX11" fmla="*/ 7296912 w 8229600"/>
              <a:gd name="connsiteY11" fmla="*/ 0 h 13716"/>
              <a:gd name="connsiteX12" fmla="*/ 8229600 w 8229600"/>
              <a:gd name="connsiteY12" fmla="*/ 0 h 13716"/>
              <a:gd name="connsiteX13" fmla="*/ 8229600 w 8229600"/>
              <a:gd name="connsiteY13" fmla="*/ 13716 h 13716"/>
              <a:gd name="connsiteX14" fmla="*/ 7626096 w 8229600"/>
              <a:gd name="connsiteY14" fmla="*/ 13716 h 13716"/>
              <a:gd name="connsiteX15" fmla="*/ 7022592 w 8229600"/>
              <a:gd name="connsiteY15" fmla="*/ 13716 h 13716"/>
              <a:gd name="connsiteX16" fmla="*/ 6172200 w 8229600"/>
              <a:gd name="connsiteY16" fmla="*/ 13716 h 13716"/>
              <a:gd name="connsiteX17" fmla="*/ 5650992 w 8229600"/>
              <a:gd name="connsiteY17" fmla="*/ 13716 h 13716"/>
              <a:gd name="connsiteX18" fmla="*/ 4882896 w 8229600"/>
              <a:gd name="connsiteY18" fmla="*/ 13716 h 13716"/>
              <a:gd name="connsiteX19" fmla="*/ 4443984 w 8229600"/>
              <a:gd name="connsiteY19" fmla="*/ 13716 h 13716"/>
              <a:gd name="connsiteX20" fmla="*/ 3758184 w 8229600"/>
              <a:gd name="connsiteY20" fmla="*/ 13716 h 13716"/>
              <a:gd name="connsiteX21" fmla="*/ 3236976 w 8229600"/>
              <a:gd name="connsiteY21" fmla="*/ 13716 h 13716"/>
              <a:gd name="connsiteX22" fmla="*/ 2386584 w 8229600"/>
              <a:gd name="connsiteY22" fmla="*/ 13716 h 13716"/>
              <a:gd name="connsiteX23" fmla="*/ 1947672 w 8229600"/>
              <a:gd name="connsiteY23" fmla="*/ 13716 h 13716"/>
              <a:gd name="connsiteX24" fmla="*/ 1261872 w 8229600"/>
              <a:gd name="connsiteY24" fmla="*/ 13716 h 13716"/>
              <a:gd name="connsiteX25" fmla="*/ 822960 w 8229600"/>
              <a:gd name="connsiteY25" fmla="*/ 13716 h 13716"/>
              <a:gd name="connsiteX26" fmla="*/ 0 w 8229600"/>
              <a:gd name="connsiteY26" fmla="*/ 13716 h 13716"/>
              <a:gd name="connsiteX27" fmla="*/ 0 w 8229600"/>
              <a:gd name="connsiteY27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3716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997" y="6635"/>
                  <a:pt x="8229550" y="9822"/>
                  <a:pt x="8229600" y="13716"/>
                </a:cubicBezTo>
                <a:cubicBezTo>
                  <a:pt x="7945777" y="15373"/>
                  <a:pt x="7812308" y="-13083"/>
                  <a:pt x="7461504" y="13716"/>
                </a:cubicBezTo>
                <a:cubicBezTo>
                  <a:pt x="7129391" y="48613"/>
                  <a:pt x="7087333" y="37334"/>
                  <a:pt x="6940296" y="13716"/>
                </a:cubicBezTo>
                <a:cubicBezTo>
                  <a:pt x="6810862" y="-27592"/>
                  <a:pt x="6701312" y="14789"/>
                  <a:pt x="6419088" y="13716"/>
                </a:cubicBezTo>
                <a:cubicBezTo>
                  <a:pt x="6152777" y="14283"/>
                  <a:pt x="5868611" y="44230"/>
                  <a:pt x="5650992" y="13716"/>
                </a:cubicBezTo>
                <a:cubicBezTo>
                  <a:pt x="5439747" y="10678"/>
                  <a:pt x="5334901" y="-5616"/>
                  <a:pt x="5129784" y="13716"/>
                </a:cubicBezTo>
                <a:cubicBezTo>
                  <a:pt x="4955906" y="35886"/>
                  <a:pt x="4793216" y="29316"/>
                  <a:pt x="4690872" y="13716"/>
                </a:cubicBezTo>
                <a:cubicBezTo>
                  <a:pt x="4552374" y="26515"/>
                  <a:pt x="4318742" y="1676"/>
                  <a:pt x="4087368" y="13716"/>
                </a:cubicBezTo>
                <a:cubicBezTo>
                  <a:pt x="3849418" y="28053"/>
                  <a:pt x="3751577" y="25116"/>
                  <a:pt x="3401568" y="13716"/>
                </a:cubicBezTo>
                <a:cubicBezTo>
                  <a:pt x="3067953" y="15837"/>
                  <a:pt x="3012425" y="22307"/>
                  <a:pt x="2798064" y="13716"/>
                </a:cubicBezTo>
                <a:cubicBezTo>
                  <a:pt x="2565154" y="11948"/>
                  <a:pt x="2426719" y="-36366"/>
                  <a:pt x="2276856" y="13716"/>
                </a:cubicBezTo>
                <a:cubicBezTo>
                  <a:pt x="2090980" y="-190"/>
                  <a:pt x="1702030" y="-12752"/>
                  <a:pt x="1426464" y="13716"/>
                </a:cubicBezTo>
                <a:cubicBezTo>
                  <a:pt x="1104481" y="65071"/>
                  <a:pt x="985013" y="-12262"/>
                  <a:pt x="740664" y="13716"/>
                </a:cubicBezTo>
                <a:cubicBezTo>
                  <a:pt x="507391" y="37071"/>
                  <a:pt x="191740" y="-16226"/>
                  <a:pt x="0" y="13716"/>
                </a:cubicBezTo>
                <a:cubicBezTo>
                  <a:pt x="503" y="9208"/>
                  <a:pt x="165" y="5575"/>
                  <a:pt x="0" y="0"/>
                </a:cubicBezTo>
                <a:close/>
              </a:path>
              <a:path w="8229600" h="13716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29236" y="7266"/>
                  <a:pt x="8229919" y="9308"/>
                  <a:pt x="8229600" y="13716"/>
                </a:cubicBezTo>
                <a:cubicBezTo>
                  <a:pt x="8094333" y="-9824"/>
                  <a:pt x="7850928" y="32876"/>
                  <a:pt x="7626096" y="13716"/>
                </a:cubicBezTo>
                <a:cubicBezTo>
                  <a:pt x="7448378" y="-5141"/>
                  <a:pt x="7315174" y="-6416"/>
                  <a:pt x="7022592" y="13716"/>
                </a:cubicBezTo>
                <a:cubicBezTo>
                  <a:pt x="6686163" y="45927"/>
                  <a:pt x="6352629" y="18938"/>
                  <a:pt x="6172200" y="13716"/>
                </a:cubicBezTo>
                <a:cubicBezTo>
                  <a:pt x="6015590" y="37773"/>
                  <a:pt x="5770309" y="16706"/>
                  <a:pt x="5650992" y="13716"/>
                </a:cubicBezTo>
                <a:cubicBezTo>
                  <a:pt x="5483975" y="7520"/>
                  <a:pt x="5165324" y="64376"/>
                  <a:pt x="4882896" y="13716"/>
                </a:cubicBezTo>
                <a:cubicBezTo>
                  <a:pt x="4568934" y="2481"/>
                  <a:pt x="4556334" y="23104"/>
                  <a:pt x="4443984" y="13716"/>
                </a:cubicBezTo>
                <a:cubicBezTo>
                  <a:pt x="4320775" y="6004"/>
                  <a:pt x="4034988" y="-8062"/>
                  <a:pt x="3758184" y="13716"/>
                </a:cubicBezTo>
                <a:cubicBezTo>
                  <a:pt x="3445155" y="-5570"/>
                  <a:pt x="3367892" y="9252"/>
                  <a:pt x="3236976" y="13716"/>
                </a:cubicBezTo>
                <a:cubicBezTo>
                  <a:pt x="3093796" y="21836"/>
                  <a:pt x="2635824" y="19560"/>
                  <a:pt x="2386584" y="13716"/>
                </a:cubicBezTo>
                <a:cubicBezTo>
                  <a:pt x="2139815" y="-7869"/>
                  <a:pt x="2105958" y="21373"/>
                  <a:pt x="1947672" y="13716"/>
                </a:cubicBezTo>
                <a:cubicBezTo>
                  <a:pt x="1801011" y="-24483"/>
                  <a:pt x="1533636" y="10074"/>
                  <a:pt x="1261872" y="13716"/>
                </a:cubicBezTo>
                <a:cubicBezTo>
                  <a:pt x="989528" y="27655"/>
                  <a:pt x="1025848" y="10113"/>
                  <a:pt x="822960" y="13716"/>
                </a:cubicBezTo>
                <a:cubicBezTo>
                  <a:pt x="653456" y="16384"/>
                  <a:pt x="304027" y="3429"/>
                  <a:pt x="0" y="13716"/>
                </a:cubicBezTo>
                <a:cubicBezTo>
                  <a:pt x="326" y="10292"/>
                  <a:pt x="-17" y="5199"/>
                  <a:pt x="0" y="0"/>
                </a:cubicBezTo>
                <a:close/>
              </a:path>
              <a:path w="8229600" h="13716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815" y="6665"/>
                  <a:pt x="8229309" y="10133"/>
                  <a:pt x="8229600" y="13716"/>
                </a:cubicBezTo>
                <a:cubicBezTo>
                  <a:pt x="7944174" y="-33676"/>
                  <a:pt x="7795646" y="-38977"/>
                  <a:pt x="7461504" y="13716"/>
                </a:cubicBezTo>
                <a:cubicBezTo>
                  <a:pt x="7129776" y="46515"/>
                  <a:pt x="7082769" y="26874"/>
                  <a:pt x="6940296" y="13716"/>
                </a:cubicBezTo>
                <a:cubicBezTo>
                  <a:pt x="6799665" y="-20447"/>
                  <a:pt x="6652769" y="27211"/>
                  <a:pt x="6419088" y="13716"/>
                </a:cubicBezTo>
                <a:cubicBezTo>
                  <a:pt x="6143970" y="47703"/>
                  <a:pt x="5863165" y="-21103"/>
                  <a:pt x="5650992" y="13716"/>
                </a:cubicBezTo>
                <a:cubicBezTo>
                  <a:pt x="5419172" y="36034"/>
                  <a:pt x="5309448" y="-4977"/>
                  <a:pt x="5129784" y="13716"/>
                </a:cubicBezTo>
                <a:cubicBezTo>
                  <a:pt x="4947928" y="21451"/>
                  <a:pt x="4795021" y="1288"/>
                  <a:pt x="4690872" y="13716"/>
                </a:cubicBezTo>
                <a:cubicBezTo>
                  <a:pt x="4564358" y="-14151"/>
                  <a:pt x="4295485" y="-29852"/>
                  <a:pt x="4087368" y="13716"/>
                </a:cubicBezTo>
                <a:cubicBezTo>
                  <a:pt x="3871704" y="35834"/>
                  <a:pt x="3732927" y="-15470"/>
                  <a:pt x="3401568" y="13716"/>
                </a:cubicBezTo>
                <a:cubicBezTo>
                  <a:pt x="3075889" y="15088"/>
                  <a:pt x="3025898" y="39828"/>
                  <a:pt x="2798064" y="13716"/>
                </a:cubicBezTo>
                <a:cubicBezTo>
                  <a:pt x="2581856" y="-25441"/>
                  <a:pt x="2428311" y="-9472"/>
                  <a:pt x="2276856" y="13716"/>
                </a:cubicBezTo>
                <a:cubicBezTo>
                  <a:pt x="2098246" y="48711"/>
                  <a:pt x="1737531" y="51387"/>
                  <a:pt x="1426464" y="13716"/>
                </a:cubicBezTo>
                <a:cubicBezTo>
                  <a:pt x="1104708" y="21917"/>
                  <a:pt x="1006595" y="11356"/>
                  <a:pt x="740664" y="13716"/>
                </a:cubicBezTo>
                <a:cubicBezTo>
                  <a:pt x="480378" y="28512"/>
                  <a:pt x="202592" y="-16929"/>
                  <a:pt x="0" y="13716"/>
                </a:cubicBezTo>
                <a:cubicBezTo>
                  <a:pt x="244" y="8978"/>
                  <a:pt x="436" y="6414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3716"/>
                      <a:gd name="connsiteX1" fmla="*/ 521208 w 8229600"/>
                      <a:gd name="connsiteY1" fmla="*/ 0 h 13716"/>
                      <a:gd name="connsiteX2" fmla="*/ 1371600 w 8229600"/>
                      <a:gd name="connsiteY2" fmla="*/ 0 h 13716"/>
                      <a:gd name="connsiteX3" fmla="*/ 2221992 w 8229600"/>
                      <a:gd name="connsiteY3" fmla="*/ 0 h 13716"/>
                      <a:gd name="connsiteX4" fmla="*/ 3072384 w 8229600"/>
                      <a:gd name="connsiteY4" fmla="*/ 0 h 13716"/>
                      <a:gd name="connsiteX5" fmla="*/ 3511296 w 8229600"/>
                      <a:gd name="connsiteY5" fmla="*/ 0 h 13716"/>
                      <a:gd name="connsiteX6" fmla="*/ 4114800 w 8229600"/>
                      <a:gd name="connsiteY6" fmla="*/ 0 h 13716"/>
                      <a:gd name="connsiteX7" fmla="*/ 4553712 w 8229600"/>
                      <a:gd name="connsiteY7" fmla="*/ 0 h 13716"/>
                      <a:gd name="connsiteX8" fmla="*/ 5239512 w 8229600"/>
                      <a:gd name="connsiteY8" fmla="*/ 0 h 13716"/>
                      <a:gd name="connsiteX9" fmla="*/ 5843016 w 8229600"/>
                      <a:gd name="connsiteY9" fmla="*/ 0 h 13716"/>
                      <a:gd name="connsiteX10" fmla="*/ 6611112 w 8229600"/>
                      <a:gd name="connsiteY10" fmla="*/ 0 h 13716"/>
                      <a:gd name="connsiteX11" fmla="*/ 7461504 w 8229600"/>
                      <a:gd name="connsiteY11" fmla="*/ 0 h 13716"/>
                      <a:gd name="connsiteX12" fmla="*/ 8229600 w 8229600"/>
                      <a:gd name="connsiteY12" fmla="*/ 0 h 13716"/>
                      <a:gd name="connsiteX13" fmla="*/ 8229600 w 8229600"/>
                      <a:gd name="connsiteY13" fmla="*/ 13716 h 13716"/>
                      <a:gd name="connsiteX14" fmla="*/ 7461504 w 8229600"/>
                      <a:gd name="connsiteY14" fmla="*/ 13716 h 13716"/>
                      <a:gd name="connsiteX15" fmla="*/ 6940296 w 8229600"/>
                      <a:gd name="connsiteY15" fmla="*/ 13716 h 13716"/>
                      <a:gd name="connsiteX16" fmla="*/ 6419088 w 8229600"/>
                      <a:gd name="connsiteY16" fmla="*/ 13716 h 13716"/>
                      <a:gd name="connsiteX17" fmla="*/ 5650992 w 8229600"/>
                      <a:gd name="connsiteY17" fmla="*/ 13716 h 13716"/>
                      <a:gd name="connsiteX18" fmla="*/ 5129784 w 8229600"/>
                      <a:gd name="connsiteY18" fmla="*/ 13716 h 13716"/>
                      <a:gd name="connsiteX19" fmla="*/ 4690872 w 8229600"/>
                      <a:gd name="connsiteY19" fmla="*/ 13716 h 13716"/>
                      <a:gd name="connsiteX20" fmla="*/ 4087368 w 8229600"/>
                      <a:gd name="connsiteY20" fmla="*/ 13716 h 13716"/>
                      <a:gd name="connsiteX21" fmla="*/ 3401568 w 8229600"/>
                      <a:gd name="connsiteY21" fmla="*/ 13716 h 13716"/>
                      <a:gd name="connsiteX22" fmla="*/ 2798064 w 8229600"/>
                      <a:gd name="connsiteY22" fmla="*/ 13716 h 13716"/>
                      <a:gd name="connsiteX23" fmla="*/ 2276856 w 8229600"/>
                      <a:gd name="connsiteY23" fmla="*/ 13716 h 13716"/>
                      <a:gd name="connsiteX24" fmla="*/ 1426464 w 8229600"/>
                      <a:gd name="connsiteY24" fmla="*/ 13716 h 13716"/>
                      <a:gd name="connsiteX25" fmla="*/ 740664 w 8229600"/>
                      <a:gd name="connsiteY25" fmla="*/ 13716 h 13716"/>
                      <a:gd name="connsiteX26" fmla="*/ 0 w 8229600"/>
                      <a:gd name="connsiteY26" fmla="*/ 13716 h 13716"/>
                      <a:gd name="connsiteX27" fmla="*/ 0 w 8229600"/>
                      <a:gd name="connsiteY27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3716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9169" y="6566"/>
                          <a:pt x="8229218" y="9895"/>
                          <a:pt x="8229600" y="13716"/>
                        </a:cubicBezTo>
                        <a:cubicBezTo>
                          <a:pt x="7940706" y="-13865"/>
                          <a:pt x="7792584" y="-20581"/>
                          <a:pt x="7461504" y="13716"/>
                        </a:cubicBezTo>
                        <a:cubicBezTo>
                          <a:pt x="7130424" y="48013"/>
                          <a:pt x="7080072" y="39273"/>
                          <a:pt x="6940296" y="13716"/>
                        </a:cubicBezTo>
                        <a:cubicBezTo>
                          <a:pt x="6800520" y="-11841"/>
                          <a:pt x="6672872" y="22099"/>
                          <a:pt x="6419088" y="13716"/>
                        </a:cubicBezTo>
                        <a:cubicBezTo>
                          <a:pt x="6165304" y="5333"/>
                          <a:pt x="5869721" y="415"/>
                          <a:pt x="5650992" y="13716"/>
                        </a:cubicBezTo>
                        <a:cubicBezTo>
                          <a:pt x="5432263" y="27017"/>
                          <a:pt x="5308310" y="-1549"/>
                          <a:pt x="5129784" y="13716"/>
                        </a:cubicBezTo>
                        <a:cubicBezTo>
                          <a:pt x="4951258" y="28981"/>
                          <a:pt x="4799696" y="10785"/>
                          <a:pt x="4690872" y="13716"/>
                        </a:cubicBezTo>
                        <a:cubicBezTo>
                          <a:pt x="4582048" y="16647"/>
                          <a:pt x="4311124" y="-12408"/>
                          <a:pt x="4087368" y="13716"/>
                        </a:cubicBezTo>
                        <a:cubicBezTo>
                          <a:pt x="3863612" y="39840"/>
                          <a:pt x="3730288" y="8802"/>
                          <a:pt x="3401568" y="13716"/>
                        </a:cubicBezTo>
                        <a:cubicBezTo>
                          <a:pt x="3072848" y="18630"/>
                          <a:pt x="3020684" y="27853"/>
                          <a:pt x="2798064" y="13716"/>
                        </a:cubicBezTo>
                        <a:cubicBezTo>
                          <a:pt x="2575444" y="-421"/>
                          <a:pt x="2440915" y="-11924"/>
                          <a:pt x="2276856" y="13716"/>
                        </a:cubicBezTo>
                        <a:cubicBezTo>
                          <a:pt x="2112797" y="39356"/>
                          <a:pt x="1726502" y="-14132"/>
                          <a:pt x="1426464" y="13716"/>
                        </a:cubicBezTo>
                        <a:cubicBezTo>
                          <a:pt x="1126426" y="41564"/>
                          <a:pt x="992925" y="16444"/>
                          <a:pt x="740664" y="13716"/>
                        </a:cubicBezTo>
                        <a:cubicBezTo>
                          <a:pt x="488403" y="10988"/>
                          <a:pt x="195650" y="-20633"/>
                          <a:pt x="0" y="13716"/>
                        </a:cubicBezTo>
                        <a:cubicBezTo>
                          <a:pt x="120" y="8944"/>
                          <a:pt x="-32" y="6034"/>
                          <a:pt x="0" y="0"/>
                        </a:cubicBezTo>
                        <a:close/>
                      </a:path>
                      <a:path w="8229600" h="13716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29365" y="6754"/>
                          <a:pt x="8229865" y="9234"/>
                          <a:pt x="8229600" y="13716"/>
                        </a:cubicBezTo>
                        <a:cubicBezTo>
                          <a:pt x="8075287" y="30482"/>
                          <a:pt x="7821366" y="17278"/>
                          <a:pt x="7626096" y="13716"/>
                        </a:cubicBezTo>
                        <a:cubicBezTo>
                          <a:pt x="7430826" y="10154"/>
                          <a:pt x="7320004" y="-14241"/>
                          <a:pt x="7022592" y="13716"/>
                        </a:cubicBezTo>
                        <a:cubicBezTo>
                          <a:pt x="6725180" y="41673"/>
                          <a:pt x="6348804" y="-18597"/>
                          <a:pt x="6172200" y="13716"/>
                        </a:cubicBezTo>
                        <a:cubicBezTo>
                          <a:pt x="5995596" y="46029"/>
                          <a:pt x="5788102" y="18318"/>
                          <a:pt x="5650992" y="13716"/>
                        </a:cubicBezTo>
                        <a:cubicBezTo>
                          <a:pt x="5513882" y="9114"/>
                          <a:pt x="5198399" y="24549"/>
                          <a:pt x="4882896" y="13716"/>
                        </a:cubicBezTo>
                        <a:cubicBezTo>
                          <a:pt x="4567393" y="2883"/>
                          <a:pt x="4557008" y="22393"/>
                          <a:pt x="4443984" y="13716"/>
                        </a:cubicBezTo>
                        <a:cubicBezTo>
                          <a:pt x="4330960" y="5039"/>
                          <a:pt x="4061674" y="24319"/>
                          <a:pt x="3758184" y="13716"/>
                        </a:cubicBezTo>
                        <a:cubicBezTo>
                          <a:pt x="3454694" y="3113"/>
                          <a:pt x="3380392" y="14547"/>
                          <a:pt x="3236976" y="13716"/>
                        </a:cubicBezTo>
                        <a:cubicBezTo>
                          <a:pt x="3093560" y="12885"/>
                          <a:pt x="2632116" y="33035"/>
                          <a:pt x="2386584" y="13716"/>
                        </a:cubicBezTo>
                        <a:cubicBezTo>
                          <a:pt x="2141052" y="-5603"/>
                          <a:pt x="2110884" y="24205"/>
                          <a:pt x="1947672" y="13716"/>
                        </a:cubicBezTo>
                        <a:cubicBezTo>
                          <a:pt x="1784460" y="3227"/>
                          <a:pt x="1535467" y="-4111"/>
                          <a:pt x="1261872" y="13716"/>
                        </a:cubicBezTo>
                        <a:cubicBezTo>
                          <a:pt x="988277" y="31543"/>
                          <a:pt x="1021096" y="5803"/>
                          <a:pt x="822960" y="13716"/>
                        </a:cubicBezTo>
                        <a:cubicBezTo>
                          <a:pt x="624824" y="21629"/>
                          <a:pt x="298309" y="-3289"/>
                          <a:pt x="0" y="13716"/>
                        </a:cubicBezTo>
                        <a:cubicBezTo>
                          <a:pt x="52" y="10594"/>
                          <a:pt x="386" y="536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369" y="1553487"/>
            <a:ext cx="8263890" cy="3089379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Initiative to create an ISU repository of Adobe artifacts and resources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To highlight various projects and student work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Provide resources for instructors or students to be able to utilize these tools</a:t>
            </a:r>
          </a:p>
          <a:p>
            <a:pPr lvl="1">
              <a:lnSpc>
                <a:spcPct val="90000"/>
              </a:lnSpc>
            </a:pPr>
            <a:r>
              <a:rPr lang="en-US" sz="1800" dirty="0" err="1"/>
              <a:t>Eg</a:t>
            </a:r>
            <a:r>
              <a:rPr lang="en-US" sz="1800" dirty="0"/>
              <a:t>: COE </a:t>
            </a:r>
            <a:r>
              <a:rPr lang="en-US" sz="1800" dirty="0" err="1"/>
              <a:t>Devt</a:t>
            </a:r>
            <a:r>
              <a:rPr lang="en-US" sz="1800" dirty="0"/>
              <a:t> Grant outcomes, Adobe self-service tutorials and activities curated by the Marketing Dept, and from various classes across campus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Adobe Marketing materials for students and faculty available by request (Contact TechZone) </a:t>
            </a:r>
          </a:p>
        </p:txBody>
      </p:sp>
      <p:pic>
        <p:nvPicPr>
          <p:cNvPr id="4" name="Picture 3" descr="whitebackgroun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42" r="63097" b="2635"/>
          <a:stretch/>
        </p:blipFill>
        <p:spPr>
          <a:xfrm>
            <a:off x="194143" y="4501706"/>
            <a:ext cx="2015657" cy="5137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CAF630-BA6C-4C69-B0AB-BC52CB7062B9}"/>
              </a:ext>
            </a:extLst>
          </p:cNvPr>
          <p:cNvSpPr txBox="1"/>
          <p:nvPr/>
        </p:nvSpPr>
        <p:spPr>
          <a:xfrm>
            <a:off x="7911600" y="4820729"/>
            <a:ext cx="1382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Rosie Hauck</a:t>
            </a:r>
          </a:p>
          <a:p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1997319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369" y="178904"/>
            <a:ext cx="8263890" cy="107581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500" b="1" kern="1200" dirty="0">
                <a:latin typeface="+mj-lt"/>
                <a:ea typeface="+mj-ea"/>
                <a:cs typeface="+mj-cs"/>
              </a:rPr>
              <a:t>Learning Spaces and AV Technologies Updates</a:t>
            </a:r>
            <a:endParaRPr lang="en-US" sz="3500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261158"/>
            <a:ext cx="8229600" cy="13716"/>
          </a:xfrm>
          <a:custGeom>
            <a:avLst/>
            <a:gdLst>
              <a:gd name="connsiteX0" fmla="*/ 0 w 8229600"/>
              <a:gd name="connsiteY0" fmla="*/ 0 h 13716"/>
              <a:gd name="connsiteX1" fmla="*/ 521208 w 8229600"/>
              <a:gd name="connsiteY1" fmla="*/ 0 h 13716"/>
              <a:gd name="connsiteX2" fmla="*/ 1371600 w 8229600"/>
              <a:gd name="connsiteY2" fmla="*/ 0 h 13716"/>
              <a:gd name="connsiteX3" fmla="*/ 2221992 w 8229600"/>
              <a:gd name="connsiteY3" fmla="*/ 0 h 13716"/>
              <a:gd name="connsiteX4" fmla="*/ 3072384 w 8229600"/>
              <a:gd name="connsiteY4" fmla="*/ 0 h 13716"/>
              <a:gd name="connsiteX5" fmla="*/ 3511296 w 8229600"/>
              <a:gd name="connsiteY5" fmla="*/ 0 h 13716"/>
              <a:gd name="connsiteX6" fmla="*/ 4114800 w 8229600"/>
              <a:gd name="connsiteY6" fmla="*/ 0 h 13716"/>
              <a:gd name="connsiteX7" fmla="*/ 4553712 w 8229600"/>
              <a:gd name="connsiteY7" fmla="*/ 0 h 13716"/>
              <a:gd name="connsiteX8" fmla="*/ 5239512 w 8229600"/>
              <a:gd name="connsiteY8" fmla="*/ 0 h 13716"/>
              <a:gd name="connsiteX9" fmla="*/ 5843016 w 8229600"/>
              <a:gd name="connsiteY9" fmla="*/ 0 h 13716"/>
              <a:gd name="connsiteX10" fmla="*/ 6611112 w 8229600"/>
              <a:gd name="connsiteY10" fmla="*/ 0 h 13716"/>
              <a:gd name="connsiteX11" fmla="*/ 7461504 w 8229600"/>
              <a:gd name="connsiteY11" fmla="*/ 0 h 13716"/>
              <a:gd name="connsiteX12" fmla="*/ 8229600 w 8229600"/>
              <a:gd name="connsiteY12" fmla="*/ 0 h 13716"/>
              <a:gd name="connsiteX13" fmla="*/ 8229600 w 8229600"/>
              <a:gd name="connsiteY13" fmla="*/ 13716 h 13716"/>
              <a:gd name="connsiteX14" fmla="*/ 7461504 w 8229600"/>
              <a:gd name="connsiteY14" fmla="*/ 13716 h 13716"/>
              <a:gd name="connsiteX15" fmla="*/ 6940296 w 8229600"/>
              <a:gd name="connsiteY15" fmla="*/ 13716 h 13716"/>
              <a:gd name="connsiteX16" fmla="*/ 6419088 w 8229600"/>
              <a:gd name="connsiteY16" fmla="*/ 13716 h 13716"/>
              <a:gd name="connsiteX17" fmla="*/ 5650992 w 8229600"/>
              <a:gd name="connsiteY17" fmla="*/ 13716 h 13716"/>
              <a:gd name="connsiteX18" fmla="*/ 5129784 w 8229600"/>
              <a:gd name="connsiteY18" fmla="*/ 13716 h 13716"/>
              <a:gd name="connsiteX19" fmla="*/ 4690872 w 8229600"/>
              <a:gd name="connsiteY19" fmla="*/ 13716 h 13716"/>
              <a:gd name="connsiteX20" fmla="*/ 4087368 w 8229600"/>
              <a:gd name="connsiteY20" fmla="*/ 13716 h 13716"/>
              <a:gd name="connsiteX21" fmla="*/ 3401568 w 8229600"/>
              <a:gd name="connsiteY21" fmla="*/ 13716 h 13716"/>
              <a:gd name="connsiteX22" fmla="*/ 2798064 w 8229600"/>
              <a:gd name="connsiteY22" fmla="*/ 13716 h 13716"/>
              <a:gd name="connsiteX23" fmla="*/ 2276856 w 8229600"/>
              <a:gd name="connsiteY23" fmla="*/ 13716 h 13716"/>
              <a:gd name="connsiteX24" fmla="*/ 1426464 w 8229600"/>
              <a:gd name="connsiteY24" fmla="*/ 13716 h 13716"/>
              <a:gd name="connsiteX25" fmla="*/ 740664 w 8229600"/>
              <a:gd name="connsiteY25" fmla="*/ 13716 h 13716"/>
              <a:gd name="connsiteX26" fmla="*/ 0 w 8229600"/>
              <a:gd name="connsiteY26" fmla="*/ 13716 h 13716"/>
              <a:gd name="connsiteX27" fmla="*/ 0 w 8229600"/>
              <a:gd name="connsiteY27" fmla="*/ 0 h 13716"/>
              <a:gd name="connsiteX0" fmla="*/ 0 w 8229600"/>
              <a:gd name="connsiteY0" fmla="*/ 0 h 13716"/>
              <a:gd name="connsiteX1" fmla="*/ 521208 w 8229600"/>
              <a:gd name="connsiteY1" fmla="*/ 0 h 13716"/>
              <a:gd name="connsiteX2" fmla="*/ 960120 w 8229600"/>
              <a:gd name="connsiteY2" fmla="*/ 0 h 13716"/>
              <a:gd name="connsiteX3" fmla="*/ 1481328 w 8229600"/>
              <a:gd name="connsiteY3" fmla="*/ 0 h 13716"/>
              <a:gd name="connsiteX4" fmla="*/ 2167128 w 8229600"/>
              <a:gd name="connsiteY4" fmla="*/ 0 h 13716"/>
              <a:gd name="connsiteX5" fmla="*/ 2935224 w 8229600"/>
              <a:gd name="connsiteY5" fmla="*/ 0 h 13716"/>
              <a:gd name="connsiteX6" fmla="*/ 3785616 w 8229600"/>
              <a:gd name="connsiteY6" fmla="*/ 0 h 13716"/>
              <a:gd name="connsiteX7" fmla="*/ 4636008 w 8229600"/>
              <a:gd name="connsiteY7" fmla="*/ 0 h 13716"/>
              <a:gd name="connsiteX8" fmla="*/ 5239512 w 8229600"/>
              <a:gd name="connsiteY8" fmla="*/ 0 h 13716"/>
              <a:gd name="connsiteX9" fmla="*/ 6007608 w 8229600"/>
              <a:gd name="connsiteY9" fmla="*/ 0 h 13716"/>
              <a:gd name="connsiteX10" fmla="*/ 6693408 w 8229600"/>
              <a:gd name="connsiteY10" fmla="*/ 0 h 13716"/>
              <a:gd name="connsiteX11" fmla="*/ 7296912 w 8229600"/>
              <a:gd name="connsiteY11" fmla="*/ 0 h 13716"/>
              <a:gd name="connsiteX12" fmla="*/ 8229600 w 8229600"/>
              <a:gd name="connsiteY12" fmla="*/ 0 h 13716"/>
              <a:gd name="connsiteX13" fmla="*/ 8229600 w 8229600"/>
              <a:gd name="connsiteY13" fmla="*/ 13716 h 13716"/>
              <a:gd name="connsiteX14" fmla="*/ 7626096 w 8229600"/>
              <a:gd name="connsiteY14" fmla="*/ 13716 h 13716"/>
              <a:gd name="connsiteX15" fmla="*/ 7022592 w 8229600"/>
              <a:gd name="connsiteY15" fmla="*/ 13716 h 13716"/>
              <a:gd name="connsiteX16" fmla="*/ 6172200 w 8229600"/>
              <a:gd name="connsiteY16" fmla="*/ 13716 h 13716"/>
              <a:gd name="connsiteX17" fmla="*/ 5650992 w 8229600"/>
              <a:gd name="connsiteY17" fmla="*/ 13716 h 13716"/>
              <a:gd name="connsiteX18" fmla="*/ 4882896 w 8229600"/>
              <a:gd name="connsiteY18" fmla="*/ 13716 h 13716"/>
              <a:gd name="connsiteX19" fmla="*/ 4443984 w 8229600"/>
              <a:gd name="connsiteY19" fmla="*/ 13716 h 13716"/>
              <a:gd name="connsiteX20" fmla="*/ 3758184 w 8229600"/>
              <a:gd name="connsiteY20" fmla="*/ 13716 h 13716"/>
              <a:gd name="connsiteX21" fmla="*/ 3236976 w 8229600"/>
              <a:gd name="connsiteY21" fmla="*/ 13716 h 13716"/>
              <a:gd name="connsiteX22" fmla="*/ 2386584 w 8229600"/>
              <a:gd name="connsiteY22" fmla="*/ 13716 h 13716"/>
              <a:gd name="connsiteX23" fmla="*/ 1947672 w 8229600"/>
              <a:gd name="connsiteY23" fmla="*/ 13716 h 13716"/>
              <a:gd name="connsiteX24" fmla="*/ 1261872 w 8229600"/>
              <a:gd name="connsiteY24" fmla="*/ 13716 h 13716"/>
              <a:gd name="connsiteX25" fmla="*/ 822960 w 8229600"/>
              <a:gd name="connsiteY25" fmla="*/ 13716 h 13716"/>
              <a:gd name="connsiteX26" fmla="*/ 0 w 8229600"/>
              <a:gd name="connsiteY26" fmla="*/ 13716 h 13716"/>
              <a:gd name="connsiteX27" fmla="*/ 0 w 8229600"/>
              <a:gd name="connsiteY27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3716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997" y="6635"/>
                  <a:pt x="8229550" y="9822"/>
                  <a:pt x="8229600" y="13716"/>
                </a:cubicBezTo>
                <a:cubicBezTo>
                  <a:pt x="7945777" y="15373"/>
                  <a:pt x="7812308" y="-13083"/>
                  <a:pt x="7461504" y="13716"/>
                </a:cubicBezTo>
                <a:cubicBezTo>
                  <a:pt x="7129391" y="48613"/>
                  <a:pt x="7087333" y="37334"/>
                  <a:pt x="6940296" y="13716"/>
                </a:cubicBezTo>
                <a:cubicBezTo>
                  <a:pt x="6810862" y="-27592"/>
                  <a:pt x="6701312" y="14789"/>
                  <a:pt x="6419088" y="13716"/>
                </a:cubicBezTo>
                <a:cubicBezTo>
                  <a:pt x="6152777" y="14283"/>
                  <a:pt x="5868611" y="44230"/>
                  <a:pt x="5650992" y="13716"/>
                </a:cubicBezTo>
                <a:cubicBezTo>
                  <a:pt x="5439747" y="10678"/>
                  <a:pt x="5334901" y="-5616"/>
                  <a:pt x="5129784" y="13716"/>
                </a:cubicBezTo>
                <a:cubicBezTo>
                  <a:pt x="4955906" y="35886"/>
                  <a:pt x="4793216" y="29316"/>
                  <a:pt x="4690872" y="13716"/>
                </a:cubicBezTo>
                <a:cubicBezTo>
                  <a:pt x="4552374" y="26515"/>
                  <a:pt x="4318742" y="1676"/>
                  <a:pt x="4087368" y="13716"/>
                </a:cubicBezTo>
                <a:cubicBezTo>
                  <a:pt x="3849418" y="28053"/>
                  <a:pt x="3751577" y="25116"/>
                  <a:pt x="3401568" y="13716"/>
                </a:cubicBezTo>
                <a:cubicBezTo>
                  <a:pt x="3067953" y="15837"/>
                  <a:pt x="3012425" y="22307"/>
                  <a:pt x="2798064" y="13716"/>
                </a:cubicBezTo>
                <a:cubicBezTo>
                  <a:pt x="2565154" y="11948"/>
                  <a:pt x="2426719" y="-36366"/>
                  <a:pt x="2276856" y="13716"/>
                </a:cubicBezTo>
                <a:cubicBezTo>
                  <a:pt x="2090980" y="-190"/>
                  <a:pt x="1702030" y="-12752"/>
                  <a:pt x="1426464" y="13716"/>
                </a:cubicBezTo>
                <a:cubicBezTo>
                  <a:pt x="1104481" y="65071"/>
                  <a:pt x="985013" y="-12262"/>
                  <a:pt x="740664" y="13716"/>
                </a:cubicBezTo>
                <a:cubicBezTo>
                  <a:pt x="507391" y="37071"/>
                  <a:pt x="191740" y="-16226"/>
                  <a:pt x="0" y="13716"/>
                </a:cubicBezTo>
                <a:cubicBezTo>
                  <a:pt x="503" y="9208"/>
                  <a:pt x="165" y="5575"/>
                  <a:pt x="0" y="0"/>
                </a:cubicBezTo>
                <a:close/>
              </a:path>
              <a:path w="8229600" h="13716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29236" y="7266"/>
                  <a:pt x="8229919" y="9308"/>
                  <a:pt x="8229600" y="13716"/>
                </a:cubicBezTo>
                <a:cubicBezTo>
                  <a:pt x="8094333" y="-9824"/>
                  <a:pt x="7850928" y="32876"/>
                  <a:pt x="7626096" y="13716"/>
                </a:cubicBezTo>
                <a:cubicBezTo>
                  <a:pt x="7448378" y="-5141"/>
                  <a:pt x="7315174" y="-6416"/>
                  <a:pt x="7022592" y="13716"/>
                </a:cubicBezTo>
                <a:cubicBezTo>
                  <a:pt x="6686163" y="45927"/>
                  <a:pt x="6352629" y="18938"/>
                  <a:pt x="6172200" y="13716"/>
                </a:cubicBezTo>
                <a:cubicBezTo>
                  <a:pt x="6015590" y="37773"/>
                  <a:pt x="5770309" y="16706"/>
                  <a:pt x="5650992" y="13716"/>
                </a:cubicBezTo>
                <a:cubicBezTo>
                  <a:pt x="5483975" y="7520"/>
                  <a:pt x="5165324" y="64376"/>
                  <a:pt x="4882896" y="13716"/>
                </a:cubicBezTo>
                <a:cubicBezTo>
                  <a:pt x="4568934" y="2481"/>
                  <a:pt x="4556334" y="23104"/>
                  <a:pt x="4443984" y="13716"/>
                </a:cubicBezTo>
                <a:cubicBezTo>
                  <a:pt x="4320775" y="6004"/>
                  <a:pt x="4034988" y="-8062"/>
                  <a:pt x="3758184" y="13716"/>
                </a:cubicBezTo>
                <a:cubicBezTo>
                  <a:pt x="3445155" y="-5570"/>
                  <a:pt x="3367892" y="9252"/>
                  <a:pt x="3236976" y="13716"/>
                </a:cubicBezTo>
                <a:cubicBezTo>
                  <a:pt x="3093796" y="21836"/>
                  <a:pt x="2635824" y="19560"/>
                  <a:pt x="2386584" y="13716"/>
                </a:cubicBezTo>
                <a:cubicBezTo>
                  <a:pt x="2139815" y="-7869"/>
                  <a:pt x="2105958" y="21373"/>
                  <a:pt x="1947672" y="13716"/>
                </a:cubicBezTo>
                <a:cubicBezTo>
                  <a:pt x="1801011" y="-24483"/>
                  <a:pt x="1533636" y="10074"/>
                  <a:pt x="1261872" y="13716"/>
                </a:cubicBezTo>
                <a:cubicBezTo>
                  <a:pt x="989528" y="27655"/>
                  <a:pt x="1025848" y="10113"/>
                  <a:pt x="822960" y="13716"/>
                </a:cubicBezTo>
                <a:cubicBezTo>
                  <a:pt x="653456" y="16384"/>
                  <a:pt x="304027" y="3429"/>
                  <a:pt x="0" y="13716"/>
                </a:cubicBezTo>
                <a:cubicBezTo>
                  <a:pt x="326" y="10292"/>
                  <a:pt x="-17" y="5199"/>
                  <a:pt x="0" y="0"/>
                </a:cubicBezTo>
                <a:close/>
              </a:path>
              <a:path w="8229600" h="13716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815" y="6665"/>
                  <a:pt x="8229309" y="10133"/>
                  <a:pt x="8229600" y="13716"/>
                </a:cubicBezTo>
                <a:cubicBezTo>
                  <a:pt x="7944174" y="-33676"/>
                  <a:pt x="7795646" y="-38977"/>
                  <a:pt x="7461504" y="13716"/>
                </a:cubicBezTo>
                <a:cubicBezTo>
                  <a:pt x="7129776" y="46515"/>
                  <a:pt x="7082769" y="26874"/>
                  <a:pt x="6940296" y="13716"/>
                </a:cubicBezTo>
                <a:cubicBezTo>
                  <a:pt x="6799665" y="-20447"/>
                  <a:pt x="6652769" y="27211"/>
                  <a:pt x="6419088" y="13716"/>
                </a:cubicBezTo>
                <a:cubicBezTo>
                  <a:pt x="6143970" y="47703"/>
                  <a:pt x="5863165" y="-21103"/>
                  <a:pt x="5650992" y="13716"/>
                </a:cubicBezTo>
                <a:cubicBezTo>
                  <a:pt x="5419172" y="36034"/>
                  <a:pt x="5309448" y="-4977"/>
                  <a:pt x="5129784" y="13716"/>
                </a:cubicBezTo>
                <a:cubicBezTo>
                  <a:pt x="4947928" y="21451"/>
                  <a:pt x="4795021" y="1288"/>
                  <a:pt x="4690872" y="13716"/>
                </a:cubicBezTo>
                <a:cubicBezTo>
                  <a:pt x="4564358" y="-14151"/>
                  <a:pt x="4295485" y="-29852"/>
                  <a:pt x="4087368" y="13716"/>
                </a:cubicBezTo>
                <a:cubicBezTo>
                  <a:pt x="3871704" y="35834"/>
                  <a:pt x="3732927" y="-15470"/>
                  <a:pt x="3401568" y="13716"/>
                </a:cubicBezTo>
                <a:cubicBezTo>
                  <a:pt x="3075889" y="15088"/>
                  <a:pt x="3025898" y="39828"/>
                  <a:pt x="2798064" y="13716"/>
                </a:cubicBezTo>
                <a:cubicBezTo>
                  <a:pt x="2581856" y="-25441"/>
                  <a:pt x="2428311" y="-9472"/>
                  <a:pt x="2276856" y="13716"/>
                </a:cubicBezTo>
                <a:cubicBezTo>
                  <a:pt x="2098246" y="48711"/>
                  <a:pt x="1737531" y="51387"/>
                  <a:pt x="1426464" y="13716"/>
                </a:cubicBezTo>
                <a:cubicBezTo>
                  <a:pt x="1104708" y="21917"/>
                  <a:pt x="1006595" y="11356"/>
                  <a:pt x="740664" y="13716"/>
                </a:cubicBezTo>
                <a:cubicBezTo>
                  <a:pt x="480378" y="28512"/>
                  <a:pt x="202592" y="-16929"/>
                  <a:pt x="0" y="13716"/>
                </a:cubicBezTo>
                <a:cubicBezTo>
                  <a:pt x="244" y="8978"/>
                  <a:pt x="436" y="6414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3716"/>
                      <a:gd name="connsiteX1" fmla="*/ 521208 w 8229600"/>
                      <a:gd name="connsiteY1" fmla="*/ 0 h 13716"/>
                      <a:gd name="connsiteX2" fmla="*/ 1371600 w 8229600"/>
                      <a:gd name="connsiteY2" fmla="*/ 0 h 13716"/>
                      <a:gd name="connsiteX3" fmla="*/ 2221992 w 8229600"/>
                      <a:gd name="connsiteY3" fmla="*/ 0 h 13716"/>
                      <a:gd name="connsiteX4" fmla="*/ 3072384 w 8229600"/>
                      <a:gd name="connsiteY4" fmla="*/ 0 h 13716"/>
                      <a:gd name="connsiteX5" fmla="*/ 3511296 w 8229600"/>
                      <a:gd name="connsiteY5" fmla="*/ 0 h 13716"/>
                      <a:gd name="connsiteX6" fmla="*/ 4114800 w 8229600"/>
                      <a:gd name="connsiteY6" fmla="*/ 0 h 13716"/>
                      <a:gd name="connsiteX7" fmla="*/ 4553712 w 8229600"/>
                      <a:gd name="connsiteY7" fmla="*/ 0 h 13716"/>
                      <a:gd name="connsiteX8" fmla="*/ 5239512 w 8229600"/>
                      <a:gd name="connsiteY8" fmla="*/ 0 h 13716"/>
                      <a:gd name="connsiteX9" fmla="*/ 5843016 w 8229600"/>
                      <a:gd name="connsiteY9" fmla="*/ 0 h 13716"/>
                      <a:gd name="connsiteX10" fmla="*/ 6611112 w 8229600"/>
                      <a:gd name="connsiteY10" fmla="*/ 0 h 13716"/>
                      <a:gd name="connsiteX11" fmla="*/ 7461504 w 8229600"/>
                      <a:gd name="connsiteY11" fmla="*/ 0 h 13716"/>
                      <a:gd name="connsiteX12" fmla="*/ 8229600 w 8229600"/>
                      <a:gd name="connsiteY12" fmla="*/ 0 h 13716"/>
                      <a:gd name="connsiteX13" fmla="*/ 8229600 w 8229600"/>
                      <a:gd name="connsiteY13" fmla="*/ 13716 h 13716"/>
                      <a:gd name="connsiteX14" fmla="*/ 7461504 w 8229600"/>
                      <a:gd name="connsiteY14" fmla="*/ 13716 h 13716"/>
                      <a:gd name="connsiteX15" fmla="*/ 6940296 w 8229600"/>
                      <a:gd name="connsiteY15" fmla="*/ 13716 h 13716"/>
                      <a:gd name="connsiteX16" fmla="*/ 6419088 w 8229600"/>
                      <a:gd name="connsiteY16" fmla="*/ 13716 h 13716"/>
                      <a:gd name="connsiteX17" fmla="*/ 5650992 w 8229600"/>
                      <a:gd name="connsiteY17" fmla="*/ 13716 h 13716"/>
                      <a:gd name="connsiteX18" fmla="*/ 5129784 w 8229600"/>
                      <a:gd name="connsiteY18" fmla="*/ 13716 h 13716"/>
                      <a:gd name="connsiteX19" fmla="*/ 4690872 w 8229600"/>
                      <a:gd name="connsiteY19" fmla="*/ 13716 h 13716"/>
                      <a:gd name="connsiteX20" fmla="*/ 4087368 w 8229600"/>
                      <a:gd name="connsiteY20" fmla="*/ 13716 h 13716"/>
                      <a:gd name="connsiteX21" fmla="*/ 3401568 w 8229600"/>
                      <a:gd name="connsiteY21" fmla="*/ 13716 h 13716"/>
                      <a:gd name="connsiteX22" fmla="*/ 2798064 w 8229600"/>
                      <a:gd name="connsiteY22" fmla="*/ 13716 h 13716"/>
                      <a:gd name="connsiteX23" fmla="*/ 2276856 w 8229600"/>
                      <a:gd name="connsiteY23" fmla="*/ 13716 h 13716"/>
                      <a:gd name="connsiteX24" fmla="*/ 1426464 w 8229600"/>
                      <a:gd name="connsiteY24" fmla="*/ 13716 h 13716"/>
                      <a:gd name="connsiteX25" fmla="*/ 740664 w 8229600"/>
                      <a:gd name="connsiteY25" fmla="*/ 13716 h 13716"/>
                      <a:gd name="connsiteX26" fmla="*/ 0 w 8229600"/>
                      <a:gd name="connsiteY26" fmla="*/ 13716 h 13716"/>
                      <a:gd name="connsiteX27" fmla="*/ 0 w 8229600"/>
                      <a:gd name="connsiteY27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3716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9169" y="6566"/>
                          <a:pt x="8229218" y="9895"/>
                          <a:pt x="8229600" y="13716"/>
                        </a:cubicBezTo>
                        <a:cubicBezTo>
                          <a:pt x="7940706" y="-13865"/>
                          <a:pt x="7792584" y="-20581"/>
                          <a:pt x="7461504" y="13716"/>
                        </a:cubicBezTo>
                        <a:cubicBezTo>
                          <a:pt x="7130424" y="48013"/>
                          <a:pt x="7080072" y="39273"/>
                          <a:pt x="6940296" y="13716"/>
                        </a:cubicBezTo>
                        <a:cubicBezTo>
                          <a:pt x="6800520" y="-11841"/>
                          <a:pt x="6672872" y="22099"/>
                          <a:pt x="6419088" y="13716"/>
                        </a:cubicBezTo>
                        <a:cubicBezTo>
                          <a:pt x="6165304" y="5333"/>
                          <a:pt x="5869721" y="415"/>
                          <a:pt x="5650992" y="13716"/>
                        </a:cubicBezTo>
                        <a:cubicBezTo>
                          <a:pt x="5432263" y="27017"/>
                          <a:pt x="5308310" y="-1549"/>
                          <a:pt x="5129784" y="13716"/>
                        </a:cubicBezTo>
                        <a:cubicBezTo>
                          <a:pt x="4951258" y="28981"/>
                          <a:pt x="4799696" y="10785"/>
                          <a:pt x="4690872" y="13716"/>
                        </a:cubicBezTo>
                        <a:cubicBezTo>
                          <a:pt x="4582048" y="16647"/>
                          <a:pt x="4311124" y="-12408"/>
                          <a:pt x="4087368" y="13716"/>
                        </a:cubicBezTo>
                        <a:cubicBezTo>
                          <a:pt x="3863612" y="39840"/>
                          <a:pt x="3730288" y="8802"/>
                          <a:pt x="3401568" y="13716"/>
                        </a:cubicBezTo>
                        <a:cubicBezTo>
                          <a:pt x="3072848" y="18630"/>
                          <a:pt x="3020684" y="27853"/>
                          <a:pt x="2798064" y="13716"/>
                        </a:cubicBezTo>
                        <a:cubicBezTo>
                          <a:pt x="2575444" y="-421"/>
                          <a:pt x="2440915" y="-11924"/>
                          <a:pt x="2276856" y="13716"/>
                        </a:cubicBezTo>
                        <a:cubicBezTo>
                          <a:pt x="2112797" y="39356"/>
                          <a:pt x="1726502" y="-14132"/>
                          <a:pt x="1426464" y="13716"/>
                        </a:cubicBezTo>
                        <a:cubicBezTo>
                          <a:pt x="1126426" y="41564"/>
                          <a:pt x="992925" y="16444"/>
                          <a:pt x="740664" y="13716"/>
                        </a:cubicBezTo>
                        <a:cubicBezTo>
                          <a:pt x="488403" y="10988"/>
                          <a:pt x="195650" y="-20633"/>
                          <a:pt x="0" y="13716"/>
                        </a:cubicBezTo>
                        <a:cubicBezTo>
                          <a:pt x="120" y="8944"/>
                          <a:pt x="-32" y="6034"/>
                          <a:pt x="0" y="0"/>
                        </a:cubicBezTo>
                        <a:close/>
                      </a:path>
                      <a:path w="8229600" h="13716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29365" y="6754"/>
                          <a:pt x="8229865" y="9234"/>
                          <a:pt x="8229600" y="13716"/>
                        </a:cubicBezTo>
                        <a:cubicBezTo>
                          <a:pt x="8075287" y="30482"/>
                          <a:pt x="7821366" y="17278"/>
                          <a:pt x="7626096" y="13716"/>
                        </a:cubicBezTo>
                        <a:cubicBezTo>
                          <a:pt x="7430826" y="10154"/>
                          <a:pt x="7320004" y="-14241"/>
                          <a:pt x="7022592" y="13716"/>
                        </a:cubicBezTo>
                        <a:cubicBezTo>
                          <a:pt x="6725180" y="41673"/>
                          <a:pt x="6348804" y="-18597"/>
                          <a:pt x="6172200" y="13716"/>
                        </a:cubicBezTo>
                        <a:cubicBezTo>
                          <a:pt x="5995596" y="46029"/>
                          <a:pt x="5788102" y="18318"/>
                          <a:pt x="5650992" y="13716"/>
                        </a:cubicBezTo>
                        <a:cubicBezTo>
                          <a:pt x="5513882" y="9114"/>
                          <a:pt x="5198399" y="24549"/>
                          <a:pt x="4882896" y="13716"/>
                        </a:cubicBezTo>
                        <a:cubicBezTo>
                          <a:pt x="4567393" y="2883"/>
                          <a:pt x="4557008" y="22393"/>
                          <a:pt x="4443984" y="13716"/>
                        </a:cubicBezTo>
                        <a:cubicBezTo>
                          <a:pt x="4330960" y="5039"/>
                          <a:pt x="4061674" y="24319"/>
                          <a:pt x="3758184" y="13716"/>
                        </a:cubicBezTo>
                        <a:cubicBezTo>
                          <a:pt x="3454694" y="3113"/>
                          <a:pt x="3380392" y="14547"/>
                          <a:pt x="3236976" y="13716"/>
                        </a:cubicBezTo>
                        <a:cubicBezTo>
                          <a:pt x="3093560" y="12885"/>
                          <a:pt x="2632116" y="33035"/>
                          <a:pt x="2386584" y="13716"/>
                        </a:cubicBezTo>
                        <a:cubicBezTo>
                          <a:pt x="2141052" y="-5603"/>
                          <a:pt x="2110884" y="24205"/>
                          <a:pt x="1947672" y="13716"/>
                        </a:cubicBezTo>
                        <a:cubicBezTo>
                          <a:pt x="1784460" y="3227"/>
                          <a:pt x="1535467" y="-4111"/>
                          <a:pt x="1261872" y="13716"/>
                        </a:cubicBezTo>
                        <a:cubicBezTo>
                          <a:pt x="988277" y="31543"/>
                          <a:pt x="1021096" y="5803"/>
                          <a:pt x="822960" y="13716"/>
                        </a:cubicBezTo>
                        <a:cubicBezTo>
                          <a:pt x="624824" y="21629"/>
                          <a:pt x="298309" y="-3289"/>
                          <a:pt x="0" y="13716"/>
                        </a:cubicBezTo>
                        <a:cubicBezTo>
                          <a:pt x="52" y="10594"/>
                          <a:pt x="386" y="536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516" y="1384289"/>
            <a:ext cx="8229599" cy="3089379"/>
          </a:xfrm>
        </p:spPr>
        <p:txBody>
          <a:bodyPr anchor="t">
            <a:normAutofit lnSpcReduction="10000"/>
          </a:bodyPr>
          <a:lstStyle/>
          <a:p>
            <a:r>
              <a:rPr lang="en-US" sz="2000" dirty="0"/>
              <a:t>For FY2021, in coordination with Facilities Management, completed 18 AEF classroom upgrades</a:t>
            </a:r>
          </a:p>
          <a:p>
            <a:r>
              <a:rPr lang="en-US" sz="2000" dirty="0"/>
              <a:t>Installed 44 Wide-Angle cameras across campus for use in suddenly blended classes</a:t>
            </a:r>
          </a:p>
          <a:p>
            <a:r>
              <a:rPr lang="en-US" sz="2000" dirty="0"/>
              <a:t>Secured 1400 personal amplifiers for faculty use in classrooms for instruction while wearing masks</a:t>
            </a:r>
          </a:p>
          <a:p>
            <a:r>
              <a:rPr lang="en-US" sz="2000" dirty="0"/>
              <a:t>Currently working with Facilities Management on 11 AEF classroom upgrades for FY 22</a:t>
            </a:r>
          </a:p>
          <a:p>
            <a:r>
              <a:rPr lang="en-US" sz="2000" dirty="0"/>
              <a:t>Continues to design, quote and install a variety of classrooms and Zoom-enabled Conference Rooms across campus</a:t>
            </a:r>
          </a:p>
        </p:txBody>
      </p:sp>
      <p:pic>
        <p:nvPicPr>
          <p:cNvPr id="4" name="Picture 3" descr="whitebackgroun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7542" r="63795"/>
          <a:stretch/>
        </p:blipFill>
        <p:spPr>
          <a:xfrm>
            <a:off x="79843" y="4453509"/>
            <a:ext cx="1977557" cy="6899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99DF42-B00D-473C-BAB9-CB89651EC707}"/>
              </a:ext>
            </a:extLst>
          </p:cNvPr>
          <p:cNvSpPr txBox="1"/>
          <p:nvPr/>
        </p:nvSpPr>
        <p:spPr>
          <a:xfrm>
            <a:off x="7911600" y="4820729"/>
            <a:ext cx="1382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Rosie Hauck</a:t>
            </a:r>
          </a:p>
          <a:p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31076624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77fddb01-2e70-458d-8c6c-06e259fffd8d&quot;,&quot;TimeStamp&quot;:&quot;2019-12-10T09:46:51.7963565-06:00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9794dd15-4b73-43cc-a990-554ce1197bc0&quot;,&quot;TimeStamp&quot;:&quot;2019-12-10T09:46:51.947694-06:00&quot;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15578</TotalTime>
  <Words>1280</Words>
  <Application>Microsoft Office PowerPoint</Application>
  <PresentationFormat>On-screen Show (16:9)</PresentationFormat>
  <Paragraphs>235</Paragraphs>
  <Slides>39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Welcome to the  2021 CIT Annual Conference</vt:lpstr>
      <vt:lpstr>Keynote Address</vt:lpstr>
      <vt:lpstr>Break!</vt:lpstr>
      <vt:lpstr>IT News</vt:lpstr>
      <vt:lpstr>Next Learning Management System (NextLMS) Initiative</vt:lpstr>
      <vt:lpstr>Adobe Creative Campus Updates</vt:lpstr>
      <vt:lpstr>Adobe Creative Campus Updates (cont)</vt:lpstr>
      <vt:lpstr>Learning Spaces and AV Technologies Updates</vt:lpstr>
      <vt:lpstr>University Technology Advisory Committee (UTAC)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ION Update</vt:lpstr>
      <vt:lpstr>DataStore Sys Admins</vt:lpstr>
      <vt:lpstr>Enterprise Backups</vt:lpstr>
      <vt:lpstr>University Farm Connectivity</vt:lpstr>
      <vt:lpstr>Sixty Six Games Expo - Thank you </vt:lpstr>
      <vt:lpstr>CIT MVP Award</vt:lpstr>
      <vt:lpstr>CIT MVP Award</vt:lpstr>
      <vt:lpstr>Next up for CIT</vt:lpstr>
      <vt:lpstr>Break!</vt:lpstr>
      <vt:lpstr>Retirement News</vt:lpstr>
      <vt:lpstr>Leveling Up Security Our Journey</vt:lpstr>
      <vt:lpstr>2020 – Present Partnership and Organization</vt:lpstr>
      <vt:lpstr>Our Future Culture of Security</vt:lpstr>
      <vt:lpstr>Cybersecurity Awareness Month “Do Your Part. Be Cyber Smart.”</vt:lpstr>
      <vt:lpstr>PowerPoint Presentation</vt:lpstr>
      <vt:lpstr>PowerPoint Presentation</vt:lpstr>
      <vt:lpstr>Enterprise Data &amp; Analytics</vt:lpstr>
      <vt:lpstr>New in My</vt:lpstr>
      <vt:lpstr>Website fun facts</vt:lpstr>
      <vt:lpstr>Milner Library Wi-Fi Grant</vt:lpstr>
      <vt:lpstr>In a nutshell</vt:lpstr>
      <vt:lpstr>That’s a Wrap!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</dc:creator>
  <cp:lastModifiedBy>Carla Birckelbaw</cp:lastModifiedBy>
  <cp:revision>50</cp:revision>
  <dcterms:created xsi:type="dcterms:W3CDTF">2016-07-01T14:13:07Z</dcterms:created>
  <dcterms:modified xsi:type="dcterms:W3CDTF">2021-11-03T21:32:32Z</dcterms:modified>
</cp:coreProperties>
</file>