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82" r:id="rId4"/>
    <p:sldId id="270" r:id="rId5"/>
    <p:sldId id="268" r:id="rId6"/>
    <p:sldId id="262" r:id="rId7"/>
    <p:sldId id="274" r:id="rId8"/>
    <p:sldId id="263" r:id="rId9"/>
    <p:sldId id="266" r:id="rId10"/>
    <p:sldId id="284" r:id="rId11"/>
    <p:sldId id="265" r:id="rId12"/>
    <p:sldId id="275" r:id="rId13"/>
    <p:sldId id="267" r:id="rId14"/>
    <p:sldId id="276" r:id="rId15"/>
    <p:sldId id="277" r:id="rId16"/>
    <p:sldId id="278" r:id="rId17"/>
    <p:sldId id="280" r:id="rId18"/>
    <p:sldId id="271" r:id="rId19"/>
    <p:sldId id="281" r:id="rId20"/>
    <p:sldId id="272" r:id="rId21"/>
    <p:sldId id="273" r:id="rId22"/>
    <p:sldId id="259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C3668-B8CA-4902-9453-8B4F28871EA0}" v="16267" dt="2021-10-22T18:22:5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376" autoAdjust="0"/>
  </p:normalViewPr>
  <p:slideViewPr>
    <p:cSldViewPr snapToGrid="0">
      <p:cViewPr varScale="1">
        <p:scale>
          <a:sx n="107" d="100"/>
          <a:sy n="107" d="100"/>
        </p:scale>
        <p:origin x="17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baseline="0"/>
              <a:t>What can people expect to see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b="0" baseline="0"/>
              <a:t>The implementation of Midpoint and Grouper are primarily a behind the scenes technology replacement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ISU currently has strong IAM processes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Most limitations are due to technology limits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The goal is to set a foundation for future improvement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b="0" baseline="0"/>
              <a:t>Short Term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Removal of security questions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In order to align with industry best practices IAM plan to move away from security questions in favor of a third-party email flow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Automated provisioning of secondary accounts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With the use of Grouper and Midpoint we will be able to automate the process of secondary account provisioning (e.g. admin accounts, student worker accounts etc.)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Where automation isn’t ideal, we will provide the tools to other IT teams to easily provision secondary accounts based on their needs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Data accuracy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Correct data elements in the directories, both user attributes and entitlements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b="0" baseline="0"/>
              <a:t>Long Term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Delegated access control via Grouper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The ability to hand off access control to other IT teams to apply entitlements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Better licensing management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Potential for application licensing being driven by Grouper</a:t>
            </a:r>
          </a:p>
          <a:p>
            <a:pPr marL="640594" lvl="1" indent="-174708" defTabSz="931774">
              <a:buFontTx/>
              <a:buChar char="-"/>
              <a:defRPr/>
            </a:pPr>
            <a:r>
              <a:rPr lang="en-US" b="0" baseline="0"/>
              <a:t>Application-level access provisioning beyond LDAP and AD</a:t>
            </a:r>
          </a:p>
          <a:p>
            <a:pPr marL="1106481" lvl="2" indent="-174708" defTabSz="931774">
              <a:buFontTx/>
              <a:buChar char="-"/>
              <a:defRPr/>
            </a:pPr>
            <a:r>
              <a:rPr lang="en-US" b="0" baseline="0"/>
              <a:t>Direct application provisioning (e.g. provisioning to Zoom directly)</a:t>
            </a:r>
          </a:p>
          <a:p>
            <a:pPr marL="1106481" lvl="2" indent="-174708" defTabSz="931774">
              <a:buFontTx/>
              <a:buChar char="-"/>
              <a:defRPr/>
            </a:pPr>
            <a:endParaRPr lang="en-US" b="0" baseline="0"/>
          </a:p>
          <a:p>
            <a:pPr marL="640594" lvl="1" indent="-174708" defTabSz="931774">
              <a:buFontTx/>
              <a:buChar char="-"/>
              <a:defRPr/>
            </a:pPr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What exactly does delegation look like in Grouper?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Tree structure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Access to specific folders and reference groups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Security features</a:t>
            </a:r>
          </a:p>
          <a:p>
            <a:pPr marL="174708" indent="-174708">
              <a:buFontTx/>
              <a:buChar char="-"/>
            </a:pPr>
            <a:endParaRPr lang="en-US" b="0" baseline="0" dirty="0"/>
          </a:p>
          <a:p>
            <a:r>
              <a:rPr lang="en-US" b="1" baseline="0" dirty="0"/>
              <a:t>Does grouper have self service capabilities?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Discuss templating abilities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Community focused on developing user facing portions</a:t>
            </a:r>
          </a:p>
          <a:p>
            <a:pPr marL="174708" indent="-174708">
              <a:buFontTx/>
              <a:buChar char="-"/>
            </a:pPr>
            <a:endParaRPr lang="en-US" b="0" baseline="0" dirty="0"/>
          </a:p>
          <a:p>
            <a:r>
              <a:rPr lang="en-US" b="1" baseline="0" dirty="0"/>
              <a:t>What are we excited about implementing?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Automation of offboarding for secondary accounts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Improved synchronization between directory groups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Infrastructure improvements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Orchestration benefits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Immutable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/>
              <a:t>This is how we are operating today. </a:t>
            </a:r>
            <a:br>
              <a:rPr lang="en-US" baseline="0"/>
            </a:br>
            <a:br>
              <a:rPr lang="en-US" baseline="0"/>
            </a:br>
            <a:r>
              <a:rPr lang="en-US" baseline="0"/>
              <a:t>Problems with are current State: </a:t>
            </a:r>
            <a:br>
              <a:rPr lang="en-US" baseline="0"/>
            </a:br>
            <a:r>
              <a:rPr lang="en-US" baseline="0"/>
              <a:t>1) While CAS and OAM are integrated for a seamless SSP experience, Office 365 is not currently part of that seamless experience</a:t>
            </a:r>
            <a:br>
              <a:rPr lang="en-US" baseline="0"/>
            </a:br>
            <a:r>
              <a:rPr lang="en-US" baseline="0"/>
              <a:t>2) No MFA protection at the SSO layer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/>
              <a:t>3) A lot of management overhead: Several components that need to be managed properly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/>
              <a:t>4) Product complexity (</a:t>
            </a:r>
            <a:r>
              <a:rPr lang="en-US" baseline="0" err="1"/>
              <a:t>webgate</a:t>
            </a:r>
            <a:r>
              <a:rPr lang="en-US" baseline="0"/>
              <a:t> integration between OAM, CAS along with complicated logout flow)</a:t>
            </a:r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r>
              <a:rPr lang="en-US" baseline="0"/>
              <a:t>Note on terminology: </a:t>
            </a:r>
            <a:br>
              <a:rPr lang="en-US" baseline="0"/>
            </a:br>
            <a:r>
              <a:rPr lang="en-US" baseline="0"/>
              <a:t>CAS refers to 2 things: An SSO protocol and also the name of the product we are using that implements the CAS protocol. We plan on migrating Apps that use the CAS protocol to a different product that also supports the CAS protocol (Shibboleth)</a:t>
            </a:r>
            <a:br>
              <a:rPr lang="en-US" baseline="0"/>
            </a:br>
            <a:br>
              <a:rPr lang="en-US" baseline="0"/>
            </a:br>
            <a:r>
              <a:rPr lang="en-US" baseline="0"/>
              <a:t>Oracle Access Manager (OAM): is the product we use to implement the SAML protocol. We plan on migrating apps that use the SAML protocol to Shibboleth’s implementation of SAML</a:t>
            </a:r>
            <a:br>
              <a:rPr lang="en-US" baseline="0"/>
            </a:br>
            <a:br>
              <a:rPr lang="en-US" baseline="0"/>
            </a:br>
            <a:r>
              <a:rPr lang="en-US" baseline="0"/>
              <a:t>“Central Login” is the branding for the entire SSO experience that is made by all of these components. </a:t>
            </a:r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8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effectLst/>
                <a:latin typeface="Arial" panose="020B0604020202020204" pitchFamily="34" charset="0"/>
              </a:rPr>
              <a:t>What is </a:t>
            </a:r>
            <a:r>
              <a:rPr lang="en-US" b="0" i="0" err="1">
                <a:effectLst/>
                <a:latin typeface="Arial" panose="020B0604020202020204" pitchFamily="34" charset="0"/>
              </a:rPr>
              <a:t>Shib</a:t>
            </a:r>
            <a:r>
              <a:rPr lang="en-US" b="0" i="0">
                <a:effectLst/>
                <a:latin typeface="Arial" panose="020B0604020202020204" pitchFamily="34" charset="0"/>
              </a:rPr>
              <a:t>: Shibboleth </a:t>
            </a:r>
            <a:r>
              <a:rPr lang="en-US" b="0" i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It is a single sign-on (SSO) solution that allows applications to make informed authorization decisions in a privacy-preserving manner.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endParaRPr lang="en-US" b="0" i="0">
              <a:effectLst/>
              <a:latin typeface="Arial" panose="020B0604020202020204" pitchFamily="34" charset="0"/>
            </a:endParaRPr>
          </a:p>
          <a:p>
            <a:endParaRPr lang="en-US" b="0" i="0">
              <a:effectLst/>
              <a:latin typeface="Arial" panose="020B0604020202020204" pitchFamily="34" charset="0"/>
            </a:endParaRPr>
          </a:p>
          <a:p>
            <a:r>
              <a:rPr lang="en-US" b="0" i="0">
                <a:effectLst/>
                <a:latin typeface="Arial" panose="020B0604020202020204" pitchFamily="34" charset="0"/>
              </a:rPr>
              <a:t>Single Sign-on: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 panose="020B0604020202020204" pitchFamily="34" charset="0"/>
              </a:rPr>
              <a:t>Single Sign-On allows the user to log in once and access services without re-entering authentication factors.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 panose="020B0604020202020204" pitchFamily="34" charset="0"/>
              </a:rPr>
              <a:t>Enhances Security by reducing the number of applications that have access to a users sensitive credentials (passwords, </a:t>
            </a:r>
            <a:r>
              <a:rPr lang="en-US" b="0" i="0" err="1">
                <a:effectLst/>
                <a:latin typeface="Arial" panose="020B0604020202020204" pitchFamily="34" charset="0"/>
              </a:rPr>
              <a:t>etc</a:t>
            </a:r>
            <a:r>
              <a:rPr lang="en-US" b="0" i="0">
                <a:effectLst/>
                <a:latin typeface="Arial" panose="020B0604020202020204" pitchFamily="34" charset="0"/>
              </a:rPr>
              <a:t>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="0" i="0" baseline="0">
              <a:effectLst/>
              <a:latin typeface="Arial" panose="020B0604020202020204" pitchFamily="34" charset="0"/>
            </a:endParaRPr>
          </a:p>
          <a:p>
            <a:r>
              <a:rPr lang="en-US" b="0" i="0" baseline="0">
                <a:effectLst/>
                <a:latin typeface="Arial" panose="020B0604020202020204" pitchFamily="34" charset="0"/>
              </a:rPr>
              <a:t>SAML Terminology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 panose="020B0604020202020204" pitchFamily="34" charset="0"/>
              </a:rPr>
              <a:t>Service Provider (SP): A resource (application) that requires federated access, such as your campus portal (</a:t>
            </a:r>
            <a:r>
              <a:rPr lang="en-US" b="0" i="0" err="1">
                <a:effectLst/>
                <a:latin typeface="Arial" panose="020B0604020202020204" pitchFamily="34" charset="0"/>
              </a:rPr>
              <a:t>my.ilstu</a:t>
            </a:r>
            <a:r>
              <a:rPr lang="en-US" b="0" i="0">
                <a:effectLst/>
                <a:latin typeface="Arial" panose="020B0604020202020204" pitchFamily="34" charset="0"/>
              </a:rPr>
              <a:t>). The SP is responsible for validating messages from IdP and providing information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 panose="020B0604020202020204" pitchFamily="34" charset="0"/>
              </a:rPr>
              <a:t>Identity Provider (IdP): An organization, such as a university or Internet2, that provides identity accounts for its members or users. The IdP is responsible for authenticating user and gathering/release appropriate information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" panose="020B0604020202020204" pitchFamily="34" charset="0"/>
              </a:rPr>
              <a:t>Single Sign-On (SSO): Another definition using SAML terms - A method of signing on to a SP using your IdP credentials.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5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3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err="1"/>
              <a:t>Consoliated</a:t>
            </a:r>
            <a:r>
              <a:rPr lang="en-US" baseline="0"/>
              <a:t> Architecture: </a:t>
            </a:r>
            <a:br>
              <a:rPr lang="en-US" baseline="0"/>
            </a:br>
            <a:r>
              <a:rPr lang="en-US" baseline="0"/>
              <a:t>- As mentioned, </a:t>
            </a:r>
            <a:r>
              <a:rPr lang="en-US" baseline="0" err="1"/>
              <a:t>Shib</a:t>
            </a:r>
            <a:r>
              <a:rPr lang="en-US" baseline="0"/>
              <a:t> supports the 3 main SSO protocols (SAML, CAS, and OpenID Connect (OIDC). This allows to converge both CAS and OAM into a single product</a:t>
            </a:r>
            <a:br>
              <a:rPr lang="en-US" baseline="0"/>
            </a:br>
            <a:r>
              <a:rPr lang="en-US" baseline="0"/>
              <a:t>- this greatly reduces the managed overhead in keeping these systems Patched, Upgraded, Monitored, Highly Available and Secured!</a:t>
            </a:r>
            <a:br>
              <a:rPr lang="en-US" baseline="0"/>
            </a:br>
            <a:br>
              <a:rPr lang="en-US" baseline="0"/>
            </a:br>
            <a:r>
              <a:rPr lang="en-US" baseline="0"/>
              <a:t>Modernized deployment:</a:t>
            </a:r>
            <a:br>
              <a:rPr lang="en-US" baseline="0"/>
            </a:br>
            <a:r>
              <a:rPr lang="en-US" baseline="0"/>
              <a:t>- in addition to shrinking down the # of components that need to be managed, the main Shibboleth component will be deployed in a containerized fashion on top of </a:t>
            </a:r>
            <a:r>
              <a:rPr lang="en-US" baseline="0" err="1"/>
              <a:t>openshift</a:t>
            </a:r>
            <a:r>
              <a:rPr lang="en-US" baseline="0"/>
              <a:t> that leverages DevOps concepts such as Infrastructure as Code (</a:t>
            </a:r>
            <a:r>
              <a:rPr lang="en-US" baseline="0" err="1"/>
              <a:t>gitlab</a:t>
            </a:r>
            <a:r>
              <a:rPr lang="en-US" baseline="0"/>
              <a:t>), automated deployments, rapid upgrades, rapid rollbacks (if needed) – As Jeremiah touch on before – The auth team is also making the move from Pet style deployments (OAM &amp; CAS) to Cattle style deployments (Containerized </a:t>
            </a:r>
            <a:r>
              <a:rPr lang="en-US" baseline="0" err="1"/>
              <a:t>Shib</a:t>
            </a:r>
            <a:r>
              <a:rPr lang="en-US" baseline="0"/>
              <a:t> on </a:t>
            </a:r>
            <a:r>
              <a:rPr lang="en-US" baseline="0" err="1"/>
              <a:t>openshift</a:t>
            </a:r>
            <a:r>
              <a:rPr lang="en-US" baseline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49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aseline="0" dirty="0"/>
            </a:b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Other things to mention: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r>
              <a:rPr lang="en-US" baseline="0"/>
              <a:t>Call Attention to the following:</a:t>
            </a:r>
            <a:br>
              <a:rPr lang="en-US" baseline="0"/>
            </a:br>
            <a:r>
              <a:rPr lang="en-US" baseline="0"/>
              <a:t>- As usual with large projects like this the communication and engagement is key. We can’t move forward without your help in validating functionality </a:t>
            </a:r>
          </a:p>
          <a:p>
            <a:r>
              <a:rPr lang="en-US" baseline="0"/>
              <a:t>- We will leverage the “Authentication” and “Identity and Account” sub channels of the “ISU IT Staff” Teams channel for outbound and inbound communications related to this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/>
              <a:t>Brief!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What?</a:t>
            </a:r>
            <a:br>
              <a:rPr lang="en-US" baseline="0" dirty="0"/>
            </a:br>
            <a:r>
              <a:rPr lang="en-US" baseline="0" dirty="0"/>
              <a:t>   - Put on and coordinated by Internet2/</a:t>
            </a:r>
            <a:r>
              <a:rPr lang="en-US" baseline="0" dirty="0" err="1"/>
              <a:t>InCommon</a:t>
            </a:r>
            <a:r>
              <a:rPr lang="en-US" baseline="0" dirty="0"/>
              <a:t> subject matter experts and staff</a:t>
            </a:r>
            <a:br>
              <a:rPr lang="en-US" baseline="0" dirty="0"/>
            </a:br>
            <a:r>
              <a:rPr lang="en-US" baseline="0" dirty="0"/>
              <a:t>   - Brings Higher ed institutions together as both new participants and alumni to learn about and solve problems with the trusted access platform components</a:t>
            </a:r>
          </a:p>
          <a:p>
            <a:r>
              <a:rPr lang="en-US" baseline="0" dirty="0"/>
              <a:t>     (Shibboleth, Grouper, Midpoint, </a:t>
            </a:r>
            <a:r>
              <a:rPr lang="en-US" baseline="0" dirty="0" err="1"/>
              <a:t>CoManage</a:t>
            </a:r>
            <a:r>
              <a:rPr lang="en-US" baseline="0" dirty="0"/>
              <a:t>) </a:t>
            </a:r>
          </a:p>
          <a:p>
            <a:r>
              <a:rPr lang="en-US" baseline="0" dirty="0"/>
              <a:t>   - Offers formal training on the individual TAP components and how they can be integrated to work together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Why?</a:t>
            </a:r>
          </a:p>
          <a:p>
            <a:r>
              <a:rPr lang="en-US" baseline="0" dirty="0"/>
              <a:t>    - We were already members of </a:t>
            </a:r>
            <a:r>
              <a:rPr lang="en-US" baseline="0" dirty="0" err="1"/>
              <a:t>incommon</a:t>
            </a:r>
            <a:r>
              <a:rPr lang="en-US" baseline="0" dirty="0"/>
              <a:t> and leverage their Certificate Services &amp; </a:t>
            </a:r>
            <a:r>
              <a:rPr lang="en-US" baseline="0" dirty="0" err="1"/>
              <a:t>eduRoam</a:t>
            </a:r>
            <a:r>
              <a:rPr lang="en-US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   - We really like the focus on higher ED so many benefits to participate</a:t>
            </a:r>
          </a:p>
          <a:p>
            <a:r>
              <a:rPr lang="en-US" baseline="0" dirty="0"/>
              <a:t>    - IDM team POCs lead to the discovery of Trusted Access Platform (TAP) components and midpoint</a:t>
            </a:r>
          </a:p>
          <a:p>
            <a:r>
              <a:rPr lang="en-US" baseline="0" dirty="0"/>
              <a:t>    - Auth Team POCs lead to a </a:t>
            </a:r>
            <a:r>
              <a:rPr lang="en-US" baseline="0" dirty="0" err="1"/>
              <a:t>shib</a:t>
            </a:r>
            <a:r>
              <a:rPr lang="en-US" baseline="0" dirty="0"/>
              <a:t> investigation</a:t>
            </a:r>
          </a:p>
          <a:p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Link to learn more about the CSP: https://incommon.org/academy/csp/</a:t>
            </a:r>
            <a:br>
              <a:rPr lang="en-US" baseline="0" dirty="0"/>
            </a:br>
            <a:r>
              <a:rPr lang="en-US" baseline="0" dirty="0"/>
              <a:t>Link to learn more about the Trust Access Platform: https://incommon.org/trusted-access/</a:t>
            </a:r>
          </a:p>
          <a:p>
            <a:r>
              <a:rPr lang="en-US" baseline="0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1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Training</a:t>
            </a:r>
          </a:p>
          <a:p>
            <a:br>
              <a:rPr lang="en-US" baseline="0" dirty="0"/>
            </a:br>
            <a:r>
              <a:rPr lang="en-US" baseline="0" dirty="0"/>
              <a:t>Midpoint (IAM team + Majeed):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Training delivered by </a:t>
            </a:r>
            <a:r>
              <a:rPr lang="en-US" baseline="0" dirty="0" err="1"/>
              <a:t>Evolveum</a:t>
            </a:r>
            <a:r>
              <a:rPr lang="en-US" baseline="0" dirty="0"/>
              <a:t> Employee (Company that leads development of midpoint)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Ivan Norris – Midpoint Trainer/Implementor was very detailed in teaching and demonstrating foundational concepts and could address questions of any complexity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aseline="0" dirty="0"/>
          </a:p>
          <a:p>
            <a:pPr defTabSz="931774">
              <a:defRPr/>
            </a:pPr>
            <a:r>
              <a:rPr lang="en-US" baseline="0" dirty="0"/>
              <a:t>Grouper Training (IAM team + Majeed):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was delivered by primary developers which allowed the following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very in depth conversation on any topic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Were able to response to questions accurate while including demo of how they achieve certain functionality at there own institutions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They were very open to feedback about the product and even in training were looking for ways to enhance the product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baseline="0" dirty="0"/>
              <a:t>Shibboleth Training (Auth team + Majeed)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Skilled up on the foundations of Shibboleth administration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New member on Auth team (Shawn) started position a month prior to training. Training and other CSP activity got him up to speed quickly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aseline="0" dirty="0"/>
          </a:p>
          <a:p>
            <a:r>
              <a:rPr lang="en-US" b="1" baseline="0" dirty="0"/>
              <a:t>Final Note on Training:</a:t>
            </a:r>
            <a:br>
              <a:rPr lang="en-US" baseline="0" dirty="0"/>
            </a:br>
            <a:r>
              <a:rPr lang="en-US" baseline="0" dirty="0"/>
              <a:t>As CSP Alumni we get discount on future training for any ISU member (not just member from IAM related teams)</a:t>
            </a:r>
          </a:p>
          <a:p>
            <a:r>
              <a:rPr lang="en-US" baseline="0" dirty="0"/>
              <a:t>    - We plan on leveraging this to re-take the training to continue to expand and keep up skillsets</a:t>
            </a:r>
          </a:p>
          <a:p>
            <a:r>
              <a:rPr lang="en-US" baseline="0" dirty="0"/>
              <a:t>    - Excellent training path for new staff members in this space</a:t>
            </a:r>
          </a:p>
          <a:p>
            <a:r>
              <a:rPr lang="en-US" baseline="0" dirty="0"/>
              <a:t>    - Economical way to ensure skillsets are maintained and enhanced</a:t>
            </a:r>
          </a:p>
          <a:p>
            <a:br>
              <a:rPr lang="en-US" baseline="0" dirty="0"/>
            </a:br>
            <a:endParaRPr lang="en-US" baseline="0" dirty="0"/>
          </a:p>
          <a:p>
            <a:r>
              <a:rPr lang="en-US" b="1" baseline="0" dirty="0"/>
              <a:t>Weekly Office Hours</a:t>
            </a:r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use case &amp; design discussions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architecture reviews with SMEs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CSP Alumni Prod case studies </a:t>
            </a:r>
          </a:p>
          <a:p>
            <a:r>
              <a:rPr lang="en-US" baseline="0" dirty="0"/>
              <a:t>     </a:t>
            </a:r>
          </a:p>
          <a:p>
            <a:br>
              <a:rPr lang="en-US" baseline="0" dirty="0"/>
            </a:br>
            <a:r>
              <a:rPr lang="en-US" baseline="0" dirty="0"/>
              <a:t>Working Groups</a:t>
            </a:r>
            <a:br>
              <a:rPr lang="en-US" baseline="0" dirty="0"/>
            </a:b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Collaboration with other universities (go to next slide with all the CSP universities)</a:t>
            </a:r>
          </a:p>
          <a:p>
            <a:br>
              <a:rPr lang="en-US" baseline="0" dirty="0"/>
            </a:br>
            <a:endParaRPr lang="en-US" baseline="0" dirty="0"/>
          </a:p>
          <a:p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CUT Everything below (to much detail for the time)</a:t>
            </a:r>
            <a:br>
              <a:rPr lang="en-US" baseline="0" dirty="0"/>
            </a:br>
            <a:r>
              <a:rPr lang="en-US" baseline="0" dirty="0"/>
              <a:t>Jeremiah: examples for how working group and collaboration affected specific config</a:t>
            </a:r>
          </a:p>
          <a:p>
            <a:pPr marL="174708" indent="-174708">
              <a:buFontTx/>
              <a:buChar char="-"/>
            </a:pPr>
            <a:r>
              <a:rPr lang="en-US" baseline="0" dirty="0" err="1"/>
              <a:t>Slavek</a:t>
            </a:r>
            <a:r>
              <a:rPr lang="en-US" baseline="0" dirty="0"/>
              <a:t> feedback on hybrid </a:t>
            </a:r>
            <a:r>
              <a:rPr lang="en-US" baseline="0" dirty="0" err="1"/>
              <a:t>ldap</a:t>
            </a:r>
            <a:r>
              <a:rPr lang="en-US" baseline="0" dirty="0"/>
              <a:t> group management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Internal repository lookup assistance, guiding examples</a:t>
            </a:r>
          </a:p>
          <a:p>
            <a:pPr marL="174708" indent="-174708">
              <a:buFontTx/>
              <a:buChar char="-"/>
            </a:pPr>
            <a:r>
              <a:rPr lang="en-US" baseline="0" dirty="0"/>
              <a:t>Use cases and configuration around multi-account per identity</a:t>
            </a:r>
          </a:p>
          <a:p>
            <a:endParaRPr lang="en-US" baseline="0" dirty="0"/>
          </a:p>
          <a:p>
            <a:br>
              <a:rPr lang="en-US" baseline="0" dirty="0"/>
            </a:br>
            <a:r>
              <a:rPr lang="en-US" baseline="0" dirty="0"/>
              <a:t>Majeed:</a:t>
            </a:r>
          </a:p>
          <a:p>
            <a:r>
              <a:rPr lang="en-US" baseline="0" dirty="0"/>
              <a:t>      - touches on identifying a logical future state Architecture and how we conducted reviews and obtained feedback</a:t>
            </a:r>
          </a:p>
          <a:p>
            <a:r>
              <a:rPr lang="en-US" baseline="0" dirty="0"/>
              <a:t>      - Use case guidance: very specific implementation detail on how to integrate </a:t>
            </a:r>
            <a:r>
              <a:rPr lang="en-US" baseline="0" dirty="0" err="1"/>
              <a:t>shib</a:t>
            </a:r>
            <a:r>
              <a:rPr lang="en-US" baseline="0" dirty="0"/>
              <a:t> with Azure AD and to convert auth method references to standardized REFEDS Profile assertion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aseline="0"/>
            </a:br>
            <a:br>
              <a:rPr lang="en-US" baseline="0"/>
            </a:br>
            <a:r>
              <a:rPr lang="en-US" baseline="0"/>
              <a:t>1 on 1s with: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/>
              <a:t>UNC Chapel Hill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/>
              <a:t>University of Delaware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/>
              <a:t>University of Illinois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/>
              <a:t>University of Massachusetts Amherst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/>
              <a:t>Colorado State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/>
              <a:t>U of Western Ontario (connected with them through the community)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/>
              <a:t>What is an Identity?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The first thing to determine is what an identity is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An identity consists of various attributes that make up a user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These attributes can exist in sources across systems and applications</a:t>
            </a:r>
          </a:p>
          <a:p>
            <a:pPr marL="465887" lvl="1"/>
            <a:endParaRPr lang="en-US" baseline="0"/>
          </a:p>
          <a:p>
            <a:r>
              <a:rPr lang="en-US" b="1" baseline="0"/>
              <a:t>The IDM’s Role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The IDM’s job is to collect data from various source systems and aggregate them on a digital identity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Once the identity data has been collected target provisioning</a:t>
            </a:r>
          </a:p>
          <a:p>
            <a:endParaRPr lang="en-US" baseline="0"/>
          </a:p>
          <a:p>
            <a:r>
              <a:rPr lang="en-US" b="1" baseline="0"/>
              <a:t>Difference between a directory</a:t>
            </a:r>
          </a:p>
          <a:p>
            <a:pPr marL="174708" indent="-174708">
              <a:buFontTx/>
              <a:buChar char="-"/>
            </a:pPr>
            <a:r>
              <a:rPr lang="en-US" b="0" baseline="0"/>
              <a:t>Ultimately, directory servers are databases that store information</a:t>
            </a:r>
          </a:p>
          <a:p>
            <a:pPr marL="174708" indent="-174708">
              <a:buFontTx/>
              <a:buChar char="-"/>
            </a:pPr>
            <a:r>
              <a:rPr lang="en-US" b="0" baseline="0"/>
              <a:t>Directories excel at storing identity data and releasing it to  application with appropriate permissions to access the data</a:t>
            </a:r>
          </a:p>
          <a:p>
            <a:pPr marL="174708" indent="-174708">
              <a:buFontTx/>
              <a:buChar char="-"/>
            </a:pPr>
            <a:r>
              <a:rPr lang="en-US" b="0" baseline="0"/>
              <a:t>They are not well equipped to evaluate entitlements/make decisions whether to allow or deny specific operations</a:t>
            </a:r>
          </a:p>
          <a:p>
            <a:pPr marL="174708" indent="-174708">
              <a:buFontTx/>
              <a:buChar char="-"/>
            </a:pPr>
            <a:r>
              <a:rPr lang="en-US" b="0" baseline="0"/>
              <a:t>IDM manages the data in the directories in addition to application specific provisioning</a:t>
            </a:r>
          </a:p>
          <a:p>
            <a:endParaRPr lang="en-US" b="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*Comparison of current IDM environment (OIM 11g) to future state.*</a:t>
            </a:r>
          </a:p>
          <a:p>
            <a:endParaRPr lang="en-US" baseline="0"/>
          </a:p>
          <a:p>
            <a:r>
              <a:rPr lang="en-US" b="1" baseline="0"/>
              <a:t>Identity Manager Evaluation</a:t>
            </a:r>
          </a:p>
          <a:p>
            <a:pPr marL="174708" indent="-174708">
              <a:buFontTx/>
              <a:buChar char="-"/>
            </a:pPr>
            <a:r>
              <a:rPr lang="en-US" b="0" baseline="0"/>
              <a:t>The IAM team evaluated several identity managers prior to landing on </a:t>
            </a:r>
            <a:r>
              <a:rPr lang="en-US" b="0" baseline="0" err="1"/>
              <a:t>midPoint</a:t>
            </a:r>
            <a:r>
              <a:rPr lang="en-US" b="0" baseline="0"/>
              <a:t>, the following were evaluated:</a:t>
            </a:r>
          </a:p>
          <a:p>
            <a:pPr marL="640594" lvl="1" indent="-174708">
              <a:buFontTx/>
              <a:buChar char="-"/>
            </a:pPr>
            <a:r>
              <a:rPr lang="en-US" b="0" baseline="0"/>
              <a:t>WSO2</a:t>
            </a:r>
          </a:p>
          <a:p>
            <a:pPr marL="640594" lvl="1" indent="-174708">
              <a:buFontTx/>
              <a:buChar char="-"/>
            </a:pPr>
            <a:r>
              <a:rPr lang="en-US" b="0" baseline="0" err="1"/>
              <a:t>OpenIDM</a:t>
            </a:r>
            <a:endParaRPr lang="en-US" b="0" baseline="0"/>
          </a:p>
          <a:p>
            <a:pPr marL="640594" lvl="1" indent="-174708">
              <a:buFontTx/>
              <a:buChar char="-"/>
            </a:pPr>
            <a:r>
              <a:rPr lang="en-US" b="0" baseline="0"/>
              <a:t>ForgeRock</a:t>
            </a:r>
          </a:p>
          <a:p>
            <a:pPr marL="640594" lvl="1" indent="-174708">
              <a:buFontTx/>
              <a:buChar char="-"/>
            </a:pPr>
            <a:r>
              <a:rPr lang="en-US" b="0" baseline="0" err="1"/>
              <a:t>Keycloak</a:t>
            </a:r>
            <a:endParaRPr lang="en-US" b="0" baseline="0"/>
          </a:p>
          <a:p>
            <a:pPr marL="640594" lvl="1" indent="-174708">
              <a:buFontTx/>
              <a:buChar char="-"/>
            </a:pPr>
            <a:r>
              <a:rPr lang="en-US" b="0" baseline="0"/>
              <a:t>GLUU</a:t>
            </a:r>
          </a:p>
          <a:p>
            <a:pPr marL="640594" lvl="1" indent="-174708">
              <a:buFontTx/>
              <a:buChar char="-"/>
            </a:pPr>
            <a:r>
              <a:rPr lang="en-US" b="0" baseline="0"/>
              <a:t>OIM 12c</a:t>
            </a:r>
          </a:p>
          <a:p>
            <a:endParaRPr lang="en-US" baseline="0"/>
          </a:p>
          <a:p>
            <a:r>
              <a:rPr lang="en-US" b="1" baseline="0"/>
              <a:t>Functionality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Current pain points in OIM exist around the inability to;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Reconcile user data between the IDM and downstream targets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Effectively remove directory group membership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Midpoint allows for;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Full reconciliation to downstream targets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Comprehensive configuration options for resources</a:t>
            </a:r>
          </a:p>
          <a:p>
            <a:endParaRPr lang="en-US" baseline="0"/>
          </a:p>
          <a:p>
            <a:r>
              <a:rPr lang="en-US" b="1" baseline="0"/>
              <a:t>Deployment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Pets and Cattle DevOps Concept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Pets 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Equate to what we think as traditional methods of deployment</a:t>
            </a:r>
          </a:p>
          <a:p>
            <a:pPr marL="1572368" lvl="3" indent="-174708">
              <a:buFontTx/>
              <a:buChar char="-"/>
            </a:pPr>
            <a:r>
              <a:rPr lang="en-US" baseline="0"/>
              <a:t>Server or VM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Takes a lot of care to maintain, upgrades and config changes need to be done on each instance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Takes a lot of care, feeding and manual operations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When missing or there’s issues everyone notices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Cattle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Equate to methodologies related to containerization and orchestration</a:t>
            </a:r>
          </a:p>
          <a:p>
            <a:pPr marL="1572368" lvl="3" indent="-174708">
              <a:buFontTx/>
              <a:buChar char="-"/>
            </a:pPr>
            <a:r>
              <a:rPr lang="en-US" baseline="0"/>
              <a:t>Containers, Kubernetes, OpenShift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They are all configured identically</a:t>
            </a:r>
          </a:p>
          <a:p>
            <a:pPr marL="1572368" lvl="3" indent="-174708">
              <a:buFontTx/>
              <a:buChar char="-"/>
            </a:pPr>
            <a:r>
              <a:rPr lang="en-US" baseline="0"/>
              <a:t>Infrastructure as code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When issues arise, they’re easily torn down and replaced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Can get shot and the system can get re-provisioned by the orchestration</a:t>
            </a:r>
          </a:p>
          <a:p>
            <a:endParaRPr lang="en-US" baseline="0"/>
          </a:p>
          <a:p>
            <a:r>
              <a:rPr lang="en-US" b="1" baseline="0"/>
              <a:t>Community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Oracle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Diminishing community Support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Difficult to get responses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Hard to get custom features developed</a:t>
            </a:r>
          </a:p>
          <a:p>
            <a:pPr marL="174708" indent="-174708">
              <a:buFontTx/>
              <a:buChar char="-"/>
            </a:pPr>
            <a:r>
              <a:rPr lang="en-US" baseline="0"/>
              <a:t>Midpoint </a:t>
            </a:r>
          </a:p>
          <a:p>
            <a:pPr marL="640594" lvl="1" indent="-174708">
              <a:buFontTx/>
              <a:buChar char="-"/>
            </a:pPr>
            <a:r>
              <a:rPr lang="en-US" baseline="0"/>
              <a:t>Significant amount of higher ed institutions using </a:t>
            </a:r>
            <a:r>
              <a:rPr lang="en-US" baseline="0" err="1"/>
              <a:t>midPoint</a:t>
            </a:r>
            <a:endParaRPr lang="en-US" baseline="0"/>
          </a:p>
          <a:p>
            <a:pPr marL="640594" lvl="1" indent="-174708">
              <a:buFontTx/>
              <a:buChar char="-"/>
            </a:pPr>
            <a:r>
              <a:rPr lang="en-US" baseline="0"/>
              <a:t>Support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Feature development and enhancements are foundational</a:t>
            </a:r>
          </a:p>
          <a:p>
            <a:pPr marL="1106481" lvl="2" indent="-174708">
              <a:buFontTx/>
              <a:buChar char="-"/>
            </a:pPr>
            <a:r>
              <a:rPr lang="en-US" baseline="0"/>
              <a:t>Multiple methods to engage with the community</a:t>
            </a:r>
          </a:p>
          <a:p>
            <a:pPr marL="1572368" lvl="3" indent="-174708">
              <a:buFontTx/>
              <a:buChar char="-"/>
            </a:pPr>
            <a:r>
              <a:rPr lang="en-US" baseline="0"/>
              <a:t>Active Slack community</a:t>
            </a:r>
          </a:p>
          <a:p>
            <a:pPr marL="1572368" lvl="3" indent="-174708">
              <a:buFontTx/>
              <a:buChar char="-"/>
            </a:pPr>
            <a:r>
              <a:rPr lang="en-US" baseline="0"/>
              <a:t>Working groups</a:t>
            </a:r>
          </a:p>
          <a:p>
            <a:pPr marL="1572368" lvl="3" indent="-174708">
              <a:buFontTx/>
              <a:buChar char="-"/>
            </a:pPr>
            <a:r>
              <a:rPr lang="en-US" baseline="0"/>
              <a:t>CSP directed collaboration</a:t>
            </a:r>
          </a:p>
          <a:p>
            <a:pPr marL="640594" lvl="1" indent="-174708">
              <a:buFontTx/>
              <a:buChar char="-"/>
            </a:pPr>
            <a:endParaRPr lang="en-US" baseline="0"/>
          </a:p>
          <a:p>
            <a:pPr marL="640594" lvl="1" indent="-174708">
              <a:buFontTx/>
              <a:buChar char="-"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What is Grouper?</a:t>
            </a:r>
          </a:p>
          <a:p>
            <a:r>
              <a:rPr lang="en-US" b="0" baseline="0" dirty="0"/>
              <a:t>At the most basic level Grouper is a tool to put entities into groups. </a:t>
            </a:r>
          </a:p>
          <a:p>
            <a:endParaRPr lang="en-US" b="0" baseline="0" dirty="0"/>
          </a:p>
          <a:p>
            <a:r>
              <a:rPr lang="en-US" b="1" baseline="0" dirty="0"/>
              <a:t>IAM Uses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Affiliation Automation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Current state affiliations are calculated in Campus Solutions and sent through an integration to OIM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Future state Grouper will be able to connect directly to CS to query for any populations desired and send to Midpoint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Ultimately simplifies the affiliation process</a:t>
            </a:r>
          </a:p>
          <a:p>
            <a:pPr marL="174708" indent="-174708" defTabSz="931774">
              <a:buFontTx/>
              <a:buChar char="-"/>
            </a:pPr>
            <a:r>
              <a:rPr lang="en-US" b="0" baseline="0" dirty="0"/>
              <a:t>Centralized entitlement assignment</a:t>
            </a:r>
          </a:p>
          <a:p>
            <a:pPr marL="640594" lvl="1" indent="-174708" defTabSz="931774">
              <a:buFontTx/>
              <a:buChar char="-"/>
            </a:pPr>
            <a:r>
              <a:rPr lang="en-US" b="0" baseline="0" dirty="0"/>
              <a:t>Current state group management is fragmented</a:t>
            </a:r>
          </a:p>
          <a:p>
            <a:pPr marL="640594" lvl="1" indent="-174708" defTabSz="931774">
              <a:buFontTx/>
              <a:buChar char="-"/>
            </a:pPr>
            <a:r>
              <a:rPr lang="en-US" b="0" baseline="0" dirty="0"/>
              <a:t>Centralized group management brings the benefit of comprehensive access auditing</a:t>
            </a:r>
          </a:p>
          <a:p>
            <a:endParaRPr lang="en-US" b="0" baseline="0" dirty="0"/>
          </a:p>
          <a:p>
            <a:r>
              <a:rPr lang="en-US" b="1" baseline="0" dirty="0"/>
              <a:t>Policy Based Access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Grouper is used to manage these policies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Policies result in: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Group membership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Attribute entitlement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Enforcement occurs at: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Application layer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SSO layer</a:t>
            </a:r>
          </a:p>
          <a:p>
            <a:pPr marL="174708" indent="-174708">
              <a:buFontTx/>
              <a:buChar char="-"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Reconciliation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Data accuracy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Absent manager, title, phone number and addresses on directory accounts (LDAP/AD) which lead to data issues in applications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Incorrect data will be fixed with the implementation of </a:t>
            </a:r>
            <a:r>
              <a:rPr lang="en-US" b="0" baseline="0" dirty="0" err="1"/>
              <a:t>midPoint</a:t>
            </a:r>
            <a:endParaRPr lang="en-US" b="0" baseline="0" dirty="0"/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Incorrect directory group membership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This can affect licensing requirements (365, Adobe, etc.)</a:t>
            </a:r>
          </a:p>
          <a:p>
            <a:endParaRPr lang="en-US" b="0" baseline="0" dirty="0"/>
          </a:p>
          <a:p>
            <a:r>
              <a:rPr lang="en-US" b="1" baseline="0" dirty="0"/>
              <a:t>Affiliation Automation: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Decreased process complexity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Flexibility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Capability to connect to any data source and develop a role</a:t>
            </a:r>
          </a:p>
          <a:p>
            <a:pPr marL="640594" lvl="1" indent="-174708">
              <a:buFontTx/>
              <a:buChar char="-"/>
            </a:pPr>
            <a:endParaRPr lang="en-US" b="0" baseline="0" dirty="0"/>
          </a:p>
          <a:p>
            <a:r>
              <a:rPr lang="en-US" b="1" baseline="0" dirty="0"/>
              <a:t>Group Math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Ability to easily develop curated populations based on basis groups that we already have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Adds reusability to the groups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Use cases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All student population + custom group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All faculty and staff including instructors only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All faculty in a specific department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All staff excluding IT staff </a:t>
            </a:r>
          </a:p>
          <a:p>
            <a:pPr marL="640594" lvl="1" indent="-174708">
              <a:buFontTx/>
              <a:buChar char="-"/>
            </a:pPr>
            <a:endParaRPr lang="en-US" b="0" baseline="0" dirty="0"/>
          </a:p>
          <a:p>
            <a:r>
              <a:rPr lang="en-US" b="1" baseline="0" dirty="0"/>
              <a:t>Modern Functionality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Flexibility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Containerized deployment on </a:t>
            </a:r>
            <a:r>
              <a:rPr lang="en-US" b="0" baseline="0" dirty="0" err="1"/>
              <a:t>Openshift</a:t>
            </a:r>
            <a:r>
              <a:rPr lang="en-US" b="0" baseline="0" dirty="0"/>
              <a:t> using infrastructure as code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Change control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Allows for rapid redeployment to different environments</a:t>
            </a:r>
          </a:p>
          <a:p>
            <a:pPr marL="174708" indent="-174708">
              <a:buFontTx/>
              <a:buChar char="-"/>
            </a:pPr>
            <a:r>
              <a:rPr lang="en-US" b="0" baseline="0" dirty="0"/>
              <a:t>Immutable infrastructure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No modifications to the server are done while it’s running, instead you build a new server with the updated configurations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Simplifies operations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Infrastructure is set through code minimizing the need to manage various production servers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Improved failure recovery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Images are kept in source control making changes easily trackable </a:t>
            </a:r>
          </a:p>
          <a:p>
            <a:pPr marL="640594" lvl="1" indent="-174708">
              <a:buFontTx/>
              <a:buChar char="-"/>
            </a:pPr>
            <a:r>
              <a:rPr lang="en-US" b="0" baseline="0" dirty="0"/>
              <a:t>Dynamic scaling</a:t>
            </a:r>
          </a:p>
          <a:p>
            <a:pPr marL="1106481" lvl="2" indent="-174708">
              <a:buFontTx/>
              <a:buChar char="-"/>
            </a:pPr>
            <a:r>
              <a:rPr lang="en-US" b="0" baseline="0" dirty="0"/>
              <a:t>Base images can be used to add new nodes based on loads</a:t>
            </a:r>
          </a:p>
          <a:p>
            <a:pPr marL="640594" lvl="1" indent="-174708">
              <a:buFontTx/>
              <a:buChar char="-"/>
            </a:pPr>
            <a:endParaRPr lang="en-US" b="0" baseline="0" dirty="0"/>
          </a:p>
          <a:p>
            <a:pPr marL="1106481" lvl="2" indent="-174708">
              <a:buFontTx/>
              <a:buChar char="-"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2DA75B-D4C5-4F7A-89F5-66491D256237}"/>
              </a:ext>
            </a:extLst>
          </p:cNvPr>
          <p:cNvSpPr txBox="1"/>
          <p:nvPr/>
        </p:nvSpPr>
        <p:spPr>
          <a:xfrm>
            <a:off x="914399" y="3304515"/>
            <a:ext cx="6654297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0">
                <a:solidFill>
                  <a:srgbClr val="333333"/>
                </a:solidFill>
                <a:effectLst/>
                <a:latin typeface="ISUCondBold"/>
              </a:rPr>
              <a:t>Modernization of Identity and Access Management</a:t>
            </a:r>
          </a:p>
          <a:p>
            <a:r>
              <a:rPr lang="en-US"/>
              <a:t>Jeremiah Haywood – IAM Administrator</a:t>
            </a:r>
            <a:br>
              <a:rPr lang="en-US"/>
            </a:br>
            <a:r>
              <a:rPr lang="en-US"/>
              <a:t>Majeed Abu-Qulbain – Enterprise Architect</a:t>
            </a:r>
          </a:p>
          <a:p>
            <a:r>
              <a:rPr lang="en-US"/>
              <a:t>10/22/2021</a:t>
            </a:r>
          </a:p>
        </p:txBody>
      </p:sp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4"/>
    </mc:Choice>
    <mc:Fallback xmlns="">
      <p:transition spd="slow" advTm="43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What can people expect to see?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D5879-954F-4486-8876-EB6FAF403496}"/>
              </a:ext>
            </a:extLst>
          </p:cNvPr>
          <p:cNvSpPr txBox="1"/>
          <p:nvPr/>
        </p:nvSpPr>
        <p:spPr>
          <a:xfrm>
            <a:off x="945054" y="1845471"/>
            <a:ext cx="3624044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/>
              <a:t>Short Term</a:t>
            </a:r>
          </a:p>
          <a:p>
            <a:pPr algn="ctr"/>
            <a:r>
              <a:rPr lang="en-US" sz="1400"/>
              <a:t>Removal of security questions</a:t>
            </a:r>
          </a:p>
          <a:p>
            <a:pPr algn="ctr"/>
            <a:endParaRPr lang="en-US" sz="1600"/>
          </a:p>
          <a:p>
            <a:pPr algn="ctr"/>
            <a:r>
              <a:rPr lang="en-US" sz="1400"/>
              <a:t>Automated provisioning of secondary accounts</a:t>
            </a:r>
          </a:p>
          <a:p>
            <a:pPr algn="ctr"/>
            <a:endParaRPr lang="en-US" sz="1600"/>
          </a:p>
          <a:p>
            <a:pPr algn="ctr"/>
            <a:r>
              <a:rPr lang="en-US" sz="1400"/>
              <a:t>Data accuracy</a:t>
            </a:r>
          </a:p>
          <a:p>
            <a:pPr algn="ctr"/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B6E46-6891-49FF-A5E0-67BA76D65442}"/>
              </a:ext>
            </a:extLst>
          </p:cNvPr>
          <p:cNvSpPr txBox="1"/>
          <p:nvPr/>
        </p:nvSpPr>
        <p:spPr>
          <a:xfrm>
            <a:off x="4569098" y="1845471"/>
            <a:ext cx="3624044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/>
              <a:t>Long Term</a:t>
            </a:r>
          </a:p>
          <a:p>
            <a:pPr lvl="1"/>
            <a:r>
              <a:rPr lang="en-US" sz="1400"/>
              <a:t>Delegated access control via Grouper</a:t>
            </a:r>
          </a:p>
          <a:p>
            <a:pPr lvl="1"/>
            <a:endParaRPr lang="en-US" sz="1400"/>
          </a:p>
          <a:p>
            <a:pPr lvl="1"/>
            <a:r>
              <a:rPr lang="en-US" sz="1400"/>
              <a:t>Better licensing management</a:t>
            </a:r>
          </a:p>
          <a:p>
            <a:pPr lvl="1"/>
            <a:endParaRPr lang="en-US" sz="1400"/>
          </a:p>
          <a:p>
            <a:pPr lvl="1"/>
            <a:r>
              <a:rPr lang="en-US" sz="1400"/>
              <a:t>Application-level access provisioning beyond LDAP and AD</a:t>
            </a:r>
          </a:p>
          <a:p>
            <a:pPr lvl="1"/>
            <a:endParaRPr lang="en-US" sz="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9913-C554-4EA5-AFFB-255C25053994}"/>
              </a:ext>
            </a:extLst>
          </p:cNvPr>
          <p:cNvSpPr txBox="1"/>
          <p:nvPr/>
        </p:nvSpPr>
        <p:spPr>
          <a:xfrm>
            <a:off x="945054" y="1473425"/>
            <a:ext cx="7248088" cy="3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Primarily a behind the scenes technology replacement</a:t>
            </a:r>
          </a:p>
        </p:txBody>
      </p:sp>
    </p:spTree>
    <p:extLst>
      <p:ext uri="{BB962C8B-B14F-4D97-AF65-F5344CB8AC3E}">
        <p14:creationId xmlns:p14="http://schemas.microsoft.com/office/powerpoint/2010/main" val="1590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89"/>
    </mc:Choice>
    <mc:Fallback xmlns="">
      <p:transition spd="slow" advTm="1594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4BFA94-44A6-4BD3-9E4C-7E5772208B4A}"/>
              </a:ext>
            </a:extLst>
          </p:cNvPr>
          <p:cNvSpPr txBox="1"/>
          <p:nvPr/>
        </p:nvSpPr>
        <p:spPr>
          <a:xfrm>
            <a:off x="3312431" y="1279088"/>
            <a:ext cx="251333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Any Questions?</a:t>
            </a:r>
          </a:p>
        </p:txBody>
      </p: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943B92B3-429C-4497-B3A2-5502D618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1183" y="1279088"/>
            <a:ext cx="2355827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1"/>
    </mc:Choice>
    <mc:Fallback xmlns="">
      <p:transition spd="slow" advTm="56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Authentication &amp; Single Sign-On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/>
              </a:rPr>
              <a:t>Overview of Authentication @ ISU</a:t>
            </a:r>
          </a:p>
          <a:p>
            <a:r>
              <a:rPr lang="en-US">
                <a:effectLst/>
              </a:rPr>
              <a:t>What is Shibboleth</a:t>
            </a:r>
          </a:p>
          <a:p>
            <a:r>
              <a:rPr lang="en-US"/>
              <a:t>What is Federation</a:t>
            </a:r>
          </a:p>
          <a:p>
            <a:r>
              <a:rPr lang="en-US"/>
              <a:t>Upcoming </a:t>
            </a:r>
            <a:r>
              <a:rPr lang="en-US">
                <a:effectLst/>
              </a:rPr>
              <a:t>Authentication Changes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Overview of Authentication @ ISU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96CAF168-7B0F-4B26-8372-504B3E8DA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41" y="1286237"/>
            <a:ext cx="1344897" cy="8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71628AB0-D7C7-4E42-98ED-93506114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95" y="2798559"/>
            <a:ext cx="904535" cy="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E4E4DFAF-2A48-4165-A7AD-1C5BD0F5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9" y="4096237"/>
            <a:ext cx="818611" cy="5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2F8F2A41-080C-4E0A-B6B2-C643057F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61" y="4037159"/>
            <a:ext cx="652634" cy="6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327BFF87-C4BA-4835-8A97-0E9829E99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28" y="2462328"/>
            <a:ext cx="2095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2A378471-6C53-49D3-B30E-08C9FECF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5" y="2272981"/>
            <a:ext cx="1387246" cy="106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C7EA2C0D-4793-4C15-8658-400FFB78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80" y="3145229"/>
            <a:ext cx="1221915" cy="5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6CAC93-0F3F-4890-920F-E367374589D5}"/>
              </a:ext>
            </a:extLst>
          </p:cNvPr>
          <p:cNvSpPr/>
          <p:nvPr/>
        </p:nvSpPr>
        <p:spPr>
          <a:xfrm>
            <a:off x="171541" y="1312414"/>
            <a:ext cx="2608690" cy="83383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Roughly 60 Apps Integrated with CAS</a:t>
            </a:r>
            <a:br>
              <a:rPr lang="en-US"/>
            </a:br>
            <a:r>
              <a:rPr lang="en-US"/>
              <a:t>(mix of on and off prem)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352346-B8D0-4F5C-9CB1-AFE75C6A83F9}"/>
              </a:ext>
            </a:extLst>
          </p:cNvPr>
          <p:cNvSpPr/>
          <p:nvPr/>
        </p:nvSpPr>
        <p:spPr>
          <a:xfrm>
            <a:off x="3010695" y="1308366"/>
            <a:ext cx="2829339" cy="83383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Roughly 80 Apps Integrated with OAM’s SAML</a:t>
            </a:r>
            <a:br>
              <a:rPr lang="en-US"/>
            </a:br>
            <a:r>
              <a:rPr lang="en-US"/>
              <a:t>(mix of on and off prem)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C1AC71-674C-4B99-AAEE-EED0EFCB8F3B}"/>
              </a:ext>
            </a:extLst>
          </p:cNvPr>
          <p:cNvSpPr/>
          <p:nvPr/>
        </p:nvSpPr>
        <p:spPr>
          <a:xfrm>
            <a:off x="71562" y="970059"/>
            <a:ext cx="6060720" cy="135967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C2C1F-962F-47C6-A264-52E8079AA543}"/>
              </a:ext>
            </a:extLst>
          </p:cNvPr>
          <p:cNvSpPr txBox="1"/>
          <p:nvPr/>
        </p:nvSpPr>
        <p:spPr>
          <a:xfrm>
            <a:off x="954157" y="970060"/>
            <a:ext cx="517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Seamless SSO Experience across SAML and CAS apps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405A04-AC00-413A-8733-EAC3B285C5F4}"/>
              </a:ext>
            </a:extLst>
          </p:cNvPr>
          <p:cNvCxnSpPr>
            <a:endCxn id="1052" idx="1"/>
          </p:cNvCxnSpPr>
          <p:nvPr/>
        </p:nvCxnSpPr>
        <p:spPr>
          <a:xfrm flipV="1">
            <a:off x="2091561" y="2900478"/>
            <a:ext cx="1348867" cy="500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F38B2-19E0-47BB-B0F9-911D7059E0F4}"/>
              </a:ext>
            </a:extLst>
          </p:cNvPr>
          <p:cNvCxnSpPr>
            <a:endCxn id="1044" idx="0"/>
          </p:cNvCxnSpPr>
          <p:nvPr/>
        </p:nvCxnSpPr>
        <p:spPr>
          <a:xfrm>
            <a:off x="7251590" y="2103043"/>
            <a:ext cx="85473" cy="695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45B6F9-21D0-465E-B240-DA6F7A8AE2AD}"/>
              </a:ext>
            </a:extLst>
          </p:cNvPr>
          <p:cNvCxnSpPr>
            <a:endCxn id="1048" idx="0"/>
          </p:cNvCxnSpPr>
          <p:nvPr/>
        </p:nvCxnSpPr>
        <p:spPr>
          <a:xfrm>
            <a:off x="4488178" y="3336820"/>
            <a:ext cx="0" cy="700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ABC925-AFFE-4DE4-ACA9-0165041C0DA1}"/>
              </a:ext>
            </a:extLst>
          </p:cNvPr>
          <p:cNvCxnSpPr>
            <a:stCxn id="1044" idx="2"/>
            <a:endCxn id="1046" idx="0"/>
          </p:cNvCxnSpPr>
          <p:nvPr/>
        </p:nvCxnSpPr>
        <p:spPr>
          <a:xfrm>
            <a:off x="7337063" y="3400721"/>
            <a:ext cx="42962" cy="695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4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ffectLst/>
              </a:rPr>
              <a:t>Authentication: What is Shibboleth?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5EEF9-1EAF-4FED-AD9E-9DFA76B77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870" y="1693617"/>
            <a:ext cx="4397067" cy="2234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F4EBB-3FE2-4EE2-B26C-89078DE74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17" y="1693616"/>
            <a:ext cx="3642793" cy="2234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5881AD-6F0F-44F0-A3B9-15317E0701A4}"/>
              </a:ext>
            </a:extLst>
          </p:cNvPr>
          <p:cNvSpPr txBox="1"/>
          <p:nvPr/>
        </p:nvSpPr>
        <p:spPr>
          <a:xfrm>
            <a:off x="985962" y="1301432"/>
            <a:ext cx="283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Legacy – No Single Sign-On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C73DE-F85A-4B6C-9230-639E78F35BB7}"/>
              </a:ext>
            </a:extLst>
          </p:cNvPr>
          <p:cNvSpPr txBox="1"/>
          <p:nvPr/>
        </p:nvSpPr>
        <p:spPr>
          <a:xfrm>
            <a:off x="5551930" y="1324284"/>
            <a:ext cx="217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With Single Sign-On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38B66-B9AC-435E-AF99-E2306407F118}"/>
              </a:ext>
            </a:extLst>
          </p:cNvPr>
          <p:cNvSpPr txBox="1"/>
          <p:nvPr/>
        </p:nvSpPr>
        <p:spPr>
          <a:xfrm>
            <a:off x="4418869" y="4166633"/>
            <a:ext cx="450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IDP = Identity Provider (Handles Auth)</a:t>
            </a:r>
          </a:p>
          <a:p>
            <a:r>
              <a:rPr lang="en-US"/>
              <a:t>SP = Service Provider (Application Trusts IDP)</a:t>
            </a:r>
          </a:p>
        </p:txBody>
      </p:sp>
    </p:spTree>
    <p:extLst>
      <p:ext uri="{BB962C8B-B14F-4D97-AF65-F5344CB8AC3E}">
        <p14:creationId xmlns:p14="http://schemas.microsoft.com/office/powerpoint/2010/main" val="124465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25"/>
            <a:ext cx="9138197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C2A4B4-66CB-4090-9BA6-FBF5B3514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-153697"/>
            <a:ext cx="7700466" cy="52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Authentication: What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User Facing Changes</a:t>
            </a:r>
          </a:p>
          <a:p>
            <a:r>
              <a:rPr lang="en-US" sz="2800"/>
              <a:t>New Login Branding</a:t>
            </a:r>
          </a:p>
          <a:p>
            <a:r>
              <a:rPr lang="en-US" sz="2800"/>
              <a:t>Bringing Office 365 into SSO experience</a:t>
            </a:r>
          </a:p>
          <a:p>
            <a:r>
              <a:rPr lang="en-US" sz="2800"/>
              <a:t>New Logout Experience</a:t>
            </a:r>
          </a:p>
          <a:p>
            <a:r>
              <a:rPr lang="en-US" sz="2800"/>
              <a:t>Azure </a:t>
            </a:r>
            <a:r>
              <a:rPr lang="en-US" sz="2800" b="1"/>
              <a:t>MFA</a:t>
            </a:r>
            <a:r>
              <a:rPr lang="en-US" sz="2800"/>
              <a:t> Prompts after username/password</a:t>
            </a:r>
          </a:p>
        </p:txBody>
      </p:sp>
    </p:spTree>
    <p:extLst>
      <p:ext uri="{BB962C8B-B14F-4D97-AF65-F5344CB8AC3E}">
        <p14:creationId xmlns:p14="http://schemas.microsoft.com/office/powerpoint/2010/main" val="183678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Authentication: What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Behind the scenes</a:t>
            </a:r>
          </a:p>
          <a:p>
            <a:pPr marL="0" indent="0">
              <a:buNone/>
            </a:pPr>
            <a:r>
              <a:rPr lang="en-US"/>
              <a:t>Consolidated Architecture</a:t>
            </a:r>
          </a:p>
          <a:p>
            <a:r>
              <a:rPr lang="en-US" sz="2400"/>
              <a:t>Reducing # of components that need to be managed/secured</a:t>
            </a:r>
          </a:p>
          <a:p>
            <a:pPr marL="0" indent="0">
              <a:buNone/>
            </a:pPr>
            <a:r>
              <a:rPr lang="en-US"/>
              <a:t>Modernized Deployment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DevOps Approach: Gitlab driven containerized deployment on OpenShift (Cattle)</a:t>
            </a:r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pPr mar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1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4BFA94-44A6-4BD3-9E4C-7E5772208B4A}"/>
              </a:ext>
            </a:extLst>
          </p:cNvPr>
          <p:cNvSpPr txBox="1"/>
          <p:nvPr/>
        </p:nvSpPr>
        <p:spPr>
          <a:xfrm>
            <a:off x="3312431" y="1279088"/>
            <a:ext cx="251333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Any Questions?</a:t>
            </a:r>
          </a:p>
        </p:txBody>
      </p: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943B92B3-429C-4497-B3A2-5502D618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1183" y="1279088"/>
            <a:ext cx="2355827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8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86507"/>
            <a:ext cx="8372007" cy="857250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Release Strategy: Identity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C5F0B-5F63-46DB-AD9E-72B2AB32C4C7}"/>
              </a:ext>
            </a:extLst>
          </p:cNvPr>
          <p:cNvSpPr/>
          <p:nvPr/>
        </p:nvSpPr>
        <p:spPr>
          <a:xfrm>
            <a:off x="792479" y="2400452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December</a:t>
            </a:r>
          </a:p>
          <a:p>
            <a:pPr algn="ctr"/>
            <a:r>
              <a:rPr lang="en-US"/>
              <a:t>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DFB10-2204-4891-8956-F2F0F0DF738A}"/>
              </a:ext>
            </a:extLst>
          </p:cNvPr>
          <p:cNvSpPr/>
          <p:nvPr/>
        </p:nvSpPr>
        <p:spPr>
          <a:xfrm>
            <a:off x="2381415" y="2400452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February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2CC83D-61A1-4A9C-93C5-55888736BD24}"/>
              </a:ext>
            </a:extLst>
          </p:cNvPr>
          <p:cNvSpPr/>
          <p:nvPr/>
        </p:nvSpPr>
        <p:spPr>
          <a:xfrm>
            <a:off x="3961074" y="2391615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April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7AAF7-2B58-47B6-8DA4-0012B21F938B}"/>
              </a:ext>
            </a:extLst>
          </p:cNvPr>
          <p:cNvSpPr/>
          <p:nvPr/>
        </p:nvSpPr>
        <p:spPr>
          <a:xfrm>
            <a:off x="5540733" y="2384527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May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CF6A7-70D3-4845-87C7-B7F08484F5B5}"/>
              </a:ext>
            </a:extLst>
          </p:cNvPr>
          <p:cNvSpPr txBox="1"/>
          <p:nvPr/>
        </p:nvSpPr>
        <p:spPr>
          <a:xfrm>
            <a:off x="127221" y="1036888"/>
            <a:ext cx="216673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Midpoint &amp; Grouper Production Environments are online, bootstrapped with Identity data but not managing any directories just yet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1FC1B6-AE62-429A-A624-7DA100718A9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210586" y="2052551"/>
            <a:ext cx="0" cy="331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5FED8F-DB8B-4728-83DD-E60D73D66754}"/>
              </a:ext>
            </a:extLst>
          </p:cNvPr>
          <p:cNvSpPr txBox="1"/>
          <p:nvPr/>
        </p:nvSpPr>
        <p:spPr>
          <a:xfrm>
            <a:off x="2747175" y="3373716"/>
            <a:ext cx="157965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Grouper takes over AD/LDAP Automated role/affiliation sync duties from OIM.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599326-AD2E-46D0-A46A-DC24245ABC97}"/>
              </a:ext>
            </a:extLst>
          </p:cNvPr>
          <p:cNvCxnSpPr>
            <a:cxnSpLocks/>
          </p:cNvCxnSpPr>
          <p:nvPr/>
        </p:nvCxnSpPr>
        <p:spPr>
          <a:xfrm flipV="1">
            <a:off x="3592664" y="2975146"/>
            <a:ext cx="0" cy="358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5B59E33-C3A1-40C0-AB67-971C12AB6843}"/>
              </a:ext>
            </a:extLst>
          </p:cNvPr>
          <p:cNvCxnSpPr>
            <a:cxnSpLocks/>
            <a:stCxn id="5" idx="2"/>
            <a:endCxn id="7" idx="2"/>
          </p:cNvCxnSpPr>
          <p:nvPr/>
        </p:nvCxnSpPr>
        <p:spPr>
          <a:xfrm rot="16200000" flipH="1">
            <a:off x="2326419" y="2158078"/>
            <a:ext cx="12700" cy="1588936"/>
          </a:xfrm>
          <a:prstGeom prst="bentConnector3">
            <a:avLst>
              <a:gd name="adj1" fmla="val 180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069EDE4-CCE8-464E-A6EC-054E36F8CE4A}"/>
              </a:ext>
            </a:extLst>
          </p:cNvPr>
          <p:cNvSpPr txBox="1"/>
          <p:nvPr/>
        </p:nvSpPr>
        <p:spPr>
          <a:xfrm>
            <a:off x="254449" y="3284815"/>
            <a:ext cx="21269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Performance Testing and Data Validation against production data (Midpoint and Grouper)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20305D-30CE-47D3-B833-2CC61642514D}"/>
              </a:ext>
            </a:extLst>
          </p:cNvPr>
          <p:cNvSpPr txBox="1"/>
          <p:nvPr/>
        </p:nvSpPr>
        <p:spPr>
          <a:xfrm>
            <a:off x="3260037" y="1103726"/>
            <a:ext cx="228068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New “Transition State” Account Self Service is launched to support both Midpoint and OIM simultaneously. </a:t>
            </a:r>
            <a:r>
              <a:rPr lang="en-US" sz="1200" b="1"/>
              <a:t>Security Questions are gone!</a:t>
            </a: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8C992ADE-4DC2-4747-9D5B-406B359E3B61}"/>
              </a:ext>
            </a:extLst>
          </p:cNvPr>
          <p:cNvSpPr/>
          <p:nvPr/>
        </p:nvSpPr>
        <p:spPr>
          <a:xfrm>
            <a:off x="3198510" y="1798607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4295C5-7A85-4CC2-91A5-29B8BF357570}"/>
              </a:ext>
            </a:extLst>
          </p:cNvPr>
          <p:cNvCxnSpPr>
            <a:cxnSpLocks/>
          </p:cNvCxnSpPr>
          <p:nvPr/>
        </p:nvCxnSpPr>
        <p:spPr>
          <a:xfrm>
            <a:off x="4126727" y="2150597"/>
            <a:ext cx="1" cy="249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DDA4E8-9979-4E25-B0E7-5E97DCB304B1}"/>
              </a:ext>
            </a:extLst>
          </p:cNvPr>
          <p:cNvCxnSpPr>
            <a:cxnSpLocks/>
          </p:cNvCxnSpPr>
          <p:nvPr/>
        </p:nvCxnSpPr>
        <p:spPr>
          <a:xfrm flipV="1">
            <a:off x="2381404" y="3193112"/>
            <a:ext cx="144448" cy="414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765D8ED-4A06-44DC-9A29-2D70C2FBD15F}"/>
              </a:ext>
            </a:extLst>
          </p:cNvPr>
          <p:cNvSpPr txBox="1"/>
          <p:nvPr/>
        </p:nvSpPr>
        <p:spPr>
          <a:xfrm>
            <a:off x="4419383" y="3373716"/>
            <a:ext cx="14183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Midpoint takes over LDAP provisioning duties from OIM</a:t>
            </a:r>
            <a:endParaRPr lang="en-US" sz="1200" b="1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CFB6015-4D75-45EE-81F8-CB7753C86C76}"/>
              </a:ext>
            </a:extLst>
          </p:cNvPr>
          <p:cNvCxnSpPr>
            <a:cxnSpLocks/>
          </p:cNvCxnSpPr>
          <p:nvPr/>
        </p:nvCxnSpPr>
        <p:spPr>
          <a:xfrm flipV="1">
            <a:off x="5104737" y="2958896"/>
            <a:ext cx="0" cy="414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5DE47B9-83AC-446F-A9B9-90C9BD476D48}"/>
              </a:ext>
            </a:extLst>
          </p:cNvPr>
          <p:cNvCxnSpPr>
            <a:cxnSpLocks/>
          </p:cNvCxnSpPr>
          <p:nvPr/>
        </p:nvCxnSpPr>
        <p:spPr>
          <a:xfrm>
            <a:off x="6027089" y="1947432"/>
            <a:ext cx="0" cy="453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94E1C58-A4A5-41B2-870C-55AC395D4679}"/>
              </a:ext>
            </a:extLst>
          </p:cNvPr>
          <p:cNvSpPr txBox="1"/>
          <p:nvPr/>
        </p:nvSpPr>
        <p:spPr>
          <a:xfrm>
            <a:off x="5623789" y="1116435"/>
            <a:ext cx="12620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Midpoint takes over AD provisioning duties from OIM</a:t>
            </a:r>
            <a:endParaRPr lang="en-US" sz="1200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970C65-0B67-4428-BEE3-C6E1A4F30BE2}"/>
              </a:ext>
            </a:extLst>
          </p:cNvPr>
          <p:cNvSpPr txBox="1"/>
          <p:nvPr/>
        </p:nvSpPr>
        <p:spPr>
          <a:xfrm>
            <a:off x="5899869" y="3373715"/>
            <a:ext cx="140118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Decommission OIM!!</a:t>
            </a:r>
            <a:br>
              <a:rPr lang="en-US" sz="1200" dirty="0"/>
            </a:br>
            <a:r>
              <a:rPr lang="en-US" sz="1200" dirty="0"/>
              <a:t>Also deploy new version of Account self-service that no longer makes calls to OIM</a:t>
            </a:r>
            <a:endParaRPr lang="en-US" sz="12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6133BDD-C031-45D8-8680-CD116BA8F5ED}"/>
              </a:ext>
            </a:extLst>
          </p:cNvPr>
          <p:cNvCxnSpPr>
            <a:cxnSpLocks/>
          </p:cNvCxnSpPr>
          <p:nvPr/>
        </p:nvCxnSpPr>
        <p:spPr>
          <a:xfrm flipV="1">
            <a:off x="6823544" y="2952545"/>
            <a:ext cx="0" cy="414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9BD17910-85EE-4190-B92E-B1132A32682C}"/>
              </a:ext>
            </a:extLst>
          </p:cNvPr>
          <p:cNvSpPr/>
          <p:nvPr/>
        </p:nvSpPr>
        <p:spPr>
          <a:xfrm>
            <a:off x="7124367" y="2089198"/>
            <a:ext cx="1804946" cy="113421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June 2022 -&gt;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635851-6865-49FA-99F4-E0CF1EAA2062}"/>
              </a:ext>
            </a:extLst>
          </p:cNvPr>
          <p:cNvSpPr txBox="1"/>
          <p:nvPr/>
        </p:nvSpPr>
        <p:spPr>
          <a:xfrm>
            <a:off x="6968895" y="984482"/>
            <a:ext cx="20478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Continue Improvements based on Midpoint and Grouper features. </a:t>
            </a:r>
            <a:br>
              <a:rPr lang="en-US" sz="1200"/>
            </a:br>
            <a:r>
              <a:rPr lang="en-US" sz="1200" b="1"/>
              <a:t>Multiple Accounts mgt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B160B5B-04AF-49CC-A280-40F9CB59D570}"/>
              </a:ext>
            </a:extLst>
          </p:cNvPr>
          <p:cNvSpPr txBox="1"/>
          <p:nvPr/>
        </p:nvSpPr>
        <p:spPr>
          <a:xfrm>
            <a:off x="7598385" y="3469481"/>
            <a:ext cx="14183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Begin transitioning application policy mgt to Grouper</a:t>
            </a:r>
          </a:p>
        </p:txBody>
      </p:sp>
      <p:sp>
        <p:nvSpPr>
          <p:cNvPr id="65" name="Smiley Face 64">
            <a:extLst>
              <a:ext uri="{FF2B5EF4-FFF2-40B4-BE49-F238E27FC236}">
                <a16:creationId xmlns:a16="http://schemas.microsoft.com/office/drawing/2014/main" id="{F15D91FA-795C-4161-8D98-445FD0300D02}"/>
              </a:ext>
            </a:extLst>
          </p:cNvPr>
          <p:cNvSpPr/>
          <p:nvPr/>
        </p:nvSpPr>
        <p:spPr>
          <a:xfrm>
            <a:off x="8742233" y="1531933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iley Face 65">
            <a:extLst>
              <a:ext uri="{FF2B5EF4-FFF2-40B4-BE49-F238E27FC236}">
                <a16:creationId xmlns:a16="http://schemas.microsoft.com/office/drawing/2014/main" id="{95865511-D3F6-4970-A3BE-D0F1B1DB87E5}"/>
              </a:ext>
            </a:extLst>
          </p:cNvPr>
          <p:cNvSpPr/>
          <p:nvPr/>
        </p:nvSpPr>
        <p:spPr>
          <a:xfrm>
            <a:off x="7323490" y="3789214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BF0AE9B-B680-42C1-BA60-3033F4E9C526}"/>
              </a:ext>
            </a:extLst>
          </p:cNvPr>
          <p:cNvCxnSpPr>
            <a:cxnSpLocks/>
          </p:cNvCxnSpPr>
          <p:nvPr/>
        </p:nvCxnSpPr>
        <p:spPr>
          <a:xfrm flipV="1">
            <a:off x="8697401" y="3016006"/>
            <a:ext cx="0" cy="414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E4ABC95-1981-4D9E-B435-91A1B6DF9450}"/>
              </a:ext>
            </a:extLst>
          </p:cNvPr>
          <p:cNvCxnSpPr>
            <a:cxnSpLocks/>
          </p:cNvCxnSpPr>
          <p:nvPr/>
        </p:nvCxnSpPr>
        <p:spPr>
          <a:xfrm>
            <a:off x="8686800" y="1843133"/>
            <a:ext cx="55433" cy="480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2B12CF1-A4F1-49A0-9CF2-D7D884610189}"/>
              </a:ext>
            </a:extLst>
          </p:cNvPr>
          <p:cNvSpPr txBox="1"/>
          <p:nvPr/>
        </p:nvSpPr>
        <p:spPr>
          <a:xfrm>
            <a:off x="3260037" y="4758710"/>
            <a:ext cx="25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These dates are firm estimations but are subject to change with appropriate notice if issues are found during final functionality &amp; Performance testing as well as data validation.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8129751-75F9-49F5-8A07-C8E45FCA63F3}"/>
              </a:ext>
            </a:extLst>
          </p:cNvPr>
          <p:cNvSpPr txBox="1"/>
          <p:nvPr/>
        </p:nvSpPr>
        <p:spPr>
          <a:xfrm>
            <a:off x="3260037" y="4634720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Fine Print 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0DB6EEF3-C1BF-4C7B-A486-B8082E70B920}"/>
              </a:ext>
            </a:extLst>
          </p:cNvPr>
          <p:cNvCxnSpPr>
            <a:cxnSpLocks/>
          </p:cNvCxnSpPr>
          <p:nvPr/>
        </p:nvCxnSpPr>
        <p:spPr>
          <a:xfrm>
            <a:off x="3865349" y="4746009"/>
            <a:ext cx="238542" cy="68952"/>
          </a:xfrm>
          <a:prstGeom prst="curvedConnector3">
            <a:avLst>
              <a:gd name="adj1" fmla="val 96802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0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0"/>
            <a:ext cx="914682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D00F03-06B6-4F6A-8E53-BEA2461C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344894" cy="3394472"/>
          </a:xfrm>
        </p:spPr>
        <p:txBody>
          <a:bodyPr>
            <a:normAutofit/>
          </a:bodyPr>
          <a:lstStyle/>
          <a:p>
            <a:r>
              <a:rPr lang="en-US" sz="2700" err="1"/>
              <a:t>InCommon</a:t>
            </a:r>
            <a:r>
              <a:rPr lang="en-US" sz="2700"/>
              <a:t> Collaboration Success Program (CSP)</a:t>
            </a:r>
          </a:p>
          <a:p>
            <a:r>
              <a:rPr lang="en-US" sz="2700"/>
              <a:t>Identity Management and upcoming changes</a:t>
            </a:r>
          </a:p>
          <a:p>
            <a:r>
              <a:rPr lang="en-US" sz="2700"/>
              <a:t>Authentication and upcoming changes to Single Sign-on</a:t>
            </a:r>
          </a:p>
          <a:p>
            <a:r>
              <a:rPr lang="en-US" sz="2700"/>
              <a:t>Roadmaps and Release Strategies for both IDM &amp; SSO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"/>
    </mc:Choice>
    <mc:Fallback xmlns="">
      <p:transition spd="slow" advTm="4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98" y="44881"/>
            <a:ext cx="8229600" cy="8572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Release Strategy: Authentication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9C4D2-A86A-4FF3-AC49-5B1982C87D89}"/>
              </a:ext>
            </a:extLst>
          </p:cNvPr>
          <p:cNvSpPr/>
          <p:nvPr/>
        </p:nvSpPr>
        <p:spPr>
          <a:xfrm>
            <a:off x="815008" y="2400452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December</a:t>
            </a:r>
          </a:p>
          <a:p>
            <a:pPr algn="ctr"/>
            <a:r>
              <a:rPr lang="en-US"/>
              <a:t>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601CC0-A3F4-4CDE-A8F1-5D8269092ED4}"/>
              </a:ext>
            </a:extLst>
          </p:cNvPr>
          <p:cNvSpPr/>
          <p:nvPr/>
        </p:nvSpPr>
        <p:spPr>
          <a:xfrm>
            <a:off x="2381415" y="2400452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January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910D27-9342-4AE4-9C93-1B59147F13A8}"/>
              </a:ext>
            </a:extLst>
          </p:cNvPr>
          <p:cNvSpPr/>
          <p:nvPr/>
        </p:nvSpPr>
        <p:spPr>
          <a:xfrm>
            <a:off x="3961074" y="2391615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February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7C2AD6-4353-400E-AB8F-B15AA0E2877E}"/>
              </a:ext>
            </a:extLst>
          </p:cNvPr>
          <p:cNvSpPr/>
          <p:nvPr/>
        </p:nvSpPr>
        <p:spPr>
          <a:xfrm>
            <a:off x="5540733" y="2384527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March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A98B52-8489-4521-BDFB-86BBFB5E22F3}"/>
              </a:ext>
            </a:extLst>
          </p:cNvPr>
          <p:cNvSpPr/>
          <p:nvPr/>
        </p:nvSpPr>
        <p:spPr>
          <a:xfrm>
            <a:off x="7120392" y="2400452"/>
            <a:ext cx="1478943" cy="552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April</a:t>
            </a:r>
          </a:p>
          <a:p>
            <a:pPr algn="ctr"/>
            <a:r>
              <a:rPr lang="en-US"/>
              <a:t>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1A44F-9560-4549-810C-C07F10A3CA94}"/>
              </a:ext>
            </a:extLst>
          </p:cNvPr>
          <p:cNvSpPr txBox="1"/>
          <p:nvPr/>
        </p:nvSpPr>
        <p:spPr>
          <a:xfrm>
            <a:off x="127222" y="1036888"/>
            <a:ext cx="157435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Shibboleth Production Environment is online and integrated with Azure AD. OAM &amp; CAS are not yet integrated.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AF0E42-0A46-46F2-BD92-C7704D192DE4}"/>
              </a:ext>
            </a:extLst>
          </p:cNvPr>
          <p:cNvCxnSpPr>
            <a:cxnSpLocks/>
          </p:cNvCxnSpPr>
          <p:nvPr/>
        </p:nvCxnSpPr>
        <p:spPr>
          <a:xfrm>
            <a:off x="900485" y="2059639"/>
            <a:ext cx="0" cy="331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5E1439-846A-42FC-9A0B-D779DC5BD7B1}"/>
              </a:ext>
            </a:extLst>
          </p:cNvPr>
          <p:cNvSpPr txBox="1"/>
          <p:nvPr/>
        </p:nvSpPr>
        <p:spPr>
          <a:xfrm>
            <a:off x="174927" y="3252417"/>
            <a:ext cx="14789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ADFS is converted to a Transparent Proxy to sit in between Azure AD Shibboleth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E2D52986-BCD7-4530-A074-C63DFFFBAEBA}"/>
              </a:ext>
            </a:extLst>
          </p:cNvPr>
          <p:cNvSpPr/>
          <p:nvPr/>
        </p:nvSpPr>
        <p:spPr>
          <a:xfrm>
            <a:off x="-49597" y="3542280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9BDDB2-22F0-4761-B1AD-A7CEEF001FCF}"/>
              </a:ext>
            </a:extLst>
          </p:cNvPr>
          <p:cNvCxnSpPr>
            <a:cxnSpLocks/>
          </p:cNvCxnSpPr>
          <p:nvPr/>
        </p:nvCxnSpPr>
        <p:spPr>
          <a:xfrm flipV="1">
            <a:off x="1240403" y="2952547"/>
            <a:ext cx="1" cy="299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BE00FE-A2F9-43D8-A9DC-221059E0DF11}"/>
              </a:ext>
            </a:extLst>
          </p:cNvPr>
          <p:cNvCxnSpPr>
            <a:cxnSpLocks/>
          </p:cNvCxnSpPr>
          <p:nvPr/>
        </p:nvCxnSpPr>
        <p:spPr>
          <a:xfrm flipV="1">
            <a:off x="1979875" y="2961384"/>
            <a:ext cx="0" cy="203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8C5C1C8-E492-4849-8546-8334B9AFF590}"/>
              </a:ext>
            </a:extLst>
          </p:cNvPr>
          <p:cNvSpPr txBox="1"/>
          <p:nvPr/>
        </p:nvSpPr>
        <p:spPr>
          <a:xfrm>
            <a:off x="1741335" y="3175731"/>
            <a:ext cx="14789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/>
              <a:t>OAM is delegated to </a:t>
            </a:r>
            <a:r>
              <a:rPr lang="en-US" sz="1200" err="1"/>
              <a:t>Shib</a:t>
            </a:r>
            <a:r>
              <a:rPr lang="en-US" sz="1200"/>
              <a:t>. SSO session is unified and seamless across CAS, OAM, Azure AD &amp; </a:t>
            </a:r>
            <a:r>
              <a:rPr lang="en-US" sz="1200" err="1"/>
              <a:t>Shib</a:t>
            </a:r>
            <a:r>
              <a:rPr lang="en-US" sz="1200"/>
              <a:t> and protected by MFA</a:t>
            </a:r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030E35D0-5DA9-4606-9789-7818F702A56E}"/>
              </a:ext>
            </a:extLst>
          </p:cNvPr>
          <p:cNvSpPr/>
          <p:nvPr/>
        </p:nvSpPr>
        <p:spPr>
          <a:xfrm>
            <a:off x="3128937" y="3155626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D61DBA5B-2291-4942-B039-802ED2FC757A}"/>
              </a:ext>
            </a:extLst>
          </p:cNvPr>
          <p:cNvSpPr/>
          <p:nvPr/>
        </p:nvSpPr>
        <p:spPr>
          <a:xfrm>
            <a:off x="3120886" y="3667915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6D45ADA-D33A-4742-BCBC-40F6C57D70AD}"/>
              </a:ext>
            </a:extLst>
          </p:cNvPr>
          <p:cNvSpPr/>
          <p:nvPr/>
        </p:nvSpPr>
        <p:spPr>
          <a:xfrm>
            <a:off x="3307742" y="1501055"/>
            <a:ext cx="5838496" cy="9931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CAS app and OAM SAML app migrations to Shibboleth</a:t>
            </a:r>
          </a:p>
        </p:txBody>
      </p:sp>
      <p:sp>
        <p:nvSpPr>
          <p:cNvPr id="33" name="Smiley Face 32">
            <a:extLst>
              <a:ext uri="{FF2B5EF4-FFF2-40B4-BE49-F238E27FC236}">
                <a16:creationId xmlns:a16="http://schemas.microsoft.com/office/drawing/2014/main" id="{DE8C23FF-0493-44D4-9B51-B9D5064A11F7}"/>
              </a:ext>
            </a:extLst>
          </p:cNvPr>
          <p:cNvSpPr/>
          <p:nvPr/>
        </p:nvSpPr>
        <p:spPr>
          <a:xfrm>
            <a:off x="3394910" y="1469285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>
            <a:extLst>
              <a:ext uri="{FF2B5EF4-FFF2-40B4-BE49-F238E27FC236}">
                <a16:creationId xmlns:a16="http://schemas.microsoft.com/office/drawing/2014/main" id="{36389EC8-0F4D-4797-A81B-4E55E8B536A8}"/>
              </a:ext>
            </a:extLst>
          </p:cNvPr>
          <p:cNvSpPr/>
          <p:nvPr/>
        </p:nvSpPr>
        <p:spPr>
          <a:xfrm>
            <a:off x="3798435" y="1471463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0251D666-3295-49C7-B16E-270EA203BCFF}"/>
              </a:ext>
            </a:extLst>
          </p:cNvPr>
          <p:cNvSpPr/>
          <p:nvPr/>
        </p:nvSpPr>
        <p:spPr>
          <a:xfrm>
            <a:off x="4600513" y="1469285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BD390902-97E5-4D7C-A47C-FAA67CF431BC}"/>
              </a:ext>
            </a:extLst>
          </p:cNvPr>
          <p:cNvSpPr/>
          <p:nvPr/>
        </p:nvSpPr>
        <p:spPr>
          <a:xfrm>
            <a:off x="4199474" y="1465745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id="{B47F4546-EF2F-4F8E-9532-98F0E45E1F8C}"/>
              </a:ext>
            </a:extLst>
          </p:cNvPr>
          <p:cNvSpPr/>
          <p:nvPr/>
        </p:nvSpPr>
        <p:spPr>
          <a:xfrm>
            <a:off x="4998380" y="1477743"/>
            <a:ext cx="357611" cy="361279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20E2AB-FAF6-4B7F-B79B-A1951FDEB626}"/>
              </a:ext>
            </a:extLst>
          </p:cNvPr>
          <p:cNvSpPr txBox="1"/>
          <p:nvPr/>
        </p:nvSpPr>
        <p:spPr>
          <a:xfrm>
            <a:off x="3260037" y="4758710"/>
            <a:ext cx="252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These dates are firm estimations but are subject to change with appropriate notice if issues are found during final functionality &amp; performance testing or user experience issues.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5F53E7-F2C5-4C10-A839-FDACE84062C7}"/>
              </a:ext>
            </a:extLst>
          </p:cNvPr>
          <p:cNvSpPr txBox="1"/>
          <p:nvPr/>
        </p:nvSpPr>
        <p:spPr>
          <a:xfrm>
            <a:off x="3260037" y="4634720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Fine Print 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34B953-2F0A-4C79-8787-A2118704CFA5}"/>
              </a:ext>
            </a:extLst>
          </p:cNvPr>
          <p:cNvCxnSpPr>
            <a:cxnSpLocks/>
          </p:cNvCxnSpPr>
          <p:nvPr/>
        </p:nvCxnSpPr>
        <p:spPr>
          <a:xfrm>
            <a:off x="3865349" y="4746009"/>
            <a:ext cx="238542" cy="68952"/>
          </a:xfrm>
          <a:prstGeom prst="curvedConnector3">
            <a:avLst>
              <a:gd name="adj1" fmla="val 96802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1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4BFA94-44A6-4BD3-9E4C-7E5772208B4A}"/>
              </a:ext>
            </a:extLst>
          </p:cNvPr>
          <p:cNvSpPr txBox="1"/>
          <p:nvPr/>
        </p:nvSpPr>
        <p:spPr>
          <a:xfrm>
            <a:off x="3312431" y="1279088"/>
            <a:ext cx="251333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Any Questions?</a:t>
            </a:r>
          </a:p>
        </p:txBody>
      </p: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943B92B3-429C-4497-B3A2-5502D618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1183" y="1279088"/>
            <a:ext cx="2355827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0"/>
            <a:ext cx="914682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Collaboration Success Program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4EA58-5C3D-4180-90C9-E27BE9E61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38462" y="1269208"/>
            <a:ext cx="3267075" cy="292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541C7-E380-4020-8778-3DE9D55E9DF3}"/>
              </a:ext>
            </a:extLst>
          </p:cNvPr>
          <p:cNvSpPr txBox="1"/>
          <p:nvPr/>
        </p:nvSpPr>
        <p:spPr>
          <a:xfrm>
            <a:off x="5987143" y="2281617"/>
            <a:ext cx="269965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Why did we join?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8CF5F-27A1-4EB5-B0A6-F3FB55DF80C3}"/>
              </a:ext>
            </a:extLst>
          </p:cNvPr>
          <p:cNvSpPr txBox="1"/>
          <p:nvPr/>
        </p:nvSpPr>
        <p:spPr>
          <a:xfrm>
            <a:off x="326570" y="2225999"/>
            <a:ext cx="269965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/>
              <a:t>What is 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"/>
    </mc:Choice>
    <mc:Fallback xmlns="">
      <p:transition spd="slow" advTm="26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Collaboration Success Program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14EA58-5C3D-4180-90C9-E27BE9E61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38462" y="1269208"/>
            <a:ext cx="3267075" cy="2924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24280-83D9-4990-AAC9-EBBFACF31F70}"/>
              </a:ext>
            </a:extLst>
          </p:cNvPr>
          <p:cNvSpPr txBox="1"/>
          <p:nvPr/>
        </p:nvSpPr>
        <p:spPr>
          <a:xfrm>
            <a:off x="326571" y="1469447"/>
            <a:ext cx="269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Training</a:t>
            </a:r>
            <a:br>
              <a:rPr lang="en-US"/>
            </a:br>
            <a:r>
              <a:rPr lang="en-US"/>
              <a:t>Leveraged 10 seats across 3 IAM Products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B9C1C-26AA-4B9F-8208-C771B70EB9CD}"/>
              </a:ext>
            </a:extLst>
          </p:cNvPr>
          <p:cNvSpPr txBox="1"/>
          <p:nvPr/>
        </p:nvSpPr>
        <p:spPr>
          <a:xfrm>
            <a:off x="177800" y="2623606"/>
            <a:ext cx="332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Weekly Office Hours</a:t>
            </a:r>
          </a:p>
          <a:p>
            <a:pPr algn="ctr"/>
            <a:r>
              <a:rPr lang="en-US"/>
              <a:t>Use case &amp; design discussions</a:t>
            </a:r>
          </a:p>
          <a:p>
            <a:pPr algn="ctr"/>
            <a:r>
              <a:rPr lang="en-US"/>
              <a:t>   Architecture reviews with SMEs</a:t>
            </a:r>
          </a:p>
          <a:p>
            <a:pPr algn="ctr"/>
            <a:r>
              <a:rPr lang="en-US"/>
              <a:t>CSP Alumni Prod case studies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6BF7E-4BBA-4FC9-B87C-EFEE26CF7654}"/>
              </a:ext>
            </a:extLst>
          </p:cNvPr>
          <p:cNvSpPr txBox="1"/>
          <p:nvPr/>
        </p:nvSpPr>
        <p:spPr>
          <a:xfrm>
            <a:off x="5987143" y="1469447"/>
            <a:ext cx="269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Working Group </a:t>
            </a:r>
            <a:r>
              <a:rPr lang="en-US"/>
              <a:t>Participation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803D9-2280-4C53-AD27-59FE46B02754}"/>
              </a:ext>
            </a:extLst>
          </p:cNvPr>
          <p:cNvSpPr txBox="1"/>
          <p:nvPr/>
        </p:nvSpPr>
        <p:spPr>
          <a:xfrm>
            <a:off x="5987142" y="2623606"/>
            <a:ext cx="269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 on 1</a:t>
            </a:r>
          </a:p>
          <a:p>
            <a:pPr algn="ctr"/>
            <a:r>
              <a:rPr lang="en-US"/>
              <a:t>Collaboration with other universities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92848-75C8-47F1-A788-A3A32549EAC5}"/>
              </a:ext>
            </a:extLst>
          </p:cNvPr>
          <p:cNvSpPr txBox="1"/>
          <p:nvPr/>
        </p:nvSpPr>
        <p:spPr>
          <a:xfrm>
            <a:off x="3686175" y="878563"/>
            <a:ext cx="16241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Our Experience</a:t>
            </a:r>
          </a:p>
        </p:txBody>
      </p:sp>
    </p:spTree>
    <p:extLst>
      <p:ext uri="{BB962C8B-B14F-4D97-AF65-F5344CB8AC3E}">
        <p14:creationId xmlns:p14="http://schemas.microsoft.com/office/powerpoint/2010/main" val="36667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"/>
    </mc:Choice>
    <mc:Fallback xmlns="">
      <p:transition spd="slow" advTm="2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Collaboration Success Program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106090-00B6-43F6-B219-8FB8F944F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1330" y="988489"/>
            <a:ext cx="6217826" cy="3358322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D88021-40A6-4ECB-BE68-9116C5D5386F}"/>
              </a:ext>
            </a:extLst>
          </p:cNvPr>
          <p:cNvSpPr/>
          <p:nvPr/>
        </p:nvSpPr>
        <p:spPr>
          <a:xfrm>
            <a:off x="4105275" y="3619500"/>
            <a:ext cx="1123950" cy="59055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924109-5E86-4CD3-B9F1-9183A6CE9A38}"/>
              </a:ext>
            </a:extLst>
          </p:cNvPr>
          <p:cNvSpPr/>
          <p:nvPr/>
        </p:nvSpPr>
        <p:spPr>
          <a:xfrm>
            <a:off x="6182016" y="3697811"/>
            <a:ext cx="1323975" cy="5408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BC8674-B417-4DDB-B3BE-5FA68363D238}"/>
              </a:ext>
            </a:extLst>
          </p:cNvPr>
          <p:cNvSpPr/>
          <p:nvPr/>
        </p:nvSpPr>
        <p:spPr>
          <a:xfrm>
            <a:off x="6182015" y="2571750"/>
            <a:ext cx="1323975" cy="5408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E8BA23-2C5E-428A-A989-18B6A99180E7}"/>
              </a:ext>
            </a:extLst>
          </p:cNvPr>
          <p:cNvSpPr/>
          <p:nvPr/>
        </p:nvSpPr>
        <p:spPr>
          <a:xfrm>
            <a:off x="3305902" y="3619500"/>
            <a:ext cx="723174" cy="59055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D7E9D5-3018-4370-B6A1-6173BB5EE398}"/>
              </a:ext>
            </a:extLst>
          </p:cNvPr>
          <p:cNvSpPr/>
          <p:nvPr/>
        </p:nvSpPr>
        <p:spPr>
          <a:xfrm>
            <a:off x="3448050" y="2502668"/>
            <a:ext cx="1581150" cy="59055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"/>
    </mc:Choice>
    <mc:Fallback xmlns="">
      <p:transition spd="slow" advTm="3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Identity Management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F542F18-F24D-42AD-BAE3-117EFBD46967}"/>
              </a:ext>
            </a:extLst>
          </p:cNvPr>
          <p:cNvSpPr/>
          <p:nvPr/>
        </p:nvSpPr>
        <p:spPr>
          <a:xfrm>
            <a:off x="3731129" y="1134413"/>
            <a:ext cx="1681742" cy="1694631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User network with solid fill">
            <a:extLst>
              <a:ext uri="{FF2B5EF4-FFF2-40B4-BE49-F238E27FC236}">
                <a16:creationId xmlns:a16="http://schemas.microsoft.com/office/drawing/2014/main" id="{29A15F3A-2E08-47E4-A556-45BBE5F93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1898" y="1520429"/>
            <a:ext cx="914400" cy="91440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9052BC7-EBEA-496B-B207-841C956BA0E6}"/>
              </a:ext>
            </a:extLst>
          </p:cNvPr>
          <p:cNvSpPr/>
          <p:nvPr/>
        </p:nvSpPr>
        <p:spPr>
          <a:xfrm>
            <a:off x="1880103" y="1398239"/>
            <a:ext cx="1266091" cy="1210188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0319A000-A64D-4B18-AA4E-B336B64BC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5948" y="1517035"/>
            <a:ext cx="914400" cy="914400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0CCC75B-F0B2-48A1-8DFA-668C078E7076}"/>
              </a:ext>
            </a:extLst>
          </p:cNvPr>
          <p:cNvSpPr/>
          <p:nvPr/>
        </p:nvSpPr>
        <p:spPr>
          <a:xfrm>
            <a:off x="5997805" y="1398239"/>
            <a:ext cx="1266091" cy="1210188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E7C9121E-0E5D-45EB-9A81-5151A7D91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3650" y="1546133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7BBA19-A711-4322-A195-4EF841BA1815}"/>
              </a:ext>
            </a:extLst>
          </p:cNvPr>
          <p:cNvSpPr txBox="1"/>
          <p:nvPr/>
        </p:nvSpPr>
        <p:spPr>
          <a:xfrm>
            <a:off x="1672277" y="2827540"/>
            <a:ext cx="16817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What is an Identity?</a:t>
            </a:r>
          </a:p>
          <a:p>
            <a:r>
              <a:rPr lang="en-US" sz="1100"/>
              <a:t>Many titles: User profile, persona, user record, user account,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3AAAB-26FB-40E9-A036-0E4F6F725E41}"/>
              </a:ext>
            </a:extLst>
          </p:cNvPr>
          <p:cNvSpPr txBox="1"/>
          <p:nvPr/>
        </p:nvSpPr>
        <p:spPr>
          <a:xfrm>
            <a:off x="3737655" y="2829044"/>
            <a:ext cx="16817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The IDM’s Role</a:t>
            </a:r>
          </a:p>
          <a:p>
            <a:r>
              <a:rPr lang="en-US" sz="1100"/>
              <a:t>Collect data from source systems and aggregate on the digital identity. Then provision to target systems.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3DB34-4C58-4EA0-B1DA-BF17BFCF43DA}"/>
              </a:ext>
            </a:extLst>
          </p:cNvPr>
          <p:cNvSpPr txBox="1"/>
          <p:nvPr/>
        </p:nvSpPr>
        <p:spPr>
          <a:xfrm>
            <a:off x="5803034" y="2822503"/>
            <a:ext cx="18760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IDM vs. Directory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Directories (AD/LDAP) excel at storing and releasing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IDM’s manage and provision the data to the directories.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IDM’s excel at making decisions based on data.</a:t>
            </a:r>
          </a:p>
        </p:txBody>
      </p:sp>
    </p:spTree>
    <p:extLst>
      <p:ext uri="{BB962C8B-B14F-4D97-AF65-F5344CB8AC3E}">
        <p14:creationId xmlns:p14="http://schemas.microsoft.com/office/powerpoint/2010/main" val="11296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42"/>
    </mc:Choice>
    <mc:Fallback xmlns="">
      <p:transition spd="slow" advTm="15184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Identity Manager Comparison</a:t>
            </a:r>
            <a:endParaRPr lang="en-US"/>
          </a:p>
        </p:txBody>
      </p:sp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EB788CFE-696D-41EB-A3DF-5CDB3C4D8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4523" y="1644778"/>
            <a:ext cx="459447" cy="459447"/>
          </a:xfrm>
          <a:prstGeom prst="rect">
            <a:avLst/>
          </a:prstGeom>
        </p:spPr>
      </p:pic>
      <p:pic>
        <p:nvPicPr>
          <p:cNvPr id="25" name="Graphic 24" descr="Hierarchy with solid fill">
            <a:extLst>
              <a:ext uri="{FF2B5EF4-FFF2-40B4-BE49-F238E27FC236}">
                <a16:creationId xmlns:a16="http://schemas.microsoft.com/office/drawing/2014/main" id="{6AF94712-302A-465A-B309-0E45A858C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4523" y="2446388"/>
            <a:ext cx="459447" cy="45944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0DCDE5C-0302-410C-A54A-58FA1812A05E}"/>
              </a:ext>
            </a:extLst>
          </p:cNvPr>
          <p:cNvSpPr txBox="1"/>
          <p:nvPr/>
        </p:nvSpPr>
        <p:spPr>
          <a:xfrm>
            <a:off x="3999950" y="2017019"/>
            <a:ext cx="1148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Functionality</a:t>
            </a:r>
            <a:endParaRPr lang="en-US" sz="1200" b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5F5596-65BC-48B8-940C-223796B2E9A1}"/>
              </a:ext>
            </a:extLst>
          </p:cNvPr>
          <p:cNvSpPr txBox="1"/>
          <p:nvPr/>
        </p:nvSpPr>
        <p:spPr>
          <a:xfrm>
            <a:off x="4023199" y="2856104"/>
            <a:ext cx="110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Deployment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E3DDFE-032B-4110-A0A7-B709D7F0B940}"/>
              </a:ext>
            </a:extLst>
          </p:cNvPr>
          <p:cNvSpPr txBox="1"/>
          <p:nvPr/>
        </p:nvSpPr>
        <p:spPr>
          <a:xfrm>
            <a:off x="4036905" y="3874509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Community</a:t>
            </a:r>
            <a:endParaRPr lang="en-US" sz="1200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161B2E-E6D1-4A64-B8B9-9567E31765BF}"/>
              </a:ext>
            </a:extLst>
          </p:cNvPr>
          <p:cNvSpPr txBox="1"/>
          <p:nvPr/>
        </p:nvSpPr>
        <p:spPr>
          <a:xfrm>
            <a:off x="5187406" y="1690079"/>
            <a:ext cx="2589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Feature rich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High flexibility and customization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/>
              <a:t>Comprehensive configuration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59B81A-3FD4-40F7-A074-516A3C6EDAEF}"/>
              </a:ext>
            </a:extLst>
          </p:cNvPr>
          <p:cNvSpPr txBox="1"/>
          <p:nvPr/>
        </p:nvSpPr>
        <p:spPr>
          <a:xfrm>
            <a:off x="1622925" y="1731498"/>
            <a:ext cx="258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Lacks core functionality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/>
              <a:t>Reconciliation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/>
              <a:t>Group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Rigid structure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0C077C-991B-4D57-8056-10E246F3F10E}"/>
              </a:ext>
            </a:extLst>
          </p:cNvPr>
          <p:cNvSpPr txBox="1"/>
          <p:nvPr/>
        </p:nvSpPr>
        <p:spPr>
          <a:xfrm>
            <a:off x="5187406" y="2526482"/>
            <a:ext cx="2589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Modern deployment principals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Ability to automate deployment and containerization (e.g. cattle)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E40A0A-EEF8-4B53-A013-1E109D9D44C8}"/>
              </a:ext>
            </a:extLst>
          </p:cNvPr>
          <p:cNvSpPr txBox="1"/>
          <p:nvPr/>
        </p:nvSpPr>
        <p:spPr>
          <a:xfrm>
            <a:off x="1616941" y="2513212"/>
            <a:ext cx="2589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Legacy deployment principals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Inability to automate current deployment (e.g. pets)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40DB0C-828C-4FC6-B6BF-69A8A51656B2}"/>
              </a:ext>
            </a:extLst>
          </p:cNvPr>
          <p:cNvSpPr txBox="1"/>
          <p:nvPr/>
        </p:nvSpPr>
        <p:spPr>
          <a:xfrm>
            <a:off x="5187406" y="3418535"/>
            <a:ext cx="2589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Academic based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Responsive support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90B755-F101-47BA-855B-8CF39B1C196C}"/>
              </a:ext>
            </a:extLst>
          </p:cNvPr>
          <p:cNvSpPr txBox="1"/>
          <p:nvPr/>
        </p:nvSpPr>
        <p:spPr>
          <a:xfrm>
            <a:off x="1622925" y="3418535"/>
            <a:ext cx="25891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Corporate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Unsatisfactory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/>
          </a:p>
        </p:txBody>
      </p:sp>
      <p:pic>
        <p:nvPicPr>
          <p:cNvPr id="49" name="Picture 48" descr="A picture containing logo&#10;&#10;Description automatically generated">
            <a:extLst>
              <a:ext uri="{FF2B5EF4-FFF2-40B4-BE49-F238E27FC236}">
                <a16:creationId xmlns:a16="http://schemas.microsoft.com/office/drawing/2014/main" id="{93887A7A-E2DC-4269-B3B5-874FB0AE1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760" y="1124753"/>
            <a:ext cx="1721343" cy="430888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3A2FF375-5AF0-4F87-B3D2-684ECC12AB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143" y="710651"/>
            <a:ext cx="2042783" cy="1412393"/>
          </a:xfrm>
          <a:prstGeom prst="rect">
            <a:avLst/>
          </a:prstGeom>
        </p:spPr>
      </p:pic>
      <p:pic>
        <p:nvPicPr>
          <p:cNvPr id="5" name="Graphic 4" descr="Cheers with solid fill">
            <a:extLst>
              <a:ext uri="{FF2B5EF4-FFF2-40B4-BE49-F238E27FC236}">
                <a16:creationId xmlns:a16="http://schemas.microsoft.com/office/drawing/2014/main" id="{033C0B1F-B96D-4848-85BC-D6D3B60DE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9894" y="3372367"/>
            <a:ext cx="508703" cy="508703"/>
          </a:xfrm>
          <a:prstGeom prst="rect">
            <a:avLst/>
          </a:prstGeom>
        </p:spPr>
      </p:pic>
      <p:pic>
        <p:nvPicPr>
          <p:cNvPr id="7" name="Graphic 6" descr="Cow with solid fill">
            <a:extLst>
              <a:ext uri="{FF2B5EF4-FFF2-40B4-BE49-F238E27FC236}">
                <a16:creationId xmlns:a16="http://schemas.microsoft.com/office/drawing/2014/main" id="{79D7C8BD-7BA3-4231-AACA-EA42D965E6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5834" y="2729126"/>
            <a:ext cx="914400" cy="914400"/>
          </a:xfrm>
          <a:prstGeom prst="rect">
            <a:avLst/>
          </a:prstGeom>
        </p:spPr>
      </p:pic>
      <p:pic>
        <p:nvPicPr>
          <p:cNvPr id="9" name="Graphic 8" descr="Puppy with solid fill">
            <a:extLst>
              <a:ext uri="{FF2B5EF4-FFF2-40B4-BE49-F238E27FC236}">
                <a16:creationId xmlns:a16="http://schemas.microsoft.com/office/drawing/2014/main" id="{49EFD851-ADA8-4334-A2C3-9EE6A1CD06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0256" y="2635514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80221-B46A-4C1D-9D7F-CA2EC275301E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5000"/>
          </a:blip>
          <a:stretch>
            <a:fillRect/>
          </a:stretch>
        </p:blipFill>
        <p:spPr>
          <a:xfrm>
            <a:off x="136837" y="878589"/>
            <a:ext cx="460807" cy="246164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025BA7-B66D-419C-9BDF-E5476C2C167D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35000"/>
          </a:blip>
          <a:stretch>
            <a:fillRect/>
          </a:stretch>
        </p:blipFill>
        <p:spPr>
          <a:xfrm>
            <a:off x="692923" y="887676"/>
            <a:ext cx="450167" cy="17555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F85CB58-AB3F-4E10-B927-AA13001A1E9D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5000"/>
          </a:blip>
          <a:stretch>
            <a:fillRect/>
          </a:stretch>
        </p:blipFill>
        <p:spPr>
          <a:xfrm>
            <a:off x="102022" y="1189297"/>
            <a:ext cx="530435" cy="35248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2515959-C0D5-434A-9B30-BE4846670A7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35000"/>
          </a:blip>
          <a:stretch>
            <a:fillRect/>
          </a:stretch>
        </p:blipFill>
        <p:spPr>
          <a:xfrm>
            <a:off x="734479" y="1164259"/>
            <a:ext cx="783800" cy="175553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710C2D1-4B3D-42E0-98CC-949A1D81BDF4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5000"/>
          </a:blip>
          <a:stretch>
            <a:fillRect/>
          </a:stretch>
        </p:blipFill>
        <p:spPr>
          <a:xfrm>
            <a:off x="204170" y="1516239"/>
            <a:ext cx="836136" cy="17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19"/>
    </mc:Choice>
    <mc:Fallback xmlns="">
      <p:transition spd="slow" advTm="1795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Group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62259-C350-4239-B950-B9C10EC2E9C7}"/>
              </a:ext>
            </a:extLst>
          </p:cNvPr>
          <p:cNvSpPr txBox="1"/>
          <p:nvPr/>
        </p:nvSpPr>
        <p:spPr>
          <a:xfrm>
            <a:off x="3776911" y="1457677"/>
            <a:ext cx="3357674" cy="31393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Affiliation Automation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Centralized entitlement assignment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Access auditing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Policy based access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696A204-84DC-49B5-8FBD-D26F118DE741}"/>
              </a:ext>
            </a:extLst>
          </p:cNvPr>
          <p:cNvSpPr/>
          <p:nvPr/>
        </p:nvSpPr>
        <p:spPr>
          <a:xfrm>
            <a:off x="2153788" y="2795368"/>
            <a:ext cx="1501160" cy="1465978"/>
          </a:xfrm>
          <a:prstGeom prst="flowChartConnecto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317D97B-AE77-49A9-8604-54F3216967D9}"/>
              </a:ext>
            </a:extLst>
          </p:cNvPr>
          <p:cNvSpPr/>
          <p:nvPr/>
        </p:nvSpPr>
        <p:spPr>
          <a:xfrm>
            <a:off x="267986" y="930931"/>
            <a:ext cx="2573553" cy="2664029"/>
          </a:xfrm>
          <a:prstGeom prst="flowChartConnecto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Lock with solid fill">
            <a:extLst>
              <a:ext uri="{FF2B5EF4-FFF2-40B4-BE49-F238E27FC236}">
                <a16:creationId xmlns:a16="http://schemas.microsoft.com/office/drawing/2014/main" id="{E00010C0-8E01-451D-AE63-14D09A11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7168" y="3071157"/>
            <a:ext cx="914400" cy="914400"/>
          </a:xfrm>
          <a:prstGeom prst="rect">
            <a:avLst/>
          </a:prstGeom>
        </p:spPr>
      </p:pic>
      <p:pic>
        <p:nvPicPr>
          <p:cNvPr id="6" name="Graphic 5" descr="Group of people with solid fill">
            <a:extLst>
              <a:ext uri="{FF2B5EF4-FFF2-40B4-BE49-F238E27FC236}">
                <a16:creationId xmlns:a16="http://schemas.microsoft.com/office/drawing/2014/main" id="{B7FE7C90-7B30-440C-80D3-2D668014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735" y="1597315"/>
            <a:ext cx="1198053" cy="1198053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D925968-98C4-47F4-8322-DEF12BD8CA01}"/>
              </a:ext>
            </a:extLst>
          </p:cNvPr>
          <p:cNvSpPr/>
          <p:nvPr/>
        </p:nvSpPr>
        <p:spPr>
          <a:xfrm>
            <a:off x="6954473" y="1063229"/>
            <a:ext cx="1732327" cy="1671582"/>
          </a:xfrm>
          <a:prstGeom prst="flowChartConnecto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97DB176-DB78-4666-B5F7-937BF24C4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047" y="1509965"/>
            <a:ext cx="1161178" cy="77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236"/>
    </mc:Choice>
    <mc:Fallback xmlns="">
      <p:transition spd="slow" advTm="1772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Problems Solved and New Capabilities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94027-DB96-412F-9C44-ACCD7103E363}"/>
              </a:ext>
            </a:extLst>
          </p:cNvPr>
          <p:cNvSpPr txBox="1"/>
          <p:nvPr/>
        </p:nvSpPr>
        <p:spPr>
          <a:xfrm>
            <a:off x="457200" y="1342239"/>
            <a:ext cx="1686187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/>
          </a:p>
          <a:p>
            <a:pPr algn="ctr"/>
            <a:endParaRPr lang="en-US" sz="1600" b="1"/>
          </a:p>
          <a:p>
            <a:pPr algn="ctr"/>
            <a:endParaRPr lang="en-US" sz="800" b="1"/>
          </a:p>
          <a:p>
            <a:pPr algn="ctr"/>
            <a:r>
              <a:rPr lang="en-US" sz="1600" b="1"/>
              <a:t>Reconciliation</a:t>
            </a:r>
            <a:endParaRPr lang="en-US" b="1"/>
          </a:p>
          <a:p>
            <a:pPr algn="ctr"/>
            <a:endParaRPr lang="en-US"/>
          </a:p>
          <a:p>
            <a:pPr algn="ctr"/>
            <a:r>
              <a:rPr lang="en-US" sz="1400"/>
              <a:t>Data accuracy</a:t>
            </a:r>
          </a:p>
          <a:p>
            <a:pPr algn="ctr"/>
            <a:endParaRPr lang="en-US"/>
          </a:p>
          <a:p>
            <a:pPr algn="ctr"/>
            <a:r>
              <a:rPr lang="en-US" sz="1400"/>
              <a:t>Compliance</a:t>
            </a:r>
            <a:endParaRPr lang="en-US" sz="1600"/>
          </a:p>
          <a:p>
            <a:endParaRPr lang="en-US"/>
          </a:p>
          <a:p>
            <a:pPr algn="ctr"/>
            <a:r>
              <a:rPr lang="en-US" sz="1400"/>
              <a:t>Data confidence</a:t>
            </a:r>
          </a:p>
          <a:p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2BCA2-3744-4377-84E5-1A00C6022F95}"/>
              </a:ext>
            </a:extLst>
          </p:cNvPr>
          <p:cNvSpPr txBox="1"/>
          <p:nvPr/>
        </p:nvSpPr>
        <p:spPr>
          <a:xfrm>
            <a:off x="2671192" y="1342239"/>
            <a:ext cx="1686187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/>
          </a:p>
          <a:p>
            <a:pPr algn="ctr"/>
            <a:endParaRPr lang="en-US" sz="1600" b="1"/>
          </a:p>
          <a:p>
            <a:pPr algn="ctr"/>
            <a:endParaRPr lang="en-US" sz="800" b="1"/>
          </a:p>
          <a:p>
            <a:pPr algn="ctr"/>
            <a:r>
              <a:rPr lang="en-US" sz="1600" b="1"/>
              <a:t>Affiliation Automation</a:t>
            </a:r>
            <a:endParaRPr lang="en-US" sz="1600"/>
          </a:p>
          <a:p>
            <a:pPr algn="ctr"/>
            <a:endParaRPr lang="en-US"/>
          </a:p>
          <a:p>
            <a:pPr algn="ctr"/>
            <a:r>
              <a:rPr lang="en-US" sz="1400"/>
              <a:t>Performance Improvements</a:t>
            </a:r>
          </a:p>
          <a:p>
            <a:pPr algn="ctr"/>
            <a:endParaRPr lang="en-US"/>
          </a:p>
          <a:p>
            <a:pPr algn="ctr"/>
            <a:r>
              <a:rPr lang="en-US" sz="1400"/>
              <a:t>End to end control</a:t>
            </a:r>
          </a:p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6C8E9-8306-4BAE-97BA-2F33826F447E}"/>
              </a:ext>
            </a:extLst>
          </p:cNvPr>
          <p:cNvSpPr txBox="1"/>
          <p:nvPr/>
        </p:nvSpPr>
        <p:spPr>
          <a:xfrm>
            <a:off x="4885184" y="1350628"/>
            <a:ext cx="1686187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/>
          </a:p>
          <a:p>
            <a:pPr algn="ctr"/>
            <a:endParaRPr lang="en-US" sz="1600" b="1"/>
          </a:p>
          <a:p>
            <a:pPr algn="ctr"/>
            <a:endParaRPr lang="en-US" sz="800" b="1"/>
          </a:p>
          <a:p>
            <a:pPr algn="ctr"/>
            <a:r>
              <a:rPr lang="en-US" sz="1600" b="1"/>
              <a:t>Group Math</a:t>
            </a:r>
          </a:p>
          <a:p>
            <a:pPr algn="ctr"/>
            <a:endParaRPr lang="en-US"/>
          </a:p>
          <a:p>
            <a:pPr algn="ctr"/>
            <a:r>
              <a:rPr lang="en-US" sz="1400"/>
              <a:t>Fine grained control</a:t>
            </a:r>
          </a:p>
          <a:p>
            <a:pPr algn="ctr"/>
            <a:endParaRPr lang="en-US"/>
          </a:p>
          <a:p>
            <a:pPr algn="ctr"/>
            <a:r>
              <a:rPr lang="en-US" sz="1400"/>
              <a:t>Dynamic calculations</a:t>
            </a:r>
          </a:p>
          <a:p>
            <a:endParaRPr lang="en-US" sz="1600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3074C-F897-4D28-8E03-EB5A6A3F09FC}"/>
              </a:ext>
            </a:extLst>
          </p:cNvPr>
          <p:cNvSpPr txBox="1"/>
          <p:nvPr/>
        </p:nvSpPr>
        <p:spPr>
          <a:xfrm>
            <a:off x="7099176" y="1350628"/>
            <a:ext cx="1686187" cy="2693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b="1"/>
          </a:p>
          <a:p>
            <a:pPr algn="ctr"/>
            <a:endParaRPr lang="en-US" sz="1600" b="1"/>
          </a:p>
          <a:p>
            <a:pPr algn="ctr"/>
            <a:endParaRPr lang="en-US" sz="800" b="1"/>
          </a:p>
          <a:p>
            <a:pPr algn="ctr"/>
            <a:r>
              <a:rPr lang="en-US" sz="1600" b="1"/>
              <a:t>Modern Functionality</a:t>
            </a:r>
            <a:endParaRPr lang="en-US" sz="1600"/>
          </a:p>
          <a:p>
            <a:pPr algn="ctr"/>
            <a:endParaRPr lang="en-US"/>
          </a:p>
          <a:p>
            <a:pPr algn="ctr"/>
            <a:r>
              <a:rPr lang="en-US" sz="1400"/>
              <a:t>Flexibility</a:t>
            </a:r>
          </a:p>
          <a:p>
            <a:pPr algn="ctr"/>
            <a:endParaRPr lang="en-US"/>
          </a:p>
          <a:p>
            <a:pPr algn="ctr"/>
            <a:r>
              <a:rPr lang="en-US" sz="1400"/>
              <a:t>Immutable Infrastructure</a:t>
            </a:r>
          </a:p>
          <a:p>
            <a:pPr algn="ctr"/>
            <a:endParaRPr lang="en-US"/>
          </a:p>
        </p:txBody>
      </p:sp>
      <p:pic>
        <p:nvPicPr>
          <p:cNvPr id="9" name="Graphic 8" descr="Internet Of Things with solid fill">
            <a:extLst>
              <a:ext uri="{FF2B5EF4-FFF2-40B4-BE49-F238E27FC236}">
                <a16:creationId xmlns:a16="http://schemas.microsoft.com/office/drawing/2014/main" id="{5FD6969F-3CCD-41A3-A05B-E4DDF1C0D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2044" y="1412167"/>
            <a:ext cx="540450" cy="540450"/>
          </a:xfrm>
          <a:prstGeom prst="rect">
            <a:avLst/>
          </a:prstGeom>
        </p:spPr>
      </p:pic>
      <p:pic>
        <p:nvPicPr>
          <p:cNvPr id="11" name="Graphic 10" descr="Calculator with solid fill">
            <a:extLst>
              <a:ext uri="{FF2B5EF4-FFF2-40B4-BE49-F238E27FC236}">
                <a16:creationId xmlns:a16="http://schemas.microsoft.com/office/drawing/2014/main" id="{8CA924A3-8C7C-4346-8FC8-9FDF18411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0015" y="1412167"/>
            <a:ext cx="516525" cy="535903"/>
          </a:xfrm>
          <a:prstGeom prst="rect">
            <a:avLst/>
          </a:prstGeom>
        </p:spPr>
      </p:pic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369E6D5E-F140-405C-AA34-615CC86C48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6186" y="1407620"/>
            <a:ext cx="516197" cy="540450"/>
          </a:xfrm>
          <a:prstGeom prst="rect">
            <a:avLst/>
          </a:prstGeom>
        </p:spPr>
      </p:pic>
      <p:pic>
        <p:nvPicPr>
          <p:cNvPr id="15" name="Graphic 14" descr="Arrow circle with solid fill">
            <a:extLst>
              <a:ext uri="{FF2B5EF4-FFF2-40B4-BE49-F238E27FC236}">
                <a16:creationId xmlns:a16="http://schemas.microsoft.com/office/drawing/2014/main" id="{EE061C58-A5FB-4457-818A-04E4ED0D10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0025" y="1447576"/>
            <a:ext cx="460538" cy="4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00"/>
    </mc:Choice>
    <mc:Fallback xmlns="">
      <p:transition spd="slow" advTm="1847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2911</Words>
  <Application>Microsoft Office PowerPoint</Application>
  <PresentationFormat>On-screen Show (16:9)</PresentationFormat>
  <Paragraphs>447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ISUCondBold</vt:lpstr>
      <vt:lpstr>Open Sans</vt:lpstr>
      <vt:lpstr>Office Theme</vt:lpstr>
      <vt:lpstr>PowerPoint Presentation</vt:lpstr>
      <vt:lpstr>Agenda</vt:lpstr>
      <vt:lpstr>Collaboration Success Program</vt:lpstr>
      <vt:lpstr>Collaboration Success Program</vt:lpstr>
      <vt:lpstr>Collaboration Success Program</vt:lpstr>
      <vt:lpstr>Identity Management</vt:lpstr>
      <vt:lpstr>Identity Manager Comparison</vt:lpstr>
      <vt:lpstr>Group Management</vt:lpstr>
      <vt:lpstr>Problems Solved and New Capabilities</vt:lpstr>
      <vt:lpstr>What can people expect to see?</vt:lpstr>
      <vt:lpstr>PowerPoint Presentation</vt:lpstr>
      <vt:lpstr>Authentication &amp; Single Sign-On</vt:lpstr>
      <vt:lpstr>Overview of Authentication @ ISU</vt:lpstr>
      <vt:lpstr>Authentication: What is Shibboleth?</vt:lpstr>
      <vt:lpstr>PowerPoint Presentation</vt:lpstr>
      <vt:lpstr>Authentication: What is Changing</vt:lpstr>
      <vt:lpstr>Authentication: What is Changing</vt:lpstr>
      <vt:lpstr>PowerPoint Presentation</vt:lpstr>
      <vt:lpstr>Release Strategy: Identity Management</vt:lpstr>
      <vt:lpstr>Release Strategy: Authentication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2</cp:revision>
  <cp:lastPrinted>2021-10-22T17:33:57Z</cp:lastPrinted>
  <dcterms:created xsi:type="dcterms:W3CDTF">2016-07-01T14:13:07Z</dcterms:created>
  <dcterms:modified xsi:type="dcterms:W3CDTF">2021-11-03T21:17:48Z</dcterms:modified>
</cp:coreProperties>
</file>