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73" r:id="rId2"/>
    <p:sldId id="256" r:id="rId3"/>
    <p:sldId id="298" r:id="rId4"/>
    <p:sldId id="267" r:id="rId5"/>
    <p:sldId id="296" r:id="rId6"/>
    <p:sldId id="297" r:id="rId7"/>
    <p:sldId id="285" r:id="rId8"/>
    <p:sldId id="289" r:id="rId9"/>
    <p:sldId id="274" r:id="rId10"/>
    <p:sldId id="271" r:id="rId11"/>
    <p:sldId id="292" r:id="rId12"/>
    <p:sldId id="294" r:id="rId13"/>
    <p:sldId id="295" r:id="rId14"/>
    <p:sldId id="293" r:id="rId15"/>
    <p:sldId id="279" r:id="rId16"/>
    <p:sldId id="280" r:id="rId17"/>
    <p:sldId id="283" r:id="rId18"/>
    <p:sldId id="284" r:id="rId19"/>
    <p:sldId id="290" r:id="rId20"/>
    <p:sldId id="299" r:id="rId21"/>
    <p:sldId id="300" r:id="rId22"/>
    <p:sldId id="301"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5C40A-3542-4AB8-B12F-514F7BA9807B}" v="723" dt="2021-10-22T01:52:42.532"/>
    <p1510:client id="{BB1AED0F-52E6-43CC-A2A3-1C5BCA296DC2}" v="117" dt="2021-10-21T21:46:37.5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79537" autoAdjust="0"/>
  </p:normalViewPr>
  <p:slideViewPr>
    <p:cSldViewPr snapToGrid="0">
      <p:cViewPr varScale="1">
        <p:scale>
          <a:sx n="100" d="100"/>
          <a:sy n="100" d="100"/>
        </p:scale>
        <p:origin x="954"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D2746-E3B5-4465-9663-5C36D7EF3FE2}"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DC1A6-1827-4111-A688-08CFA6FF7FE2}" type="slidenum">
              <a:rPr lang="en-US" smtClean="0"/>
              <a:t>‹#›</a:t>
            </a:fld>
            <a:endParaRPr lang="en-US"/>
          </a:p>
        </p:txBody>
      </p:sp>
    </p:spTree>
    <p:extLst>
      <p:ext uri="{BB962C8B-B14F-4D97-AF65-F5344CB8AC3E}">
        <p14:creationId xmlns:p14="http://schemas.microsoft.com/office/powerpoint/2010/main" val="979589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this score to your personal setup. You with a ‘feel’ a difference compared to your personal peripherals.</a:t>
            </a:r>
          </a:p>
          <a:p>
            <a:endParaRPr lang="en-US" dirty="0"/>
          </a:p>
        </p:txBody>
      </p:sp>
      <p:sp>
        <p:nvSpPr>
          <p:cNvPr id="4" name="Slide Number Placeholder 3"/>
          <p:cNvSpPr>
            <a:spLocks noGrp="1"/>
          </p:cNvSpPr>
          <p:nvPr>
            <p:ph type="sldNum" sz="quarter" idx="5"/>
          </p:nvPr>
        </p:nvSpPr>
        <p:spPr/>
        <p:txBody>
          <a:bodyPr/>
          <a:lstStyle/>
          <a:p>
            <a:fld id="{FA7DC1A6-1827-4111-A688-08CFA6FF7FE2}" type="slidenum">
              <a:rPr lang="en-US" smtClean="0"/>
              <a:t>1</a:t>
            </a:fld>
            <a:endParaRPr lang="en-US"/>
          </a:p>
        </p:txBody>
      </p:sp>
    </p:spTree>
    <p:extLst>
      <p:ext uri="{BB962C8B-B14F-4D97-AF65-F5344CB8AC3E}">
        <p14:creationId xmlns:p14="http://schemas.microsoft.com/office/powerpoint/2010/main" val="2436048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a:t>
            </a:r>
          </a:p>
          <a:p>
            <a:r>
              <a:rPr lang="en-US" dirty="0"/>
              <a:t>Agenda – Gaming vs Office </a:t>
            </a:r>
            <a:r>
              <a:rPr lang="en-US" dirty="0" err="1"/>
              <a:t>Specced</a:t>
            </a:r>
            <a:r>
              <a:rPr lang="en-US" dirty="0"/>
              <a:t> Peripherals. How much does it matter gameplay performance? That is the focus of the peripheral portion of this presentation. </a:t>
            </a:r>
          </a:p>
          <a:p>
            <a:endParaRPr lang="en-US" dirty="0"/>
          </a:p>
          <a:p>
            <a:r>
              <a:rPr lang="en-US" dirty="0"/>
              <a:t>Following the peripheral discussion Jack will take over to dive into the player side of competitive gaming and Esports. </a:t>
            </a:r>
          </a:p>
          <a:p>
            <a:endParaRPr lang="en-US" dirty="0"/>
          </a:p>
        </p:txBody>
      </p:sp>
      <p:sp>
        <p:nvSpPr>
          <p:cNvPr id="4" name="Slide Number Placeholder 3"/>
          <p:cNvSpPr>
            <a:spLocks noGrp="1"/>
          </p:cNvSpPr>
          <p:nvPr>
            <p:ph type="sldNum" sz="quarter" idx="5"/>
          </p:nvPr>
        </p:nvSpPr>
        <p:spPr/>
        <p:txBody>
          <a:bodyPr/>
          <a:lstStyle/>
          <a:p>
            <a:fld id="{FA7DC1A6-1827-4111-A688-08CFA6FF7FE2}" type="slidenum">
              <a:rPr lang="en-US" smtClean="0"/>
              <a:t>2</a:t>
            </a:fld>
            <a:endParaRPr lang="en-US"/>
          </a:p>
        </p:txBody>
      </p:sp>
    </p:spTree>
    <p:extLst>
      <p:ext uri="{BB962C8B-B14F-4D97-AF65-F5344CB8AC3E}">
        <p14:creationId xmlns:p14="http://schemas.microsoft.com/office/powerpoint/2010/main" val="175048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7DC1A6-1827-4111-A688-08CFA6FF7FE2}" type="slidenum">
              <a:rPr lang="en-US" smtClean="0"/>
              <a:t>4</a:t>
            </a:fld>
            <a:endParaRPr lang="en-US"/>
          </a:p>
        </p:txBody>
      </p:sp>
    </p:spTree>
    <p:extLst>
      <p:ext uri="{BB962C8B-B14F-4D97-AF65-F5344CB8AC3E}">
        <p14:creationId xmlns:p14="http://schemas.microsoft.com/office/powerpoint/2010/main" val="3212235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7DC1A6-1827-4111-A688-08CFA6FF7FE2}" type="slidenum">
              <a:rPr lang="en-US" smtClean="0"/>
              <a:t>6</a:t>
            </a:fld>
            <a:endParaRPr lang="en-US"/>
          </a:p>
        </p:txBody>
      </p:sp>
    </p:spTree>
    <p:extLst>
      <p:ext uri="{BB962C8B-B14F-4D97-AF65-F5344CB8AC3E}">
        <p14:creationId xmlns:p14="http://schemas.microsoft.com/office/powerpoint/2010/main" val="2242430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Membrane – wear out and less consistent keypresses. Little key travel time and almost no feedback. Can feel ‘spongy’.</a:t>
            </a:r>
          </a:p>
          <a:p>
            <a:r>
              <a:rPr lang="en-US" dirty="0"/>
              <a:t>Mechanical – Tactile have a notch that catches to provide key press feedback and a little click sound.</a:t>
            </a:r>
          </a:p>
          <a:p>
            <a:r>
              <a:rPr lang="en-US" dirty="0"/>
              <a:t>Linear – smooth all the way down, sound comes from the ‘bottom out’ of the key. Not needed to actuate the key.</a:t>
            </a:r>
          </a:p>
          <a:p>
            <a:r>
              <a:rPr lang="en-US" dirty="0"/>
              <a:t>Click + Tactile – The type that shall not be spoken of. Provides feedback like tactile but also a secondary ‘click’ sound to really annoy your coworkers.</a:t>
            </a:r>
          </a:p>
          <a:p>
            <a:r>
              <a:rPr lang="en-US" dirty="0"/>
              <a:t>These work by closing a switch circuit on actuation with the PCB.</a:t>
            </a:r>
            <a:br>
              <a:rPr lang="en-US" dirty="0"/>
            </a:br>
            <a:r>
              <a:rPr lang="en-US" dirty="0"/>
              <a:t>Optical Mechanical – Same concept but with a laser that is interrupted on keypress.</a:t>
            </a:r>
          </a:p>
        </p:txBody>
      </p:sp>
      <p:sp>
        <p:nvSpPr>
          <p:cNvPr id="4" name="Slide Number Placeholder 3"/>
          <p:cNvSpPr>
            <a:spLocks noGrp="1"/>
          </p:cNvSpPr>
          <p:nvPr>
            <p:ph type="sldNum" sz="quarter" idx="5"/>
          </p:nvPr>
        </p:nvSpPr>
        <p:spPr/>
        <p:txBody>
          <a:bodyPr/>
          <a:lstStyle/>
          <a:p>
            <a:fld id="{FA7DC1A6-1827-4111-A688-08CFA6FF7FE2}" type="slidenum">
              <a:rPr lang="en-US" smtClean="0"/>
              <a:t>9</a:t>
            </a:fld>
            <a:endParaRPr lang="en-US"/>
          </a:p>
        </p:txBody>
      </p:sp>
    </p:spTree>
    <p:extLst>
      <p:ext uri="{BB962C8B-B14F-4D97-AF65-F5344CB8AC3E}">
        <p14:creationId xmlns:p14="http://schemas.microsoft.com/office/powerpoint/2010/main" val="244390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Actuation Force</a:t>
            </a:r>
          </a:p>
          <a:p>
            <a:r>
              <a:rPr lang="en-US" dirty="0"/>
              <a:t>Actuation Depth</a:t>
            </a:r>
          </a:p>
          <a:p>
            <a:r>
              <a:rPr lang="en-US" dirty="0"/>
              <a:t>Bottom Out</a:t>
            </a:r>
          </a:p>
          <a:p>
            <a:endParaRPr lang="en-US" dirty="0"/>
          </a:p>
        </p:txBody>
      </p:sp>
      <p:sp>
        <p:nvSpPr>
          <p:cNvPr id="4" name="Slide Number Placeholder 3"/>
          <p:cNvSpPr>
            <a:spLocks noGrp="1"/>
          </p:cNvSpPr>
          <p:nvPr>
            <p:ph type="sldNum" sz="quarter" idx="5"/>
          </p:nvPr>
        </p:nvSpPr>
        <p:spPr/>
        <p:txBody>
          <a:bodyPr/>
          <a:lstStyle/>
          <a:p>
            <a:fld id="{FA7DC1A6-1827-4111-A688-08CFA6FF7FE2}" type="slidenum">
              <a:rPr lang="en-US" smtClean="0"/>
              <a:t>10</a:t>
            </a:fld>
            <a:endParaRPr lang="en-US"/>
          </a:p>
        </p:txBody>
      </p:sp>
    </p:spTree>
    <p:extLst>
      <p:ext uri="{BB962C8B-B14F-4D97-AF65-F5344CB8AC3E}">
        <p14:creationId xmlns:p14="http://schemas.microsoft.com/office/powerpoint/2010/main" val="139970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Transition </a:t>
            </a:r>
            <a:r>
              <a:rPr lang="en-US" dirty="0"/>
              <a:t>to Jack for discussion about competitive gaming and Esports Athletes.</a:t>
            </a:r>
          </a:p>
          <a:p>
            <a:endParaRPr lang="en-US" dirty="0"/>
          </a:p>
        </p:txBody>
      </p:sp>
      <p:sp>
        <p:nvSpPr>
          <p:cNvPr id="4" name="Slide Number Placeholder 3"/>
          <p:cNvSpPr>
            <a:spLocks noGrp="1"/>
          </p:cNvSpPr>
          <p:nvPr>
            <p:ph type="sldNum" sz="quarter" idx="5"/>
          </p:nvPr>
        </p:nvSpPr>
        <p:spPr/>
        <p:txBody>
          <a:bodyPr/>
          <a:lstStyle/>
          <a:p>
            <a:fld id="{FA7DC1A6-1827-4111-A688-08CFA6FF7FE2}" type="slidenum">
              <a:rPr lang="en-US" smtClean="0"/>
              <a:t>16</a:t>
            </a:fld>
            <a:endParaRPr lang="en-US"/>
          </a:p>
        </p:txBody>
      </p:sp>
    </p:spTree>
    <p:extLst>
      <p:ext uri="{BB962C8B-B14F-4D97-AF65-F5344CB8AC3E}">
        <p14:creationId xmlns:p14="http://schemas.microsoft.com/office/powerpoint/2010/main" val="3378115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pillars</a:t>
            </a:r>
          </a:p>
          <a:p>
            <a:endParaRPr lang="en-US" dirty="0"/>
          </a:p>
          <a:p>
            <a:pPr marL="228600" indent="-228600">
              <a:buAutoNum type="arabicPeriod"/>
            </a:pPr>
            <a:r>
              <a:rPr lang="en-US" dirty="0"/>
              <a:t>Preparation</a:t>
            </a:r>
          </a:p>
          <a:p>
            <a:pPr marL="228600" indent="-228600">
              <a:buAutoNum type="arabicPeriod"/>
            </a:pPr>
            <a:r>
              <a:rPr lang="en-US" dirty="0"/>
              <a:t>Adaptation (label yourself something that is unchangeable)</a:t>
            </a:r>
          </a:p>
          <a:p>
            <a:pPr marL="228600" indent="-228600">
              <a:buAutoNum type="arabicPeriod"/>
            </a:pPr>
            <a:r>
              <a:rPr lang="en-US" dirty="0"/>
              <a:t>Communication</a:t>
            </a:r>
          </a:p>
          <a:p>
            <a:pPr marL="228600" indent="-228600">
              <a:buAutoNum type="arabicPeriod"/>
            </a:pPr>
            <a:r>
              <a:rPr lang="en-US" dirty="0"/>
              <a:t>Mindset (if you have mindset that you can’t go in and communicate, then this actually destroys your ability to communicate).</a:t>
            </a:r>
          </a:p>
          <a:p>
            <a:pPr marL="228600" indent="-228600">
              <a:buAutoNum type="arabicPeriod"/>
            </a:pPr>
            <a:endParaRPr lang="en-US" dirty="0"/>
          </a:p>
          <a:p>
            <a:pPr marL="0" indent="0">
              <a:buNone/>
            </a:pPr>
            <a:r>
              <a:rPr lang="en-US" dirty="0"/>
              <a:t>Diagnostic problem, look for solutions, not problems. If practice was all that is took to be good at a game, we should see a clear correlation with the amount of games played and your skill at a game.</a:t>
            </a:r>
          </a:p>
        </p:txBody>
      </p:sp>
      <p:sp>
        <p:nvSpPr>
          <p:cNvPr id="4" name="Slide Number Placeholder 3"/>
          <p:cNvSpPr>
            <a:spLocks noGrp="1"/>
          </p:cNvSpPr>
          <p:nvPr>
            <p:ph type="sldNum" sz="quarter" idx="5"/>
          </p:nvPr>
        </p:nvSpPr>
        <p:spPr/>
        <p:txBody>
          <a:bodyPr/>
          <a:lstStyle/>
          <a:p>
            <a:fld id="{FA7DC1A6-1827-4111-A688-08CFA6FF7FE2}" type="slidenum">
              <a:rPr lang="en-US" smtClean="0"/>
              <a:t>17</a:t>
            </a:fld>
            <a:endParaRPr lang="en-US"/>
          </a:p>
        </p:txBody>
      </p:sp>
    </p:spTree>
    <p:extLst>
      <p:ext uri="{BB962C8B-B14F-4D97-AF65-F5344CB8AC3E}">
        <p14:creationId xmlns:p14="http://schemas.microsoft.com/office/powerpoint/2010/main" val="1208969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7DC1A6-1827-4111-A688-08CFA6FF7FE2}" type="slidenum">
              <a:rPr lang="en-US" smtClean="0"/>
              <a:t>18</a:t>
            </a:fld>
            <a:endParaRPr lang="en-US"/>
          </a:p>
        </p:txBody>
      </p:sp>
    </p:spTree>
    <p:extLst>
      <p:ext uri="{BB962C8B-B14F-4D97-AF65-F5344CB8AC3E}">
        <p14:creationId xmlns:p14="http://schemas.microsoft.com/office/powerpoint/2010/main" val="45535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A58F-D3B6-4C4F-B475-DC9367801F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E53E1-34BB-4DC8-B0D3-AE8A5A6B1A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1110E9-45F6-4FBE-964F-54EC57D996CF}"/>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5" name="Footer Placeholder 4">
            <a:extLst>
              <a:ext uri="{FF2B5EF4-FFF2-40B4-BE49-F238E27FC236}">
                <a16:creationId xmlns:a16="http://schemas.microsoft.com/office/drawing/2014/main" id="{3A1844E8-E8BF-4744-A86C-589CBAE2FE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5FF88-E0E1-4D4B-85BF-CA9DF9676144}"/>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64046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E140-468F-42EE-B7EC-CA614E0A16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E807C3-EDE0-49A4-B401-64EB700269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FE8D0-B462-40B5-A788-B60948EB90AB}"/>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5" name="Footer Placeholder 4">
            <a:extLst>
              <a:ext uri="{FF2B5EF4-FFF2-40B4-BE49-F238E27FC236}">
                <a16:creationId xmlns:a16="http://schemas.microsoft.com/office/drawing/2014/main" id="{79030E91-DDB5-4194-B128-23D12FE08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C55F0-4591-411C-AE17-AB0B50F991B2}"/>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136758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745BCC-782F-4284-BE00-C331D0E3AE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63A771-19A1-4FB8-8CF0-5DE3BD5979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F9075-AE61-4C03-9B4E-BB91503DE7B6}"/>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5" name="Footer Placeholder 4">
            <a:extLst>
              <a:ext uri="{FF2B5EF4-FFF2-40B4-BE49-F238E27FC236}">
                <a16:creationId xmlns:a16="http://schemas.microsoft.com/office/drawing/2014/main" id="{725912EF-6D96-4079-9AB2-C2F5AB4D2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D39AA-07EB-4C6E-BE12-B18952D78977}"/>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378173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6044-90E2-4B6D-BA11-441E159D7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F3A1F5-01A1-4207-A2A1-CC70DF669F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DB2F3-D3D5-4098-9FA0-74503D196FD4}"/>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5" name="Footer Placeholder 4">
            <a:extLst>
              <a:ext uri="{FF2B5EF4-FFF2-40B4-BE49-F238E27FC236}">
                <a16:creationId xmlns:a16="http://schemas.microsoft.com/office/drawing/2014/main" id="{D431C94C-7794-4B48-B3EA-B26D215E1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1A571-6304-49BB-85A3-312A5DEBB929}"/>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174601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11BD7-BC96-48CF-A200-C2B2EF6BFD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C07C4A-74C8-4005-993E-CC27301578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94295E-E951-47E7-A683-30A46BC117B9}"/>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5" name="Footer Placeholder 4">
            <a:extLst>
              <a:ext uri="{FF2B5EF4-FFF2-40B4-BE49-F238E27FC236}">
                <a16:creationId xmlns:a16="http://schemas.microsoft.com/office/drawing/2014/main" id="{08F369D1-6ADB-40A3-855A-140014C81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1E8B1-32F2-4348-833B-CA2780E5C9E4}"/>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771892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A89EF-8A47-432A-B4BC-010B173CA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7ABE1-C00D-4269-89E6-B96EAC6F37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859B32-A616-4421-B907-AD82E8781E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6CAF7-A7CC-4945-9C2C-BB629E742C2B}"/>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6" name="Footer Placeholder 5">
            <a:extLst>
              <a:ext uri="{FF2B5EF4-FFF2-40B4-BE49-F238E27FC236}">
                <a16:creationId xmlns:a16="http://schemas.microsoft.com/office/drawing/2014/main" id="{D08F03BE-DCE8-4D09-9A26-FCFD3379A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0A6BD-8F02-42DB-A241-A70849C8D4BD}"/>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11193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4E2AC-9958-4309-83B6-F811BC2BF5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80342B-87F7-4F83-96A0-7CAAE5E18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510676-EA6D-4221-92B4-A1364DDC33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2542D-54BE-4678-960F-EFF97A1F42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F83C47-CBB8-4623-8B69-38C8D66B62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D6974A-23F8-4E6F-9E03-8A612442CD2F}"/>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8" name="Footer Placeholder 7">
            <a:extLst>
              <a:ext uri="{FF2B5EF4-FFF2-40B4-BE49-F238E27FC236}">
                <a16:creationId xmlns:a16="http://schemas.microsoft.com/office/drawing/2014/main" id="{330E247F-4CE2-4538-AA79-7CCF092B62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9C0DA-7242-4D98-8C96-08DDCA16C0C2}"/>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213289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64B8-DAE5-4A26-BBE0-F793912A87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B81C65-6659-49A5-A594-3A19DBE1E322}"/>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4" name="Footer Placeholder 3">
            <a:extLst>
              <a:ext uri="{FF2B5EF4-FFF2-40B4-BE49-F238E27FC236}">
                <a16:creationId xmlns:a16="http://schemas.microsoft.com/office/drawing/2014/main" id="{61D752B8-9635-4C93-B509-9C43A5E86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40F420-F71F-44C5-B13B-F3EAAAFEE7EA}"/>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3599090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A0786-1361-4633-9D2E-14AAD67D93AD}"/>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3" name="Footer Placeholder 2">
            <a:extLst>
              <a:ext uri="{FF2B5EF4-FFF2-40B4-BE49-F238E27FC236}">
                <a16:creationId xmlns:a16="http://schemas.microsoft.com/office/drawing/2014/main" id="{01A21FA4-2F67-4202-A87C-D2BDF202A5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A650A6-0FE1-4A8E-9EA3-DEA91B7346BB}"/>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341216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D2E1-16B2-4106-BCFD-AE1E25A1F5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7309E8-01C9-4B17-B14B-80105DE031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64D14C-4E56-4823-8898-991A1256E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89D59-7C76-40DE-9223-DDC8D3FDB898}"/>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6" name="Footer Placeholder 5">
            <a:extLst>
              <a:ext uri="{FF2B5EF4-FFF2-40B4-BE49-F238E27FC236}">
                <a16:creationId xmlns:a16="http://schemas.microsoft.com/office/drawing/2014/main" id="{197D2A49-11C1-45FA-85F5-630E563BE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AF7DE-344E-4824-AC88-DDEA06359A36}"/>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709681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4C71-80B9-42EE-BC97-6B775BA7D2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CD99D8-A522-49C6-B29F-894D2B234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6862DB-8187-4000-9E1C-220D89A91D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B0B5C5-F729-4283-B79D-C187689E95B2}"/>
              </a:ext>
            </a:extLst>
          </p:cNvPr>
          <p:cNvSpPr>
            <a:spLocks noGrp="1"/>
          </p:cNvSpPr>
          <p:nvPr>
            <p:ph type="dt" sz="half" idx="10"/>
          </p:nvPr>
        </p:nvSpPr>
        <p:spPr/>
        <p:txBody>
          <a:bodyPr/>
          <a:lstStyle/>
          <a:p>
            <a:fld id="{3E30531B-D4FD-4FB0-9D38-46571785D70B}" type="datetimeFigureOut">
              <a:rPr lang="en-US" smtClean="0"/>
              <a:t>11/3/2021</a:t>
            </a:fld>
            <a:endParaRPr lang="en-US"/>
          </a:p>
        </p:txBody>
      </p:sp>
      <p:sp>
        <p:nvSpPr>
          <p:cNvPr id="6" name="Footer Placeholder 5">
            <a:extLst>
              <a:ext uri="{FF2B5EF4-FFF2-40B4-BE49-F238E27FC236}">
                <a16:creationId xmlns:a16="http://schemas.microsoft.com/office/drawing/2014/main" id="{981B07BB-1604-486E-9622-C67381420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3AC782-00E9-4EAB-A9BD-85E8E51861F5}"/>
              </a:ext>
            </a:extLst>
          </p:cNvPr>
          <p:cNvSpPr>
            <a:spLocks noGrp="1"/>
          </p:cNvSpPr>
          <p:nvPr>
            <p:ph type="sldNum" sz="quarter" idx="12"/>
          </p:nvPr>
        </p:nvSpPr>
        <p:spPr/>
        <p:txBody>
          <a:bodyPr/>
          <a:lstStyle/>
          <a:p>
            <a:fld id="{E7FE7597-0754-4497-B57B-DC6E1C8F557A}" type="slidenum">
              <a:rPr lang="en-US" smtClean="0"/>
              <a:t>‹#›</a:t>
            </a:fld>
            <a:endParaRPr lang="en-US"/>
          </a:p>
        </p:txBody>
      </p:sp>
    </p:spTree>
    <p:extLst>
      <p:ext uri="{BB962C8B-B14F-4D97-AF65-F5344CB8AC3E}">
        <p14:creationId xmlns:p14="http://schemas.microsoft.com/office/powerpoint/2010/main" val="388163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351A0-D4CA-482D-856D-EF0A25CDA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556DB5-62AA-4D24-9353-B5EB43DFF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E976A-43C4-4502-A9A6-F16F26F1C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30531B-D4FD-4FB0-9D38-46571785D70B}" type="datetimeFigureOut">
              <a:rPr lang="en-US" smtClean="0"/>
              <a:t>11/3/2021</a:t>
            </a:fld>
            <a:endParaRPr lang="en-US"/>
          </a:p>
        </p:txBody>
      </p:sp>
      <p:sp>
        <p:nvSpPr>
          <p:cNvPr id="5" name="Footer Placeholder 4">
            <a:extLst>
              <a:ext uri="{FF2B5EF4-FFF2-40B4-BE49-F238E27FC236}">
                <a16:creationId xmlns:a16="http://schemas.microsoft.com/office/drawing/2014/main" id="{AD8558F4-3F79-4AC6-AE8E-953DA17C64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F7FB46-E67B-4BBF-92B1-58B0059F0A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FE7597-0754-4497-B57B-DC6E1C8F557A}" type="slidenum">
              <a:rPr lang="en-US" smtClean="0"/>
              <a:t>‹#›</a:t>
            </a:fld>
            <a:endParaRPr lang="en-US"/>
          </a:p>
        </p:txBody>
      </p:sp>
    </p:spTree>
    <p:extLst>
      <p:ext uri="{BB962C8B-B14F-4D97-AF65-F5344CB8AC3E}">
        <p14:creationId xmlns:p14="http://schemas.microsoft.com/office/powerpoint/2010/main" val="3940391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humanbenchmark.com/tests/aim" TargetMode="External"/><Relationship Id="rId4" Type="http://schemas.openxmlformats.org/officeDocument/2006/relationships/hyperlink" Target="https://humanbenchmark.com/tests/reactiontim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MkH2D4f5_2s?feature=oembed"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UW_z6bCy1ZI"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youtu.be/6qaJlqvDXX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eBcSKFPSwbw?feature=oembed" TargetMode="External"/><Relationship Id="rId5" Type="http://schemas.openxmlformats.org/officeDocument/2006/relationships/image" Target="../media/image4.jpe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a:xfrm>
            <a:off x="107576" y="365125"/>
            <a:ext cx="11246224" cy="1325563"/>
          </a:xfrm>
        </p:spPr>
        <p:txBody>
          <a:bodyPr anchor="t">
            <a:normAutofit fontScale="90000"/>
          </a:bodyPr>
          <a:lstStyle/>
          <a:p>
            <a:r>
              <a:rPr lang="en-US" sz="6000" b="1" dirty="0"/>
              <a:t>Before We Begin</a:t>
            </a:r>
            <a:br>
              <a:rPr lang="en-US" dirty="0"/>
            </a:br>
            <a:br>
              <a:rPr lang="en-US" dirty="0"/>
            </a:br>
            <a:endParaRPr lang="en-US" dirty="0"/>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125506" y="955964"/>
            <a:ext cx="11958918" cy="5220999"/>
          </a:xfrm>
        </p:spPr>
        <p:txBody>
          <a:bodyPr/>
          <a:lstStyle/>
          <a:p>
            <a:endParaRPr lang="en-US" sz="4000" dirty="0"/>
          </a:p>
          <a:p>
            <a:r>
              <a:rPr lang="en-US" sz="4000" dirty="0"/>
              <a:t>Reaction Time Test</a:t>
            </a:r>
          </a:p>
          <a:p>
            <a:pPr lvl="1"/>
            <a:r>
              <a:rPr lang="en-US" sz="4000" dirty="0">
                <a:hlinkClick r:id="rId4"/>
              </a:rPr>
              <a:t>https://humanbenchmark.com/tests/reactiontime</a:t>
            </a:r>
            <a:endParaRPr lang="en-US" sz="4000" dirty="0"/>
          </a:p>
          <a:p>
            <a:pPr lvl="2"/>
            <a:r>
              <a:rPr lang="en-US" sz="2800" dirty="0"/>
              <a:t>ISU Esports Athlete Scores: 160, 153, 192, &amp; 163ms on Gaming Systems</a:t>
            </a:r>
          </a:p>
          <a:p>
            <a:r>
              <a:rPr lang="en-US" sz="4000" dirty="0"/>
              <a:t>Aim Test</a:t>
            </a:r>
          </a:p>
          <a:p>
            <a:pPr lvl="1"/>
            <a:r>
              <a:rPr lang="en-US" sz="4000" dirty="0">
                <a:hlinkClick r:id="rId5"/>
              </a:rPr>
              <a:t>https://humanbenchmark.com/tests/aim</a:t>
            </a:r>
            <a:endParaRPr lang="en-US" sz="4000" dirty="0"/>
          </a:p>
          <a:p>
            <a:pPr lvl="2"/>
            <a:r>
              <a:rPr lang="en-US" sz="2800" dirty="0"/>
              <a:t>ISU Esports Athlete Scores: 352, 349, 360, &amp; 338ms on Gaming Systems</a:t>
            </a:r>
          </a:p>
          <a:p>
            <a:pPr marL="0" indent="0">
              <a:buNone/>
            </a:pPr>
            <a:endParaRPr lang="en-US" sz="4400" dirty="0"/>
          </a:p>
          <a:p>
            <a:pPr marL="457200" lvl="1"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9FAD5139-6A93-4BAB-BB9D-A00F5DE640F2}"/>
              </a:ext>
            </a:extLst>
          </p:cNvPr>
          <p:cNvSpPr txBox="1"/>
          <p:nvPr/>
        </p:nvSpPr>
        <p:spPr>
          <a:xfrm>
            <a:off x="6872637" y="516931"/>
            <a:ext cx="4481163" cy="1538883"/>
          </a:xfrm>
          <a:prstGeom prst="rect">
            <a:avLst/>
          </a:prstGeom>
          <a:noFill/>
        </p:spPr>
        <p:txBody>
          <a:bodyPr wrap="none" rtlCol="0">
            <a:spAutoFit/>
          </a:bodyPr>
          <a:lstStyle/>
          <a:p>
            <a:pPr marL="0" marR="0">
              <a:spcBef>
                <a:spcPts val="0"/>
              </a:spcBef>
              <a:spcAft>
                <a:spcPts val="0"/>
              </a:spcAft>
            </a:pPr>
            <a:endParaRPr lang="en-US" sz="3200" dirty="0">
              <a:effectLst/>
              <a:latin typeface="Calibri" panose="020F0502020204030204" pitchFamily="34" charset="0"/>
            </a:endParaRPr>
          </a:p>
          <a:p>
            <a:pPr marL="0" marR="0">
              <a:spcBef>
                <a:spcPts val="0"/>
              </a:spcBef>
              <a:spcAft>
                <a:spcPts val="0"/>
              </a:spcAft>
            </a:pPr>
            <a:r>
              <a:rPr lang="en-US" sz="4400" b="1" dirty="0">
                <a:effectLst/>
                <a:latin typeface="Calibri" panose="020F0502020204030204" pitchFamily="34" charset="0"/>
              </a:rPr>
              <a:t>1000ms= 1 second</a:t>
            </a:r>
          </a:p>
          <a:p>
            <a:endParaRPr lang="en-US" dirty="0"/>
          </a:p>
        </p:txBody>
      </p:sp>
      <p:sp>
        <p:nvSpPr>
          <p:cNvPr id="5" name="TextBox 4">
            <a:extLst>
              <a:ext uri="{FF2B5EF4-FFF2-40B4-BE49-F238E27FC236}">
                <a16:creationId xmlns:a16="http://schemas.microsoft.com/office/drawing/2014/main" id="{8FEF6E0B-9ACC-46E3-8B8B-7ACA4C39E095}"/>
              </a:ext>
            </a:extLst>
          </p:cNvPr>
          <p:cNvSpPr txBox="1"/>
          <p:nvPr/>
        </p:nvSpPr>
        <p:spPr>
          <a:xfrm>
            <a:off x="4906066" y="5407522"/>
            <a:ext cx="6778779" cy="769441"/>
          </a:xfrm>
          <a:prstGeom prst="rect">
            <a:avLst/>
          </a:prstGeom>
          <a:noFill/>
        </p:spPr>
        <p:txBody>
          <a:bodyPr wrap="none" rtlCol="0">
            <a:spAutoFit/>
          </a:bodyPr>
          <a:lstStyle/>
          <a:p>
            <a:r>
              <a:rPr lang="en-US" sz="4400" b="1" dirty="0"/>
              <a:t>Post your scores in the chat!</a:t>
            </a:r>
          </a:p>
        </p:txBody>
      </p:sp>
    </p:spTree>
    <p:extLst>
      <p:ext uri="{BB962C8B-B14F-4D97-AF65-F5344CB8AC3E}">
        <p14:creationId xmlns:p14="http://schemas.microsoft.com/office/powerpoint/2010/main" val="440330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pic>
        <p:nvPicPr>
          <p:cNvPr id="5" name="Picture 4">
            <a:extLst>
              <a:ext uri="{FF2B5EF4-FFF2-40B4-BE49-F238E27FC236}">
                <a16:creationId xmlns:a16="http://schemas.microsoft.com/office/drawing/2014/main" id="{99925815-1930-46B9-B956-B43195FC8737}"/>
              </a:ext>
            </a:extLst>
          </p:cNvPr>
          <p:cNvPicPr>
            <a:picLocks noChangeAspect="1"/>
          </p:cNvPicPr>
          <p:nvPr/>
        </p:nvPicPr>
        <p:blipFill>
          <a:blip r:embed="rId4"/>
          <a:stretch>
            <a:fillRect/>
          </a:stretch>
        </p:blipFill>
        <p:spPr>
          <a:xfrm>
            <a:off x="0" y="23850"/>
            <a:ext cx="12192000" cy="5283200"/>
          </a:xfrm>
          <a:prstGeom prst="rect">
            <a:avLst/>
          </a:prstGeom>
        </p:spPr>
      </p:pic>
      <p:sp>
        <p:nvSpPr>
          <p:cNvPr id="10" name="TextBox 9">
            <a:extLst>
              <a:ext uri="{FF2B5EF4-FFF2-40B4-BE49-F238E27FC236}">
                <a16:creationId xmlns:a16="http://schemas.microsoft.com/office/drawing/2014/main" id="{F1172B5E-6E5D-4046-9361-184F196B8FBD}"/>
              </a:ext>
            </a:extLst>
          </p:cNvPr>
          <p:cNvSpPr txBox="1"/>
          <p:nvPr/>
        </p:nvSpPr>
        <p:spPr>
          <a:xfrm>
            <a:off x="77150" y="713244"/>
            <a:ext cx="12092019" cy="461665"/>
          </a:xfrm>
          <a:prstGeom prst="rect">
            <a:avLst/>
          </a:prstGeom>
          <a:noFill/>
        </p:spPr>
        <p:txBody>
          <a:bodyPr wrap="square" rtlCol="0">
            <a:spAutoFit/>
          </a:bodyPr>
          <a:lstStyle/>
          <a:p>
            <a:pPr algn="ctr"/>
            <a:r>
              <a:rPr lang="en-US" sz="2400" b="1" dirty="0"/>
              <a:t>Actuating Force</a:t>
            </a:r>
          </a:p>
        </p:txBody>
      </p:sp>
      <p:sp>
        <p:nvSpPr>
          <p:cNvPr id="13" name="TextBox 12">
            <a:extLst>
              <a:ext uri="{FF2B5EF4-FFF2-40B4-BE49-F238E27FC236}">
                <a16:creationId xmlns:a16="http://schemas.microsoft.com/office/drawing/2014/main" id="{195F917E-B7FC-42BD-B09A-576EE399C0CC}"/>
              </a:ext>
            </a:extLst>
          </p:cNvPr>
          <p:cNvSpPr txBox="1"/>
          <p:nvPr/>
        </p:nvSpPr>
        <p:spPr>
          <a:xfrm>
            <a:off x="262905" y="1152720"/>
            <a:ext cx="1000146" cy="369332"/>
          </a:xfrm>
          <a:prstGeom prst="rect">
            <a:avLst/>
          </a:prstGeom>
          <a:noFill/>
        </p:spPr>
        <p:txBody>
          <a:bodyPr wrap="none" rtlCol="0">
            <a:spAutoFit/>
          </a:bodyPr>
          <a:lstStyle/>
          <a:p>
            <a:r>
              <a:rPr lang="en-US" b="1" dirty="0"/>
              <a:t>Greatest</a:t>
            </a:r>
          </a:p>
        </p:txBody>
      </p:sp>
      <p:sp>
        <p:nvSpPr>
          <p:cNvPr id="14" name="TextBox 13">
            <a:extLst>
              <a:ext uri="{FF2B5EF4-FFF2-40B4-BE49-F238E27FC236}">
                <a16:creationId xmlns:a16="http://schemas.microsoft.com/office/drawing/2014/main" id="{C1D47FA6-A589-49B5-BBA7-85EBC23BB623}"/>
              </a:ext>
            </a:extLst>
          </p:cNvPr>
          <p:cNvSpPr txBox="1"/>
          <p:nvPr/>
        </p:nvSpPr>
        <p:spPr>
          <a:xfrm>
            <a:off x="11248459" y="1174909"/>
            <a:ext cx="680636" cy="369332"/>
          </a:xfrm>
          <a:prstGeom prst="rect">
            <a:avLst/>
          </a:prstGeom>
          <a:noFill/>
        </p:spPr>
        <p:txBody>
          <a:bodyPr wrap="none" rtlCol="0">
            <a:spAutoFit/>
          </a:bodyPr>
          <a:lstStyle/>
          <a:p>
            <a:r>
              <a:rPr lang="en-US" b="1" dirty="0"/>
              <a:t>Least</a:t>
            </a:r>
          </a:p>
        </p:txBody>
      </p:sp>
      <p:sp>
        <p:nvSpPr>
          <p:cNvPr id="17" name="TextBox 16">
            <a:extLst>
              <a:ext uri="{FF2B5EF4-FFF2-40B4-BE49-F238E27FC236}">
                <a16:creationId xmlns:a16="http://schemas.microsoft.com/office/drawing/2014/main" id="{E00E2FFE-144C-4BF3-AD34-E0542198F542}"/>
              </a:ext>
            </a:extLst>
          </p:cNvPr>
          <p:cNvSpPr txBox="1"/>
          <p:nvPr/>
        </p:nvSpPr>
        <p:spPr>
          <a:xfrm>
            <a:off x="8216751" y="3837227"/>
            <a:ext cx="3486852" cy="923330"/>
          </a:xfrm>
          <a:prstGeom prst="rect">
            <a:avLst/>
          </a:prstGeom>
          <a:noFill/>
        </p:spPr>
        <p:txBody>
          <a:bodyPr wrap="none" rtlCol="0">
            <a:spAutoFit/>
          </a:bodyPr>
          <a:lstStyle/>
          <a:p>
            <a:r>
              <a:rPr lang="en-US" b="1" dirty="0"/>
              <a:t>80cN               65cN                 55cN</a:t>
            </a:r>
          </a:p>
          <a:p>
            <a:r>
              <a:rPr lang="en-US" b="1" dirty="0"/>
              <a:t>2.0mm	      2.0mm              </a:t>
            </a:r>
            <a:r>
              <a:rPr lang="en-US" b="1" dirty="0" err="1"/>
              <a:t>2.0mm</a:t>
            </a:r>
            <a:endParaRPr lang="en-US" b="1" dirty="0"/>
          </a:p>
          <a:p>
            <a:r>
              <a:rPr lang="en-US" b="1" dirty="0"/>
              <a:t>4.0mm 	      4.0mm              </a:t>
            </a:r>
            <a:r>
              <a:rPr lang="en-US" b="1" dirty="0" err="1"/>
              <a:t>4.0mm</a:t>
            </a:r>
            <a:endParaRPr lang="en-US" b="1" dirty="0"/>
          </a:p>
        </p:txBody>
      </p:sp>
      <p:sp>
        <p:nvSpPr>
          <p:cNvPr id="18" name="TextBox 17">
            <a:extLst>
              <a:ext uri="{FF2B5EF4-FFF2-40B4-BE49-F238E27FC236}">
                <a16:creationId xmlns:a16="http://schemas.microsoft.com/office/drawing/2014/main" id="{923B97FC-9045-47FC-A20E-8EF40916603B}"/>
              </a:ext>
            </a:extLst>
          </p:cNvPr>
          <p:cNvSpPr txBox="1"/>
          <p:nvPr/>
        </p:nvSpPr>
        <p:spPr>
          <a:xfrm>
            <a:off x="5659588" y="3837227"/>
            <a:ext cx="2561920" cy="923330"/>
          </a:xfrm>
          <a:prstGeom prst="rect">
            <a:avLst/>
          </a:prstGeom>
          <a:noFill/>
        </p:spPr>
        <p:txBody>
          <a:bodyPr wrap="none" rtlCol="0">
            <a:spAutoFit/>
          </a:bodyPr>
          <a:lstStyle/>
          <a:p>
            <a:r>
              <a:rPr lang="en-US" b="1" dirty="0"/>
              <a:t>80cN                60cN         </a:t>
            </a:r>
          </a:p>
          <a:p>
            <a:r>
              <a:rPr lang="en-US" b="1" dirty="0"/>
              <a:t>2.2mm	        2.2mm      </a:t>
            </a:r>
          </a:p>
          <a:p>
            <a:r>
              <a:rPr lang="en-US" b="1" dirty="0"/>
              <a:t>4.0mm 	        4.0mm      </a:t>
            </a:r>
          </a:p>
        </p:txBody>
      </p:sp>
      <p:sp>
        <p:nvSpPr>
          <p:cNvPr id="19" name="TextBox 18">
            <a:extLst>
              <a:ext uri="{FF2B5EF4-FFF2-40B4-BE49-F238E27FC236}">
                <a16:creationId xmlns:a16="http://schemas.microsoft.com/office/drawing/2014/main" id="{D7B2B9EB-2CAF-475A-B4B1-35929E570B7F}"/>
              </a:ext>
            </a:extLst>
          </p:cNvPr>
          <p:cNvSpPr txBox="1"/>
          <p:nvPr/>
        </p:nvSpPr>
        <p:spPr>
          <a:xfrm>
            <a:off x="488397" y="3837227"/>
            <a:ext cx="5091309" cy="923330"/>
          </a:xfrm>
          <a:prstGeom prst="rect">
            <a:avLst/>
          </a:prstGeom>
          <a:noFill/>
        </p:spPr>
        <p:txBody>
          <a:bodyPr wrap="square" rtlCol="0">
            <a:spAutoFit/>
          </a:bodyPr>
          <a:lstStyle/>
          <a:p>
            <a:r>
              <a:rPr lang="en-US" b="1" dirty="0"/>
              <a:t>60cN               45cN                   </a:t>
            </a:r>
            <a:r>
              <a:rPr lang="en-US" b="1" dirty="0" err="1"/>
              <a:t>45cN</a:t>
            </a:r>
            <a:r>
              <a:rPr lang="en-US" b="1" dirty="0"/>
              <a:t>              </a:t>
            </a:r>
            <a:r>
              <a:rPr lang="en-US" b="1" dirty="0" err="1"/>
              <a:t>45cN</a:t>
            </a:r>
            <a:endParaRPr lang="en-US" b="1" dirty="0"/>
          </a:p>
          <a:p>
            <a:r>
              <a:rPr lang="en-US" b="1" dirty="0"/>
              <a:t>2.0mm            1.9mm              2.0mm           </a:t>
            </a:r>
            <a:r>
              <a:rPr lang="en-US" b="1" dirty="0" err="1"/>
              <a:t>2.0mm</a:t>
            </a:r>
            <a:endParaRPr lang="en-US" b="1" dirty="0"/>
          </a:p>
          <a:p>
            <a:r>
              <a:rPr lang="en-US" b="1" dirty="0"/>
              <a:t>4.0mm            3.7mm              4.0mm           3.4mm</a:t>
            </a:r>
          </a:p>
        </p:txBody>
      </p:sp>
      <p:cxnSp>
        <p:nvCxnSpPr>
          <p:cNvPr id="6" name="Straight Arrow Connector 5">
            <a:extLst>
              <a:ext uri="{FF2B5EF4-FFF2-40B4-BE49-F238E27FC236}">
                <a16:creationId xmlns:a16="http://schemas.microsoft.com/office/drawing/2014/main" id="{BA2DB8A2-9692-4C5A-8881-10DE11F0EFBF}"/>
              </a:ext>
            </a:extLst>
          </p:cNvPr>
          <p:cNvCxnSpPr>
            <a:cxnSpLocks/>
          </p:cNvCxnSpPr>
          <p:nvPr/>
        </p:nvCxnSpPr>
        <p:spPr>
          <a:xfrm flipH="1">
            <a:off x="8448041" y="1181032"/>
            <a:ext cx="334968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F54EDED-3816-49D1-9407-A58436E58D66}"/>
              </a:ext>
            </a:extLst>
          </p:cNvPr>
          <p:cNvCxnSpPr>
            <a:cxnSpLocks/>
          </p:cNvCxnSpPr>
          <p:nvPr/>
        </p:nvCxnSpPr>
        <p:spPr>
          <a:xfrm flipH="1">
            <a:off x="5845750" y="1337386"/>
            <a:ext cx="165527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83CE744-E6D5-42F4-A4AD-F4AA7A48D750}"/>
              </a:ext>
            </a:extLst>
          </p:cNvPr>
          <p:cNvCxnSpPr>
            <a:cxnSpLocks/>
          </p:cNvCxnSpPr>
          <p:nvPr/>
        </p:nvCxnSpPr>
        <p:spPr>
          <a:xfrm flipH="1">
            <a:off x="77150" y="1169332"/>
            <a:ext cx="501675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656B012-E3A7-4303-B5BC-443C10762113}"/>
              </a:ext>
            </a:extLst>
          </p:cNvPr>
          <p:cNvSpPr txBox="1"/>
          <p:nvPr/>
        </p:nvSpPr>
        <p:spPr>
          <a:xfrm flipH="1">
            <a:off x="9947564" y="6389595"/>
            <a:ext cx="2133600" cy="369332"/>
          </a:xfrm>
          <a:prstGeom prst="rect">
            <a:avLst/>
          </a:prstGeom>
          <a:noFill/>
        </p:spPr>
        <p:txBody>
          <a:bodyPr wrap="square" rtlCol="0">
            <a:spAutoFit/>
          </a:bodyPr>
          <a:lstStyle/>
          <a:p>
            <a:r>
              <a:rPr lang="en-US" b="1" i="0" dirty="0" err="1">
                <a:solidFill>
                  <a:srgbClr val="202124"/>
                </a:solidFill>
                <a:effectLst/>
              </a:rPr>
              <a:t>cN</a:t>
            </a:r>
            <a:r>
              <a:rPr lang="en-US" b="1" i="0" dirty="0">
                <a:solidFill>
                  <a:srgbClr val="202124"/>
                </a:solidFill>
                <a:effectLst/>
              </a:rPr>
              <a:t> = centinewtons</a:t>
            </a:r>
            <a:endParaRPr lang="en-US" dirty="0"/>
          </a:p>
        </p:txBody>
      </p:sp>
    </p:spTree>
    <p:extLst>
      <p:ext uri="{BB962C8B-B14F-4D97-AF65-F5344CB8AC3E}">
        <p14:creationId xmlns:p14="http://schemas.microsoft.com/office/powerpoint/2010/main" val="173310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Monitors</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BFBA20FE-2B6F-44AB-848C-8797C7F9AD46}"/>
              </a:ext>
            </a:extLst>
          </p:cNvPr>
          <p:cNvPicPr>
            <a:picLocks noChangeAspect="1"/>
          </p:cNvPicPr>
          <p:nvPr/>
        </p:nvPicPr>
        <p:blipFill>
          <a:blip r:embed="rId3"/>
          <a:stretch>
            <a:fillRect/>
          </a:stretch>
        </p:blipFill>
        <p:spPr>
          <a:xfrm>
            <a:off x="1265751" y="1262966"/>
            <a:ext cx="2445699" cy="2166034"/>
          </a:xfrm>
          <a:prstGeom prst="rect">
            <a:avLst/>
          </a:prstGeom>
        </p:spPr>
      </p:pic>
      <p:sp>
        <p:nvSpPr>
          <p:cNvPr id="8" name="Rectangle 7">
            <a:extLst>
              <a:ext uri="{FF2B5EF4-FFF2-40B4-BE49-F238E27FC236}">
                <a16:creationId xmlns:a16="http://schemas.microsoft.com/office/drawing/2014/main" id="{F423F27E-87E5-448A-8A12-0010BFC69067}"/>
              </a:ext>
            </a:extLst>
          </p:cNvPr>
          <p:cNvSpPr/>
          <p:nvPr/>
        </p:nvSpPr>
        <p:spPr>
          <a:xfrm>
            <a:off x="4259963" y="2966298"/>
            <a:ext cx="2495399" cy="1200329"/>
          </a:xfrm>
          <a:prstGeom prst="rect">
            <a:avLst/>
          </a:prstGeom>
          <a:noFill/>
        </p:spPr>
        <p:txBody>
          <a:bodyPr wrap="square" lIns="91440" tIns="45720" rIns="91440" bIns="45720">
            <a:spAutoFit/>
          </a:bodyPr>
          <a:lstStyle/>
          <a:p>
            <a:pPr algn="ctr"/>
            <a:r>
              <a:rPr lang="en-US" sz="7200" b="1" dirty="0">
                <a:ln w="22225">
                  <a:solidFill>
                    <a:schemeClr val="tx1"/>
                  </a:solidFill>
                  <a:prstDash val="solid"/>
                </a:ln>
                <a:solidFill>
                  <a:srgbClr val="FF0000"/>
                </a:solidFill>
              </a:rPr>
              <a:t>Vs.</a:t>
            </a:r>
            <a:endParaRPr lang="en-US" sz="7200" b="1" cap="none" spc="0" dirty="0">
              <a:ln w="22225">
                <a:solidFill>
                  <a:schemeClr val="tx1"/>
                </a:solidFill>
                <a:prstDash val="solid"/>
              </a:ln>
              <a:solidFill>
                <a:srgbClr val="FF0000"/>
              </a:solidFill>
              <a:effectLst/>
            </a:endParaRPr>
          </a:p>
        </p:txBody>
      </p:sp>
      <p:pic>
        <p:nvPicPr>
          <p:cNvPr id="9" name="Picture 8">
            <a:extLst>
              <a:ext uri="{FF2B5EF4-FFF2-40B4-BE49-F238E27FC236}">
                <a16:creationId xmlns:a16="http://schemas.microsoft.com/office/drawing/2014/main" id="{49BA1639-AB52-4764-9F68-FBBE0408D039}"/>
              </a:ext>
            </a:extLst>
          </p:cNvPr>
          <p:cNvPicPr>
            <a:picLocks noChangeAspect="1"/>
          </p:cNvPicPr>
          <p:nvPr/>
        </p:nvPicPr>
        <p:blipFill>
          <a:blip r:embed="rId4"/>
          <a:stretch>
            <a:fillRect/>
          </a:stretch>
        </p:blipFill>
        <p:spPr>
          <a:xfrm>
            <a:off x="7133213" y="869402"/>
            <a:ext cx="3943900" cy="2953162"/>
          </a:xfrm>
          <a:prstGeom prst="rect">
            <a:avLst/>
          </a:prstGeom>
        </p:spPr>
      </p:pic>
      <p:sp>
        <p:nvSpPr>
          <p:cNvPr id="10" name="Rectangle 9">
            <a:extLst>
              <a:ext uri="{FF2B5EF4-FFF2-40B4-BE49-F238E27FC236}">
                <a16:creationId xmlns:a16="http://schemas.microsoft.com/office/drawing/2014/main" id="{6F823F1C-F2AD-4C5A-92D4-E079C957A5A3}"/>
              </a:ext>
            </a:extLst>
          </p:cNvPr>
          <p:cNvSpPr/>
          <p:nvPr/>
        </p:nvSpPr>
        <p:spPr>
          <a:xfrm>
            <a:off x="6362462" y="4821634"/>
            <a:ext cx="3638186" cy="1569660"/>
          </a:xfrm>
          <a:prstGeom prst="rect">
            <a:avLst/>
          </a:prstGeom>
          <a:noFill/>
        </p:spPr>
        <p:txBody>
          <a:bodyPr wrap="square" lIns="91440" tIns="45720" rIns="91440" bIns="45720">
            <a:spAutoFit/>
          </a:bodyPr>
          <a:lstStyle/>
          <a:p>
            <a:pPr algn="ctr"/>
            <a:r>
              <a:rPr lang="en-US" sz="9600" b="1" dirty="0">
                <a:ln w="22225">
                  <a:solidFill>
                    <a:schemeClr val="tx1"/>
                  </a:solidFill>
                  <a:prstDash val="solid"/>
                </a:ln>
                <a:solidFill>
                  <a:srgbClr val="FF0000"/>
                </a:solidFill>
              </a:rPr>
              <a:t>Vs….</a:t>
            </a:r>
            <a:endParaRPr lang="en-US" sz="9600" b="1" cap="none" spc="0" dirty="0">
              <a:ln w="22225">
                <a:solidFill>
                  <a:schemeClr val="tx1"/>
                </a:solidFill>
                <a:prstDash val="solid"/>
              </a:ln>
              <a:solidFill>
                <a:srgbClr val="FF0000"/>
              </a:solidFill>
              <a:effectLst/>
            </a:endParaRPr>
          </a:p>
        </p:txBody>
      </p:sp>
    </p:spTree>
    <p:extLst>
      <p:ext uri="{BB962C8B-B14F-4D97-AF65-F5344CB8AC3E}">
        <p14:creationId xmlns:p14="http://schemas.microsoft.com/office/powerpoint/2010/main" val="54146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This….</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pic>
        <p:nvPicPr>
          <p:cNvPr id="3" name="Online Media 2" title="Odyssey G9: A futuristic gaming experience | Samsung">
            <a:hlinkClick r:id="" action="ppaction://media"/>
            <a:extLst>
              <a:ext uri="{FF2B5EF4-FFF2-40B4-BE49-F238E27FC236}">
                <a16:creationId xmlns:a16="http://schemas.microsoft.com/office/drawing/2014/main" id="{3D306921-072B-47B7-9ED5-2725114C64F6}"/>
              </a:ext>
            </a:extLst>
          </p:cNvPr>
          <p:cNvPicPr>
            <a:picLocks noRot="1" noChangeAspect="1"/>
          </p:cNvPicPr>
          <p:nvPr>
            <a:videoFile r:link="rId1"/>
          </p:nvPr>
        </p:nvPicPr>
        <p:blipFill>
          <a:blip r:embed="rId4"/>
          <a:stretch>
            <a:fillRect/>
          </a:stretch>
        </p:blipFill>
        <p:spPr>
          <a:xfrm>
            <a:off x="1798475" y="1000898"/>
            <a:ext cx="8595049" cy="4856203"/>
          </a:xfrm>
          <a:prstGeom prst="rect">
            <a:avLst/>
          </a:prstGeom>
        </p:spPr>
      </p:pic>
    </p:spTree>
    <p:extLst>
      <p:ext uri="{BB962C8B-B14F-4D97-AF65-F5344CB8AC3E}">
        <p14:creationId xmlns:p14="http://schemas.microsoft.com/office/powerpoint/2010/main" val="41210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Linus for Scale</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D65DEAC3-C1DA-42EE-BEF1-9DFC7B37A035}"/>
              </a:ext>
            </a:extLst>
          </p:cNvPr>
          <p:cNvPicPr>
            <a:picLocks noChangeAspect="1"/>
          </p:cNvPicPr>
          <p:nvPr/>
        </p:nvPicPr>
        <p:blipFill>
          <a:blip r:embed="rId3"/>
          <a:stretch>
            <a:fillRect/>
          </a:stretch>
        </p:blipFill>
        <p:spPr>
          <a:xfrm>
            <a:off x="1234647" y="955964"/>
            <a:ext cx="9722706" cy="5626251"/>
          </a:xfrm>
          <a:prstGeom prst="rect">
            <a:avLst/>
          </a:prstGeom>
        </p:spPr>
      </p:pic>
    </p:spTree>
    <p:extLst>
      <p:ext uri="{BB962C8B-B14F-4D97-AF65-F5344CB8AC3E}">
        <p14:creationId xmlns:p14="http://schemas.microsoft.com/office/powerpoint/2010/main" val="2395679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Monitor Specs Matter</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339033" y="909782"/>
            <a:ext cx="6373608" cy="5220999"/>
          </a:xfrm>
        </p:spPr>
        <p:txBody>
          <a:bodyPr>
            <a:normAutofit/>
          </a:bodyPr>
          <a:lstStyle/>
          <a:p>
            <a:r>
              <a:rPr lang="en-US" sz="2400" dirty="0"/>
              <a:t>Size: 22+ Inches, larger sizes need to be curved.</a:t>
            </a:r>
          </a:p>
          <a:p>
            <a:pPr lvl="1"/>
            <a:r>
              <a:rPr lang="en-US" sz="2000" dirty="0"/>
              <a:t>Ideally, no head movement.</a:t>
            </a:r>
          </a:p>
          <a:p>
            <a:pPr lvl="1"/>
            <a:r>
              <a:rPr lang="en-US" sz="2000" dirty="0"/>
              <a:t>Bigger is not always better.</a:t>
            </a:r>
          </a:p>
          <a:p>
            <a:pPr lvl="2"/>
            <a:r>
              <a:rPr lang="en-US" sz="1600" dirty="0"/>
              <a:t>Head movement &amp; higher resolution = performance impact.</a:t>
            </a:r>
          </a:p>
          <a:p>
            <a:r>
              <a:rPr lang="en-US" sz="2400" dirty="0"/>
              <a:t>Response Time: Time to switch a pixel from one color to another. Sub 5ms is considered good for gaming. 1-2ms is common now.</a:t>
            </a:r>
          </a:p>
          <a:p>
            <a:pPr marL="0" indent="0">
              <a:buNone/>
            </a:pPr>
            <a:endParaRPr lang="en-US" sz="2000" dirty="0"/>
          </a:p>
          <a:p>
            <a:r>
              <a:rPr lang="en-US" sz="2400" dirty="0"/>
              <a:t>Refresh Rate: 60, 120, 144, &amp; 240Hz</a:t>
            </a:r>
          </a:p>
          <a:p>
            <a:pPr lvl="1"/>
            <a:r>
              <a:rPr lang="en-US" sz="2000" dirty="0"/>
              <a:t>How often the image is updated per second.</a:t>
            </a:r>
          </a:p>
          <a:p>
            <a:pPr lvl="1"/>
            <a:r>
              <a:rPr lang="en-US" sz="2000" dirty="0"/>
              <a:t>Frames per Second (FPS) is visually limited by the display refresh rate.</a:t>
            </a:r>
          </a:p>
          <a:p>
            <a:r>
              <a:rPr lang="en-US" sz="2400" dirty="0"/>
              <a:t>Types: OLED vs. LCD vs. LED vs. TN vs. IPS vs. VA</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43F156B3-D22C-49BB-862B-6E678B1CDAE5}"/>
              </a:ext>
            </a:extLst>
          </p:cNvPr>
          <p:cNvPicPr>
            <a:picLocks noChangeAspect="1"/>
          </p:cNvPicPr>
          <p:nvPr/>
        </p:nvPicPr>
        <p:blipFill>
          <a:blip r:embed="rId3"/>
          <a:stretch>
            <a:fillRect/>
          </a:stretch>
        </p:blipFill>
        <p:spPr>
          <a:xfrm>
            <a:off x="6762547" y="452686"/>
            <a:ext cx="5314143" cy="3206256"/>
          </a:xfrm>
          <a:prstGeom prst="rect">
            <a:avLst/>
          </a:prstGeom>
          <a:ln>
            <a:noFill/>
          </a:ln>
          <a:effectLst>
            <a:softEdge rad="112500"/>
          </a:effectLst>
        </p:spPr>
      </p:pic>
      <p:pic>
        <p:nvPicPr>
          <p:cNvPr id="8" name="Picture 7">
            <a:extLst>
              <a:ext uri="{FF2B5EF4-FFF2-40B4-BE49-F238E27FC236}">
                <a16:creationId xmlns:a16="http://schemas.microsoft.com/office/drawing/2014/main" id="{16C65BF1-3552-42B0-9F56-CD9A07690A61}"/>
              </a:ext>
            </a:extLst>
          </p:cNvPr>
          <p:cNvPicPr>
            <a:picLocks noChangeAspect="1"/>
          </p:cNvPicPr>
          <p:nvPr/>
        </p:nvPicPr>
        <p:blipFill>
          <a:blip r:embed="rId4"/>
          <a:stretch>
            <a:fillRect/>
          </a:stretch>
        </p:blipFill>
        <p:spPr>
          <a:xfrm>
            <a:off x="6930331" y="3788649"/>
            <a:ext cx="4922636" cy="2221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7860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Peripheral Conclusion</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345233" y="955964"/>
            <a:ext cx="11681926" cy="5220999"/>
          </a:xfrm>
        </p:spPr>
        <p:txBody>
          <a:bodyPr>
            <a:normAutofit/>
          </a:bodyPr>
          <a:lstStyle/>
          <a:p>
            <a:r>
              <a:rPr lang="en-US" dirty="0"/>
              <a:t>Reaction Time and Aim Test Scores – Office vs Gaming Equipment</a:t>
            </a:r>
          </a:p>
          <a:p>
            <a:r>
              <a:rPr lang="en-US" dirty="0"/>
              <a:t>Gamer Mouse &gt; Office Mouse: Consistency, Latency Reduction, &amp; Comfort</a:t>
            </a:r>
          </a:p>
          <a:p>
            <a:r>
              <a:rPr lang="en-US" dirty="0"/>
              <a:t>Keyboard: Personal Preference. High Polling Rate (Maybe)</a:t>
            </a:r>
          </a:p>
          <a:p>
            <a:r>
              <a:rPr lang="en-US" dirty="0"/>
              <a:t>Monitor: High refresh rate, low response time.</a:t>
            </a:r>
          </a:p>
          <a:p>
            <a:r>
              <a:rPr lang="en-US" dirty="0"/>
              <a:t>Latency Performance Improvement vs Office Quality</a:t>
            </a:r>
          </a:p>
          <a:p>
            <a:pPr lvl="1"/>
            <a:r>
              <a:rPr lang="en-US" dirty="0"/>
              <a:t>A 100ms latency reduction is 1/10</a:t>
            </a:r>
            <a:r>
              <a:rPr lang="en-US" baseline="30000" dirty="0"/>
              <a:t>th</a:t>
            </a:r>
            <a:r>
              <a:rPr lang="en-US" dirty="0"/>
              <a:t> of a second</a:t>
            </a:r>
          </a:p>
          <a:p>
            <a:pPr lvl="1"/>
            <a:r>
              <a:rPr lang="en-US" dirty="0"/>
              <a:t>In terms of % improvement, 25% faster</a:t>
            </a:r>
          </a:p>
          <a:p>
            <a:r>
              <a:rPr lang="en-US" dirty="0"/>
              <a:t>Paying for brand name, features, and quality (in that order)</a:t>
            </a:r>
          </a:p>
          <a:p>
            <a:r>
              <a:rPr lang="en-US" dirty="0"/>
              <a:t>Blue and Green Switch Users are the worst.</a:t>
            </a:r>
          </a:p>
          <a:p>
            <a:r>
              <a:rPr lang="en-US" dirty="0"/>
              <a:t>After Video, Biggest Improvement = Surround Sound Headphones</a:t>
            </a:r>
          </a:p>
          <a:p>
            <a:pPr marL="0" indent="0">
              <a:buNone/>
            </a:pPr>
            <a:endParaRPr lang="en-US" dirty="0"/>
          </a:p>
        </p:txBody>
      </p:sp>
    </p:spTree>
    <p:extLst>
      <p:ext uri="{BB962C8B-B14F-4D97-AF65-F5344CB8AC3E}">
        <p14:creationId xmlns:p14="http://schemas.microsoft.com/office/powerpoint/2010/main" val="31757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fade">
                                      <p:cBhvr>
                                        <p:cTn id="30" dur="500"/>
                                        <p:tgtEl>
                                          <p:spTgt spid="7">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500"/>
                                        <p:tgtEl>
                                          <p:spTgt spid="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fade">
                                      <p:cBhvr>
                                        <p:cTn id="38" dur="500"/>
                                        <p:tgtEl>
                                          <p:spTgt spid="7">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8" end="8"/>
                                            </p:txEl>
                                          </p:spTgt>
                                        </p:tgtEl>
                                        <p:attrNameLst>
                                          <p:attrName>style.visibility</p:attrName>
                                        </p:attrNameLst>
                                      </p:cBhvr>
                                      <p:to>
                                        <p:strVal val="visible"/>
                                      </p:to>
                                    </p:set>
                                    <p:animEffect transition="in" filter="fade">
                                      <p:cBhvr>
                                        <p:cTn id="43" dur="500"/>
                                        <p:tgtEl>
                                          <p:spTgt spid="7">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9" end="9"/>
                                            </p:txEl>
                                          </p:spTgt>
                                        </p:tgtEl>
                                        <p:attrNameLst>
                                          <p:attrName>style.visibility</p:attrName>
                                        </p:attrNameLst>
                                      </p:cBhvr>
                                      <p:to>
                                        <p:strVal val="visible"/>
                                      </p:to>
                                    </p:set>
                                    <p:animEffect transition="in" filter="fade">
                                      <p:cBhvr>
                                        <p:cTn id="48"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Network &amp; Tying It All Together</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7919028" y="996595"/>
            <a:ext cx="3853872" cy="3605157"/>
          </a:xfrm>
        </p:spPr>
        <p:txBody>
          <a:bodyPr/>
          <a:lstStyle/>
          <a:p>
            <a:pPr marL="0" indent="0">
              <a:buNone/>
            </a:pPr>
            <a:r>
              <a:rPr lang="en-US" dirty="0"/>
              <a:t>The delay between what you see compared to when it happened vs. when someone else sees it is the biggest challenges in online gaming. This is one reason tournaments are in-person.</a:t>
            </a:r>
          </a:p>
        </p:txBody>
      </p:sp>
      <p:pic>
        <p:nvPicPr>
          <p:cNvPr id="12" name="Picture 11">
            <a:extLst>
              <a:ext uri="{FF2B5EF4-FFF2-40B4-BE49-F238E27FC236}">
                <a16:creationId xmlns:a16="http://schemas.microsoft.com/office/drawing/2014/main" id="{5E5C7312-A6C7-4252-A04A-DB1A8C34A880}"/>
              </a:ext>
            </a:extLst>
          </p:cNvPr>
          <p:cNvPicPr>
            <a:picLocks noChangeAspect="1"/>
          </p:cNvPicPr>
          <p:nvPr/>
        </p:nvPicPr>
        <p:blipFill>
          <a:blip r:embed="rId4"/>
          <a:stretch>
            <a:fillRect/>
          </a:stretch>
        </p:blipFill>
        <p:spPr>
          <a:xfrm>
            <a:off x="263078" y="947744"/>
            <a:ext cx="7338449" cy="4348305"/>
          </a:xfrm>
          <a:prstGeom prst="rect">
            <a:avLst/>
          </a:prstGeom>
        </p:spPr>
      </p:pic>
      <p:sp>
        <p:nvSpPr>
          <p:cNvPr id="8" name="TextBox 7">
            <a:extLst>
              <a:ext uri="{FF2B5EF4-FFF2-40B4-BE49-F238E27FC236}">
                <a16:creationId xmlns:a16="http://schemas.microsoft.com/office/drawing/2014/main" id="{9944D680-C8E4-45C8-9E3E-EF541427A822}"/>
              </a:ext>
            </a:extLst>
          </p:cNvPr>
          <p:cNvSpPr txBox="1"/>
          <p:nvPr/>
        </p:nvSpPr>
        <p:spPr>
          <a:xfrm>
            <a:off x="5423671" y="1132484"/>
            <a:ext cx="1788695" cy="1200329"/>
          </a:xfrm>
          <a:prstGeom prst="rect">
            <a:avLst/>
          </a:prstGeom>
          <a:noFill/>
        </p:spPr>
        <p:txBody>
          <a:bodyPr wrap="none" rtlCol="0">
            <a:spAutoFit/>
          </a:bodyPr>
          <a:lstStyle/>
          <a:p>
            <a:r>
              <a:rPr lang="en-US" dirty="0"/>
              <a:t>Network Output </a:t>
            </a:r>
          </a:p>
          <a:p>
            <a:r>
              <a:rPr lang="en-US" dirty="0"/>
              <a:t>Packet Send Rate</a:t>
            </a:r>
          </a:p>
          <a:p>
            <a:r>
              <a:rPr lang="en-US" dirty="0"/>
              <a:t>Packet Size</a:t>
            </a:r>
          </a:p>
          <a:p>
            <a:r>
              <a:rPr lang="en-US" dirty="0"/>
              <a:t>Packet Loss</a:t>
            </a:r>
          </a:p>
        </p:txBody>
      </p:sp>
      <p:pic>
        <p:nvPicPr>
          <p:cNvPr id="10" name="Picture 9">
            <a:extLst>
              <a:ext uri="{FF2B5EF4-FFF2-40B4-BE49-F238E27FC236}">
                <a16:creationId xmlns:a16="http://schemas.microsoft.com/office/drawing/2014/main" id="{0991453A-C170-4BEF-A777-DC4FAB68D643}"/>
              </a:ext>
            </a:extLst>
          </p:cNvPr>
          <p:cNvPicPr>
            <a:picLocks noChangeAspect="1"/>
          </p:cNvPicPr>
          <p:nvPr/>
        </p:nvPicPr>
        <p:blipFill>
          <a:blip r:embed="rId5"/>
          <a:stretch>
            <a:fillRect/>
          </a:stretch>
        </p:blipFill>
        <p:spPr>
          <a:xfrm>
            <a:off x="6497758" y="4731134"/>
            <a:ext cx="5505055" cy="2001838"/>
          </a:xfrm>
          <a:prstGeom prst="rect">
            <a:avLst/>
          </a:prstGeom>
        </p:spPr>
      </p:pic>
    </p:spTree>
    <p:extLst>
      <p:ext uri="{BB962C8B-B14F-4D97-AF65-F5344CB8AC3E}">
        <p14:creationId xmlns:p14="http://schemas.microsoft.com/office/powerpoint/2010/main" val="45117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Esports Players</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sp>
        <p:nvSpPr>
          <p:cNvPr id="3" name="TextBox 2">
            <a:extLst>
              <a:ext uri="{FF2B5EF4-FFF2-40B4-BE49-F238E27FC236}">
                <a16:creationId xmlns:a16="http://schemas.microsoft.com/office/drawing/2014/main" id="{4B4FC482-DDC9-45D9-AF30-721880608E40}"/>
              </a:ext>
            </a:extLst>
          </p:cNvPr>
          <p:cNvSpPr txBox="1"/>
          <p:nvPr/>
        </p:nvSpPr>
        <p:spPr>
          <a:xfrm>
            <a:off x="838200" y="1613118"/>
            <a:ext cx="2784865"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t>Preparation</a:t>
            </a:r>
          </a:p>
          <a:p>
            <a:pPr marL="285750" indent="-285750">
              <a:buFont typeface="Arial" panose="020B0604020202020204" pitchFamily="34" charset="0"/>
              <a:buChar char="•"/>
            </a:pPr>
            <a:r>
              <a:rPr lang="en-US" sz="2800" dirty="0"/>
              <a:t>Adaptation</a:t>
            </a:r>
          </a:p>
          <a:p>
            <a:pPr marL="285750" indent="-285750">
              <a:buFont typeface="Arial" panose="020B0604020202020204" pitchFamily="34" charset="0"/>
              <a:buChar char="•"/>
            </a:pPr>
            <a:r>
              <a:rPr lang="en-US" sz="2800" dirty="0"/>
              <a:t>Communication</a:t>
            </a:r>
          </a:p>
          <a:p>
            <a:pPr marL="285750" indent="-285750">
              <a:buFont typeface="Arial" panose="020B0604020202020204" pitchFamily="34" charset="0"/>
              <a:buChar char="•"/>
            </a:pPr>
            <a:r>
              <a:rPr lang="en-US" sz="2800" dirty="0"/>
              <a:t>Mindset</a:t>
            </a:r>
          </a:p>
        </p:txBody>
      </p:sp>
      <p:pic>
        <p:nvPicPr>
          <p:cNvPr id="10" name="Picture 9">
            <a:extLst>
              <a:ext uri="{FF2B5EF4-FFF2-40B4-BE49-F238E27FC236}">
                <a16:creationId xmlns:a16="http://schemas.microsoft.com/office/drawing/2014/main" id="{2577516D-14FC-4B41-B5A9-2DB64023E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632" y="-494288"/>
            <a:ext cx="12192000" cy="6396324"/>
          </a:xfrm>
          <a:prstGeom prst="rect">
            <a:avLst/>
          </a:prstGeom>
        </p:spPr>
      </p:pic>
      <p:sp>
        <p:nvSpPr>
          <p:cNvPr id="11" name="TextBox 10">
            <a:extLst>
              <a:ext uri="{FF2B5EF4-FFF2-40B4-BE49-F238E27FC236}">
                <a16:creationId xmlns:a16="http://schemas.microsoft.com/office/drawing/2014/main" id="{068CC95C-636A-4683-9AD8-F5B00D9CD222}"/>
              </a:ext>
            </a:extLst>
          </p:cNvPr>
          <p:cNvSpPr txBox="1"/>
          <p:nvPr/>
        </p:nvSpPr>
        <p:spPr>
          <a:xfrm>
            <a:off x="6616951" y="5965660"/>
            <a:ext cx="3419361" cy="369332"/>
          </a:xfrm>
          <a:prstGeom prst="rect">
            <a:avLst/>
          </a:prstGeom>
          <a:noFill/>
        </p:spPr>
        <p:txBody>
          <a:bodyPr wrap="square" rtlCol="0">
            <a:spAutoFit/>
          </a:bodyPr>
          <a:lstStyle/>
          <a:p>
            <a:r>
              <a:rPr lang="en-US" dirty="0"/>
              <a:t>~Dr. Alok </a:t>
            </a:r>
            <a:r>
              <a:rPr lang="en-US" dirty="0" err="1"/>
              <a:t>Kanojia</a:t>
            </a:r>
            <a:r>
              <a:rPr lang="en-US" dirty="0"/>
              <a:t> “Healthy Gamer”</a:t>
            </a:r>
          </a:p>
        </p:txBody>
      </p:sp>
    </p:spTree>
    <p:extLst>
      <p:ext uri="{BB962C8B-B14F-4D97-AF65-F5344CB8AC3E}">
        <p14:creationId xmlns:p14="http://schemas.microsoft.com/office/powerpoint/2010/main" val="2926189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Preparation</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B4C4B928-6224-4B5B-A7AE-930111B161B2}"/>
              </a:ext>
            </a:extLst>
          </p:cNvPr>
          <p:cNvSpPr txBox="1"/>
          <p:nvPr/>
        </p:nvSpPr>
        <p:spPr>
          <a:xfrm>
            <a:off x="838200" y="1613118"/>
            <a:ext cx="4657429" cy="3108543"/>
          </a:xfrm>
          <a:prstGeom prst="rect">
            <a:avLst/>
          </a:prstGeom>
          <a:noFill/>
        </p:spPr>
        <p:txBody>
          <a:bodyPr wrap="none" rtlCol="0">
            <a:spAutoFit/>
          </a:bodyPr>
          <a:lstStyle/>
          <a:p>
            <a:pPr marL="285750" indent="-285750">
              <a:buFont typeface="Arial" panose="020B0604020202020204" pitchFamily="34" charset="0"/>
              <a:buChar char="•"/>
            </a:pPr>
            <a:r>
              <a:rPr lang="en-US" sz="2800" dirty="0"/>
              <a:t>Intentional Practice</a:t>
            </a:r>
          </a:p>
          <a:p>
            <a:pPr marL="742950" lvl="1" indent="-285750">
              <a:buFont typeface="Arial" panose="020B0604020202020204" pitchFamily="34" charset="0"/>
              <a:buChar char="•"/>
            </a:pPr>
            <a:r>
              <a:rPr lang="en-US" sz="2800" dirty="0"/>
              <a:t>Drills</a:t>
            </a:r>
          </a:p>
          <a:p>
            <a:pPr marL="742950" lvl="1" indent="-285750">
              <a:buFont typeface="Arial" panose="020B0604020202020204" pitchFamily="34" charset="0"/>
              <a:buChar char="•"/>
            </a:pPr>
            <a:r>
              <a:rPr lang="en-US" sz="2800" dirty="0"/>
              <a:t>1v1s</a:t>
            </a:r>
          </a:p>
          <a:p>
            <a:pPr marL="742950" lvl="1" indent="-285750">
              <a:buFont typeface="Arial" panose="020B0604020202020204" pitchFamily="34" charset="0"/>
              <a:buChar char="•"/>
            </a:pPr>
            <a:r>
              <a:rPr lang="en-US" sz="2800" dirty="0"/>
              <a:t>Watching VODs</a:t>
            </a:r>
          </a:p>
          <a:p>
            <a:pPr marL="285750" indent="-285750">
              <a:buFont typeface="Arial" panose="020B0604020202020204" pitchFamily="34" charset="0"/>
              <a:buChar char="•"/>
            </a:pPr>
            <a:r>
              <a:rPr lang="en-US" sz="2800" dirty="0"/>
              <a:t>More time/reps ≠ better skill</a:t>
            </a:r>
          </a:p>
          <a:p>
            <a:pPr marL="285750" indent="-285750">
              <a:buFont typeface="Arial" panose="020B0604020202020204" pitchFamily="34" charset="0"/>
              <a:buChar char="•"/>
            </a:pPr>
            <a:r>
              <a:rPr lang="en-US" sz="2800" dirty="0"/>
              <a:t>“Auto-piloting”</a:t>
            </a:r>
          </a:p>
          <a:p>
            <a:pPr lvl="1"/>
            <a:endParaRPr lang="en-US" sz="2800" dirty="0"/>
          </a:p>
        </p:txBody>
      </p:sp>
      <p:pic>
        <p:nvPicPr>
          <p:cNvPr id="5" name="Picture 4">
            <a:extLst>
              <a:ext uri="{FF2B5EF4-FFF2-40B4-BE49-F238E27FC236}">
                <a16:creationId xmlns:a16="http://schemas.microsoft.com/office/drawing/2014/main" id="{C9A530B2-829A-4BF9-83DC-95B5098CEA71}"/>
              </a:ext>
            </a:extLst>
          </p:cNvPr>
          <p:cNvPicPr>
            <a:picLocks noChangeAspect="1"/>
          </p:cNvPicPr>
          <p:nvPr/>
        </p:nvPicPr>
        <p:blipFill>
          <a:blip r:embed="rId4"/>
          <a:stretch>
            <a:fillRect/>
          </a:stretch>
        </p:blipFill>
        <p:spPr>
          <a:xfrm>
            <a:off x="5657977" y="1690688"/>
            <a:ext cx="6366933" cy="3581400"/>
          </a:xfrm>
          <a:prstGeom prst="rect">
            <a:avLst/>
          </a:prstGeom>
        </p:spPr>
      </p:pic>
    </p:spTree>
    <p:extLst>
      <p:ext uri="{BB962C8B-B14F-4D97-AF65-F5344CB8AC3E}">
        <p14:creationId xmlns:p14="http://schemas.microsoft.com/office/powerpoint/2010/main" val="2345609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Adaptation</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sp>
        <p:nvSpPr>
          <p:cNvPr id="5" name="TextBox 4">
            <a:extLst>
              <a:ext uri="{FF2B5EF4-FFF2-40B4-BE49-F238E27FC236}">
                <a16:creationId xmlns:a16="http://schemas.microsoft.com/office/drawing/2014/main" id="{35677700-E38D-498D-8A07-61195476B973}"/>
              </a:ext>
            </a:extLst>
          </p:cNvPr>
          <p:cNvSpPr txBox="1"/>
          <p:nvPr/>
        </p:nvSpPr>
        <p:spPr>
          <a:xfrm>
            <a:off x="838200" y="1613118"/>
            <a:ext cx="7874015" cy="2677656"/>
          </a:xfrm>
          <a:prstGeom prst="rect">
            <a:avLst/>
          </a:prstGeom>
          <a:noFill/>
        </p:spPr>
        <p:txBody>
          <a:bodyPr wrap="none" rtlCol="0">
            <a:spAutoFit/>
          </a:bodyPr>
          <a:lstStyle/>
          <a:p>
            <a:pPr marL="285750" indent="-285750">
              <a:buFont typeface="Arial" panose="020B0604020202020204" pitchFamily="34" charset="0"/>
              <a:buChar char="•"/>
            </a:pPr>
            <a:r>
              <a:rPr lang="en-US" sz="2800" dirty="0"/>
              <a:t>Success = Ability to adapt</a:t>
            </a:r>
          </a:p>
          <a:p>
            <a:pPr marL="742950" lvl="1" indent="-285750">
              <a:buFont typeface="Arial" panose="020B0604020202020204" pitchFamily="34" charset="0"/>
              <a:buChar char="•"/>
            </a:pPr>
            <a:r>
              <a:rPr lang="en-US" sz="2800" dirty="0"/>
              <a:t>Going all in on one strategy…</a:t>
            </a:r>
          </a:p>
          <a:p>
            <a:pPr marL="285750" indent="-285750">
              <a:buFont typeface="Arial" panose="020B0604020202020204" pitchFamily="34" charset="0"/>
              <a:buChar char="•"/>
            </a:pPr>
            <a:r>
              <a:rPr lang="en-US" sz="2800" dirty="0"/>
              <a:t>Labeling ourselves something that is unchangeable</a:t>
            </a:r>
          </a:p>
          <a:p>
            <a:pPr marL="742950" lvl="1" indent="-285750">
              <a:buFont typeface="Arial" panose="020B0604020202020204" pitchFamily="34" charset="0"/>
              <a:buChar char="•"/>
            </a:pPr>
            <a:r>
              <a:rPr lang="en-US" sz="2800" dirty="0"/>
              <a:t>“I’m just bad at…”</a:t>
            </a:r>
          </a:p>
          <a:p>
            <a:pPr marL="285750" indent="-285750">
              <a:buFont typeface="Arial" panose="020B0604020202020204" pitchFamily="34" charset="0"/>
              <a:buChar char="•"/>
            </a:pPr>
            <a:endParaRPr lang="en-US" sz="2800" dirty="0"/>
          </a:p>
          <a:p>
            <a:pPr lvl="1"/>
            <a:endParaRPr lang="en-US" sz="2800" dirty="0"/>
          </a:p>
        </p:txBody>
      </p:sp>
      <p:pic>
        <p:nvPicPr>
          <p:cNvPr id="6" name="Graphic 5" descr="Thumbs Down with solid fill">
            <a:extLst>
              <a:ext uri="{FF2B5EF4-FFF2-40B4-BE49-F238E27FC236}">
                <a16:creationId xmlns:a16="http://schemas.microsoft.com/office/drawing/2014/main" id="{7EC92659-7D8B-408E-AD3F-E54148B9B9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0072" y="1906913"/>
            <a:ext cx="749228" cy="749228"/>
          </a:xfrm>
          <a:prstGeom prst="rect">
            <a:avLst/>
          </a:prstGeom>
        </p:spPr>
      </p:pic>
      <p:pic>
        <p:nvPicPr>
          <p:cNvPr id="2050" name="Picture 2" descr="Adaptation, brain, idea, mindset, solution, startup, success icon -  Download on Iconfinder">
            <a:extLst>
              <a:ext uri="{FF2B5EF4-FFF2-40B4-BE49-F238E27FC236}">
                <a16:creationId xmlns:a16="http://schemas.microsoft.com/office/drawing/2014/main" id="{6DBBC2A6-3736-46E0-9917-B995CEBBC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3387" y="2953983"/>
            <a:ext cx="2677656" cy="267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69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ctrTitle"/>
          </p:nvPr>
        </p:nvSpPr>
        <p:spPr>
          <a:xfrm>
            <a:off x="1013011" y="674127"/>
            <a:ext cx="9906001" cy="3422743"/>
          </a:xfrm>
        </p:spPr>
        <p:txBody>
          <a:bodyPr anchor="ctr">
            <a:normAutofit/>
          </a:bodyPr>
          <a:lstStyle/>
          <a:p>
            <a:r>
              <a:rPr lang="en-US" dirty="0">
                <a:effectLst/>
                <a:latin typeface="Calibri" panose="020F0502020204030204" pitchFamily="34" charset="0"/>
              </a:rPr>
              <a:t>Esports</a:t>
            </a:r>
            <a:r>
              <a:rPr lang="en-US" dirty="0">
                <a:latin typeface="Calibri" panose="020F0502020204030204" pitchFamily="34" charset="0"/>
              </a:rPr>
              <a:t>:</a:t>
            </a:r>
            <a:br>
              <a:rPr lang="en-US" sz="4000" dirty="0">
                <a:effectLst/>
                <a:latin typeface="Calibri" panose="020F0502020204030204" pitchFamily="34" charset="0"/>
              </a:rPr>
            </a:br>
            <a:r>
              <a:rPr lang="en-US" sz="4400" dirty="0">
                <a:effectLst/>
                <a:latin typeface="Calibri" panose="020F0502020204030204" pitchFamily="34" charset="0"/>
              </a:rPr>
              <a:t>A Technical Look at ‘Gamer’ </a:t>
            </a:r>
            <a:r>
              <a:rPr lang="en-US" sz="4400" dirty="0">
                <a:latin typeface="Calibri" panose="020F0502020204030204" pitchFamily="34" charset="0"/>
              </a:rPr>
              <a:t>Equipment</a:t>
            </a:r>
            <a:r>
              <a:rPr lang="en-US" sz="4400" dirty="0">
                <a:effectLst/>
                <a:latin typeface="Calibri" panose="020F0502020204030204" pitchFamily="34" charset="0"/>
              </a:rPr>
              <a:t> and what it takes to be an Esports Athlete</a:t>
            </a:r>
            <a:endParaRPr lang="en-US" sz="4400" dirty="0"/>
          </a:p>
        </p:txBody>
      </p:sp>
      <p:sp>
        <p:nvSpPr>
          <p:cNvPr id="3" name="Subtitle 2"/>
          <p:cNvSpPr>
            <a:spLocks noGrp="1"/>
          </p:cNvSpPr>
          <p:nvPr>
            <p:ph type="subTitle" idx="1"/>
          </p:nvPr>
        </p:nvSpPr>
        <p:spPr/>
        <p:txBody>
          <a:bodyPr>
            <a:normAutofit fontScale="92500" lnSpcReduction="10000"/>
          </a:bodyPr>
          <a:lstStyle/>
          <a:p>
            <a:endParaRPr lang="en-US" sz="3600" dirty="0"/>
          </a:p>
          <a:p>
            <a:r>
              <a:rPr lang="en-US" sz="3600" dirty="0"/>
              <a:t>Tyler Piper &amp; Jack </a:t>
            </a:r>
            <a:r>
              <a:rPr lang="en-US" sz="3600" dirty="0" err="1"/>
              <a:t>Blahnik</a:t>
            </a:r>
            <a:endParaRPr lang="en-US" sz="3600" dirty="0"/>
          </a:p>
          <a:p>
            <a:r>
              <a:rPr lang="en-US" sz="3600" dirty="0"/>
              <a:t>Facilitated By: </a:t>
            </a:r>
            <a:r>
              <a:rPr lang="en-US" sz="3600"/>
              <a:t>Ben Bricker</a:t>
            </a:r>
            <a:endParaRPr lang="en-US" sz="3600" dirty="0"/>
          </a:p>
        </p:txBody>
      </p:sp>
    </p:spTree>
    <p:extLst>
      <p:ext uri="{BB962C8B-B14F-4D97-AF65-F5344CB8AC3E}">
        <p14:creationId xmlns:p14="http://schemas.microsoft.com/office/powerpoint/2010/main" val="411856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Communication</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45862FEE-84F8-4D2A-83E2-F8117FA63ABA}"/>
              </a:ext>
            </a:extLst>
          </p:cNvPr>
          <p:cNvSpPr txBox="1"/>
          <p:nvPr/>
        </p:nvSpPr>
        <p:spPr>
          <a:xfrm>
            <a:off x="838200" y="1613118"/>
            <a:ext cx="4846504"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Clearly articulate with your teammates and support staff</a:t>
            </a:r>
          </a:p>
          <a:p>
            <a:pPr marL="285750" indent="-285750">
              <a:buFont typeface="Arial" panose="020B0604020202020204" pitchFamily="34" charset="0"/>
              <a:buChar char="•"/>
            </a:pPr>
            <a:r>
              <a:rPr lang="en-US" sz="2800" dirty="0"/>
              <a:t>Many players choose to “Mute All”</a:t>
            </a:r>
          </a:p>
          <a:p>
            <a:pPr marL="285750" indent="-285750">
              <a:buFont typeface="Arial" panose="020B0604020202020204" pitchFamily="34" charset="0"/>
              <a:buChar char="•"/>
            </a:pPr>
            <a:r>
              <a:rPr lang="en-US" sz="2800" dirty="0"/>
              <a:t>If you go in thinking your teammates are bad and can’t communicate, that will likely be the result</a:t>
            </a:r>
          </a:p>
        </p:txBody>
      </p:sp>
      <p:pic>
        <p:nvPicPr>
          <p:cNvPr id="3076" name="Picture 4" descr="Communication: Giving Your Teammates the Information They Need to Win -  Esports Edition">
            <a:extLst>
              <a:ext uri="{FF2B5EF4-FFF2-40B4-BE49-F238E27FC236}">
                <a16:creationId xmlns:a16="http://schemas.microsoft.com/office/drawing/2014/main" id="{8A6BB99D-61F2-44D6-A9EA-7DAF7FA48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704" y="1228725"/>
            <a:ext cx="61722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13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Mindset</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sp>
        <p:nvSpPr>
          <p:cNvPr id="5" name="TextBox 4">
            <a:extLst>
              <a:ext uri="{FF2B5EF4-FFF2-40B4-BE49-F238E27FC236}">
                <a16:creationId xmlns:a16="http://schemas.microsoft.com/office/drawing/2014/main" id="{7DE128B5-8FBD-4FD8-8B29-920B400C5F5D}"/>
              </a:ext>
            </a:extLst>
          </p:cNvPr>
          <p:cNvSpPr txBox="1"/>
          <p:nvPr/>
        </p:nvSpPr>
        <p:spPr>
          <a:xfrm>
            <a:off x="838201" y="1613118"/>
            <a:ext cx="388803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Mindset is everything</a:t>
            </a:r>
          </a:p>
          <a:p>
            <a:pPr marL="285750" indent="-285750">
              <a:buFont typeface="Arial" panose="020B0604020202020204" pitchFamily="34" charset="0"/>
              <a:buChar char="•"/>
            </a:pPr>
            <a:r>
              <a:rPr lang="en-US" sz="2800" dirty="0"/>
              <a:t>What can I do to be better?</a:t>
            </a:r>
          </a:p>
          <a:p>
            <a:pPr marL="285750" indent="-285750">
              <a:buFont typeface="Arial" panose="020B0604020202020204" pitchFamily="34" charset="0"/>
              <a:buChar char="•"/>
            </a:pPr>
            <a:r>
              <a:rPr lang="en-US" sz="2800" dirty="0"/>
              <a:t>Control what you can control</a:t>
            </a:r>
          </a:p>
        </p:txBody>
      </p:sp>
      <p:pic>
        <p:nvPicPr>
          <p:cNvPr id="3" name="Picture 2">
            <a:extLst>
              <a:ext uri="{FF2B5EF4-FFF2-40B4-BE49-F238E27FC236}">
                <a16:creationId xmlns:a16="http://schemas.microsoft.com/office/drawing/2014/main" id="{263CF1D9-BBA6-41FD-A849-5F9CECF7109A}"/>
              </a:ext>
            </a:extLst>
          </p:cNvPr>
          <p:cNvPicPr>
            <a:picLocks noChangeAspect="1"/>
          </p:cNvPicPr>
          <p:nvPr/>
        </p:nvPicPr>
        <p:blipFill>
          <a:blip r:embed="rId3"/>
          <a:stretch>
            <a:fillRect/>
          </a:stretch>
        </p:blipFill>
        <p:spPr>
          <a:xfrm>
            <a:off x="4891488" y="1131352"/>
            <a:ext cx="6782775" cy="4305472"/>
          </a:xfrm>
          <a:prstGeom prst="rect">
            <a:avLst/>
          </a:prstGeom>
        </p:spPr>
      </p:pic>
    </p:spTree>
    <p:extLst>
      <p:ext uri="{BB962C8B-B14F-4D97-AF65-F5344CB8AC3E}">
        <p14:creationId xmlns:p14="http://schemas.microsoft.com/office/powerpoint/2010/main" val="2755781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a:xfrm>
            <a:off x="3424868" y="2480363"/>
            <a:ext cx="5342263" cy="1325563"/>
          </a:xfrm>
        </p:spPr>
        <p:txBody>
          <a:bodyPr anchor="t">
            <a:normAutofit/>
          </a:bodyPr>
          <a:lstStyle/>
          <a:p>
            <a:pPr algn="ctr"/>
            <a:r>
              <a:rPr lang="en-US" sz="8800" dirty="0"/>
              <a:t>Questions?</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spTree>
    <p:extLst>
      <p:ext uri="{BB962C8B-B14F-4D97-AF65-F5344CB8AC3E}">
        <p14:creationId xmlns:p14="http://schemas.microsoft.com/office/powerpoint/2010/main" val="272395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Additional Material</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hlinkClick r:id="rId3"/>
            </a:endParaRPr>
          </a:p>
          <a:p>
            <a:r>
              <a:rPr lang="en-US" dirty="0">
                <a:hlinkClick r:id="rId3"/>
              </a:rPr>
              <a:t>How Your Table and Chair Impacts Your Aiming When Gaming</a:t>
            </a:r>
            <a:endParaRPr lang="en-US" dirty="0"/>
          </a:p>
          <a:p>
            <a:endParaRPr lang="en-US" dirty="0">
              <a:hlinkClick r:id="rId4"/>
            </a:endParaRPr>
          </a:p>
          <a:p>
            <a:r>
              <a:rPr lang="en-US" dirty="0">
                <a:hlinkClick r:id="rId4"/>
              </a:rPr>
              <a:t>Which Mouse Pad is Better for Aiming? (Hard pad vs. Cloth pad)</a:t>
            </a:r>
            <a:endParaRPr lang="en-US" dirty="0"/>
          </a:p>
          <a:p>
            <a:endParaRPr lang="en-US" dirty="0"/>
          </a:p>
          <a:p>
            <a:pPr marL="0" indent="0">
              <a:buNone/>
            </a:pPr>
            <a:endParaRPr lang="en-US" dirty="0"/>
          </a:p>
        </p:txBody>
      </p:sp>
    </p:spTree>
    <p:extLst>
      <p:ext uri="{BB962C8B-B14F-4D97-AF65-F5344CB8AC3E}">
        <p14:creationId xmlns:p14="http://schemas.microsoft.com/office/powerpoint/2010/main" val="279827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Mice</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sp>
        <p:nvSpPr>
          <p:cNvPr id="12" name="Rectangle 11">
            <a:extLst>
              <a:ext uri="{FF2B5EF4-FFF2-40B4-BE49-F238E27FC236}">
                <a16:creationId xmlns:a16="http://schemas.microsoft.com/office/drawing/2014/main" id="{006A5A43-912D-4EA5-AA82-B558402EEA86}"/>
              </a:ext>
            </a:extLst>
          </p:cNvPr>
          <p:cNvSpPr/>
          <p:nvPr/>
        </p:nvSpPr>
        <p:spPr>
          <a:xfrm>
            <a:off x="4595865" y="2808514"/>
            <a:ext cx="2495399" cy="1200329"/>
          </a:xfrm>
          <a:prstGeom prst="rect">
            <a:avLst/>
          </a:prstGeom>
          <a:noFill/>
        </p:spPr>
        <p:txBody>
          <a:bodyPr wrap="square" lIns="91440" tIns="45720" rIns="91440" bIns="45720">
            <a:spAutoFit/>
          </a:bodyPr>
          <a:lstStyle/>
          <a:p>
            <a:pPr algn="ctr"/>
            <a:r>
              <a:rPr lang="en-US" sz="7200" b="1" dirty="0">
                <a:ln w="22225">
                  <a:solidFill>
                    <a:schemeClr val="tx1"/>
                  </a:solidFill>
                  <a:prstDash val="solid"/>
                </a:ln>
                <a:solidFill>
                  <a:srgbClr val="FF0000"/>
                </a:solidFill>
              </a:rPr>
              <a:t>Vs.</a:t>
            </a:r>
            <a:endParaRPr lang="en-US" sz="7200" b="1" cap="none" spc="0" dirty="0">
              <a:ln w="22225">
                <a:solidFill>
                  <a:schemeClr val="tx1"/>
                </a:solidFill>
                <a:prstDash val="solid"/>
              </a:ln>
              <a:solidFill>
                <a:srgbClr val="FF0000"/>
              </a:solidFill>
              <a:effectLst/>
            </a:endParaRPr>
          </a:p>
        </p:txBody>
      </p:sp>
      <p:pic>
        <p:nvPicPr>
          <p:cNvPr id="5" name="Picture 4">
            <a:extLst>
              <a:ext uri="{FF2B5EF4-FFF2-40B4-BE49-F238E27FC236}">
                <a16:creationId xmlns:a16="http://schemas.microsoft.com/office/drawing/2014/main" id="{1F129362-8752-4DE7-BF17-E70EE1D85704}"/>
              </a:ext>
            </a:extLst>
          </p:cNvPr>
          <p:cNvPicPr>
            <a:picLocks noChangeAspect="1"/>
          </p:cNvPicPr>
          <p:nvPr/>
        </p:nvPicPr>
        <p:blipFill>
          <a:blip r:embed="rId3"/>
          <a:stretch>
            <a:fillRect/>
          </a:stretch>
        </p:blipFill>
        <p:spPr>
          <a:xfrm>
            <a:off x="838200" y="1289649"/>
            <a:ext cx="4083916" cy="1762784"/>
          </a:xfrm>
          <a:prstGeom prst="rect">
            <a:avLst/>
          </a:prstGeom>
          <a:ln>
            <a:noFill/>
          </a:ln>
          <a:effectLst>
            <a:softEdge rad="112500"/>
          </a:effectLst>
        </p:spPr>
      </p:pic>
      <p:pic>
        <p:nvPicPr>
          <p:cNvPr id="9" name="Picture 8">
            <a:extLst>
              <a:ext uri="{FF2B5EF4-FFF2-40B4-BE49-F238E27FC236}">
                <a16:creationId xmlns:a16="http://schemas.microsoft.com/office/drawing/2014/main" id="{34CBDFD7-4443-4FDC-B9FE-6612079AC514}"/>
              </a:ext>
            </a:extLst>
          </p:cNvPr>
          <p:cNvPicPr>
            <a:picLocks noChangeAspect="1"/>
          </p:cNvPicPr>
          <p:nvPr/>
        </p:nvPicPr>
        <p:blipFill>
          <a:blip r:embed="rId4"/>
          <a:stretch>
            <a:fillRect/>
          </a:stretch>
        </p:blipFill>
        <p:spPr>
          <a:xfrm>
            <a:off x="8062843" y="2716622"/>
            <a:ext cx="2360111" cy="3694087"/>
          </a:xfrm>
          <a:prstGeom prst="rect">
            <a:avLst/>
          </a:prstGeom>
          <a:ln>
            <a:noFill/>
          </a:ln>
          <a:effectLst>
            <a:softEdge rad="112500"/>
          </a:effectLst>
        </p:spPr>
      </p:pic>
    </p:spTree>
    <p:extLst>
      <p:ext uri="{BB962C8B-B14F-4D97-AF65-F5344CB8AC3E}">
        <p14:creationId xmlns:p14="http://schemas.microsoft.com/office/powerpoint/2010/main" val="6688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normAutofit/>
          </a:bodyPr>
          <a:lstStyle/>
          <a:p>
            <a:r>
              <a:rPr lang="en-US" sz="3200" dirty="0"/>
              <a:t>Logitech attempts to use every gaming peripheral buzzword…</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pic>
        <p:nvPicPr>
          <p:cNvPr id="3" name="Online Media 2" title="Get to know the Logitech G Pro Gaming Mouse [US]">
            <a:hlinkClick r:id="" action="ppaction://media"/>
            <a:extLst>
              <a:ext uri="{FF2B5EF4-FFF2-40B4-BE49-F238E27FC236}">
                <a16:creationId xmlns:a16="http://schemas.microsoft.com/office/drawing/2014/main" id="{1F9E2CED-8F0F-42E5-99C0-F8CA2AAFCBDE}"/>
              </a:ext>
            </a:extLst>
          </p:cNvPr>
          <p:cNvPicPr>
            <a:picLocks noRot="1" noChangeAspect="1"/>
          </p:cNvPicPr>
          <p:nvPr>
            <a:videoFile r:link="rId1"/>
          </p:nvPr>
        </p:nvPicPr>
        <p:blipFill>
          <a:blip r:embed="rId5"/>
          <a:stretch>
            <a:fillRect/>
          </a:stretch>
        </p:blipFill>
        <p:spPr>
          <a:xfrm>
            <a:off x="1838036" y="1023250"/>
            <a:ext cx="8349673" cy="4717565"/>
          </a:xfrm>
          <a:prstGeom prst="rect">
            <a:avLst/>
          </a:prstGeom>
        </p:spPr>
      </p:pic>
    </p:spTree>
    <p:extLst>
      <p:ext uri="{BB962C8B-B14F-4D97-AF65-F5344CB8AC3E}">
        <p14:creationId xmlns:p14="http://schemas.microsoft.com/office/powerpoint/2010/main" val="172218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Mouse Specs: What does it all mean?</a:t>
            </a:r>
          </a:p>
        </p:txBody>
      </p:sp>
      <p:graphicFrame>
        <p:nvGraphicFramePr>
          <p:cNvPr id="5" name="Table 5">
            <a:extLst>
              <a:ext uri="{FF2B5EF4-FFF2-40B4-BE49-F238E27FC236}">
                <a16:creationId xmlns:a16="http://schemas.microsoft.com/office/drawing/2014/main" id="{6280D90E-35AC-4E48-8726-F54F923B489A}"/>
              </a:ext>
            </a:extLst>
          </p:cNvPr>
          <p:cNvGraphicFramePr>
            <a:graphicFrameLocks noGrp="1"/>
          </p:cNvGraphicFramePr>
          <p:nvPr>
            <p:extLst>
              <p:ext uri="{D42A27DB-BD31-4B8C-83A1-F6EECF244321}">
                <p14:modId xmlns:p14="http://schemas.microsoft.com/office/powerpoint/2010/main" val="2097228389"/>
              </p:ext>
            </p:extLst>
          </p:nvPr>
        </p:nvGraphicFramePr>
        <p:xfrm>
          <a:off x="327674" y="1670686"/>
          <a:ext cx="2297403" cy="1513502"/>
        </p:xfrm>
        <a:graphic>
          <a:graphicData uri="http://schemas.openxmlformats.org/drawingml/2006/table">
            <a:tbl>
              <a:tblPr firstRow="1" bandRow="1">
                <a:tableStyleId>{7DF18680-E054-41AD-8BC1-D1AEF772440D}</a:tableStyleId>
              </a:tblPr>
              <a:tblGrid>
                <a:gridCol w="2297403">
                  <a:extLst>
                    <a:ext uri="{9D8B030D-6E8A-4147-A177-3AD203B41FA5}">
                      <a16:colId xmlns:a16="http://schemas.microsoft.com/office/drawing/2014/main" val="355576818"/>
                    </a:ext>
                  </a:extLst>
                </a:gridCol>
              </a:tblGrid>
              <a:tr h="1513502">
                <a:tc>
                  <a:txBody>
                    <a:bodyPr/>
                    <a:lstStyle/>
                    <a:p>
                      <a:pPr algn="ctr"/>
                      <a:r>
                        <a:rPr lang="en-US" sz="2800" dirty="0">
                          <a:solidFill>
                            <a:schemeClr val="tx1"/>
                          </a:solidFill>
                        </a:rPr>
                        <a:t>Sensor</a:t>
                      </a:r>
                    </a:p>
                  </a:txBody>
                  <a:tcPr anchor="ct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7" name="Table 5">
            <a:extLst>
              <a:ext uri="{FF2B5EF4-FFF2-40B4-BE49-F238E27FC236}">
                <a16:creationId xmlns:a16="http://schemas.microsoft.com/office/drawing/2014/main" id="{31FABE98-847B-41E4-BADB-A60E3179225E}"/>
              </a:ext>
            </a:extLst>
          </p:cNvPr>
          <p:cNvGraphicFramePr>
            <a:graphicFrameLocks noGrp="1"/>
          </p:cNvGraphicFramePr>
          <p:nvPr>
            <p:extLst>
              <p:ext uri="{D42A27DB-BD31-4B8C-83A1-F6EECF244321}">
                <p14:modId xmlns:p14="http://schemas.microsoft.com/office/powerpoint/2010/main" val="4046993259"/>
              </p:ext>
            </p:extLst>
          </p:nvPr>
        </p:nvGraphicFramePr>
        <p:xfrm>
          <a:off x="2724217" y="1670686"/>
          <a:ext cx="4553661" cy="1513502"/>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1513502">
                <a:tc>
                  <a:txBody>
                    <a:bodyPr/>
                    <a:lstStyle/>
                    <a:p>
                      <a:pPr algn="l"/>
                      <a:r>
                        <a:rPr lang="en-US" sz="1600" dirty="0">
                          <a:solidFill>
                            <a:schemeClr val="tx1"/>
                          </a:solidFill>
                        </a:rPr>
                        <a:t>Optical (LED) or Laser – Images are taken of the surface and processed to determine movement.  </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9" name="Table 5">
            <a:extLst>
              <a:ext uri="{FF2B5EF4-FFF2-40B4-BE49-F238E27FC236}">
                <a16:creationId xmlns:a16="http://schemas.microsoft.com/office/drawing/2014/main" id="{C5F84011-0968-47D0-912F-2273D8990167}"/>
              </a:ext>
            </a:extLst>
          </p:cNvPr>
          <p:cNvGraphicFramePr>
            <a:graphicFrameLocks noGrp="1"/>
          </p:cNvGraphicFramePr>
          <p:nvPr>
            <p:extLst>
              <p:ext uri="{D42A27DB-BD31-4B8C-83A1-F6EECF244321}">
                <p14:modId xmlns:p14="http://schemas.microsoft.com/office/powerpoint/2010/main" val="2822773951"/>
              </p:ext>
            </p:extLst>
          </p:nvPr>
        </p:nvGraphicFramePr>
        <p:xfrm>
          <a:off x="327674" y="1152020"/>
          <a:ext cx="2297403" cy="518160"/>
        </p:xfrm>
        <a:graphic>
          <a:graphicData uri="http://schemas.openxmlformats.org/drawingml/2006/table">
            <a:tbl>
              <a:tblPr firstRow="1" bandRow="1">
                <a:tableStyleId>{5C22544A-7EE6-4342-B048-85BDC9FD1C3A}</a:tableStyleId>
              </a:tblPr>
              <a:tblGrid>
                <a:gridCol w="2297403">
                  <a:extLst>
                    <a:ext uri="{9D8B030D-6E8A-4147-A177-3AD203B41FA5}">
                      <a16:colId xmlns:a16="http://schemas.microsoft.com/office/drawing/2014/main" val="355576818"/>
                    </a:ext>
                  </a:extLst>
                </a:gridCol>
              </a:tblGrid>
              <a:tr h="385761">
                <a:tc>
                  <a:txBody>
                    <a:bodyPr/>
                    <a:lstStyle/>
                    <a:p>
                      <a:pPr algn="ctr"/>
                      <a:r>
                        <a:rPr lang="en-US" sz="2800" dirty="0">
                          <a:solidFill>
                            <a:schemeClr val="tx1"/>
                          </a:solidFill>
                        </a:rPr>
                        <a:t>Term</a:t>
                      </a:r>
                    </a:p>
                  </a:txBody>
                  <a:tcPr anchor="ctr">
                    <a:solidFill>
                      <a:schemeClr val="accent1">
                        <a:lumMod val="60000"/>
                        <a:lumOff val="40000"/>
                      </a:schemeClr>
                    </a:solidFill>
                  </a:tcPr>
                </a:tc>
                <a:extLst>
                  <a:ext uri="{0D108BD9-81ED-4DB2-BD59-A6C34878D82A}">
                    <a16:rowId xmlns:a16="http://schemas.microsoft.com/office/drawing/2014/main" val="818060553"/>
                  </a:ext>
                </a:extLst>
              </a:tr>
            </a:tbl>
          </a:graphicData>
        </a:graphic>
      </p:graphicFrame>
      <p:graphicFrame>
        <p:nvGraphicFramePr>
          <p:cNvPr id="11" name="Table 5">
            <a:extLst>
              <a:ext uri="{FF2B5EF4-FFF2-40B4-BE49-F238E27FC236}">
                <a16:creationId xmlns:a16="http://schemas.microsoft.com/office/drawing/2014/main" id="{9AC5FD98-E4E0-4FAC-943D-6E924D5260B3}"/>
              </a:ext>
            </a:extLst>
          </p:cNvPr>
          <p:cNvGraphicFramePr>
            <a:graphicFrameLocks noGrp="1"/>
          </p:cNvGraphicFramePr>
          <p:nvPr>
            <p:extLst>
              <p:ext uri="{D42A27DB-BD31-4B8C-83A1-F6EECF244321}">
                <p14:modId xmlns:p14="http://schemas.microsoft.com/office/powerpoint/2010/main" val="287570422"/>
              </p:ext>
            </p:extLst>
          </p:nvPr>
        </p:nvGraphicFramePr>
        <p:xfrm>
          <a:off x="2724217" y="1152020"/>
          <a:ext cx="4553661" cy="518160"/>
        </p:xfrm>
        <a:graphic>
          <a:graphicData uri="http://schemas.openxmlformats.org/drawingml/2006/table">
            <a:tbl>
              <a:tblPr firstRow="1" bandRow="1">
                <a:tableStyleId>{5C22544A-7EE6-4342-B048-85BDC9FD1C3A}</a:tableStyleId>
              </a:tblPr>
              <a:tblGrid>
                <a:gridCol w="4553661">
                  <a:extLst>
                    <a:ext uri="{9D8B030D-6E8A-4147-A177-3AD203B41FA5}">
                      <a16:colId xmlns:a16="http://schemas.microsoft.com/office/drawing/2014/main" val="355576818"/>
                    </a:ext>
                  </a:extLst>
                </a:gridCol>
              </a:tblGrid>
              <a:tr h="385761">
                <a:tc>
                  <a:txBody>
                    <a:bodyPr/>
                    <a:lstStyle/>
                    <a:p>
                      <a:pPr algn="ctr"/>
                      <a:r>
                        <a:rPr lang="en-US" sz="2800" dirty="0">
                          <a:solidFill>
                            <a:schemeClr val="tx1"/>
                          </a:solidFill>
                        </a:rPr>
                        <a:t>Simple Definition</a:t>
                      </a:r>
                    </a:p>
                  </a:txBody>
                  <a:tcPr anchor="ctr">
                    <a:solidFill>
                      <a:schemeClr val="accent1">
                        <a:lumMod val="60000"/>
                        <a:lumOff val="40000"/>
                      </a:schemeClr>
                    </a:solidFill>
                  </a:tcPr>
                </a:tc>
                <a:extLst>
                  <a:ext uri="{0D108BD9-81ED-4DB2-BD59-A6C34878D82A}">
                    <a16:rowId xmlns:a16="http://schemas.microsoft.com/office/drawing/2014/main" val="818060553"/>
                  </a:ext>
                </a:extLst>
              </a:tr>
            </a:tbl>
          </a:graphicData>
        </a:graphic>
      </p:graphicFrame>
      <p:graphicFrame>
        <p:nvGraphicFramePr>
          <p:cNvPr id="16" name="Table 5">
            <a:extLst>
              <a:ext uri="{FF2B5EF4-FFF2-40B4-BE49-F238E27FC236}">
                <a16:creationId xmlns:a16="http://schemas.microsoft.com/office/drawing/2014/main" id="{0808A408-E5FB-4681-8FE1-310F7FFDF618}"/>
              </a:ext>
            </a:extLst>
          </p:cNvPr>
          <p:cNvGraphicFramePr>
            <a:graphicFrameLocks noGrp="1"/>
          </p:cNvGraphicFramePr>
          <p:nvPr>
            <p:extLst>
              <p:ext uri="{D42A27DB-BD31-4B8C-83A1-F6EECF244321}">
                <p14:modId xmlns:p14="http://schemas.microsoft.com/office/powerpoint/2010/main" val="3980653627"/>
              </p:ext>
            </p:extLst>
          </p:nvPr>
        </p:nvGraphicFramePr>
        <p:xfrm>
          <a:off x="7377018" y="1152020"/>
          <a:ext cx="4553661" cy="518160"/>
        </p:xfrm>
        <a:graphic>
          <a:graphicData uri="http://schemas.openxmlformats.org/drawingml/2006/table">
            <a:tbl>
              <a:tblPr firstRow="1" bandRow="1">
                <a:tableStyleId>{5C22544A-7EE6-4342-B048-85BDC9FD1C3A}</a:tableStyleId>
              </a:tblPr>
              <a:tblGrid>
                <a:gridCol w="4553661">
                  <a:extLst>
                    <a:ext uri="{9D8B030D-6E8A-4147-A177-3AD203B41FA5}">
                      <a16:colId xmlns:a16="http://schemas.microsoft.com/office/drawing/2014/main" val="355576818"/>
                    </a:ext>
                  </a:extLst>
                </a:gridCol>
              </a:tblGrid>
              <a:tr h="385761">
                <a:tc>
                  <a:txBody>
                    <a:bodyPr/>
                    <a:lstStyle/>
                    <a:p>
                      <a:pPr algn="ctr"/>
                      <a:r>
                        <a:rPr lang="en-US" sz="2800" dirty="0">
                          <a:solidFill>
                            <a:schemeClr val="tx1"/>
                          </a:solidFill>
                        </a:rPr>
                        <a:t>Why It Matters</a:t>
                      </a:r>
                    </a:p>
                  </a:txBody>
                  <a:tcPr anchor="ctr">
                    <a:solidFill>
                      <a:schemeClr val="accent1">
                        <a:lumMod val="60000"/>
                        <a:lumOff val="40000"/>
                      </a:schemeClr>
                    </a:solidFill>
                  </a:tcPr>
                </a:tc>
                <a:extLst>
                  <a:ext uri="{0D108BD9-81ED-4DB2-BD59-A6C34878D82A}">
                    <a16:rowId xmlns:a16="http://schemas.microsoft.com/office/drawing/2014/main" val="818060553"/>
                  </a:ext>
                </a:extLst>
              </a:tr>
            </a:tbl>
          </a:graphicData>
        </a:graphic>
      </p:graphicFrame>
      <p:graphicFrame>
        <p:nvGraphicFramePr>
          <p:cNvPr id="17" name="Table 5">
            <a:extLst>
              <a:ext uri="{FF2B5EF4-FFF2-40B4-BE49-F238E27FC236}">
                <a16:creationId xmlns:a16="http://schemas.microsoft.com/office/drawing/2014/main" id="{CD82650D-732C-41B4-8172-E017E5601867}"/>
              </a:ext>
            </a:extLst>
          </p:cNvPr>
          <p:cNvGraphicFramePr>
            <a:graphicFrameLocks noGrp="1"/>
          </p:cNvGraphicFramePr>
          <p:nvPr>
            <p:extLst>
              <p:ext uri="{D42A27DB-BD31-4B8C-83A1-F6EECF244321}">
                <p14:modId xmlns:p14="http://schemas.microsoft.com/office/powerpoint/2010/main" val="3818744451"/>
              </p:ext>
            </p:extLst>
          </p:nvPr>
        </p:nvGraphicFramePr>
        <p:xfrm>
          <a:off x="7377017" y="1670686"/>
          <a:ext cx="4553661" cy="1513501"/>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1513501">
                <a:tc>
                  <a:txBody>
                    <a:bodyPr/>
                    <a:lstStyle/>
                    <a:p>
                      <a:pPr marL="285750" indent="-285750" algn="l">
                        <a:buFont typeface="Arial" panose="020B0604020202020204" pitchFamily="34" charset="0"/>
                        <a:buChar char="•"/>
                      </a:pPr>
                      <a:r>
                        <a:rPr lang="en-US" sz="1600" dirty="0">
                          <a:solidFill>
                            <a:schemeClr val="tx1"/>
                          </a:solidFill>
                        </a:rPr>
                        <a:t>Resolution and Frame Rate determine how accurate movements are picked up. Fast movements with a low-quality sensor can be inconsistently processed or missed completely.</a:t>
                      </a:r>
                    </a:p>
                    <a:p>
                      <a:pPr marL="285750" indent="-285750" algn="l">
                        <a:buFont typeface="Arial" panose="020B0604020202020204" pitchFamily="34" charset="0"/>
                        <a:buChar char="•"/>
                      </a:pPr>
                      <a:r>
                        <a:rPr lang="en-US" sz="1600" dirty="0">
                          <a:solidFill>
                            <a:schemeClr val="tx1"/>
                          </a:solidFill>
                        </a:rPr>
                        <a:t>Sensors with higher DPI capability = Better.</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18" name="Table 5">
            <a:extLst>
              <a:ext uri="{FF2B5EF4-FFF2-40B4-BE49-F238E27FC236}">
                <a16:creationId xmlns:a16="http://schemas.microsoft.com/office/drawing/2014/main" id="{1DE004FB-B693-459B-8AD2-CE8832343D94}"/>
              </a:ext>
            </a:extLst>
          </p:cNvPr>
          <p:cNvGraphicFramePr>
            <a:graphicFrameLocks noGrp="1"/>
          </p:cNvGraphicFramePr>
          <p:nvPr>
            <p:extLst>
              <p:ext uri="{D42A27DB-BD31-4B8C-83A1-F6EECF244321}">
                <p14:modId xmlns:p14="http://schemas.microsoft.com/office/powerpoint/2010/main" val="2888998493"/>
              </p:ext>
            </p:extLst>
          </p:nvPr>
        </p:nvGraphicFramePr>
        <p:xfrm>
          <a:off x="327674" y="3195366"/>
          <a:ext cx="2297403" cy="1283163"/>
        </p:xfrm>
        <a:graphic>
          <a:graphicData uri="http://schemas.openxmlformats.org/drawingml/2006/table">
            <a:tbl>
              <a:tblPr firstRow="1" bandRow="1">
                <a:tableStyleId>{7DF18680-E054-41AD-8BC1-D1AEF772440D}</a:tableStyleId>
              </a:tblPr>
              <a:tblGrid>
                <a:gridCol w="2297403">
                  <a:extLst>
                    <a:ext uri="{9D8B030D-6E8A-4147-A177-3AD203B41FA5}">
                      <a16:colId xmlns:a16="http://schemas.microsoft.com/office/drawing/2014/main" val="355576818"/>
                    </a:ext>
                  </a:extLst>
                </a:gridCol>
              </a:tblGrid>
              <a:tr h="1283163">
                <a:tc>
                  <a:txBody>
                    <a:bodyPr/>
                    <a:lstStyle/>
                    <a:p>
                      <a:pPr algn="ctr"/>
                      <a:r>
                        <a:rPr lang="en-US" sz="2800" dirty="0">
                          <a:solidFill>
                            <a:schemeClr val="tx1"/>
                          </a:solidFill>
                        </a:rPr>
                        <a:t>Acceleration</a:t>
                      </a:r>
                    </a:p>
                  </a:txBody>
                  <a:tcPr anchor="ct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19" name="Table 5">
            <a:extLst>
              <a:ext uri="{FF2B5EF4-FFF2-40B4-BE49-F238E27FC236}">
                <a16:creationId xmlns:a16="http://schemas.microsoft.com/office/drawing/2014/main" id="{E3134E4B-7522-4734-B1A7-E5A7748130D2}"/>
              </a:ext>
            </a:extLst>
          </p:cNvPr>
          <p:cNvGraphicFramePr>
            <a:graphicFrameLocks noGrp="1"/>
          </p:cNvGraphicFramePr>
          <p:nvPr>
            <p:extLst>
              <p:ext uri="{D42A27DB-BD31-4B8C-83A1-F6EECF244321}">
                <p14:modId xmlns:p14="http://schemas.microsoft.com/office/powerpoint/2010/main" val="3830574754"/>
              </p:ext>
            </p:extLst>
          </p:nvPr>
        </p:nvGraphicFramePr>
        <p:xfrm>
          <a:off x="2724217" y="3195368"/>
          <a:ext cx="4553661" cy="1310640"/>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1283162">
                <a:tc>
                  <a:txBody>
                    <a:bodyPr/>
                    <a:lstStyle/>
                    <a:p>
                      <a:pPr algn="l"/>
                      <a:r>
                        <a:rPr lang="en-US" sz="1600" dirty="0">
                          <a:solidFill>
                            <a:schemeClr val="tx1"/>
                          </a:solidFill>
                        </a:rPr>
                        <a:t>A setting to increase cursor move distance when a fast mouse movement is performed. In gaming this will make your ‘flick’ movements move the cursor/reticle further than normal. Windows setting and may be a mouse or in-game setting.</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20" name="Table 5">
            <a:extLst>
              <a:ext uri="{FF2B5EF4-FFF2-40B4-BE49-F238E27FC236}">
                <a16:creationId xmlns:a16="http://schemas.microsoft.com/office/drawing/2014/main" id="{BD8008CB-D35B-442F-97B9-3012A6DD50DA}"/>
              </a:ext>
            </a:extLst>
          </p:cNvPr>
          <p:cNvGraphicFramePr>
            <a:graphicFrameLocks noGrp="1"/>
          </p:cNvGraphicFramePr>
          <p:nvPr>
            <p:extLst>
              <p:ext uri="{D42A27DB-BD31-4B8C-83A1-F6EECF244321}">
                <p14:modId xmlns:p14="http://schemas.microsoft.com/office/powerpoint/2010/main" val="4106620160"/>
              </p:ext>
            </p:extLst>
          </p:nvPr>
        </p:nvGraphicFramePr>
        <p:xfrm>
          <a:off x="7377017" y="3195367"/>
          <a:ext cx="4553661" cy="1283163"/>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1283163">
                <a:tc>
                  <a:txBody>
                    <a:bodyPr/>
                    <a:lstStyle/>
                    <a:p>
                      <a:pPr algn="l"/>
                      <a:r>
                        <a:rPr lang="en-US" sz="2400" dirty="0">
                          <a:solidFill>
                            <a:schemeClr val="tx1"/>
                          </a:solidFill>
                        </a:rPr>
                        <a:t>     Turn</a:t>
                      </a:r>
                    </a:p>
                    <a:p>
                      <a:pPr algn="l"/>
                      <a:r>
                        <a:rPr lang="en-US" sz="2400" dirty="0">
                          <a:solidFill>
                            <a:schemeClr val="tx1"/>
                          </a:solidFill>
                        </a:rPr>
                        <a:t>       IT </a:t>
                      </a:r>
                    </a:p>
                    <a:p>
                      <a:pPr algn="l"/>
                      <a:r>
                        <a:rPr lang="en-US" sz="2400" dirty="0">
                          <a:solidFill>
                            <a:schemeClr val="tx1"/>
                          </a:solidFill>
                        </a:rPr>
                        <a:t>     OFF</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21" name="Table 5">
            <a:extLst>
              <a:ext uri="{FF2B5EF4-FFF2-40B4-BE49-F238E27FC236}">
                <a16:creationId xmlns:a16="http://schemas.microsoft.com/office/drawing/2014/main" id="{E5307BDD-29EC-47AC-86C9-7E855D1ED885}"/>
              </a:ext>
            </a:extLst>
          </p:cNvPr>
          <p:cNvGraphicFramePr>
            <a:graphicFrameLocks noGrp="1"/>
          </p:cNvGraphicFramePr>
          <p:nvPr>
            <p:extLst>
              <p:ext uri="{D42A27DB-BD31-4B8C-83A1-F6EECF244321}">
                <p14:modId xmlns:p14="http://schemas.microsoft.com/office/powerpoint/2010/main" val="2053785500"/>
              </p:ext>
            </p:extLst>
          </p:nvPr>
        </p:nvGraphicFramePr>
        <p:xfrm>
          <a:off x="327674" y="4491644"/>
          <a:ext cx="2297403" cy="821305"/>
        </p:xfrm>
        <a:graphic>
          <a:graphicData uri="http://schemas.openxmlformats.org/drawingml/2006/table">
            <a:tbl>
              <a:tblPr firstRow="1" bandRow="1">
                <a:tableStyleId>{7DF18680-E054-41AD-8BC1-D1AEF772440D}</a:tableStyleId>
              </a:tblPr>
              <a:tblGrid>
                <a:gridCol w="2297403">
                  <a:extLst>
                    <a:ext uri="{9D8B030D-6E8A-4147-A177-3AD203B41FA5}">
                      <a16:colId xmlns:a16="http://schemas.microsoft.com/office/drawing/2014/main" val="355576818"/>
                    </a:ext>
                  </a:extLst>
                </a:gridCol>
              </a:tblGrid>
              <a:tr h="821305">
                <a:tc>
                  <a:txBody>
                    <a:bodyPr/>
                    <a:lstStyle/>
                    <a:p>
                      <a:pPr algn="ctr"/>
                      <a:r>
                        <a:rPr lang="en-US" sz="2800" dirty="0">
                          <a:solidFill>
                            <a:schemeClr val="tx1"/>
                          </a:solidFill>
                        </a:rPr>
                        <a:t>Smoothing</a:t>
                      </a:r>
                    </a:p>
                  </a:txBody>
                  <a:tcPr anchor="ct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22" name="Table 5">
            <a:extLst>
              <a:ext uri="{FF2B5EF4-FFF2-40B4-BE49-F238E27FC236}">
                <a16:creationId xmlns:a16="http://schemas.microsoft.com/office/drawing/2014/main" id="{6E3F674D-8343-407C-A6D2-6E4E194A4F25}"/>
              </a:ext>
            </a:extLst>
          </p:cNvPr>
          <p:cNvGraphicFramePr>
            <a:graphicFrameLocks noGrp="1"/>
          </p:cNvGraphicFramePr>
          <p:nvPr>
            <p:extLst>
              <p:ext uri="{D42A27DB-BD31-4B8C-83A1-F6EECF244321}">
                <p14:modId xmlns:p14="http://schemas.microsoft.com/office/powerpoint/2010/main" val="3982288586"/>
              </p:ext>
            </p:extLst>
          </p:nvPr>
        </p:nvGraphicFramePr>
        <p:xfrm>
          <a:off x="2724217" y="4491644"/>
          <a:ext cx="4553661" cy="822960"/>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808191">
                <a:tc>
                  <a:txBody>
                    <a:bodyPr/>
                    <a:lstStyle/>
                    <a:p>
                      <a:pPr algn="l"/>
                      <a:r>
                        <a:rPr lang="en-US" sz="1600" dirty="0">
                          <a:solidFill>
                            <a:schemeClr val="tx1"/>
                          </a:solidFill>
                        </a:rPr>
                        <a:t>Your device/system attempts to predict your desired next movement to ‘smooth’ it. May also be an in-game setting.</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23" name="Table 5">
            <a:extLst>
              <a:ext uri="{FF2B5EF4-FFF2-40B4-BE49-F238E27FC236}">
                <a16:creationId xmlns:a16="http://schemas.microsoft.com/office/drawing/2014/main" id="{DD23CA66-3C9E-46D2-AE6B-2BE2F89F34C1}"/>
              </a:ext>
            </a:extLst>
          </p:cNvPr>
          <p:cNvGraphicFramePr>
            <a:graphicFrameLocks noGrp="1"/>
          </p:cNvGraphicFramePr>
          <p:nvPr>
            <p:extLst>
              <p:ext uri="{D42A27DB-BD31-4B8C-83A1-F6EECF244321}">
                <p14:modId xmlns:p14="http://schemas.microsoft.com/office/powerpoint/2010/main" val="4229461358"/>
              </p:ext>
            </p:extLst>
          </p:nvPr>
        </p:nvGraphicFramePr>
        <p:xfrm>
          <a:off x="7377017" y="4491644"/>
          <a:ext cx="4553661" cy="1310640"/>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1246395">
                <a:tc>
                  <a:txBody>
                    <a:bodyPr/>
                    <a:lstStyle/>
                    <a:p>
                      <a:pPr algn="l"/>
                      <a:r>
                        <a:rPr lang="en-US" sz="1600" dirty="0">
                          <a:solidFill>
                            <a:schemeClr val="tx1"/>
                          </a:solidFill>
                        </a:rPr>
                        <a:t>Considered a QoL feature on some mice or in games, but lower quality sensors also use this compensate by attempting to predict where you intend the cursor to go. This results in inconsistency and inaccuracy.</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pic>
        <p:nvPicPr>
          <p:cNvPr id="27" name="Picture 26">
            <a:extLst>
              <a:ext uri="{FF2B5EF4-FFF2-40B4-BE49-F238E27FC236}">
                <a16:creationId xmlns:a16="http://schemas.microsoft.com/office/drawing/2014/main" id="{B15A34AB-CABD-4ABE-9D32-CA33AA9D3B3C}"/>
              </a:ext>
            </a:extLst>
          </p:cNvPr>
          <p:cNvPicPr>
            <a:picLocks noChangeAspect="1"/>
          </p:cNvPicPr>
          <p:nvPr/>
        </p:nvPicPr>
        <p:blipFill>
          <a:blip r:embed="rId3"/>
          <a:stretch>
            <a:fillRect/>
          </a:stretch>
        </p:blipFill>
        <p:spPr>
          <a:xfrm>
            <a:off x="4389323" y="2282904"/>
            <a:ext cx="1187954" cy="754018"/>
          </a:xfrm>
          <a:prstGeom prst="rect">
            <a:avLst/>
          </a:prstGeom>
          <a:ln>
            <a:noFill/>
          </a:ln>
          <a:effectLst>
            <a:softEdge rad="112500"/>
          </a:effectLst>
        </p:spPr>
      </p:pic>
      <p:pic>
        <p:nvPicPr>
          <p:cNvPr id="31" name="Picture 30">
            <a:extLst>
              <a:ext uri="{FF2B5EF4-FFF2-40B4-BE49-F238E27FC236}">
                <a16:creationId xmlns:a16="http://schemas.microsoft.com/office/drawing/2014/main" id="{7ADA854F-D7F0-430C-8E0C-13A66DA8EF1F}"/>
              </a:ext>
            </a:extLst>
          </p:cNvPr>
          <p:cNvPicPr>
            <a:picLocks noChangeAspect="1"/>
          </p:cNvPicPr>
          <p:nvPr/>
        </p:nvPicPr>
        <p:blipFill>
          <a:blip r:embed="rId4"/>
          <a:stretch>
            <a:fillRect/>
          </a:stretch>
        </p:blipFill>
        <p:spPr>
          <a:xfrm>
            <a:off x="8557492" y="3321654"/>
            <a:ext cx="3306834" cy="1030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4" name="Straight Arrow Connector 33">
            <a:extLst>
              <a:ext uri="{FF2B5EF4-FFF2-40B4-BE49-F238E27FC236}">
                <a16:creationId xmlns:a16="http://schemas.microsoft.com/office/drawing/2014/main" id="{7EB0B6E4-B3BF-497D-B9C3-B4B4636BB331}"/>
              </a:ext>
            </a:extLst>
          </p:cNvPr>
          <p:cNvCxnSpPr>
            <a:cxnSpLocks/>
          </p:cNvCxnSpPr>
          <p:nvPr/>
        </p:nvCxnSpPr>
        <p:spPr>
          <a:xfrm>
            <a:off x="8557492" y="3871308"/>
            <a:ext cx="530524" cy="3534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82CA04D0-C419-4728-816A-CEAB646866BA}"/>
              </a:ext>
            </a:extLst>
          </p:cNvPr>
          <p:cNvPicPr>
            <a:picLocks noChangeAspect="1"/>
          </p:cNvPicPr>
          <p:nvPr/>
        </p:nvPicPr>
        <p:blipFill>
          <a:blip r:embed="rId5"/>
          <a:stretch>
            <a:fillRect/>
          </a:stretch>
        </p:blipFill>
        <p:spPr>
          <a:xfrm>
            <a:off x="4214927" y="5312949"/>
            <a:ext cx="3062951" cy="1325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73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Mouse Specs: What does it all mean?</a:t>
            </a:r>
          </a:p>
        </p:txBody>
      </p:sp>
      <p:graphicFrame>
        <p:nvGraphicFramePr>
          <p:cNvPr id="5" name="Table 5">
            <a:extLst>
              <a:ext uri="{FF2B5EF4-FFF2-40B4-BE49-F238E27FC236}">
                <a16:creationId xmlns:a16="http://schemas.microsoft.com/office/drawing/2014/main" id="{6280D90E-35AC-4E48-8726-F54F923B489A}"/>
              </a:ext>
            </a:extLst>
          </p:cNvPr>
          <p:cNvGraphicFramePr>
            <a:graphicFrameLocks noGrp="1"/>
          </p:cNvGraphicFramePr>
          <p:nvPr>
            <p:extLst>
              <p:ext uri="{D42A27DB-BD31-4B8C-83A1-F6EECF244321}">
                <p14:modId xmlns:p14="http://schemas.microsoft.com/office/powerpoint/2010/main" val="1372849880"/>
              </p:ext>
            </p:extLst>
          </p:nvPr>
        </p:nvGraphicFramePr>
        <p:xfrm>
          <a:off x="327674" y="1670686"/>
          <a:ext cx="2297403" cy="2170557"/>
        </p:xfrm>
        <a:graphic>
          <a:graphicData uri="http://schemas.openxmlformats.org/drawingml/2006/table">
            <a:tbl>
              <a:tblPr firstRow="1" bandRow="1">
                <a:tableStyleId>{7DF18680-E054-41AD-8BC1-D1AEF772440D}</a:tableStyleId>
              </a:tblPr>
              <a:tblGrid>
                <a:gridCol w="2297403">
                  <a:extLst>
                    <a:ext uri="{9D8B030D-6E8A-4147-A177-3AD203B41FA5}">
                      <a16:colId xmlns:a16="http://schemas.microsoft.com/office/drawing/2014/main" val="355576818"/>
                    </a:ext>
                  </a:extLst>
                </a:gridCol>
              </a:tblGrid>
              <a:tr h="2170557">
                <a:tc>
                  <a:txBody>
                    <a:bodyPr/>
                    <a:lstStyle/>
                    <a:p>
                      <a:pPr algn="ctr"/>
                      <a:r>
                        <a:rPr lang="en-US" sz="2800" dirty="0">
                          <a:solidFill>
                            <a:schemeClr val="tx1"/>
                          </a:solidFill>
                        </a:rPr>
                        <a:t>DPI</a:t>
                      </a:r>
                    </a:p>
                  </a:txBody>
                  <a:tcPr anchor="ct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7" name="Table 5">
            <a:extLst>
              <a:ext uri="{FF2B5EF4-FFF2-40B4-BE49-F238E27FC236}">
                <a16:creationId xmlns:a16="http://schemas.microsoft.com/office/drawing/2014/main" id="{31FABE98-847B-41E4-BADB-A60E3179225E}"/>
              </a:ext>
            </a:extLst>
          </p:cNvPr>
          <p:cNvGraphicFramePr>
            <a:graphicFrameLocks noGrp="1"/>
          </p:cNvGraphicFramePr>
          <p:nvPr>
            <p:extLst>
              <p:ext uri="{D42A27DB-BD31-4B8C-83A1-F6EECF244321}">
                <p14:modId xmlns:p14="http://schemas.microsoft.com/office/powerpoint/2010/main" val="2285182135"/>
              </p:ext>
            </p:extLst>
          </p:nvPr>
        </p:nvGraphicFramePr>
        <p:xfrm>
          <a:off x="2724217" y="1681864"/>
          <a:ext cx="4553661" cy="2159379"/>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2159379">
                <a:tc>
                  <a:txBody>
                    <a:bodyPr/>
                    <a:lstStyle/>
                    <a:p>
                      <a:pPr algn="l"/>
                      <a:r>
                        <a:rPr lang="en-US" sz="1600" dirty="0">
                          <a:solidFill>
                            <a:schemeClr val="tx1"/>
                          </a:solidFill>
                        </a:rPr>
                        <a:t>The number of Dots Per Inch of movement that a device can detect. </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9" name="Table 5">
            <a:extLst>
              <a:ext uri="{FF2B5EF4-FFF2-40B4-BE49-F238E27FC236}">
                <a16:creationId xmlns:a16="http://schemas.microsoft.com/office/drawing/2014/main" id="{C5F84011-0968-47D0-912F-2273D8990167}"/>
              </a:ext>
            </a:extLst>
          </p:cNvPr>
          <p:cNvGraphicFramePr>
            <a:graphicFrameLocks noGrp="1"/>
          </p:cNvGraphicFramePr>
          <p:nvPr/>
        </p:nvGraphicFramePr>
        <p:xfrm>
          <a:off x="327674" y="1152020"/>
          <a:ext cx="2297403" cy="518160"/>
        </p:xfrm>
        <a:graphic>
          <a:graphicData uri="http://schemas.openxmlformats.org/drawingml/2006/table">
            <a:tbl>
              <a:tblPr firstRow="1" bandRow="1">
                <a:tableStyleId>{5C22544A-7EE6-4342-B048-85BDC9FD1C3A}</a:tableStyleId>
              </a:tblPr>
              <a:tblGrid>
                <a:gridCol w="2297403">
                  <a:extLst>
                    <a:ext uri="{9D8B030D-6E8A-4147-A177-3AD203B41FA5}">
                      <a16:colId xmlns:a16="http://schemas.microsoft.com/office/drawing/2014/main" val="355576818"/>
                    </a:ext>
                  </a:extLst>
                </a:gridCol>
              </a:tblGrid>
              <a:tr h="385761">
                <a:tc>
                  <a:txBody>
                    <a:bodyPr/>
                    <a:lstStyle/>
                    <a:p>
                      <a:pPr algn="ctr"/>
                      <a:r>
                        <a:rPr lang="en-US" sz="2800" dirty="0">
                          <a:solidFill>
                            <a:schemeClr val="tx1"/>
                          </a:solidFill>
                        </a:rPr>
                        <a:t>Term</a:t>
                      </a:r>
                    </a:p>
                  </a:txBody>
                  <a:tcPr anchor="ctr">
                    <a:solidFill>
                      <a:schemeClr val="accent1">
                        <a:lumMod val="60000"/>
                        <a:lumOff val="40000"/>
                      </a:schemeClr>
                    </a:solidFill>
                  </a:tcPr>
                </a:tc>
                <a:extLst>
                  <a:ext uri="{0D108BD9-81ED-4DB2-BD59-A6C34878D82A}">
                    <a16:rowId xmlns:a16="http://schemas.microsoft.com/office/drawing/2014/main" val="818060553"/>
                  </a:ext>
                </a:extLst>
              </a:tr>
            </a:tbl>
          </a:graphicData>
        </a:graphic>
      </p:graphicFrame>
      <p:graphicFrame>
        <p:nvGraphicFramePr>
          <p:cNvPr id="11" name="Table 5">
            <a:extLst>
              <a:ext uri="{FF2B5EF4-FFF2-40B4-BE49-F238E27FC236}">
                <a16:creationId xmlns:a16="http://schemas.microsoft.com/office/drawing/2014/main" id="{9AC5FD98-E4E0-4FAC-943D-6E924D5260B3}"/>
              </a:ext>
            </a:extLst>
          </p:cNvPr>
          <p:cNvGraphicFramePr>
            <a:graphicFrameLocks noGrp="1"/>
          </p:cNvGraphicFramePr>
          <p:nvPr/>
        </p:nvGraphicFramePr>
        <p:xfrm>
          <a:off x="2724217" y="1152020"/>
          <a:ext cx="4553661" cy="518160"/>
        </p:xfrm>
        <a:graphic>
          <a:graphicData uri="http://schemas.openxmlformats.org/drawingml/2006/table">
            <a:tbl>
              <a:tblPr firstRow="1" bandRow="1">
                <a:tableStyleId>{5C22544A-7EE6-4342-B048-85BDC9FD1C3A}</a:tableStyleId>
              </a:tblPr>
              <a:tblGrid>
                <a:gridCol w="4553661">
                  <a:extLst>
                    <a:ext uri="{9D8B030D-6E8A-4147-A177-3AD203B41FA5}">
                      <a16:colId xmlns:a16="http://schemas.microsoft.com/office/drawing/2014/main" val="355576818"/>
                    </a:ext>
                  </a:extLst>
                </a:gridCol>
              </a:tblGrid>
              <a:tr h="385761">
                <a:tc>
                  <a:txBody>
                    <a:bodyPr/>
                    <a:lstStyle/>
                    <a:p>
                      <a:pPr algn="ctr"/>
                      <a:r>
                        <a:rPr lang="en-US" sz="2800" dirty="0">
                          <a:solidFill>
                            <a:schemeClr val="tx1"/>
                          </a:solidFill>
                        </a:rPr>
                        <a:t>Simple Definition</a:t>
                      </a:r>
                    </a:p>
                  </a:txBody>
                  <a:tcPr anchor="ctr">
                    <a:solidFill>
                      <a:schemeClr val="accent1">
                        <a:lumMod val="60000"/>
                        <a:lumOff val="40000"/>
                      </a:schemeClr>
                    </a:solidFill>
                  </a:tcPr>
                </a:tc>
                <a:extLst>
                  <a:ext uri="{0D108BD9-81ED-4DB2-BD59-A6C34878D82A}">
                    <a16:rowId xmlns:a16="http://schemas.microsoft.com/office/drawing/2014/main" val="818060553"/>
                  </a:ext>
                </a:extLst>
              </a:tr>
            </a:tbl>
          </a:graphicData>
        </a:graphic>
      </p:graphicFrame>
      <p:graphicFrame>
        <p:nvGraphicFramePr>
          <p:cNvPr id="16" name="Table 5">
            <a:extLst>
              <a:ext uri="{FF2B5EF4-FFF2-40B4-BE49-F238E27FC236}">
                <a16:creationId xmlns:a16="http://schemas.microsoft.com/office/drawing/2014/main" id="{0808A408-E5FB-4681-8FE1-310F7FFDF618}"/>
              </a:ext>
            </a:extLst>
          </p:cNvPr>
          <p:cNvGraphicFramePr>
            <a:graphicFrameLocks noGrp="1"/>
          </p:cNvGraphicFramePr>
          <p:nvPr/>
        </p:nvGraphicFramePr>
        <p:xfrm>
          <a:off x="7377018" y="1152020"/>
          <a:ext cx="4553661" cy="518160"/>
        </p:xfrm>
        <a:graphic>
          <a:graphicData uri="http://schemas.openxmlformats.org/drawingml/2006/table">
            <a:tbl>
              <a:tblPr firstRow="1" bandRow="1">
                <a:tableStyleId>{5C22544A-7EE6-4342-B048-85BDC9FD1C3A}</a:tableStyleId>
              </a:tblPr>
              <a:tblGrid>
                <a:gridCol w="4553661">
                  <a:extLst>
                    <a:ext uri="{9D8B030D-6E8A-4147-A177-3AD203B41FA5}">
                      <a16:colId xmlns:a16="http://schemas.microsoft.com/office/drawing/2014/main" val="355576818"/>
                    </a:ext>
                  </a:extLst>
                </a:gridCol>
              </a:tblGrid>
              <a:tr h="385761">
                <a:tc>
                  <a:txBody>
                    <a:bodyPr/>
                    <a:lstStyle/>
                    <a:p>
                      <a:pPr algn="ctr"/>
                      <a:r>
                        <a:rPr lang="en-US" sz="2800" dirty="0">
                          <a:solidFill>
                            <a:schemeClr val="tx1"/>
                          </a:solidFill>
                        </a:rPr>
                        <a:t>Why It Matters</a:t>
                      </a:r>
                    </a:p>
                  </a:txBody>
                  <a:tcPr anchor="ctr">
                    <a:solidFill>
                      <a:schemeClr val="accent1">
                        <a:lumMod val="60000"/>
                        <a:lumOff val="40000"/>
                      </a:schemeClr>
                    </a:solidFill>
                  </a:tcPr>
                </a:tc>
                <a:extLst>
                  <a:ext uri="{0D108BD9-81ED-4DB2-BD59-A6C34878D82A}">
                    <a16:rowId xmlns:a16="http://schemas.microsoft.com/office/drawing/2014/main" val="818060553"/>
                  </a:ext>
                </a:extLst>
              </a:tr>
            </a:tbl>
          </a:graphicData>
        </a:graphic>
      </p:graphicFrame>
      <p:graphicFrame>
        <p:nvGraphicFramePr>
          <p:cNvPr id="17" name="Table 5">
            <a:extLst>
              <a:ext uri="{FF2B5EF4-FFF2-40B4-BE49-F238E27FC236}">
                <a16:creationId xmlns:a16="http://schemas.microsoft.com/office/drawing/2014/main" id="{CD82650D-732C-41B4-8172-E017E5601867}"/>
              </a:ext>
            </a:extLst>
          </p:cNvPr>
          <p:cNvGraphicFramePr>
            <a:graphicFrameLocks noGrp="1"/>
          </p:cNvGraphicFramePr>
          <p:nvPr>
            <p:extLst>
              <p:ext uri="{D42A27DB-BD31-4B8C-83A1-F6EECF244321}">
                <p14:modId xmlns:p14="http://schemas.microsoft.com/office/powerpoint/2010/main" val="341987836"/>
              </p:ext>
            </p:extLst>
          </p:nvPr>
        </p:nvGraphicFramePr>
        <p:xfrm>
          <a:off x="7377017" y="1690688"/>
          <a:ext cx="4553661" cy="2150555"/>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2150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The greater the DPIs, the higher the mouse responsiveness, movement accuracy, and cursor/reticle movement speed capability.</a:t>
                      </a:r>
                    </a:p>
                    <a:p>
                      <a:pPr algn="l"/>
                      <a:endParaRPr lang="en-US" sz="1600" dirty="0">
                        <a:solidFill>
                          <a:schemeClr val="tx1"/>
                        </a:solidFill>
                      </a:endParaRPr>
                    </a:p>
                    <a:p>
                      <a:pPr algn="l"/>
                      <a:r>
                        <a:rPr lang="en-US" sz="1600" dirty="0">
                          <a:solidFill>
                            <a:schemeClr val="tx1"/>
                          </a:solidFill>
                        </a:rPr>
                        <a:t>Office Mice 300-1,600 DPI capability.</a:t>
                      </a:r>
                    </a:p>
                    <a:p>
                      <a:pPr algn="l"/>
                      <a:r>
                        <a:rPr lang="en-US" sz="1600" dirty="0">
                          <a:solidFill>
                            <a:schemeClr val="tx1"/>
                          </a:solidFill>
                        </a:rPr>
                        <a:t>Logitech Example: 200 – 20,000 DPI</a:t>
                      </a:r>
                      <a:br>
                        <a:rPr lang="en-US" sz="1600" dirty="0">
                          <a:solidFill>
                            <a:schemeClr val="tx1"/>
                          </a:solidFill>
                        </a:rPr>
                      </a:br>
                      <a:endParaRPr lang="en-US" sz="1600" dirty="0">
                        <a:solidFill>
                          <a:schemeClr val="tx1"/>
                        </a:solidFill>
                      </a:endParaRPr>
                    </a:p>
                    <a:p>
                      <a:pPr algn="l"/>
                      <a:r>
                        <a:rPr lang="en-US" sz="1600" dirty="0">
                          <a:solidFill>
                            <a:schemeClr val="tx1"/>
                          </a:solidFill>
                        </a:rPr>
                        <a:t>Higher DPI = Slightly Less Input Latency. ~10-20ms</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18" name="Table 5">
            <a:extLst>
              <a:ext uri="{FF2B5EF4-FFF2-40B4-BE49-F238E27FC236}">
                <a16:creationId xmlns:a16="http://schemas.microsoft.com/office/drawing/2014/main" id="{1DE004FB-B693-459B-8AD2-CE8832343D94}"/>
              </a:ext>
            </a:extLst>
          </p:cNvPr>
          <p:cNvGraphicFramePr>
            <a:graphicFrameLocks noGrp="1"/>
          </p:cNvGraphicFramePr>
          <p:nvPr>
            <p:extLst>
              <p:ext uri="{D42A27DB-BD31-4B8C-83A1-F6EECF244321}">
                <p14:modId xmlns:p14="http://schemas.microsoft.com/office/powerpoint/2010/main" val="325338844"/>
              </p:ext>
            </p:extLst>
          </p:nvPr>
        </p:nvGraphicFramePr>
        <p:xfrm>
          <a:off x="327674" y="3861751"/>
          <a:ext cx="2297403" cy="2817419"/>
        </p:xfrm>
        <a:graphic>
          <a:graphicData uri="http://schemas.openxmlformats.org/drawingml/2006/table">
            <a:tbl>
              <a:tblPr firstRow="1" bandRow="1">
                <a:tableStyleId>{7DF18680-E054-41AD-8BC1-D1AEF772440D}</a:tableStyleId>
              </a:tblPr>
              <a:tblGrid>
                <a:gridCol w="2297403">
                  <a:extLst>
                    <a:ext uri="{9D8B030D-6E8A-4147-A177-3AD203B41FA5}">
                      <a16:colId xmlns:a16="http://schemas.microsoft.com/office/drawing/2014/main" val="355576818"/>
                    </a:ext>
                  </a:extLst>
                </a:gridCol>
              </a:tblGrid>
              <a:tr h="2817419">
                <a:tc>
                  <a:txBody>
                    <a:bodyPr/>
                    <a:lstStyle/>
                    <a:p>
                      <a:pPr algn="ctr"/>
                      <a:r>
                        <a:rPr lang="en-US" sz="2800" dirty="0">
                          <a:solidFill>
                            <a:schemeClr val="tx1"/>
                          </a:solidFill>
                        </a:rPr>
                        <a:t>Polling Rate (Hz)</a:t>
                      </a:r>
                    </a:p>
                  </a:txBody>
                  <a:tcPr anchor="ct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19" name="Table 5">
            <a:extLst>
              <a:ext uri="{FF2B5EF4-FFF2-40B4-BE49-F238E27FC236}">
                <a16:creationId xmlns:a16="http://schemas.microsoft.com/office/drawing/2014/main" id="{E3134E4B-7522-4734-B1A7-E5A7748130D2}"/>
              </a:ext>
            </a:extLst>
          </p:cNvPr>
          <p:cNvGraphicFramePr>
            <a:graphicFrameLocks noGrp="1"/>
          </p:cNvGraphicFramePr>
          <p:nvPr>
            <p:extLst>
              <p:ext uri="{D42A27DB-BD31-4B8C-83A1-F6EECF244321}">
                <p14:modId xmlns:p14="http://schemas.microsoft.com/office/powerpoint/2010/main" val="3292617724"/>
              </p:ext>
            </p:extLst>
          </p:nvPr>
        </p:nvGraphicFramePr>
        <p:xfrm>
          <a:off x="2724217" y="3861751"/>
          <a:ext cx="4553661" cy="2817419"/>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2817419">
                <a:tc>
                  <a:txBody>
                    <a:bodyPr/>
                    <a:lstStyle/>
                    <a:p>
                      <a:pPr algn="l"/>
                      <a:r>
                        <a:rPr lang="en-US" sz="1600" dirty="0">
                          <a:solidFill>
                            <a:schemeClr val="tx1"/>
                          </a:solidFill>
                        </a:rPr>
                        <a:t>The tick rate at which your mouse communicates input to your computer. </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20" name="Table 5">
            <a:extLst>
              <a:ext uri="{FF2B5EF4-FFF2-40B4-BE49-F238E27FC236}">
                <a16:creationId xmlns:a16="http://schemas.microsoft.com/office/drawing/2014/main" id="{BD8008CB-D35B-442F-97B9-3012A6DD50DA}"/>
              </a:ext>
            </a:extLst>
          </p:cNvPr>
          <p:cNvGraphicFramePr>
            <a:graphicFrameLocks noGrp="1"/>
          </p:cNvGraphicFramePr>
          <p:nvPr>
            <p:extLst>
              <p:ext uri="{D42A27DB-BD31-4B8C-83A1-F6EECF244321}">
                <p14:modId xmlns:p14="http://schemas.microsoft.com/office/powerpoint/2010/main" val="2286878628"/>
              </p:ext>
            </p:extLst>
          </p:nvPr>
        </p:nvGraphicFramePr>
        <p:xfrm>
          <a:off x="7377017" y="3861751"/>
          <a:ext cx="4553661" cy="2817419"/>
        </p:xfrm>
        <a:graphic>
          <a:graphicData uri="http://schemas.openxmlformats.org/drawingml/2006/table">
            <a:tbl>
              <a:tblPr firstRow="1" bandRow="1">
                <a:tableStyleId>{7DF18680-E054-41AD-8BC1-D1AEF772440D}</a:tableStyleId>
              </a:tblPr>
              <a:tblGrid>
                <a:gridCol w="4553661">
                  <a:extLst>
                    <a:ext uri="{9D8B030D-6E8A-4147-A177-3AD203B41FA5}">
                      <a16:colId xmlns:a16="http://schemas.microsoft.com/office/drawing/2014/main" val="355576818"/>
                    </a:ext>
                  </a:extLst>
                </a:gridCol>
              </a:tblGrid>
              <a:tr h="2817419">
                <a:tc>
                  <a:txBody>
                    <a:bodyPr/>
                    <a:lstStyle/>
                    <a:p>
                      <a:pPr algn="l"/>
                      <a:r>
                        <a:rPr lang="en-US" sz="1600" dirty="0">
                          <a:solidFill>
                            <a:schemeClr val="tx1"/>
                          </a:solidFill>
                        </a:rPr>
                        <a:t>A higher polling rate will decrease the lag that occurs between when you move your mouse and when the movement shows up on your screen. </a:t>
                      </a:r>
                    </a:p>
                    <a:p>
                      <a:pPr algn="l">
                        <a:lnSpc>
                          <a:spcPct val="200000"/>
                        </a:lnSpc>
                      </a:pPr>
                      <a:r>
                        <a:rPr lang="en-US" sz="1600" dirty="0">
                          <a:solidFill>
                            <a:schemeClr val="tx1"/>
                          </a:solidFill>
                        </a:rPr>
                        <a:t>Office Mice are mostly 125Hz. Gaming – 500Hz+</a:t>
                      </a:r>
                    </a:p>
                    <a:p>
                      <a:pPr algn="l"/>
                      <a:r>
                        <a:rPr lang="en-US" sz="1600" dirty="0">
                          <a:solidFill>
                            <a:schemeClr val="tx1"/>
                          </a:solidFill>
                        </a:rPr>
                        <a:t>Higher polling rate increases the responsiveness of the cursor/reticle to fine mouse movements. While this does increase the accuracy of cursor movements in relation to how you moved the mouse it may decrease aim accuracy due to a more notable reticle ‘jitter’.</a:t>
                      </a:r>
                    </a:p>
                  </a:txBody>
                  <a:tcPr anchor="ct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sp>
        <p:nvSpPr>
          <p:cNvPr id="13" name="TextBox 12">
            <a:extLst>
              <a:ext uri="{FF2B5EF4-FFF2-40B4-BE49-F238E27FC236}">
                <a16:creationId xmlns:a16="http://schemas.microsoft.com/office/drawing/2014/main" id="{92AF823A-CB2A-43B8-9C07-279032DECAE7}"/>
              </a:ext>
            </a:extLst>
          </p:cNvPr>
          <p:cNvSpPr txBox="1"/>
          <p:nvPr/>
        </p:nvSpPr>
        <p:spPr>
          <a:xfrm>
            <a:off x="4738255" y="27573"/>
            <a:ext cx="7367914" cy="461665"/>
          </a:xfrm>
          <a:prstGeom prst="rect">
            <a:avLst/>
          </a:prstGeom>
          <a:noFill/>
        </p:spPr>
        <p:txBody>
          <a:bodyPr wrap="none" rtlCol="0">
            <a:spAutoFit/>
          </a:bodyPr>
          <a:lstStyle/>
          <a:p>
            <a:r>
              <a:rPr lang="en-US" sz="2400" b="1" dirty="0"/>
              <a:t>The rest was mostly ‘nice to have’ or marketing garbage.</a:t>
            </a:r>
          </a:p>
        </p:txBody>
      </p:sp>
      <p:pic>
        <p:nvPicPr>
          <p:cNvPr id="6" name="Picture 5">
            <a:extLst>
              <a:ext uri="{FF2B5EF4-FFF2-40B4-BE49-F238E27FC236}">
                <a16:creationId xmlns:a16="http://schemas.microsoft.com/office/drawing/2014/main" id="{F40C7224-CB1A-4C86-902D-6D56EF7D2248}"/>
              </a:ext>
            </a:extLst>
          </p:cNvPr>
          <p:cNvPicPr>
            <a:picLocks noChangeAspect="1"/>
          </p:cNvPicPr>
          <p:nvPr/>
        </p:nvPicPr>
        <p:blipFill>
          <a:blip r:embed="rId4"/>
          <a:stretch>
            <a:fillRect/>
          </a:stretch>
        </p:blipFill>
        <p:spPr>
          <a:xfrm>
            <a:off x="4433117" y="2126471"/>
            <a:ext cx="2753109" cy="1619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A6782E9A-40D3-4B03-A03A-C88E08C02622}"/>
              </a:ext>
            </a:extLst>
          </p:cNvPr>
          <p:cNvPicPr>
            <a:picLocks noChangeAspect="1"/>
          </p:cNvPicPr>
          <p:nvPr/>
        </p:nvPicPr>
        <p:blipFill>
          <a:blip r:embed="rId5"/>
          <a:stretch>
            <a:fillRect/>
          </a:stretch>
        </p:blipFill>
        <p:spPr>
          <a:xfrm>
            <a:off x="2952751" y="4369109"/>
            <a:ext cx="4039532" cy="2297761"/>
          </a:xfrm>
          <a:prstGeom prst="rect">
            <a:avLst/>
          </a:prstGeom>
        </p:spPr>
      </p:pic>
    </p:spTree>
    <p:extLst>
      <p:ext uri="{BB962C8B-B14F-4D97-AF65-F5344CB8AC3E}">
        <p14:creationId xmlns:p14="http://schemas.microsoft.com/office/powerpoint/2010/main" val="410148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What Mouse Settings Do The Pro’s Use?</a:t>
            </a:r>
          </a:p>
        </p:txBody>
      </p:sp>
      <p:graphicFrame>
        <p:nvGraphicFramePr>
          <p:cNvPr id="7" name="Table 5">
            <a:extLst>
              <a:ext uri="{FF2B5EF4-FFF2-40B4-BE49-F238E27FC236}">
                <a16:creationId xmlns:a16="http://schemas.microsoft.com/office/drawing/2014/main" id="{4D080894-400C-4B54-9E15-8CDD060C7E95}"/>
              </a:ext>
            </a:extLst>
          </p:cNvPr>
          <p:cNvGraphicFramePr>
            <a:graphicFrameLocks noGrp="1"/>
          </p:cNvGraphicFramePr>
          <p:nvPr>
            <p:extLst>
              <p:ext uri="{D42A27DB-BD31-4B8C-83A1-F6EECF244321}">
                <p14:modId xmlns:p14="http://schemas.microsoft.com/office/powerpoint/2010/main" val="2462724332"/>
              </p:ext>
            </p:extLst>
          </p:nvPr>
        </p:nvGraphicFramePr>
        <p:xfrm>
          <a:off x="378083" y="1151430"/>
          <a:ext cx="5579372" cy="407864"/>
        </p:xfrm>
        <a:graphic>
          <a:graphicData uri="http://schemas.openxmlformats.org/drawingml/2006/table">
            <a:tbl>
              <a:tblPr firstRow="1" bandRow="1">
                <a:tableStyleId>{7DF18680-E054-41AD-8BC1-D1AEF772440D}</a:tableStyleId>
              </a:tblPr>
              <a:tblGrid>
                <a:gridCol w="5579372">
                  <a:extLst>
                    <a:ext uri="{9D8B030D-6E8A-4147-A177-3AD203B41FA5}">
                      <a16:colId xmlns:a16="http://schemas.microsoft.com/office/drawing/2014/main" val="355576818"/>
                    </a:ext>
                  </a:extLst>
                </a:gridCol>
              </a:tblGrid>
              <a:tr h="407864">
                <a:tc>
                  <a:txBody>
                    <a:bodyPr/>
                    <a:lstStyle/>
                    <a:p>
                      <a:pPr algn="ctr"/>
                      <a:r>
                        <a:rPr lang="en-US" sz="1600" dirty="0">
                          <a:solidFill>
                            <a:schemeClr val="tx1"/>
                          </a:solidFill>
                        </a:rPr>
                        <a:t>Sensitivity (Sens)</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8" name="Table 5">
            <a:extLst>
              <a:ext uri="{FF2B5EF4-FFF2-40B4-BE49-F238E27FC236}">
                <a16:creationId xmlns:a16="http://schemas.microsoft.com/office/drawing/2014/main" id="{FDF14C38-28FE-4558-ACAB-F2200D471FB2}"/>
              </a:ext>
            </a:extLst>
          </p:cNvPr>
          <p:cNvGraphicFramePr>
            <a:graphicFrameLocks noGrp="1"/>
          </p:cNvGraphicFramePr>
          <p:nvPr>
            <p:extLst>
              <p:ext uri="{D42A27DB-BD31-4B8C-83A1-F6EECF244321}">
                <p14:modId xmlns:p14="http://schemas.microsoft.com/office/powerpoint/2010/main" val="383034820"/>
              </p:ext>
            </p:extLst>
          </p:nvPr>
        </p:nvGraphicFramePr>
        <p:xfrm>
          <a:off x="378082" y="1559293"/>
          <a:ext cx="5579373" cy="3505200"/>
        </p:xfrm>
        <a:graphic>
          <a:graphicData uri="http://schemas.openxmlformats.org/drawingml/2006/table">
            <a:tbl>
              <a:tblPr firstRow="1" bandRow="1">
                <a:tableStyleId>{7DF18680-E054-41AD-8BC1-D1AEF772440D}</a:tableStyleId>
              </a:tblPr>
              <a:tblGrid>
                <a:gridCol w="5579373">
                  <a:extLst>
                    <a:ext uri="{9D8B030D-6E8A-4147-A177-3AD203B41FA5}">
                      <a16:colId xmlns:a16="http://schemas.microsoft.com/office/drawing/2014/main" val="355576818"/>
                    </a:ext>
                  </a:extLst>
                </a:gridCol>
              </a:tblGrid>
              <a:tr h="3345216">
                <a:tc>
                  <a:txBody>
                    <a:bodyPr/>
                    <a:lstStyle/>
                    <a:p>
                      <a:pPr algn="l"/>
                      <a:r>
                        <a:rPr lang="en-US" sz="1600" dirty="0">
                          <a:solidFill>
                            <a:schemeClr val="tx1"/>
                          </a:solidFill>
                        </a:rPr>
                        <a:t>Windows = 6 (Default)</a:t>
                      </a: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Enhance pointer precision = Off (Not Default)</a:t>
                      </a:r>
                    </a:p>
                    <a:p>
                      <a:pPr algn="l"/>
                      <a:endParaRPr lang="en-US" sz="1600" dirty="0">
                        <a:solidFill>
                          <a:schemeClr val="tx1"/>
                        </a:solidFill>
                      </a:endParaRPr>
                    </a:p>
                    <a:p>
                      <a:pPr algn="l"/>
                      <a:r>
                        <a:rPr lang="en-US" sz="1600" dirty="0">
                          <a:solidFill>
                            <a:schemeClr val="tx1"/>
                          </a:solidFill>
                        </a:rPr>
                        <a:t>Mouse DPI = 400 – 1000DPI </a:t>
                      </a:r>
                    </a:p>
                    <a:p>
                      <a:pPr algn="l"/>
                      <a:r>
                        <a:rPr lang="en-US" sz="1600" dirty="0">
                          <a:solidFill>
                            <a:schemeClr val="tx1"/>
                          </a:solidFill>
                        </a:rPr>
                        <a:t>- 800 Most Common, personal preference for system use.</a:t>
                      </a:r>
                    </a:p>
                    <a:p>
                      <a:pPr algn="l"/>
                      <a:endParaRPr lang="en-US" sz="1600" dirty="0">
                        <a:solidFill>
                          <a:schemeClr val="tx1"/>
                        </a:solidFill>
                      </a:endParaRPr>
                    </a:p>
                    <a:p>
                      <a:pPr algn="l"/>
                      <a:r>
                        <a:rPr lang="en-US" sz="1600" dirty="0">
                          <a:solidFill>
                            <a:schemeClr val="tx1"/>
                          </a:solidFill>
                        </a:rPr>
                        <a:t>In-Game = 1 to 4, Game Dependent</a:t>
                      </a:r>
                    </a:p>
                    <a:p>
                      <a:pPr algn="l"/>
                      <a:endParaRPr lang="en-US" sz="1600" dirty="0">
                        <a:solidFill>
                          <a:schemeClr val="tx1"/>
                        </a:solidFill>
                      </a:endParaRPr>
                    </a:p>
                    <a:p>
                      <a:pPr algn="l"/>
                      <a:r>
                        <a:rPr lang="en-US" sz="1600" dirty="0">
                          <a:solidFill>
                            <a:schemeClr val="tx1"/>
                          </a:solidFill>
                        </a:rPr>
                        <a:t>Polling Rate = 500Hz or 1000+Hz</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pic>
        <p:nvPicPr>
          <p:cNvPr id="10" name="Picture 9">
            <a:extLst>
              <a:ext uri="{FF2B5EF4-FFF2-40B4-BE49-F238E27FC236}">
                <a16:creationId xmlns:a16="http://schemas.microsoft.com/office/drawing/2014/main" id="{605BB34F-FE3C-42FC-A48D-17BC1104200E}"/>
              </a:ext>
            </a:extLst>
          </p:cNvPr>
          <p:cNvPicPr>
            <a:picLocks noChangeAspect="1"/>
          </p:cNvPicPr>
          <p:nvPr/>
        </p:nvPicPr>
        <p:blipFill>
          <a:blip r:embed="rId3"/>
          <a:stretch>
            <a:fillRect/>
          </a:stretch>
        </p:blipFill>
        <p:spPr>
          <a:xfrm>
            <a:off x="467775" y="1943518"/>
            <a:ext cx="3553321" cy="1066949"/>
          </a:xfrm>
          <a:prstGeom prst="rect">
            <a:avLst/>
          </a:prstGeom>
        </p:spPr>
      </p:pic>
      <p:graphicFrame>
        <p:nvGraphicFramePr>
          <p:cNvPr id="11" name="Table 5">
            <a:extLst>
              <a:ext uri="{FF2B5EF4-FFF2-40B4-BE49-F238E27FC236}">
                <a16:creationId xmlns:a16="http://schemas.microsoft.com/office/drawing/2014/main" id="{9C7EA65A-90CC-4FFB-AFA1-961207F8945D}"/>
              </a:ext>
            </a:extLst>
          </p:cNvPr>
          <p:cNvGraphicFramePr>
            <a:graphicFrameLocks noGrp="1"/>
          </p:cNvGraphicFramePr>
          <p:nvPr>
            <p:extLst>
              <p:ext uri="{D42A27DB-BD31-4B8C-83A1-F6EECF244321}">
                <p14:modId xmlns:p14="http://schemas.microsoft.com/office/powerpoint/2010/main" val="2336517129"/>
              </p:ext>
            </p:extLst>
          </p:nvPr>
        </p:nvGraphicFramePr>
        <p:xfrm>
          <a:off x="6047148" y="1151429"/>
          <a:ext cx="5579372" cy="407864"/>
        </p:xfrm>
        <a:graphic>
          <a:graphicData uri="http://schemas.openxmlformats.org/drawingml/2006/table">
            <a:tbl>
              <a:tblPr firstRow="1" bandRow="1">
                <a:tableStyleId>{7DF18680-E054-41AD-8BC1-D1AEF772440D}</a:tableStyleId>
              </a:tblPr>
              <a:tblGrid>
                <a:gridCol w="5579372">
                  <a:extLst>
                    <a:ext uri="{9D8B030D-6E8A-4147-A177-3AD203B41FA5}">
                      <a16:colId xmlns:a16="http://schemas.microsoft.com/office/drawing/2014/main" val="355576818"/>
                    </a:ext>
                  </a:extLst>
                </a:gridCol>
              </a:tblGrid>
              <a:tr h="407864">
                <a:tc>
                  <a:txBody>
                    <a:bodyPr/>
                    <a:lstStyle/>
                    <a:p>
                      <a:pPr algn="ctr"/>
                      <a:r>
                        <a:rPr lang="en-US" sz="1600" dirty="0">
                          <a:solidFill>
                            <a:schemeClr val="tx1"/>
                          </a:solidFill>
                        </a:rPr>
                        <a:t>Effective Dots Per Inch (</a:t>
                      </a:r>
                      <a:r>
                        <a:rPr lang="en-US" sz="1600" dirty="0" err="1">
                          <a:solidFill>
                            <a:schemeClr val="tx1"/>
                          </a:solidFill>
                        </a:rPr>
                        <a:t>eDPI</a:t>
                      </a:r>
                      <a:r>
                        <a:rPr lang="en-US" sz="1600" dirty="0">
                          <a:solidFill>
                            <a:schemeClr val="tx1"/>
                          </a:solidFill>
                        </a:rPr>
                        <a:t>)</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graphicFrame>
        <p:nvGraphicFramePr>
          <p:cNvPr id="12" name="Table 5">
            <a:extLst>
              <a:ext uri="{FF2B5EF4-FFF2-40B4-BE49-F238E27FC236}">
                <a16:creationId xmlns:a16="http://schemas.microsoft.com/office/drawing/2014/main" id="{DA5CA026-5157-4FD5-8952-D1922143A87A}"/>
              </a:ext>
            </a:extLst>
          </p:cNvPr>
          <p:cNvGraphicFramePr>
            <a:graphicFrameLocks noGrp="1"/>
          </p:cNvGraphicFramePr>
          <p:nvPr>
            <p:extLst>
              <p:ext uri="{D42A27DB-BD31-4B8C-83A1-F6EECF244321}">
                <p14:modId xmlns:p14="http://schemas.microsoft.com/office/powerpoint/2010/main" val="931767119"/>
              </p:ext>
            </p:extLst>
          </p:nvPr>
        </p:nvGraphicFramePr>
        <p:xfrm>
          <a:off x="6057167" y="1559293"/>
          <a:ext cx="5579373" cy="3505200"/>
        </p:xfrm>
        <a:graphic>
          <a:graphicData uri="http://schemas.openxmlformats.org/drawingml/2006/table">
            <a:tbl>
              <a:tblPr firstRow="1" bandRow="1">
                <a:tableStyleId>{7DF18680-E054-41AD-8BC1-D1AEF772440D}</a:tableStyleId>
              </a:tblPr>
              <a:tblGrid>
                <a:gridCol w="5579373">
                  <a:extLst>
                    <a:ext uri="{9D8B030D-6E8A-4147-A177-3AD203B41FA5}">
                      <a16:colId xmlns:a16="http://schemas.microsoft.com/office/drawing/2014/main" val="355576818"/>
                    </a:ext>
                  </a:extLst>
                </a:gridCol>
              </a:tblGrid>
              <a:tr h="3505200">
                <a:tc>
                  <a:txBody>
                    <a:bodyPr/>
                    <a:lstStyle/>
                    <a:p>
                      <a:pPr algn="l"/>
                      <a:r>
                        <a:rPr lang="en-US" sz="1600" dirty="0">
                          <a:solidFill>
                            <a:schemeClr val="tx1"/>
                          </a:solidFill>
                        </a:rPr>
                        <a:t>Your actual sensitivity being used in the game.</a:t>
                      </a:r>
                    </a:p>
                    <a:p>
                      <a:pPr algn="l"/>
                      <a:endParaRPr lang="en-US" sz="1600" dirty="0">
                        <a:solidFill>
                          <a:schemeClr val="tx1"/>
                        </a:solidFill>
                      </a:endParaRPr>
                    </a:p>
                    <a:p>
                      <a:pPr algn="l"/>
                      <a:r>
                        <a:rPr lang="en-US" sz="1600" dirty="0">
                          <a:solidFill>
                            <a:schemeClr val="tx1"/>
                          </a:solidFill>
                        </a:rPr>
                        <a:t>Mouse DPI x In-Game Sensitivity</a:t>
                      </a:r>
                    </a:p>
                    <a:p>
                      <a:pPr algn="l"/>
                      <a:endParaRPr lang="en-US" sz="1600" dirty="0">
                        <a:solidFill>
                          <a:schemeClr val="tx1"/>
                        </a:solidFill>
                      </a:endParaRPr>
                    </a:p>
                    <a:p>
                      <a:pPr algn="l"/>
                      <a:r>
                        <a:rPr lang="en-US" sz="1600" dirty="0">
                          <a:solidFill>
                            <a:schemeClr val="tx1"/>
                          </a:solidFill>
                        </a:rPr>
                        <a:t>Examples:</a:t>
                      </a:r>
                    </a:p>
                    <a:p>
                      <a:pPr algn="l"/>
                      <a:endParaRPr lang="en-US" sz="1600" dirty="0">
                        <a:solidFill>
                          <a:schemeClr val="tx1"/>
                        </a:solidFill>
                      </a:endParaRPr>
                    </a:p>
                    <a:p>
                      <a:pPr algn="l"/>
                      <a:r>
                        <a:rPr lang="en-US" sz="1600" dirty="0">
                          <a:solidFill>
                            <a:schemeClr val="tx1"/>
                          </a:solidFill>
                        </a:rPr>
                        <a:t>800 DPI x 2 In-Game = 1600 </a:t>
                      </a:r>
                      <a:r>
                        <a:rPr lang="en-US" sz="1600" dirty="0" err="1">
                          <a:solidFill>
                            <a:schemeClr val="tx1"/>
                          </a:solidFill>
                        </a:rPr>
                        <a:t>eDPI</a:t>
                      </a:r>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1000 DPI x 1.6 In-Game = 1600 </a:t>
                      </a:r>
                      <a:r>
                        <a:rPr lang="en-US" sz="1600" dirty="0" err="1">
                          <a:solidFill>
                            <a:schemeClr val="tx1"/>
                          </a:solidFill>
                        </a:rPr>
                        <a:t>eDPI</a:t>
                      </a:r>
                      <a:endParaRPr lang="en-US" sz="1600" dirty="0">
                        <a:solidFill>
                          <a:schemeClr val="tx1"/>
                        </a:solidFill>
                      </a:endParaRPr>
                    </a:p>
                    <a:p>
                      <a:pPr algn="l"/>
                      <a:endParaRPr lang="en-US" sz="1600" dirty="0">
                        <a:solidFill>
                          <a:schemeClr val="tx1"/>
                        </a:solidFill>
                      </a:endParaRPr>
                    </a:p>
                    <a:p>
                      <a:pPr algn="l"/>
                      <a:r>
                        <a:rPr lang="en-US" sz="1600" dirty="0">
                          <a:solidFill>
                            <a:schemeClr val="tx1"/>
                          </a:solidFill>
                        </a:rPr>
                        <a:t>The sensitivity is the same feel for both players.</a:t>
                      </a:r>
                    </a:p>
                    <a:p>
                      <a:pPr algn="l"/>
                      <a:endParaRPr lang="en-US" sz="1600" dirty="0">
                        <a:solidFill>
                          <a:schemeClr val="tx1"/>
                        </a:solidFill>
                      </a:endParaRPr>
                    </a:p>
                    <a:p>
                      <a:pPr algn="l"/>
                      <a:r>
                        <a:rPr lang="en-US" sz="1600" dirty="0">
                          <a:solidFill>
                            <a:schemeClr val="tx1"/>
                          </a:solidFill>
                        </a:rPr>
                        <a:t>Pro Tip! Set your mouse DPI sensitivity to be comfortable for system use and adjust in-game sensitivities.</a:t>
                      </a:r>
                    </a:p>
                  </a:txBody>
                  <a:tcPr>
                    <a:solidFill>
                      <a:schemeClr val="accent1">
                        <a:lumMod val="20000"/>
                        <a:lumOff val="80000"/>
                      </a:schemeClr>
                    </a:solidFill>
                  </a:tcPr>
                </a:tc>
                <a:extLst>
                  <a:ext uri="{0D108BD9-81ED-4DB2-BD59-A6C34878D82A}">
                    <a16:rowId xmlns:a16="http://schemas.microsoft.com/office/drawing/2014/main" val="818060553"/>
                  </a:ext>
                </a:extLst>
              </a:tr>
            </a:tbl>
          </a:graphicData>
        </a:graphic>
      </p:graphicFrame>
    </p:spTree>
    <p:extLst>
      <p:ext uri="{BB962C8B-B14F-4D97-AF65-F5344CB8AC3E}">
        <p14:creationId xmlns:p14="http://schemas.microsoft.com/office/powerpoint/2010/main" val="202054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Keyboards</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pic>
        <p:nvPicPr>
          <p:cNvPr id="6" name="Picture 5">
            <a:extLst>
              <a:ext uri="{FF2B5EF4-FFF2-40B4-BE49-F238E27FC236}">
                <a16:creationId xmlns:a16="http://schemas.microsoft.com/office/drawing/2014/main" id="{FD94FFC1-CE91-450C-B30F-76C875BE008D}"/>
              </a:ext>
            </a:extLst>
          </p:cNvPr>
          <p:cNvPicPr>
            <a:picLocks noChangeAspect="1"/>
          </p:cNvPicPr>
          <p:nvPr/>
        </p:nvPicPr>
        <p:blipFill>
          <a:blip r:embed="rId3"/>
          <a:stretch>
            <a:fillRect/>
          </a:stretch>
        </p:blipFill>
        <p:spPr>
          <a:xfrm>
            <a:off x="376477" y="1212981"/>
            <a:ext cx="4959597" cy="1869810"/>
          </a:xfrm>
          <a:prstGeom prst="rect">
            <a:avLst/>
          </a:prstGeom>
          <a:ln>
            <a:noFill/>
          </a:ln>
          <a:effectLst>
            <a:softEdge rad="112500"/>
          </a:effectLst>
        </p:spPr>
      </p:pic>
      <p:pic>
        <p:nvPicPr>
          <p:cNvPr id="10" name="Picture 9">
            <a:extLst>
              <a:ext uri="{FF2B5EF4-FFF2-40B4-BE49-F238E27FC236}">
                <a16:creationId xmlns:a16="http://schemas.microsoft.com/office/drawing/2014/main" id="{93198C71-52FD-4332-BE6D-D3AF2962C02D}"/>
              </a:ext>
            </a:extLst>
          </p:cNvPr>
          <p:cNvPicPr>
            <a:picLocks noChangeAspect="1"/>
          </p:cNvPicPr>
          <p:nvPr/>
        </p:nvPicPr>
        <p:blipFill>
          <a:blip r:embed="rId4"/>
          <a:stretch>
            <a:fillRect/>
          </a:stretch>
        </p:blipFill>
        <p:spPr>
          <a:xfrm>
            <a:off x="6096000" y="3848551"/>
            <a:ext cx="5783476" cy="2328412"/>
          </a:xfrm>
          <a:prstGeom prst="rect">
            <a:avLst/>
          </a:prstGeom>
          <a:ln>
            <a:noFill/>
          </a:ln>
          <a:effectLst>
            <a:softEdge rad="112500"/>
          </a:effectLst>
        </p:spPr>
      </p:pic>
      <p:sp>
        <p:nvSpPr>
          <p:cNvPr id="12" name="Rectangle 11">
            <a:extLst>
              <a:ext uri="{FF2B5EF4-FFF2-40B4-BE49-F238E27FC236}">
                <a16:creationId xmlns:a16="http://schemas.microsoft.com/office/drawing/2014/main" id="{006A5A43-912D-4EA5-AA82-B558402EEA86}"/>
              </a:ext>
            </a:extLst>
          </p:cNvPr>
          <p:cNvSpPr/>
          <p:nvPr/>
        </p:nvSpPr>
        <p:spPr>
          <a:xfrm>
            <a:off x="4595865" y="2808514"/>
            <a:ext cx="2495399" cy="1200329"/>
          </a:xfrm>
          <a:prstGeom prst="rect">
            <a:avLst/>
          </a:prstGeom>
          <a:noFill/>
        </p:spPr>
        <p:txBody>
          <a:bodyPr wrap="square" lIns="91440" tIns="45720" rIns="91440" bIns="45720">
            <a:spAutoFit/>
          </a:bodyPr>
          <a:lstStyle/>
          <a:p>
            <a:pPr algn="ctr"/>
            <a:r>
              <a:rPr lang="en-US" sz="7200" b="1" dirty="0">
                <a:ln w="22225">
                  <a:solidFill>
                    <a:schemeClr val="tx1"/>
                  </a:solidFill>
                  <a:prstDash val="solid"/>
                </a:ln>
                <a:solidFill>
                  <a:srgbClr val="FF0000"/>
                </a:solidFill>
              </a:rPr>
              <a:t>Vs.</a:t>
            </a:r>
            <a:endParaRPr lang="en-US" sz="7200" b="1" cap="none" spc="0" dirty="0">
              <a:ln w="22225">
                <a:solidFill>
                  <a:schemeClr val="tx1"/>
                </a:solidFill>
                <a:prstDash val="solid"/>
              </a:ln>
              <a:solidFill>
                <a:srgbClr val="FF0000"/>
              </a:solidFill>
              <a:effectLst/>
            </a:endParaRPr>
          </a:p>
        </p:txBody>
      </p:sp>
    </p:spTree>
    <p:extLst>
      <p:ext uri="{BB962C8B-B14F-4D97-AF65-F5344CB8AC3E}">
        <p14:creationId xmlns:p14="http://schemas.microsoft.com/office/powerpoint/2010/main" val="62415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62355"/>
          </a:xfrm>
          <a:prstGeom prst="rect">
            <a:avLst/>
          </a:prstGeom>
        </p:spPr>
      </p:pic>
      <p:sp>
        <p:nvSpPr>
          <p:cNvPr id="2" name="Title 1"/>
          <p:cNvSpPr>
            <a:spLocks noGrp="1"/>
          </p:cNvSpPr>
          <p:nvPr>
            <p:ph type="title"/>
          </p:nvPr>
        </p:nvSpPr>
        <p:spPr/>
        <p:txBody>
          <a:bodyPr anchor="t"/>
          <a:lstStyle/>
          <a:p>
            <a:r>
              <a:rPr lang="en-US" dirty="0"/>
              <a:t>Membrane &amp; Mechanical Key Switches</a:t>
            </a:r>
          </a:p>
        </p:txBody>
      </p:sp>
      <p:sp>
        <p:nvSpPr>
          <p:cNvPr id="7" name="Content Placeholder 6">
            <a:extLst>
              <a:ext uri="{FF2B5EF4-FFF2-40B4-BE49-F238E27FC236}">
                <a16:creationId xmlns:a16="http://schemas.microsoft.com/office/drawing/2014/main" id="{43F2C2F0-F733-43F2-A3A1-040682E5AAD3}"/>
              </a:ext>
            </a:extLst>
          </p:cNvPr>
          <p:cNvSpPr>
            <a:spLocks noGrp="1"/>
          </p:cNvSpPr>
          <p:nvPr>
            <p:ph idx="1"/>
          </p:nvPr>
        </p:nvSpPr>
        <p:spPr>
          <a:xfrm>
            <a:off x="838200" y="955964"/>
            <a:ext cx="10515600" cy="5220999"/>
          </a:xfrm>
        </p:spPr>
        <p:txBody>
          <a:bodyPr/>
          <a:lstStyle/>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B11524ED-77FE-491E-A7AA-B258EB8CA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793" y="4572000"/>
            <a:ext cx="2286000" cy="22860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93B37BE-82F2-4330-9D1D-F5AC24207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794" y="1801441"/>
            <a:ext cx="2286000" cy="22860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5F3B0FA-2FBE-48F0-8751-4EEC00B21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7092" y="1801441"/>
            <a:ext cx="2286000" cy="22860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A75E879-37D0-4F6C-9EC4-8863841128B0}"/>
              </a:ext>
            </a:extLst>
          </p:cNvPr>
          <p:cNvSpPr txBox="1"/>
          <p:nvPr/>
        </p:nvSpPr>
        <p:spPr>
          <a:xfrm>
            <a:off x="8600639" y="1321356"/>
            <a:ext cx="2286395" cy="369332"/>
          </a:xfrm>
          <a:prstGeom prst="rect">
            <a:avLst/>
          </a:prstGeom>
          <a:noFill/>
        </p:spPr>
        <p:txBody>
          <a:bodyPr wrap="none" rtlCol="0">
            <a:spAutoFit/>
          </a:bodyPr>
          <a:lstStyle/>
          <a:p>
            <a:r>
              <a:rPr lang="en-US" dirty="0"/>
              <a:t> Linear (Smooth Press)</a:t>
            </a:r>
          </a:p>
        </p:txBody>
      </p:sp>
      <p:sp>
        <p:nvSpPr>
          <p:cNvPr id="12" name="TextBox 11">
            <a:extLst>
              <a:ext uri="{FF2B5EF4-FFF2-40B4-BE49-F238E27FC236}">
                <a16:creationId xmlns:a16="http://schemas.microsoft.com/office/drawing/2014/main" id="{3D2666C4-AAFC-41C2-89E6-9643C2BC3D72}"/>
              </a:ext>
            </a:extLst>
          </p:cNvPr>
          <p:cNvSpPr txBox="1"/>
          <p:nvPr/>
        </p:nvSpPr>
        <p:spPr>
          <a:xfrm>
            <a:off x="4842860" y="4096387"/>
            <a:ext cx="3412537" cy="369332"/>
          </a:xfrm>
          <a:prstGeom prst="rect">
            <a:avLst/>
          </a:prstGeom>
          <a:noFill/>
        </p:spPr>
        <p:txBody>
          <a:bodyPr wrap="none" rtlCol="0">
            <a:spAutoFit/>
          </a:bodyPr>
          <a:lstStyle/>
          <a:p>
            <a:r>
              <a:rPr lang="en-US" dirty="0" err="1"/>
              <a:t>Clicky</a:t>
            </a:r>
            <a:r>
              <a:rPr lang="en-US" dirty="0"/>
              <a:t> (Sound) + Tactile (Feedback)</a:t>
            </a:r>
          </a:p>
        </p:txBody>
      </p:sp>
      <p:sp>
        <p:nvSpPr>
          <p:cNvPr id="13" name="TextBox 12">
            <a:extLst>
              <a:ext uri="{FF2B5EF4-FFF2-40B4-BE49-F238E27FC236}">
                <a16:creationId xmlns:a16="http://schemas.microsoft.com/office/drawing/2014/main" id="{AB83E5E1-90C4-425C-AEBA-14361C50A538}"/>
              </a:ext>
            </a:extLst>
          </p:cNvPr>
          <p:cNvSpPr txBox="1"/>
          <p:nvPr/>
        </p:nvSpPr>
        <p:spPr>
          <a:xfrm>
            <a:off x="5238566" y="1321356"/>
            <a:ext cx="2412455" cy="369332"/>
          </a:xfrm>
          <a:prstGeom prst="rect">
            <a:avLst/>
          </a:prstGeom>
          <a:noFill/>
        </p:spPr>
        <p:txBody>
          <a:bodyPr wrap="none" rtlCol="0">
            <a:spAutoFit/>
          </a:bodyPr>
          <a:lstStyle/>
          <a:p>
            <a:r>
              <a:rPr lang="en-US" dirty="0"/>
              <a:t>Tactile (Press Feedback)</a:t>
            </a:r>
          </a:p>
        </p:txBody>
      </p:sp>
      <p:pic>
        <p:nvPicPr>
          <p:cNvPr id="14" name="Picture 13">
            <a:extLst>
              <a:ext uri="{FF2B5EF4-FFF2-40B4-BE49-F238E27FC236}">
                <a16:creationId xmlns:a16="http://schemas.microsoft.com/office/drawing/2014/main" id="{1579E897-80F6-40C4-9C96-99FAC37E4E1F}"/>
              </a:ext>
            </a:extLst>
          </p:cNvPr>
          <p:cNvPicPr>
            <a:picLocks noChangeAspect="1"/>
          </p:cNvPicPr>
          <p:nvPr/>
        </p:nvPicPr>
        <p:blipFill>
          <a:blip r:embed="rId7"/>
          <a:stretch>
            <a:fillRect/>
          </a:stretch>
        </p:blipFill>
        <p:spPr>
          <a:xfrm>
            <a:off x="379897" y="1824960"/>
            <a:ext cx="3054525" cy="2517530"/>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335866FE-603F-4887-9A7B-45D83CA5DB35}"/>
              </a:ext>
            </a:extLst>
          </p:cNvPr>
          <p:cNvSpPr txBox="1"/>
          <p:nvPr/>
        </p:nvSpPr>
        <p:spPr>
          <a:xfrm>
            <a:off x="1198360" y="1327096"/>
            <a:ext cx="1226682" cy="369332"/>
          </a:xfrm>
          <a:prstGeom prst="rect">
            <a:avLst/>
          </a:prstGeom>
          <a:noFill/>
        </p:spPr>
        <p:txBody>
          <a:bodyPr wrap="none" rtlCol="0">
            <a:spAutoFit/>
          </a:bodyPr>
          <a:lstStyle/>
          <a:p>
            <a:r>
              <a:rPr lang="en-US" dirty="0"/>
              <a:t>Membrane</a:t>
            </a:r>
          </a:p>
        </p:txBody>
      </p:sp>
      <p:sp>
        <p:nvSpPr>
          <p:cNvPr id="18" name="TextBox 17">
            <a:extLst>
              <a:ext uri="{FF2B5EF4-FFF2-40B4-BE49-F238E27FC236}">
                <a16:creationId xmlns:a16="http://schemas.microsoft.com/office/drawing/2014/main" id="{4DAE9145-F3BC-4B2D-A130-0765574081DF}"/>
              </a:ext>
            </a:extLst>
          </p:cNvPr>
          <p:cNvSpPr txBox="1"/>
          <p:nvPr/>
        </p:nvSpPr>
        <p:spPr>
          <a:xfrm>
            <a:off x="9186935" y="4096387"/>
            <a:ext cx="2483372" cy="1200329"/>
          </a:xfrm>
          <a:prstGeom prst="rect">
            <a:avLst/>
          </a:prstGeom>
          <a:noFill/>
        </p:spPr>
        <p:txBody>
          <a:bodyPr wrap="none" rtlCol="0">
            <a:spAutoFit/>
          </a:bodyPr>
          <a:lstStyle/>
          <a:p>
            <a:r>
              <a:rPr lang="en-US" sz="2400" b="1" dirty="0"/>
              <a:t>Polling Rate</a:t>
            </a:r>
          </a:p>
          <a:p>
            <a:r>
              <a:rPr lang="en-US" sz="2400" dirty="0"/>
              <a:t>Same as a mouse. </a:t>
            </a:r>
          </a:p>
          <a:p>
            <a:r>
              <a:rPr lang="en-US" sz="2400" dirty="0"/>
              <a:t>Higher = Better!</a:t>
            </a:r>
          </a:p>
        </p:txBody>
      </p:sp>
      <p:sp>
        <p:nvSpPr>
          <p:cNvPr id="3" name="TextBox 2">
            <a:extLst>
              <a:ext uri="{FF2B5EF4-FFF2-40B4-BE49-F238E27FC236}">
                <a16:creationId xmlns:a16="http://schemas.microsoft.com/office/drawing/2014/main" id="{D1B36006-5431-43CC-928A-6B6E6CF6A2CB}"/>
              </a:ext>
            </a:extLst>
          </p:cNvPr>
          <p:cNvSpPr txBox="1"/>
          <p:nvPr/>
        </p:nvSpPr>
        <p:spPr>
          <a:xfrm>
            <a:off x="7435273" y="6045438"/>
            <a:ext cx="3017301" cy="369332"/>
          </a:xfrm>
          <a:prstGeom prst="rect">
            <a:avLst/>
          </a:prstGeom>
          <a:noFill/>
        </p:spPr>
        <p:txBody>
          <a:bodyPr wrap="none" rtlCol="0">
            <a:spAutoFit/>
          </a:bodyPr>
          <a:lstStyle/>
          <a:p>
            <a:r>
              <a:rPr lang="en-US" dirty="0"/>
              <a:t>If you use this type, apologize.</a:t>
            </a:r>
          </a:p>
        </p:txBody>
      </p:sp>
      <p:sp>
        <p:nvSpPr>
          <p:cNvPr id="6" name="TextBox 5">
            <a:extLst>
              <a:ext uri="{FF2B5EF4-FFF2-40B4-BE49-F238E27FC236}">
                <a16:creationId xmlns:a16="http://schemas.microsoft.com/office/drawing/2014/main" id="{19455184-D313-4BC0-A8B2-5C083BF69AFE}"/>
              </a:ext>
            </a:extLst>
          </p:cNvPr>
          <p:cNvSpPr txBox="1"/>
          <p:nvPr/>
        </p:nvSpPr>
        <p:spPr>
          <a:xfrm>
            <a:off x="4126844" y="3059668"/>
            <a:ext cx="1308756" cy="369332"/>
          </a:xfrm>
          <a:prstGeom prst="rect">
            <a:avLst/>
          </a:prstGeom>
          <a:noFill/>
        </p:spPr>
        <p:txBody>
          <a:bodyPr wrap="none" rtlCol="0">
            <a:spAutoFit/>
          </a:bodyPr>
          <a:lstStyle/>
          <a:p>
            <a:r>
              <a:rPr lang="en-US" dirty="0"/>
              <a:t>Small Notch</a:t>
            </a:r>
          </a:p>
        </p:txBody>
      </p:sp>
      <p:cxnSp>
        <p:nvCxnSpPr>
          <p:cNvPr id="15" name="Straight Arrow Connector 14">
            <a:extLst>
              <a:ext uri="{FF2B5EF4-FFF2-40B4-BE49-F238E27FC236}">
                <a16:creationId xmlns:a16="http://schemas.microsoft.com/office/drawing/2014/main" id="{E011686C-3333-4117-8B08-B6195C518917}"/>
              </a:ext>
            </a:extLst>
          </p:cNvPr>
          <p:cNvCxnSpPr/>
          <p:nvPr/>
        </p:nvCxnSpPr>
        <p:spPr>
          <a:xfrm flipV="1">
            <a:off x="4755222" y="2944441"/>
            <a:ext cx="1320800" cy="139284"/>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7AA125C-F3F7-4F11-8FC5-8843DB8FC4A6}"/>
              </a:ext>
            </a:extLst>
          </p:cNvPr>
          <p:cNvSpPr txBox="1"/>
          <p:nvPr/>
        </p:nvSpPr>
        <p:spPr>
          <a:xfrm>
            <a:off x="7684030" y="3041156"/>
            <a:ext cx="917239" cy="369332"/>
          </a:xfrm>
          <a:prstGeom prst="rect">
            <a:avLst/>
          </a:prstGeom>
          <a:noFill/>
        </p:spPr>
        <p:txBody>
          <a:bodyPr wrap="none" rtlCol="0">
            <a:spAutoFit/>
          </a:bodyPr>
          <a:lstStyle/>
          <a:p>
            <a:r>
              <a:rPr lang="en-US" dirty="0"/>
              <a:t>Smooth</a:t>
            </a:r>
          </a:p>
        </p:txBody>
      </p:sp>
      <p:cxnSp>
        <p:nvCxnSpPr>
          <p:cNvPr id="20" name="Straight Arrow Connector 19">
            <a:extLst>
              <a:ext uri="{FF2B5EF4-FFF2-40B4-BE49-F238E27FC236}">
                <a16:creationId xmlns:a16="http://schemas.microsoft.com/office/drawing/2014/main" id="{AC977B33-CA2B-442F-8099-6FA12CD9C21D}"/>
              </a:ext>
            </a:extLst>
          </p:cNvPr>
          <p:cNvCxnSpPr/>
          <p:nvPr/>
        </p:nvCxnSpPr>
        <p:spPr>
          <a:xfrm flipV="1">
            <a:off x="8134366" y="2914640"/>
            <a:ext cx="1320800" cy="139284"/>
          </a:xfrm>
          <a:prstGeom prst="straightConnector1">
            <a:avLst/>
          </a:prstGeom>
          <a:ln w="38100">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60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7" grpId="0"/>
      <p:bldP spid="18" grpId="0"/>
      <p:bldP spid="3" grpId="0"/>
      <p:bldP spid="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1693</TotalTime>
  <Words>1433</Words>
  <Application>Microsoft Office PowerPoint</Application>
  <PresentationFormat>Widescreen</PresentationFormat>
  <Paragraphs>217</Paragraphs>
  <Slides>23</Slides>
  <Notes>9</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Before We Begin  </vt:lpstr>
      <vt:lpstr>Esports: A Technical Look at ‘Gamer’ Equipment and what it takes to be an Esports Athlete</vt:lpstr>
      <vt:lpstr>Mice</vt:lpstr>
      <vt:lpstr>Logitech attempts to use every gaming peripheral buzzword…</vt:lpstr>
      <vt:lpstr>Mouse Specs: What does it all mean?</vt:lpstr>
      <vt:lpstr>Mouse Specs: What does it all mean?</vt:lpstr>
      <vt:lpstr>What Mouse Settings Do The Pro’s Use?</vt:lpstr>
      <vt:lpstr>Keyboards</vt:lpstr>
      <vt:lpstr>Membrane &amp; Mechanical Key Switches</vt:lpstr>
      <vt:lpstr>PowerPoint Presentation</vt:lpstr>
      <vt:lpstr>Monitors</vt:lpstr>
      <vt:lpstr>This….</vt:lpstr>
      <vt:lpstr>Linus for Scale</vt:lpstr>
      <vt:lpstr>Monitor Specs Matter</vt:lpstr>
      <vt:lpstr>Peripheral Conclusion</vt:lpstr>
      <vt:lpstr>Network &amp; Tying It All Together</vt:lpstr>
      <vt:lpstr>Esports Players</vt:lpstr>
      <vt:lpstr>Preparation</vt:lpstr>
      <vt:lpstr>Adaptation</vt:lpstr>
      <vt:lpstr>Communication</vt:lpstr>
      <vt:lpstr>Mindset</vt:lpstr>
      <vt:lpstr>Questions?</vt:lpstr>
      <vt:lpstr>Additional Material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tspiper</dc:creator>
  <cp:lastModifiedBy>Carla Birckelbaw</cp:lastModifiedBy>
  <cp:revision>17</cp:revision>
  <dcterms:created xsi:type="dcterms:W3CDTF">2021-10-18T13:44:41Z</dcterms:created>
  <dcterms:modified xsi:type="dcterms:W3CDTF">2021-11-03T21:09:24Z</dcterms:modified>
</cp:coreProperties>
</file>