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64" r:id="rId6"/>
    <p:sldId id="278" r:id="rId7"/>
    <p:sldId id="261" r:id="rId8"/>
    <p:sldId id="269" r:id="rId9"/>
    <p:sldId id="267" r:id="rId10"/>
    <p:sldId id="262" r:id="rId11"/>
    <p:sldId id="270" r:id="rId12"/>
    <p:sldId id="276" r:id="rId13"/>
    <p:sldId id="271" r:id="rId14"/>
    <p:sldId id="280" r:id="rId15"/>
    <p:sldId id="281" r:id="rId16"/>
    <p:sldId id="282" r:id="rId17"/>
    <p:sldId id="274" r:id="rId18"/>
    <p:sldId id="279" r:id="rId19"/>
    <p:sldId id="275" r:id="rId20"/>
    <p:sldId id="259" r:id="rId21"/>
  </p:sldIdLst>
  <p:sldSz cx="9144000" cy="5143500" type="screen16x9"/>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sh, Timothy" initials="WT" lastIdx="1" clrIdx="0">
    <p:extLst>
      <p:ext uri="{19B8F6BF-5375-455C-9EA6-DF929625EA0E}">
        <p15:presenceInfo xmlns:p15="http://schemas.microsoft.com/office/powerpoint/2012/main" userId="S::tpwals1@ilstu.edu::b0cc93a6-7ddf-4431-8f76-6d0655943f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FB8119-E8AE-4565-B04C-7840F414AA9F}" v="2673" dt="2021-10-21T21:07:01.308"/>
    <p1510:client id="{7B69D1DC-E599-4BB6-93CE-02536A17A1A8}" v="3396" dt="2021-10-22T12:05:49.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7A356C8B-6C39-46EF-8810-F3E61C522C48}" type="datetimeFigureOut">
              <a:rPr lang="en-US" smtClean="0"/>
              <a:t>11/3/2021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3D8CEAC-B183-4F61-9ACB-253D235719CA}" type="slidenum">
              <a:rPr lang="en-US" smtClean="0"/>
              <a:t>‹#›</a:t>
            </a:fld>
            <a:endParaRPr lang="en-US"/>
          </a:p>
        </p:txBody>
      </p:sp>
    </p:spTree>
    <p:extLst>
      <p:ext uri="{BB962C8B-B14F-4D97-AF65-F5344CB8AC3E}">
        <p14:creationId xmlns:p14="http://schemas.microsoft.com/office/powerpoint/2010/main" val="117201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D8CEAC-B183-4F61-9ACB-253D235719CA}" type="slidenum">
              <a:rPr lang="en-US" smtClean="0"/>
              <a:t>1</a:t>
            </a:fld>
            <a:endParaRPr lang="en-US"/>
          </a:p>
        </p:txBody>
      </p:sp>
    </p:spTree>
    <p:extLst>
      <p:ext uri="{BB962C8B-B14F-4D97-AF65-F5344CB8AC3E}">
        <p14:creationId xmlns:p14="http://schemas.microsoft.com/office/powerpoint/2010/main" val="1807475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Ben: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Show off file on ationiautil02 agentless.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Show off files on atguac01 has agent. Restore file to my home </a:t>
            </a:r>
            <a:r>
              <a:rPr lang="en-US" baseline="0" err="1"/>
              <a:t>dir</a:t>
            </a: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n-US" baseline="0"/>
              <a:t>VMs: backed up VMDK, Computers via files system. Takes awhile to view files in VMs, instant for computers. VMs are easier to restore whole, Computers are more flexible. </a:t>
            </a:r>
          </a:p>
          <a:p>
            <a:endParaRPr lang="en-US" baseline="0"/>
          </a:p>
          <a:p>
            <a:r>
              <a:rPr lang="en-US" baseline="0"/>
              <a:t>Files level restore are supported with and with out agent. Restore process in the background is different. </a:t>
            </a:r>
          </a:p>
        </p:txBody>
      </p:sp>
      <p:sp>
        <p:nvSpPr>
          <p:cNvPr id="4" name="Slide Number Placeholder 3"/>
          <p:cNvSpPr>
            <a:spLocks noGrp="1"/>
          </p:cNvSpPr>
          <p:nvPr>
            <p:ph type="sldNum" sz="quarter" idx="10"/>
          </p:nvPr>
        </p:nvSpPr>
        <p:spPr/>
        <p:txBody>
          <a:bodyPr/>
          <a:lstStyle/>
          <a:p>
            <a:fld id="{93D8CEAC-B183-4F61-9ACB-253D235719CA}" type="slidenum">
              <a:rPr lang="en-US" smtClean="0"/>
              <a:t>10</a:t>
            </a:fld>
            <a:endParaRPr lang="en-US"/>
          </a:p>
        </p:txBody>
      </p:sp>
    </p:spTree>
    <p:extLst>
      <p:ext uri="{BB962C8B-B14F-4D97-AF65-F5344CB8AC3E}">
        <p14:creationId xmlns:p14="http://schemas.microsoft.com/office/powerpoint/2010/main" val="413829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Ben</a:t>
            </a:r>
          </a:p>
          <a:p>
            <a:r>
              <a:rPr lang="en-US"/>
              <a:t>Right now, self service works well with and agent and is hit and miss without agent. </a:t>
            </a:r>
          </a:p>
        </p:txBody>
      </p:sp>
      <p:sp>
        <p:nvSpPr>
          <p:cNvPr id="4" name="Slide Number Placeholder 3"/>
          <p:cNvSpPr>
            <a:spLocks noGrp="1"/>
          </p:cNvSpPr>
          <p:nvPr>
            <p:ph type="sldNum" sz="quarter" idx="5"/>
          </p:nvPr>
        </p:nvSpPr>
        <p:spPr/>
        <p:txBody>
          <a:bodyPr/>
          <a:lstStyle/>
          <a:p>
            <a:fld id="{93D8CEAC-B183-4F61-9ACB-253D235719CA}" type="slidenum">
              <a:rPr lang="en-US" smtClean="0"/>
              <a:t>11</a:t>
            </a:fld>
            <a:endParaRPr lang="en-US"/>
          </a:p>
        </p:txBody>
      </p:sp>
    </p:spTree>
    <p:extLst>
      <p:ext uri="{BB962C8B-B14F-4D97-AF65-F5344CB8AC3E}">
        <p14:creationId xmlns:p14="http://schemas.microsoft.com/office/powerpoint/2010/main" val="750810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More complex restores would still go through CCA.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Highly encouraging self service via </a:t>
            </a:r>
            <a:r>
              <a:rPr lang="en-US" err="1"/>
              <a:t>commvault</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Ex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Very large VM’s.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P to V restore. (step through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Bare Metal Restore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Complex out of place restores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Restore to cloud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93D8CEAC-B183-4F61-9ACB-253D235719CA}" type="slidenum">
              <a:rPr lang="en-US" smtClean="0"/>
              <a:t>12</a:t>
            </a:fld>
            <a:endParaRPr lang="en-US"/>
          </a:p>
        </p:txBody>
      </p:sp>
    </p:spTree>
    <p:extLst>
      <p:ext uri="{BB962C8B-B14F-4D97-AF65-F5344CB8AC3E}">
        <p14:creationId xmlns:p14="http://schemas.microsoft.com/office/powerpoint/2010/main" val="767565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Tim </a:t>
            </a:r>
          </a:p>
          <a:p>
            <a:r>
              <a:rPr lang="en-US"/>
              <a:t>Location: \\vpfpfiles01\Folders\AT Infrastructure Apps\Backups</a:t>
            </a:r>
          </a:p>
          <a:p>
            <a:r>
              <a:rPr lang="en-US"/>
              <a:t>Good: COE</a:t>
            </a:r>
          </a:p>
          <a:p>
            <a:r>
              <a:rPr lang="en-US"/>
              <a:t>Bad: VPUA</a:t>
            </a:r>
          </a:p>
          <a:p>
            <a:r>
              <a:rPr lang="en-US"/>
              <a:t>Mixed: COB </a:t>
            </a:r>
          </a:p>
          <a:p>
            <a:endParaRPr lang="en-US"/>
          </a:p>
          <a:p>
            <a:r>
              <a:rPr lang="en-US"/>
              <a:t>Expecting just a daily glance at the report from our clients. </a:t>
            </a:r>
          </a:p>
        </p:txBody>
      </p:sp>
      <p:sp>
        <p:nvSpPr>
          <p:cNvPr id="4" name="Slide Number Placeholder 3"/>
          <p:cNvSpPr>
            <a:spLocks noGrp="1"/>
          </p:cNvSpPr>
          <p:nvPr>
            <p:ph type="sldNum" sz="quarter" idx="5"/>
          </p:nvPr>
        </p:nvSpPr>
        <p:spPr/>
        <p:txBody>
          <a:bodyPr/>
          <a:lstStyle/>
          <a:p>
            <a:fld id="{93D8CEAC-B183-4F61-9ACB-253D235719CA}" type="slidenum">
              <a:rPr lang="en-US" smtClean="0"/>
              <a:t>13</a:t>
            </a:fld>
            <a:endParaRPr lang="en-US"/>
          </a:p>
        </p:txBody>
      </p:sp>
    </p:spTree>
    <p:extLst>
      <p:ext uri="{BB962C8B-B14F-4D97-AF65-F5344CB8AC3E}">
        <p14:creationId xmlns:p14="http://schemas.microsoft.com/office/powerpoint/2010/main" val="922387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Tim </a:t>
            </a:r>
          </a:p>
          <a:p>
            <a:r>
              <a:rPr lang="en-US" baseline="0"/>
              <a:t>We try to make it as seamless as possible but we only have 4 eyeballs between us. </a:t>
            </a:r>
          </a:p>
          <a:p>
            <a:endParaRPr lang="en-US" baseline="0"/>
          </a:p>
          <a:p>
            <a:r>
              <a:rPr lang="en-US" baseline="0"/>
              <a:t>1. Audit your servers to make sure they’re all on the report occasionally. (6 months and/or whenever a new server is added). </a:t>
            </a:r>
          </a:p>
          <a:p>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2.  We’re using 90+% of our licensed capacity, Keeping data trimmed helps the university keep costs low. Commvault is not an inexpensive product. Legal reasons as well. </a:t>
            </a:r>
          </a:p>
          <a:p>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3. I can’t restore what I can’t see.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4. Many DB servers aren’t very happy with the 1 second blip in </a:t>
            </a:r>
            <a:r>
              <a:rPr lang="en-US" baseline="0" err="1"/>
              <a:t>vmware</a:t>
            </a:r>
            <a:r>
              <a:rPr lang="en-US" baseline="0"/>
              <a:t>(and </a:t>
            </a:r>
            <a:r>
              <a:rPr lang="en-US" baseline="0" err="1"/>
              <a:t>hyperV</a:t>
            </a:r>
            <a:r>
              <a:rPr lang="en-US" baseline="0"/>
              <a:t> I expect has the same)</a:t>
            </a:r>
          </a:p>
          <a:p>
            <a:endParaRPr lang="en-US" baseline="0"/>
          </a:p>
          <a:p>
            <a:r>
              <a:rPr lang="en-US" baseline="0"/>
              <a:t>5. While we do have ransomware protection, We still need to be hyper vigilant. Commvault does have protections to make sure that Commvault itself isn’t owned, but will gladly back up encrypted files. </a:t>
            </a:r>
          </a:p>
        </p:txBody>
      </p:sp>
      <p:sp>
        <p:nvSpPr>
          <p:cNvPr id="4" name="Slide Number Placeholder 3"/>
          <p:cNvSpPr>
            <a:spLocks noGrp="1"/>
          </p:cNvSpPr>
          <p:nvPr>
            <p:ph type="sldNum" sz="quarter" idx="10"/>
          </p:nvPr>
        </p:nvSpPr>
        <p:spPr/>
        <p:txBody>
          <a:bodyPr/>
          <a:lstStyle/>
          <a:p>
            <a:fld id="{93D8CEAC-B183-4F61-9ACB-253D235719CA}" type="slidenum">
              <a:rPr lang="en-US" smtClean="0"/>
              <a:t>14</a:t>
            </a:fld>
            <a:endParaRPr lang="en-US"/>
          </a:p>
        </p:txBody>
      </p:sp>
    </p:spTree>
    <p:extLst>
      <p:ext uri="{BB962C8B-B14F-4D97-AF65-F5344CB8AC3E}">
        <p14:creationId xmlns:p14="http://schemas.microsoft.com/office/powerpoint/2010/main" val="2516769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Tim</a:t>
            </a:r>
          </a:p>
          <a:p>
            <a:r>
              <a:rPr lang="en-US"/>
              <a:t>Commvault locks it’s backup files to the Commvault processes and users and if this protection is bypassed by a higher elevated account, alarms are thrown. This isn’t foolproof. </a:t>
            </a:r>
          </a:p>
          <a:p>
            <a:endParaRPr lang="en-US"/>
          </a:p>
          <a:p>
            <a:r>
              <a:rPr lang="en-US"/>
              <a:t>Ben:</a:t>
            </a:r>
          </a:p>
          <a:p>
            <a:r>
              <a:rPr lang="en-US"/>
              <a:t>Full DR scenario: Move to AWS, bypass </a:t>
            </a:r>
            <a:r>
              <a:rPr lang="en-US" err="1"/>
              <a:t>onprem</a:t>
            </a:r>
            <a:r>
              <a:rPr lang="en-US"/>
              <a:t> until university is stable.  Directly restore </a:t>
            </a:r>
            <a:r>
              <a:rPr lang="en-US" err="1"/>
              <a:t>Vmware</a:t>
            </a:r>
            <a:r>
              <a:rPr lang="en-US"/>
              <a:t> VMs into AWS ec2.  Most essential services are already in AWS, so no restoration is needed. (LDAP, AD, CAS,DNS </a:t>
            </a:r>
            <a:r>
              <a:rPr lang="en-US" err="1"/>
              <a:t>etc</a:t>
            </a:r>
            <a:r>
              <a:rPr lang="en-US"/>
              <a:t>)</a:t>
            </a:r>
            <a:br>
              <a:rPr lang="en-US"/>
            </a:br>
            <a:br>
              <a:rPr lang="en-US"/>
            </a:br>
            <a:r>
              <a:rPr lang="en-US"/>
              <a:t>Never, yet had to restore production data from off-site. (only test restores)</a:t>
            </a:r>
          </a:p>
        </p:txBody>
      </p:sp>
      <p:sp>
        <p:nvSpPr>
          <p:cNvPr id="4" name="Slide Number Placeholder 3"/>
          <p:cNvSpPr>
            <a:spLocks noGrp="1"/>
          </p:cNvSpPr>
          <p:nvPr>
            <p:ph type="sldNum" sz="quarter" idx="5"/>
          </p:nvPr>
        </p:nvSpPr>
        <p:spPr/>
        <p:txBody>
          <a:bodyPr/>
          <a:lstStyle/>
          <a:p>
            <a:fld id="{93D8CEAC-B183-4F61-9ACB-253D235719CA}" type="slidenum">
              <a:rPr lang="en-US" smtClean="0"/>
              <a:t>15</a:t>
            </a:fld>
            <a:endParaRPr lang="en-US"/>
          </a:p>
        </p:txBody>
      </p:sp>
    </p:spTree>
    <p:extLst>
      <p:ext uri="{BB962C8B-B14F-4D97-AF65-F5344CB8AC3E}">
        <p14:creationId xmlns:p14="http://schemas.microsoft.com/office/powerpoint/2010/main" val="3150514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93D8CEAC-B183-4F61-9ACB-253D235719CA}" type="slidenum">
              <a:rPr lang="en-US" smtClean="0"/>
              <a:t>16</a:t>
            </a:fld>
            <a:endParaRPr lang="en-US"/>
          </a:p>
        </p:txBody>
      </p:sp>
    </p:spTree>
    <p:extLst>
      <p:ext uri="{BB962C8B-B14F-4D97-AF65-F5344CB8AC3E}">
        <p14:creationId xmlns:p14="http://schemas.microsoft.com/office/powerpoint/2010/main" val="2628824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Questions?</a:t>
            </a:r>
          </a:p>
          <a:p>
            <a:endParaRPr lang="en-US"/>
          </a:p>
        </p:txBody>
      </p:sp>
      <p:sp>
        <p:nvSpPr>
          <p:cNvPr id="4" name="Slide Number Placeholder 3"/>
          <p:cNvSpPr>
            <a:spLocks noGrp="1"/>
          </p:cNvSpPr>
          <p:nvPr>
            <p:ph type="sldNum" sz="quarter" idx="5"/>
          </p:nvPr>
        </p:nvSpPr>
        <p:spPr/>
        <p:txBody>
          <a:bodyPr/>
          <a:lstStyle/>
          <a:p>
            <a:fld id="{93D8CEAC-B183-4F61-9ACB-253D235719CA}" type="slidenum">
              <a:rPr lang="en-US" smtClean="0"/>
              <a:t>17</a:t>
            </a:fld>
            <a:endParaRPr lang="en-US"/>
          </a:p>
        </p:txBody>
      </p:sp>
    </p:spTree>
    <p:extLst>
      <p:ext uri="{BB962C8B-B14F-4D97-AF65-F5344CB8AC3E}">
        <p14:creationId xmlns:p14="http://schemas.microsoft.com/office/powerpoint/2010/main" val="271384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Tim intro.</a:t>
            </a:r>
          </a:p>
        </p:txBody>
      </p:sp>
      <p:sp>
        <p:nvSpPr>
          <p:cNvPr id="4" name="Slide Number Placeholder 3"/>
          <p:cNvSpPr>
            <a:spLocks noGrp="1"/>
          </p:cNvSpPr>
          <p:nvPr>
            <p:ph type="sldNum" sz="quarter" idx="10"/>
          </p:nvPr>
        </p:nvSpPr>
        <p:spPr/>
        <p:txBody>
          <a:bodyPr/>
          <a:lstStyle/>
          <a:p>
            <a:fld id="{93D8CEAC-B183-4F61-9ACB-253D235719CA}" type="slidenum">
              <a:rPr lang="en-US" smtClean="0"/>
              <a:t>2</a:t>
            </a:fld>
            <a:endParaRPr lang="en-US"/>
          </a:p>
        </p:txBody>
      </p:sp>
    </p:spTree>
    <p:extLst>
      <p:ext uri="{BB962C8B-B14F-4D97-AF65-F5344CB8AC3E}">
        <p14:creationId xmlns:p14="http://schemas.microsoft.com/office/powerpoint/2010/main" val="156057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Ben</a:t>
            </a:r>
          </a:p>
          <a:p>
            <a:r>
              <a:rPr lang="en-US"/>
              <a:t>Talk a little more about Agent based backups vs standard VM backups.</a:t>
            </a:r>
          </a:p>
          <a:p>
            <a:r>
              <a:rPr lang="en-US"/>
              <a:t>Touch on DB backups, S3 backups, File Servers. </a:t>
            </a:r>
          </a:p>
          <a:p>
            <a:r>
              <a:rPr lang="en-US"/>
              <a:t>Transactional backups are done every 4 hours for databases.</a:t>
            </a:r>
          </a:p>
          <a:p>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Note: 60 Day retentions is due to almost all restores requested wanting the latest.</a:t>
            </a:r>
          </a:p>
          <a:p>
            <a:endParaRPr lang="en-US"/>
          </a:p>
        </p:txBody>
      </p:sp>
      <p:sp>
        <p:nvSpPr>
          <p:cNvPr id="4" name="Slide Number Placeholder 3"/>
          <p:cNvSpPr>
            <a:spLocks noGrp="1"/>
          </p:cNvSpPr>
          <p:nvPr>
            <p:ph type="sldNum" sz="quarter" idx="5"/>
          </p:nvPr>
        </p:nvSpPr>
        <p:spPr/>
        <p:txBody>
          <a:bodyPr/>
          <a:lstStyle/>
          <a:p>
            <a:fld id="{93D8CEAC-B183-4F61-9ACB-253D235719CA}" type="slidenum">
              <a:rPr lang="en-US" smtClean="0"/>
              <a:t>3</a:t>
            </a:fld>
            <a:endParaRPr lang="en-US"/>
          </a:p>
        </p:txBody>
      </p:sp>
    </p:spTree>
    <p:extLst>
      <p:ext uri="{BB962C8B-B14F-4D97-AF65-F5344CB8AC3E}">
        <p14:creationId xmlns:p14="http://schemas.microsoft.com/office/powerpoint/2010/main" val="122383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Tim</a:t>
            </a:r>
          </a:p>
          <a:p>
            <a:r>
              <a:rPr lang="en-US" baseline="0"/>
              <a:t>Tapes are cheap, manpower is not (~5/Tb). Tapes are hard to verify when sitting in a locker. Had an incident in the past that archived copies were corrupt. </a:t>
            </a:r>
          </a:p>
          <a:p>
            <a:r>
              <a:rPr lang="en-US" baseline="0"/>
              <a:t>Sure we get “infinite storage”, but managing and maintaining that specialized equipment is not. </a:t>
            </a:r>
            <a:br>
              <a:rPr lang="en-US" baseline="0"/>
            </a:br>
            <a:br>
              <a:rPr lang="en-US" baseline="0"/>
            </a:br>
            <a:endParaRPr lang="en-US" baseline="0"/>
          </a:p>
        </p:txBody>
      </p:sp>
      <p:sp>
        <p:nvSpPr>
          <p:cNvPr id="4" name="Slide Number Placeholder 3"/>
          <p:cNvSpPr>
            <a:spLocks noGrp="1"/>
          </p:cNvSpPr>
          <p:nvPr>
            <p:ph type="sldNum" sz="quarter" idx="10"/>
          </p:nvPr>
        </p:nvSpPr>
        <p:spPr/>
        <p:txBody>
          <a:bodyPr/>
          <a:lstStyle/>
          <a:p>
            <a:fld id="{93D8CEAC-B183-4F61-9ACB-253D235719CA}" type="slidenum">
              <a:rPr lang="en-US" smtClean="0"/>
              <a:t>4</a:t>
            </a:fld>
            <a:endParaRPr lang="en-US"/>
          </a:p>
        </p:txBody>
      </p:sp>
    </p:spTree>
    <p:extLst>
      <p:ext uri="{BB962C8B-B14F-4D97-AF65-F5344CB8AC3E}">
        <p14:creationId xmlns:p14="http://schemas.microsoft.com/office/powerpoint/2010/main" val="80237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baseline="0"/>
              <a:t>Ben: </a:t>
            </a:r>
          </a:p>
          <a:p>
            <a:r>
              <a:rPr lang="en-US" baseline="0"/>
              <a:t>Explain how things work today. </a:t>
            </a:r>
          </a:p>
          <a:p>
            <a:r>
              <a:rPr lang="en-US" baseline="0"/>
              <a:t>Touch on RBA vs Chicago</a:t>
            </a:r>
          </a:p>
          <a:p>
            <a:endParaRPr lang="en-US" baseline="0"/>
          </a:p>
          <a:p>
            <a:r>
              <a:rPr lang="en-US" baseline="0"/>
              <a:t>Data Flow:</a:t>
            </a:r>
          </a:p>
          <a:p>
            <a:r>
              <a:rPr lang="en-US" baseline="0"/>
              <a:t>server &gt; MA &gt; storage &gt;  DR &gt; storage</a:t>
            </a:r>
          </a:p>
          <a:p>
            <a:r>
              <a:rPr lang="en-US" baseline="0"/>
              <a:t>MA move the data</a:t>
            </a:r>
          </a:p>
          <a:p>
            <a:r>
              <a:rPr lang="en-US" baseline="0"/>
              <a:t>Storage holds that data</a:t>
            </a:r>
          </a:p>
          <a:p>
            <a:r>
              <a:rPr lang="en-US" baseline="0"/>
              <a:t>DR holds copy of the data. </a:t>
            </a:r>
          </a:p>
          <a:p>
            <a:endParaRPr lang="en-US" baseline="0"/>
          </a:p>
          <a:p>
            <a:r>
              <a:rPr lang="en-US" baseline="0"/>
              <a:t>Data Storage:</a:t>
            </a:r>
          </a:p>
          <a:p>
            <a:r>
              <a:rPr lang="en-US" baseline="0"/>
              <a:t>Deduplication comes into play </a:t>
            </a:r>
          </a:p>
          <a:p>
            <a:r>
              <a:rPr lang="en-US" baseline="0"/>
              <a:t>Currently we have ~500TB stored but that is ~1600TB. </a:t>
            </a:r>
          </a:p>
          <a:p>
            <a:r>
              <a:rPr lang="en-US" baseline="0"/>
              <a:t>“Instant” Access to all backups since it’s all disk. Data need to be rehydrated.</a:t>
            </a:r>
          </a:p>
          <a:p>
            <a:endParaRPr lang="en-US" baseline="0"/>
          </a:p>
          <a:p>
            <a:endParaRPr lang="en-US" baseline="0"/>
          </a:p>
        </p:txBody>
      </p:sp>
      <p:sp>
        <p:nvSpPr>
          <p:cNvPr id="4" name="Slide Number Placeholder 3"/>
          <p:cNvSpPr>
            <a:spLocks noGrp="1"/>
          </p:cNvSpPr>
          <p:nvPr>
            <p:ph type="sldNum" sz="quarter" idx="10"/>
          </p:nvPr>
        </p:nvSpPr>
        <p:spPr/>
        <p:txBody>
          <a:bodyPr/>
          <a:lstStyle/>
          <a:p>
            <a:fld id="{93D8CEAC-B183-4F61-9ACB-253D235719CA}" type="slidenum">
              <a:rPr lang="en-US" smtClean="0"/>
              <a:t>5</a:t>
            </a:fld>
            <a:endParaRPr lang="en-US"/>
          </a:p>
        </p:txBody>
      </p:sp>
    </p:spTree>
    <p:extLst>
      <p:ext uri="{BB962C8B-B14F-4D97-AF65-F5344CB8AC3E}">
        <p14:creationId xmlns:p14="http://schemas.microsoft.com/office/powerpoint/2010/main" val="197379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Ben: Whole new SAN need to be bought to expand our space.  All hardware is currently EOL. </a:t>
            </a:r>
          </a:p>
          <a:p>
            <a:r>
              <a:rPr lang="en-US" baseline="0"/>
              <a:t>Ben: Another Driver is the amount of data we are now backing up (Transition to Tim)</a:t>
            </a:r>
          </a:p>
          <a:p>
            <a:endParaRPr lang="en-US" baseline="0"/>
          </a:p>
          <a:p>
            <a:r>
              <a:rPr lang="en-US" baseline="0"/>
              <a:t>Tim: Backing up about twice the amount of data per day as 2017. (seeing 45Tb/day up from 22-25Tb/day</a:t>
            </a:r>
          </a:p>
          <a:p>
            <a:r>
              <a:rPr lang="en-US" baseline="0"/>
              <a:t>Tim: Single 10Gb interlinks limit bandwidth and no redundancy</a:t>
            </a:r>
          </a:p>
        </p:txBody>
      </p:sp>
      <p:sp>
        <p:nvSpPr>
          <p:cNvPr id="4" name="Slide Number Placeholder 3"/>
          <p:cNvSpPr>
            <a:spLocks noGrp="1"/>
          </p:cNvSpPr>
          <p:nvPr>
            <p:ph type="sldNum" sz="quarter" idx="10"/>
          </p:nvPr>
        </p:nvSpPr>
        <p:spPr/>
        <p:txBody>
          <a:bodyPr/>
          <a:lstStyle/>
          <a:p>
            <a:fld id="{93D8CEAC-B183-4F61-9ACB-253D235719CA}" type="slidenum">
              <a:rPr lang="en-US" smtClean="0"/>
              <a:t>6</a:t>
            </a:fld>
            <a:endParaRPr lang="en-US"/>
          </a:p>
        </p:txBody>
      </p:sp>
    </p:spTree>
    <p:extLst>
      <p:ext uri="{BB962C8B-B14F-4D97-AF65-F5344CB8AC3E}">
        <p14:creationId xmlns:p14="http://schemas.microsoft.com/office/powerpoint/2010/main" val="2361469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Tim</a:t>
            </a:r>
          </a:p>
          <a:p>
            <a:r>
              <a:rPr lang="en-US" baseline="0"/>
              <a:t>Things to note: </a:t>
            </a:r>
          </a:p>
          <a:p>
            <a:r>
              <a:rPr lang="en-US" baseline="0"/>
              <a:t>New architecture was slated to be in production by now. Covid/Supply Chain pushed us back. </a:t>
            </a:r>
          </a:p>
          <a:p>
            <a:r>
              <a:rPr lang="en-US" baseline="0"/>
              <a:t>On-prem:</a:t>
            </a:r>
          </a:p>
          <a:p>
            <a:r>
              <a:rPr lang="en-US" baseline="0" dirty="0"/>
              <a:t>Raw data flow is the same. Client to </a:t>
            </a:r>
            <a:r>
              <a:rPr lang="en-US" baseline="0" dirty="0" err="1"/>
              <a:t>onprem</a:t>
            </a:r>
            <a:r>
              <a:rPr lang="en-US" baseline="0" dirty="0"/>
              <a:t> to DR.</a:t>
            </a:r>
            <a:r>
              <a:rPr lang="en-US" dirty="0"/>
              <a:t> </a:t>
            </a:r>
            <a:r>
              <a:rPr lang="en-US" baseline="0" dirty="0"/>
              <a:t> Now with redundant network links. </a:t>
            </a:r>
            <a:endParaRPr lang="en-US" dirty="0"/>
          </a:p>
          <a:p>
            <a:r>
              <a:rPr lang="en-US"/>
              <a:t>     (fully loaded 2U machines  24 16T </a:t>
            </a:r>
            <a:r>
              <a:rPr lang="en-US" dirty="0"/>
              <a:t>drives supplementary drives)</a:t>
            </a:r>
            <a:endParaRPr lang="en-US" baseline="0">
              <a:cs typeface="Calibri"/>
            </a:endParaRPr>
          </a:p>
          <a:p>
            <a:r>
              <a:rPr lang="en-US" baseline="0"/>
              <a:t>DR:</a:t>
            </a:r>
          </a:p>
          <a:p>
            <a:r>
              <a:rPr lang="en-US" baseline="0"/>
              <a:t>DR is now in AWS, using ec2 instances for data movers(media agents)</a:t>
            </a:r>
          </a:p>
          <a:p>
            <a:r>
              <a:rPr lang="en-US" baseline="0"/>
              <a:t>Move from dedicated links to public internet links</a:t>
            </a:r>
            <a:br>
              <a:rPr lang="en-US" baseline="0"/>
            </a:br>
            <a:r>
              <a:rPr lang="en-US" baseline="0"/>
              <a:t>S3 is more of a hybrid tape/disk approach to storage. (has lag time, but unlimited space and can verify backups)</a:t>
            </a:r>
          </a:p>
          <a:p>
            <a:r>
              <a:rPr lang="en-US" baseline="0"/>
              <a:t>Glacier /deep on next slide. </a:t>
            </a:r>
          </a:p>
          <a:p>
            <a:r>
              <a:rPr lang="en-US" baseline="0" err="1"/>
              <a:t>Onprem</a:t>
            </a:r>
            <a:r>
              <a:rPr lang="en-US" baseline="0"/>
              <a:t>: </a:t>
            </a:r>
          </a:p>
          <a:p>
            <a:r>
              <a:rPr lang="en-US" baseline="0" err="1"/>
              <a:t>HCI:No</a:t>
            </a:r>
            <a:r>
              <a:rPr lang="en-US" baseline="0"/>
              <a:t> more external storage. Data movers and storage integrated into 1. </a:t>
            </a:r>
          </a:p>
          <a:p>
            <a:r>
              <a:rPr lang="en-US" baseline="0"/>
              <a:t> Data is redundantly distributed across nodes</a:t>
            </a:r>
          </a:p>
          <a:p>
            <a:endParaRPr lang="en-US" baseline="0"/>
          </a:p>
          <a:p>
            <a:endParaRPr lang="en-US" baseline="0"/>
          </a:p>
        </p:txBody>
      </p:sp>
      <p:sp>
        <p:nvSpPr>
          <p:cNvPr id="4" name="Slide Number Placeholder 3"/>
          <p:cNvSpPr>
            <a:spLocks noGrp="1"/>
          </p:cNvSpPr>
          <p:nvPr>
            <p:ph type="sldNum" sz="quarter" idx="10"/>
          </p:nvPr>
        </p:nvSpPr>
        <p:spPr/>
        <p:txBody>
          <a:bodyPr/>
          <a:lstStyle/>
          <a:p>
            <a:fld id="{93D8CEAC-B183-4F61-9ACB-253D235719CA}" type="slidenum">
              <a:rPr lang="en-US" smtClean="0"/>
              <a:t>7</a:t>
            </a:fld>
            <a:endParaRPr lang="en-US"/>
          </a:p>
        </p:txBody>
      </p:sp>
    </p:spTree>
    <p:extLst>
      <p:ext uri="{BB962C8B-B14F-4D97-AF65-F5344CB8AC3E}">
        <p14:creationId xmlns:p14="http://schemas.microsoft.com/office/powerpoint/2010/main" val="524585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Tim</a:t>
            </a:r>
          </a:p>
          <a:p>
            <a:pPr marL="228600" indent="-228600">
              <a:buAutoNum type="arabicPeriod"/>
            </a:pPr>
            <a:r>
              <a:rPr lang="en-US" baseline="0"/>
              <a:t>Add a node at a time, vs replacing the whole SAN.  1 Node buys about 40% of our existing storage, or 200T usable.</a:t>
            </a:r>
          </a:p>
          <a:p>
            <a:pPr marL="0" indent="0">
              <a:buNone/>
            </a:pPr>
            <a:r>
              <a:rPr lang="en-US" baseline="0"/>
              <a:t>       DR decoupled from on-prem for </a:t>
            </a:r>
            <a:r>
              <a:rPr lang="en-US" baseline="0" err="1"/>
              <a:t>sizeing</a:t>
            </a:r>
            <a:endParaRPr lang="en-US" baseline="0"/>
          </a:p>
          <a:p>
            <a:pPr marL="0" indent="0">
              <a:buNone/>
            </a:pPr>
            <a:r>
              <a:rPr lang="en-US" baseline="0"/>
              <a:t>       DR has different storage classes for different usages. Deep Glacier($1/Tb-month vs Glacier($4/Tb-month). Can expand AWS footprint quickly if we need faster rehydration. </a:t>
            </a:r>
          </a:p>
          <a:p>
            <a:r>
              <a:rPr lang="en-US" baseline="0"/>
              <a:t>2. Currently have about 600T of usable space. 1.4Pb should net us about 4 years </a:t>
            </a:r>
          </a:p>
          <a:p>
            <a:r>
              <a:rPr lang="en-US" baseline="0"/>
              <a:t>3. Double the bandwidth to campus, while being resilient to hardware failures. </a:t>
            </a:r>
          </a:p>
          <a:p>
            <a:r>
              <a:rPr lang="en-US" baseline="0"/>
              <a:t>4.  No need to buy, and maintain a whole separate DR system(and the distance problems that it can entail)</a:t>
            </a:r>
          </a:p>
          <a:p>
            <a:r>
              <a:rPr lang="en-US" baseline="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NOTE: Deep Glacier is about $6/TB held for 6 months(minimum). U</a:t>
            </a:r>
          </a:p>
          <a:p>
            <a:r>
              <a:rPr lang="en-US" baseline="0"/>
              <a:t>DR Restores no longer “free”, nor “instant”, but almost never done outside of backup testing. ($2.5/Tb to $20/Tb depending on time requirements)</a:t>
            </a:r>
          </a:p>
          <a:p>
            <a:endParaRPr lang="en-US" baseline="0"/>
          </a:p>
        </p:txBody>
      </p:sp>
      <p:sp>
        <p:nvSpPr>
          <p:cNvPr id="4" name="Slide Number Placeholder 3"/>
          <p:cNvSpPr>
            <a:spLocks noGrp="1"/>
          </p:cNvSpPr>
          <p:nvPr>
            <p:ph type="sldNum" sz="quarter" idx="10"/>
          </p:nvPr>
        </p:nvSpPr>
        <p:spPr/>
        <p:txBody>
          <a:bodyPr/>
          <a:lstStyle/>
          <a:p>
            <a:fld id="{93D8CEAC-B183-4F61-9ACB-253D235719CA}" type="slidenum">
              <a:rPr lang="en-US" smtClean="0"/>
              <a:t>8</a:t>
            </a:fld>
            <a:endParaRPr lang="en-US"/>
          </a:p>
        </p:txBody>
      </p:sp>
    </p:spTree>
    <p:extLst>
      <p:ext uri="{BB962C8B-B14F-4D97-AF65-F5344CB8AC3E}">
        <p14:creationId xmlns:p14="http://schemas.microsoft.com/office/powerpoint/2010/main" val="543038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Ben</a:t>
            </a:r>
          </a:p>
          <a:p>
            <a:r>
              <a:rPr lang="en-US" baseline="0"/>
              <a:t>Pull up https://commserv.ilstu.edu</a:t>
            </a:r>
          </a:p>
          <a:p>
            <a:r>
              <a:rPr lang="en-US" baseline="0"/>
              <a:t>Sign in with </a:t>
            </a:r>
            <a:r>
              <a:rPr lang="en-US" err="1"/>
              <a:t>adilstu</a:t>
            </a:r>
            <a:r>
              <a:rPr lang="en-US"/>
              <a:t>\</a:t>
            </a:r>
            <a:r>
              <a:rPr lang="en-US" baseline="0" err="1"/>
              <a:t>svc_cmvlt_demo</a:t>
            </a:r>
            <a:endParaRPr lang="en-US" baseline="0"/>
          </a:p>
          <a:p>
            <a:r>
              <a:rPr lang="en-US" baseline="0"/>
              <a:t>Pass is in </a:t>
            </a:r>
            <a:r>
              <a:rPr lang="en-US" baseline="0" err="1"/>
              <a:t>pmp</a:t>
            </a:r>
            <a:endParaRPr lang="en-US" baseline="0"/>
          </a:p>
          <a:p>
            <a:endParaRPr lang="en-US" baseline="0"/>
          </a:p>
          <a:p>
            <a:r>
              <a:rPr lang="en-US" baseline="0"/>
              <a:t>Log into web client</a:t>
            </a:r>
          </a:p>
          <a:p>
            <a:r>
              <a:rPr lang="en-US" baseline="0"/>
              <a:t>Note: future state is coming will have a similar look and feel but more functionality.</a:t>
            </a:r>
          </a:p>
        </p:txBody>
      </p:sp>
      <p:sp>
        <p:nvSpPr>
          <p:cNvPr id="4" name="Slide Number Placeholder 3"/>
          <p:cNvSpPr>
            <a:spLocks noGrp="1"/>
          </p:cNvSpPr>
          <p:nvPr>
            <p:ph type="sldNum" sz="quarter" idx="10"/>
          </p:nvPr>
        </p:nvSpPr>
        <p:spPr/>
        <p:txBody>
          <a:bodyPr/>
          <a:lstStyle/>
          <a:p>
            <a:fld id="{93D8CEAC-B183-4F61-9ACB-253D235719CA}" type="slidenum">
              <a:rPr lang="en-US" smtClean="0"/>
              <a:t>9</a:t>
            </a:fld>
            <a:endParaRPr lang="en-US"/>
          </a:p>
        </p:txBody>
      </p:sp>
    </p:spTree>
    <p:extLst>
      <p:ext uri="{BB962C8B-B14F-4D97-AF65-F5344CB8AC3E}">
        <p14:creationId xmlns:p14="http://schemas.microsoft.com/office/powerpoint/2010/main" val="2364593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C222DF-4A0C-564A-BDC4-89C55FF98B72}"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96891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47701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372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27014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C222DF-4A0C-564A-BDC4-89C55FF98B72}"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77926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C222DF-4A0C-564A-BDC4-89C55FF98B72}"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42030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C222DF-4A0C-564A-BDC4-89C55FF98B72}"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64773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C222DF-4A0C-564A-BDC4-89C55FF98B72}"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23687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222DF-4A0C-564A-BDC4-89C55FF98B72}"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797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888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903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EC222DF-4A0C-564A-BDC4-89C55FF98B72}" type="datetimeFigureOut">
              <a:rPr lang="en-US" smtClean="0"/>
              <a:t>11/3/2021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0700931-7141-904F-B72F-E2098AC593DB}" type="slidenum">
              <a:rPr lang="en-US" smtClean="0"/>
              <a:t>‹#›</a:t>
            </a:fld>
            <a:endParaRPr lang="en-US"/>
          </a:p>
        </p:txBody>
      </p:sp>
    </p:spTree>
    <p:extLst>
      <p:ext uri="{BB962C8B-B14F-4D97-AF65-F5344CB8AC3E}">
        <p14:creationId xmlns:p14="http://schemas.microsoft.com/office/powerpoint/2010/main" val="62663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921" cy="5143500"/>
          </a:xfrm>
          <a:prstGeom prst="rect">
            <a:avLst/>
          </a:prstGeom>
        </p:spPr>
      </p:pic>
    </p:spTree>
    <p:extLst>
      <p:ext uri="{BB962C8B-B14F-4D97-AF65-F5344CB8AC3E}">
        <p14:creationId xmlns:p14="http://schemas.microsoft.com/office/powerpoint/2010/main" val="43601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9" name="Title 1">
            <a:extLst>
              <a:ext uri="{FF2B5EF4-FFF2-40B4-BE49-F238E27FC236}">
                <a16:creationId xmlns:a16="http://schemas.microsoft.com/office/drawing/2014/main" id="{9452C421-F362-4936-9042-2856C7FA8D08}"/>
              </a:ext>
            </a:extLst>
          </p:cNvPr>
          <p:cNvSpPr>
            <a:spLocks noGrp="1"/>
          </p:cNvSpPr>
          <p:nvPr>
            <p:ph type="title"/>
          </p:nvPr>
        </p:nvSpPr>
        <p:spPr>
          <a:xfrm>
            <a:off x="91440" y="266700"/>
            <a:ext cx="8869680" cy="1193301"/>
          </a:xfrm>
        </p:spPr>
        <p:txBody>
          <a:bodyPr>
            <a:normAutofit fontScale="90000"/>
          </a:bodyPr>
          <a:lstStyle/>
          <a:p>
            <a:r>
              <a:rPr lang="en-US"/>
              <a:t>Viewing files</a:t>
            </a:r>
            <a:br>
              <a:rPr lang="en-US"/>
            </a:br>
            <a:endParaRPr lang="en-US"/>
          </a:p>
        </p:txBody>
      </p:sp>
      <p:pic>
        <p:nvPicPr>
          <p:cNvPr id="3" name="Picture 2">
            <a:extLst>
              <a:ext uri="{FF2B5EF4-FFF2-40B4-BE49-F238E27FC236}">
                <a16:creationId xmlns:a16="http://schemas.microsoft.com/office/drawing/2014/main" id="{DF8B11BB-E5EA-4F65-80E0-79DE7AD81A2B}"/>
              </a:ext>
            </a:extLst>
          </p:cNvPr>
          <p:cNvPicPr>
            <a:picLocks noChangeAspect="1"/>
          </p:cNvPicPr>
          <p:nvPr/>
        </p:nvPicPr>
        <p:blipFill>
          <a:blip r:embed="rId4"/>
          <a:stretch>
            <a:fillRect/>
          </a:stretch>
        </p:blipFill>
        <p:spPr>
          <a:xfrm>
            <a:off x="2409825" y="1624012"/>
            <a:ext cx="4324350" cy="1895475"/>
          </a:xfrm>
          <a:prstGeom prst="rect">
            <a:avLst/>
          </a:prstGeom>
        </p:spPr>
      </p:pic>
    </p:spTree>
    <p:extLst>
      <p:ext uri="{BB962C8B-B14F-4D97-AF65-F5344CB8AC3E}">
        <p14:creationId xmlns:p14="http://schemas.microsoft.com/office/powerpoint/2010/main" val="41232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itebackground.jpg">
            <a:extLst>
              <a:ext uri="{FF2B5EF4-FFF2-40B4-BE49-F238E27FC236}">
                <a16:creationId xmlns:a16="http://schemas.microsoft.com/office/drawing/2014/main" id="{141D1E8F-67F6-4A9D-B726-6F5A6D4FC4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a:extLst>
              <a:ext uri="{FF2B5EF4-FFF2-40B4-BE49-F238E27FC236}">
                <a16:creationId xmlns:a16="http://schemas.microsoft.com/office/drawing/2014/main" id="{D379EBDB-A3DA-4D0F-AC8A-D622DE0F7387}"/>
              </a:ext>
            </a:extLst>
          </p:cNvPr>
          <p:cNvSpPr>
            <a:spLocks noGrp="1"/>
          </p:cNvSpPr>
          <p:nvPr>
            <p:ph type="title"/>
          </p:nvPr>
        </p:nvSpPr>
        <p:spPr/>
        <p:txBody>
          <a:bodyPr/>
          <a:lstStyle/>
          <a:p>
            <a:r>
              <a:rPr lang="en-US"/>
              <a:t>Current Restore Process </a:t>
            </a:r>
          </a:p>
        </p:txBody>
      </p:sp>
      <p:sp>
        <p:nvSpPr>
          <p:cNvPr id="3" name="Content Placeholder 2">
            <a:extLst>
              <a:ext uri="{FF2B5EF4-FFF2-40B4-BE49-F238E27FC236}">
                <a16:creationId xmlns:a16="http://schemas.microsoft.com/office/drawing/2014/main" id="{1EDC4390-B47C-4320-BA95-BFD3BB37A506}"/>
              </a:ext>
            </a:extLst>
          </p:cNvPr>
          <p:cNvSpPr>
            <a:spLocks noGrp="1"/>
          </p:cNvSpPr>
          <p:nvPr>
            <p:ph idx="1"/>
          </p:nvPr>
        </p:nvSpPr>
        <p:spPr/>
        <p:txBody>
          <a:bodyPr/>
          <a:lstStyle/>
          <a:p>
            <a:r>
              <a:rPr lang="en-US"/>
              <a:t>Restore with web client</a:t>
            </a:r>
          </a:p>
          <a:p>
            <a:r>
              <a:rPr lang="en-US"/>
              <a:t>Put in a ticket with the CCA team</a:t>
            </a:r>
          </a:p>
          <a:p>
            <a:r>
              <a:rPr lang="en-US"/>
              <a:t>We work with you to get the file or VM restored.</a:t>
            </a:r>
          </a:p>
          <a:p>
            <a:pPr marL="0" indent="0">
              <a:buNone/>
            </a:pPr>
            <a:endParaRPr lang="en-US"/>
          </a:p>
        </p:txBody>
      </p:sp>
    </p:spTree>
    <p:extLst>
      <p:ext uri="{BB962C8B-B14F-4D97-AF65-F5344CB8AC3E}">
        <p14:creationId xmlns:p14="http://schemas.microsoft.com/office/powerpoint/2010/main" val="3708124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a:extLst>
              <a:ext uri="{FF2B5EF4-FFF2-40B4-BE49-F238E27FC236}">
                <a16:creationId xmlns:a16="http://schemas.microsoft.com/office/drawing/2014/main" id="{DA77DD61-9D76-45E2-9983-C4CB044A97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a:extLst>
              <a:ext uri="{FF2B5EF4-FFF2-40B4-BE49-F238E27FC236}">
                <a16:creationId xmlns:a16="http://schemas.microsoft.com/office/drawing/2014/main" id="{56CB6B1C-2175-4F8C-9F3D-BABF4D0FDC2A}"/>
              </a:ext>
            </a:extLst>
          </p:cNvPr>
          <p:cNvSpPr>
            <a:spLocks noGrp="1"/>
          </p:cNvSpPr>
          <p:nvPr>
            <p:ph type="title"/>
          </p:nvPr>
        </p:nvSpPr>
        <p:spPr/>
        <p:txBody>
          <a:bodyPr/>
          <a:lstStyle/>
          <a:p>
            <a:r>
              <a:rPr lang="en-US"/>
              <a:t>Improved Restore Process</a:t>
            </a:r>
          </a:p>
        </p:txBody>
      </p:sp>
      <p:sp>
        <p:nvSpPr>
          <p:cNvPr id="3" name="Content Placeholder 2">
            <a:extLst>
              <a:ext uri="{FF2B5EF4-FFF2-40B4-BE49-F238E27FC236}">
                <a16:creationId xmlns:a16="http://schemas.microsoft.com/office/drawing/2014/main" id="{8E74392B-F120-4DCB-97E8-60A5DD9A51A4}"/>
              </a:ext>
            </a:extLst>
          </p:cNvPr>
          <p:cNvSpPr>
            <a:spLocks noGrp="1"/>
          </p:cNvSpPr>
          <p:nvPr>
            <p:ph idx="1"/>
          </p:nvPr>
        </p:nvSpPr>
        <p:spPr/>
        <p:txBody>
          <a:bodyPr>
            <a:normAutofit/>
          </a:bodyPr>
          <a:lstStyle/>
          <a:p>
            <a:r>
              <a:rPr lang="en-US" sz="2800"/>
              <a:t>All File level and basic VM restores can be done by the IT Admin who owns the Data without a ticket to CCA</a:t>
            </a:r>
          </a:p>
        </p:txBody>
      </p:sp>
    </p:spTree>
    <p:extLst>
      <p:ext uri="{BB962C8B-B14F-4D97-AF65-F5344CB8AC3E}">
        <p14:creationId xmlns:p14="http://schemas.microsoft.com/office/powerpoint/2010/main" val="1279349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a:extLst>
              <a:ext uri="{FF2B5EF4-FFF2-40B4-BE49-F238E27FC236}">
                <a16:creationId xmlns:a16="http://schemas.microsoft.com/office/drawing/2014/main" id="{DA77DD61-9D76-45E2-9983-C4CB044A97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a:extLst>
              <a:ext uri="{FF2B5EF4-FFF2-40B4-BE49-F238E27FC236}">
                <a16:creationId xmlns:a16="http://schemas.microsoft.com/office/drawing/2014/main" id="{56CB6B1C-2175-4F8C-9F3D-BABF4D0FDC2A}"/>
              </a:ext>
            </a:extLst>
          </p:cNvPr>
          <p:cNvSpPr>
            <a:spLocks noGrp="1"/>
          </p:cNvSpPr>
          <p:nvPr>
            <p:ph type="title"/>
          </p:nvPr>
        </p:nvSpPr>
        <p:spPr/>
        <p:txBody>
          <a:bodyPr/>
          <a:lstStyle/>
          <a:p>
            <a:r>
              <a:rPr lang="en-US"/>
              <a:t>Report reading</a:t>
            </a:r>
          </a:p>
        </p:txBody>
      </p:sp>
      <p:sp>
        <p:nvSpPr>
          <p:cNvPr id="3" name="Content Placeholder 2">
            <a:extLst>
              <a:ext uri="{FF2B5EF4-FFF2-40B4-BE49-F238E27FC236}">
                <a16:creationId xmlns:a16="http://schemas.microsoft.com/office/drawing/2014/main" id="{8E74392B-F120-4DCB-97E8-60A5DD9A51A4}"/>
              </a:ext>
            </a:extLst>
          </p:cNvPr>
          <p:cNvSpPr>
            <a:spLocks noGrp="1"/>
          </p:cNvSpPr>
          <p:nvPr>
            <p:ph idx="1"/>
          </p:nvPr>
        </p:nvSpPr>
        <p:spPr/>
        <p:txBody>
          <a:bodyPr/>
          <a:lstStyle/>
          <a:p>
            <a:r>
              <a:rPr lang="en-US"/>
              <a:t>Green is good (no action needed)</a:t>
            </a:r>
          </a:p>
          <a:p>
            <a:r>
              <a:rPr lang="en-US"/>
              <a:t>Red is bad (contact CCA)</a:t>
            </a:r>
          </a:p>
          <a:p>
            <a:r>
              <a:rPr lang="en-US"/>
              <a:t>Orange is both (Read the details)</a:t>
            </a:r>
          </a:p>
          <a:p>
            <a:endParaRPr lang="en-US"/>
          </a:p>
        </p:txBody>
      </p:sp>
    </p:spTree>
    <p:extLst>
      <p:ext uri="{BB962C8B-B14F-4D97-AF65-F5344CB8AC3E}">
        <p14:creationId xmlns:p14="http://schemas.microsoft.com/office/powerpoint/2010/main" val="2763271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9" name="Title 1">
            <a:extLst>
              <a:ext uri="{FF2B5EF4-FFF2-40B4-BE49-F238E27FC236}">
                <a16:creationId xmlns:a16="http://schemas.microsoft.com/office/drawing/2014/main" id="{9452C421-F362-4936-9042-2856C7FA8D08}"/>
              </a:ext>
            </a:extLst>
          </p:cNvPr>
          <p:cNvSpPr>
            <a:spLocks noGrp="1"/>
          </p:cNvSpPr>
          <p:nvPr>
            <p:ph type="title"/>
          </p:nvPr>
        </p:nvSpPr>
        <p:spPr>
          <a:xfrm>
            <a:off x="91440" y="266700"/>
            <a:ext cx="8869680" cy="1193301"/>
          </a:xfrm>
        </p:spPr>
        <p:txBody>
          <a:bodyPr>
            <a:normAutofit fontScale="90000"/>
          </a:bodyPr>
          <a:lstStyle/>
          <a:p>
            <a:r>
              <a:rPr lang="en-US"/>
              <a:t>Best Practices</a:t>
            </a:r>
            <a:br>
              <a:rPr lang="en-US"/>
            </a:br>
            <a:endParaRPr lang="en-US"/>
          </a:p>
        </p:txBody>
      </p:sp>
      <p:sp>
        <p:nvSpPr>
          <p:cNvPr id="6" name="TextBox 5">
            <a:extLst>
              <a:ext uri="{FF2B5EF4-FFF2-40B4-BE49-F238E27FC236}">
                <a16:creationId xmlns:a16="http://schemas.microsoft.com/office/drawing/2014/main" id="{F799E0B2-ED84-4647-BEA6-A46D1D8892CF}"/>
              </a:ext>
            </a:extLst>
          </p:cNvPr>
          <p:cNvSpPr txBox="1"/>
          <p:nvPr/>
        </p:nvSpPr>
        <p:spPr>
          <a:xfrm>
            <a:off x="842210" y="1676400"/>
            <a:ext cx="7130715" cy="1754326"/>
          </a:xfrm>
          <a:prstGeom prst="rect">
            <a:avLst/>
          </a:prstGeom>
          <a:noFill/>
        </p:spPr>
        <p:txBody>
          <a:bodyPr wrap="square" rtlCol="0">
            <a:spAutoFit/>
          </a:bodyPr>
          <a:lstStyle/>
          <a:p>
            <a:pPr marL="342900" indent="-342900">
              <a:buAutoNum type="arabicPeriod"/>
            </a:pPr>
            <a:r>
              <a:rPr lang="en-US"/>
              <a:t>At least glance at the backup reports daily</a:t>
            </a:r>
          </a:p>
          <a:p>
            <a:pPr marL="342900" indent="-342900">
              <a:buAutoNum type="arabicPeriod"/>
            </a:pPr>
            <a:r>
              <a:rPr lang="en-US"/>
              <a:t>Delete unneeded data. We have a limited licenses and hardware for backed up data. </a:t>
            </a:r>
          </a:p>
          <a:p>
            <a:pPr marL="342900" indent="-342900">
              <a:buAutoNum type="arabicPeriod"/>
            </a:pPr>
            <a:r>
              <a:rPr lang="en-US"/>
              <a:t>Keep important data either on OneDrive, or a network share</a:t>
            </a:r>
          </a:p>
          <a:p>
            <a:pPr marL="342900" indent="-342900">
              <a:buAutoNum type="arabicPeriod"/>
            </a:pPr>
            <a:r>
              <a:rPr lang="en-US"/>
              <a:t>Use full agents for database servers</a:t>
            </a:r>
          </a:p>
          <a:p>
            <a:pPr marL="342900" indent="-342900">
              <a:buAutoNum type="arabicPeriod"/>
            </a:pPr>
            <a:r>
              <a:rPr lang="en-US"/>
              <a:t>Don’t get 0wned. </a:t>
            </a:r>
          </a:p>
        </p:txBody>
      </p:sp>
    </p:spTree>
    <p:extLst>
      <p:ext uri="{BB962C8B-B14F-4D97-AF65-F5344CB8AC3E}">
        <p14:creationId xmlns:p14="http://schemas.microsoft.com/office/powerpoint/2010/main" val="2455290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a:extLst>
              <a:ext uri="{FF2B5EF4-FFF2-40B4-BE49-F238E27FC236}">
                <a16:creationId xmlns:a16="http://schemas.microsoft.com/office/drawing/2014/main" id="{0A5C440C-9403-490B-8C97-7BBFB0226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7319"/>
            <a:ext cx="9138197" cy="5143500"/>
          </a:xfrm>
          <a:prstGeom prst="rect">
            <a:avLst/>
          </a:prstGeom>
        </p:spPr>
      </p:pic>
      <p:sp>
        <p:nvSpPr>
          <p:cNvPr id="2" name="Title 1">
            <a:extLst>
              <a:ext uri="{FF2B5EF4-FFF2-40B4-BE49-F238E27FC236}">
                <a16:creationId xmlns:a16="http://schemas.microsoft.com/office/drawing/2014/main" id="{C80B6F92-53AA-40FD-82EE-BA9C0A82DB94}"/>
              </a:ext>
            </a:extLst>
          </p:cNvPr>
          <p:cNvSpPr>
            <a:spLocks noGrp="1"/>
          </p:cNvSpPr>
          <p:nvPr>
            <p:ph type="title"/>
          </p:nvPr>
        </p:nvSpPr>
        <p:spPr/>
        <p:txBody>
          <a:bodyPr/>
          <a:lstStyle/>
          <a:p>
            <a:r>
              <a:rPr lang="en-US"/>
              <a:t>A note on Ransomware</a:t>
            </a:r>
          </a:p>
        </p:txBody>
      </p:sp>
      <p:sp>
        <p:nvSpPr>
          <p:cNvPr id="3" name="Content Placeholder 2">
            <a:extLst>
              <a:ext uri="{FF2B5EF4-FFF2-40B4-BE49-F238E27FC236}">
                <a16:creationId xmlns:a16="http://schemas.microsoft.com/office/drawing/2014/main" id="{178638D4-6716-4A19-A26C-CCD06B310DDF}"/>
              </a:ext>
            </a:extLst>
          </p:cNvPr>
          <p:cNvSpPr>
            <a:spLocks noGrp="1"/>
          </p:cNvSpPr>
          <p:nvPr>
            <p:ph idx="1"/>
          </p:nvPr>
        </p:nvSpPr>
        <p:spPr/>
        <p:txBody>
          <a:bodyPr>
            <a:normAutofit/>
          </a:bodyPr>
          <a:lstStyle/>
          <a:p>
            <a:r>
              <a:rPr lang="en-US" sz="1800"/>
              <a:t>Commvault does have some ransomware protections built in. </a:t>
            </a:r>
          </a:p>
          <a:p>
            <a:r>
              <a:rPr lang="en-US" sz="1800"/>
              <a:t>In the event data is encrypted due to ransomware we would move to restore date from Commvault back to the last good backup</a:t>
            </a:r>
          </a:p>
          <a:p>
            <a:r>
              <a:rPr lang="en-US" sz="1800"/>
              <a:t>If on premise Commvault itself is encrypted along with our data, we would restore from AWS off site copies.</a:t>
            </a:r>
          </a:p>
          <a:p>
            <a:r>
              <a:rPr lang="en-US" sz="1800"/>
              <a:t>If active data, onsite back, and off-site backup are encrypted we are exploring the use of immutable (also called WORM write once read many) copies of our data in a separate S3 bucket in AWS that we can restore from.</a:t>
            </a:r>
          </a:p>
          <a:p>
            <a:endParaRPr lang="en-US" sz="1800"/>
          </a:p>
          <a:p>
            <a:endParaRPr lang="en-US" sz="2000"/>
          </a:p>
        </p:txBody>
      </p:sp>
    </p:spTree>
    <p:extLst>
      <p:ext uri="{BB962C8B-B14F-4D97-AF65-F5344CB8AC3E}">
        <p14:creationId xmlns:p14="http://schemas.microsoft.com/office/powerpoint/2010/main" val="663712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9" name="Title 1">
            <a:extLst>
              <a:ext uri="{FF2B5EF4-FFF2-40B4-BE49-F238E27FC236}">
                <a16:creationId xmlns:a16="http://schemas.microsoft.com/office/drawing/2014/main" id="{9452C421-F362-4936-9042-2856C7FA8D08}"/>
              </a:ext>
            </a:extLst>
          </p:cNvPr>
          <p:cNvSpPr>
            <a:spLocks noGrp="1"/>
          </p:cNvSpPr>
          <p:nvPr>
            <p:ph type="title"/>
          </p:nvPr>
        </p:nvSpPr>
        <p:spPr>
          <a:xfrm>
            <a:off x="195714" y="1750595"/>
            <a:ext cx="8869680" cy="1128963"/>
          </a:xfrm>
        </p:spPr>
        <p:txBody>
          <a:bodyPr>
            <a:normAutofit fontScale="90000"/>
          </a:bodyPr>
          <a:lstStyle/>
          <a:p>
            <a:r>
              <a:rPr lang="en-US"/>
              <a:t>Questions?</a:t>
            </a:r>
            <a:br>
              <a:rPr lang="en-US"/>
            </a:br>
            <a:endParaRPr lang="en-US"/>
          </a:p>
        </p:txBody>
      </p:sp>
    </p:spTree>
    <p:extLst>
      <p:ext uri="{BB962C8B-B14F-4D97-AF65-F5344CB8AC3E}">
        <p14:creationId xmlns:p14="http://schemas.microsoft.com/office/powerpoint/2010/main" val="1537343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Tree>
    <p:extLst>
      <p:ext uri="{BB962C8B-B14F-4D97-AF65-F5344CB8AC3E}">
        <p14:creationId xmlns:p14="http://schemas.microsoft.com/office/powerpoint/2010/main" val="42425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7319"/>
            <a:ext cx="9138197" cy="5143500"/>
          </a:xfrm>
          <a:prstGeom prst="rect">
            <a:avLst/>
          </a:prstGeom>
        </p:spPr>
      </p:pic>
      <p:sp>
        <p:nvSpPr>
          <p:cNvPr id="7" name="Title 1">
            <a:extLst>
              <a:ext uri="{FF2B5EF4-FFF2-40B4-BE49-F238E27FC236}">
                <a16:creationId xmlns:a16="http://schemas.microsoft.com/office/drawing/2014/main" id="{B2C17214-8AE0-4E71-B03D-58114B92E735}"/>
              </a:ext>
            </a:extLst>
          </p:cNvPr>
          <p:cNvSpPr txBox="1">
            <a:spLocks/>
          </p:cNvSpPr>
          <p:nvPr/>
        </p:nvSpPr>
        <p:spPr>
          <a:xfrm>
            <a:off x="673823" y="968551"/>
            <a:ext cx="7790543" cy="247151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C00000"/>
                </a:solidFill>
              </a:rPr>
              <a:t>Enterprise Backups</a:t>
            </a:r>
          </a:p>
        </p:txBody>
      </p:sp>
      <p:sp>
        <p:nvSpPr>
          <p:cNvPr id="8" name="Subtitle 2">
            <a:extLst>
              <a:ext uri="{FF2B5EF4-FFF2-40B4-BE49-F238E27FC236}">
                <a16:creationId xmlns:a16="http://schemas.microsoft.com/office/drawing/2014/main" id="{66104111-7AC5-4116-8BBE-00B264114171}"/>
              </a:ext>
            </a:extLst>
          </p:cNvPr>
          <p:cNvSpPr txBox="1">
            <a:spLocks/>
          </p:cNvSpPr>
          <p:nvPr/>
        </p:nvSpPr>
        <p:spPr>
          <a:xfrm>
            <a:off x="1724294" y="2500257"/>
            <a:ext cx="5689600" cy="1066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dirty="0"/>
          </a:p>
        </p:txBody>
      </p:sp>
    </p:spTree>
    <p:extLst>
      <p:ext uri="{BB962C8B-B14F-4D97-AF65-F5344CB8AC3E}">
        <p14:creationId xmlns:p14="http://schemas.microsoft.com/office/powerpoint/2010/main" val="402877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itebackground.jpg">
            <a:extLst>
              <a:ext uri="{FF2B5EF4-FFF2-40B4-BE49-F238E27FC236}">
                <a16:creationId xmlns:a16="http://schemas.microsoft.com/office/drawing/2014/main" id="{94686466-74F8-4194-8DE8-5D341180B0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 y="7319"/>
            <a:ext cx="9138197" cy="5143500"/>
          </a:xfrm>
          <a:prstGeom prst="rect">
            <a:avLst/>
          </a:prstGeom>
        </p:spPr>
      </p:pic>
      <p:sp>
        <p:nvSpPr>
          <p:cNvPr id="2" name="Title 1">
            <a:extLst>
              <a:ext uri="{FF2B5EF4-FFF2-40B4-BE49-F238E27FC236}">
                <a16:creationId xmlns:a16="http://schemas.microsoft.com/office/drawing/2014/main" id="{24BD8C13-4C72-471A-8655-CA197220A710}"/>
              </a:ext>
            </a:extLst>
          </p:cNvPr>
          <p:cNvSpPr>
            <a:spLocks noGrp="1"/>
          </p:cNvSpPr>
          <p:nvPr>
            <p:ph type="title"/>
          </p:nvPr>
        </p:nvSpPr>
        <p:spPr/>
        <p:txBody>
          <a:bodyPr>
            <a:normAutofit/>
          </a:bodyPr>
          <a:lstStyle/>
          <a:p>
            <a:r>
              <a:rPr lang="en-US"/>
              <a:t>The Backup Service</a:t>
            </a:r>
          </a:p>
        </p:txBody>
      </p:sp>
      <p:sp>
        <p:nvSpPr>
          <p:cNvPr id="3" name="Content Placeholder 2">
            <a:extLst>
              <a:ext uri="{FF2B5EF4-FFF2-40B4-BE49-F238E27FC236}">
                <a16:creationId xmlns:a16="http://schemas.microsoft.com/office/drawing/2014/main" id="{6250F4FA-E724-4707-8B10-8247CA4E8669}"/>
              </a:ext>
            </a:extLst>
          </p:cNvPr>
          <p:cNvSpPr>
            <a:spLocks noGrp="1"/>
          </p:cNvSpPr>
          <p:nvPr>
            <p:ph idx="1"/>
          </p:nvPr>
        </p:nvSpPr>
        <p:spPr/>
        <p:txBody>
          <a:bodyPr>
            <a:normAutofit/>
          </a:bodyPr>
          <a:lstStyle/>
          <a:p>
            <a:r>
              <a:rPr lang="en-US" sz="1500"/>
              <a:t>Keep 60 Days worth of backup data</a:t>
            </a:r>
          </a:p>
          <a:p>
            <a:r>
              <a:rPr lang="en-US" sz="1500"/>
              <a:t>Systems are backed up every day</a:t>
            </a:r>
          </a:p>
          <a:p>
            <a:r>
              <a:rPr lang="en-US" sz="1500"/>
              <a:t>Incremental backup occur every Sat, Sun, Mon, Tues, Wed, Thurs at 10pm</a:t>
            </a:r>
          </a:p>
          <a:p>
            <a:r>
              <a:rPr lang="en-US" sz="1500"/>
              <a:t>Synthetic Full occur every Friday</a:t>
            </a:r>
          </a:p>
          <a:p>
            <a:pPr lvl="1"/>
            <a:r>
              <a:rPr lang="en-US" sz="1200"/>
              <a:t>A Synthetic Full is a combination of all Incremental backups taken after the last full/Synthetic Full</a:t>
            </a:r>
          </a:p>
          <a:p>
            <a:r>
              <a:rPr lang="en-US" sz="1500"/>
              <a:t>A copy of all Commvault data is shipped to DR daily starting at 6am</a:t>
            </a:r>
          </a:p>
          <a:p>
            <a:endParaRPr lang="en-US" sz="1500"/>
          </a:p>
          <a:p>
            <a:pPr marL="0" indent="0">
              <a:buNone/>
            </a:pPr>
            <a:r>
              <a:rPr lang="en-US" sz="1500"/>
              <a:t>There are many other types of backups (SQL, Oracle, AD, S3).</a:t>
            </a:r>
          </a:p>
        </p:txBody>
      </p:sp>
    </p:spTree>
    <p:extLst>
      <p:ext uri="{BB962C8B-B14F-4D97-AF65-F5344CB8AC3E}">
        <p14:creationId xmlns:p14="http://schemas.microsoft.com/office/powerpoint/2010/main" val="359911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5" name="Title 1">
            <a:extLst>
              <a:ext uri="{FF2B5EF4-FFF2-40B4-BE49-F238E27FC236}">
                <a16:creationId xmlns:a16="http://schemas.microsoft.com/office/drawing/2014/main" id="{A2771B09-8E9C-48C7-98FF-D109DD381B85}"/>
              </a:ext>
            </a:extLst>
          </p:cNvPr>
          <p:cNvSpPr>
            <a:spLocks noGrp="1"/>
          </p:cNvSpPr>
          <p:nvPr>
            <p:ph type="title"/>
          </p:nvPr>
        </p:nvSpPr>
        <p:spPr>
          <a:xfrm>
            <a:off x="3028950" y="1943100"/>
            <a:ext cx="4972050" cy="777479"/>
          </a:xfrm>
        </p:spPr>
        <p:txBody>
          <a:bodyPr>
            <a:normAutofit fontScale="90000"/>
          </a:bodyPr>
          <a:lstStyle/>
          <a:p>
            <a:r>
              <a:rPr lang="en-US" sz="4500"/>
              <a:t>The bad old days</a:t>
            </a:r>
            <a:br>
              <a:rPr lang="en-US" sz="4500"/>
            </a:br>
            <a:r>
              <a:rPr lang="en-US" sz="4500"/>
              <a:t>Or </a:t>
            </a:r>
            <a:br>
              <a:rPr lang="en-US" sz="4500"/>
            </a:br>
            <a:r>
              <a:rPr lang="en-US" sz="4500"/>
              <a:t>Why not tape?</a:t>
            </a:r>
          </a:p>
        </p:txBody>
      </p:sp>
    </p:spTree>
    <p:extLst>
      <p:ext uri="{BB962C8B-B14F-4D97-AF65-F5344CB8AC3E}">
        <p14:creationId xmlns:p14="http://schemas.microsoft.com/office/powerpoint/2010/main" val="41838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whitebackground.jpg">
            <a:extLst>
              <a:ext uri="{FF2B5EF4-FFF2-40B4-BE49-F238E27FC236}">
                <a16:creationId xmlns:a16="http://schemas.microsoft.com/office/drawing/2014/main" id="{E51AB2A8-660C-4E75-890C-44825B2F55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31" name="Title 1">
            <a:extLst>
              <a:ext uri="{FF2B5EF4-FFF2-40B4-BE49-F238E27FC236}">
                <a16:creationId xmlns:a16="http://schemas.microsoft.com/office/drawing/2014/main" id="{972C0CEF-C352-4A73-B351-35D50532B7D3}"/>
              </a:ext>
            </a:extLst>
          </p:cNvPr>
          <p:cNvSpPr txBox="1">
            <a:spLocks/>
          </p:cNvSpPr>
          <p:nvPr/>
        </p:nvSpPr>
        <p:spPr>
          <a:xfrm>
            <a:off x="326359" y="2108859"/>
            <a:ext cx="8324158" cy="1036638"/>
          </a:xfrm>
          <a:prstGeom prst="rect">
            <a:avLst/>
          </a:prstGeom>
        </p:spPr>
        <p:txBody>
          <a:bodyPr vert="horz" lIns="91440" tIns="45720" rIns="91440" bIns="45720" rtlCol="0" anchor="ctr">
            <a:noAutofit/>
          </a:bodyPr>
          <a:lstStyle>
            <a:lvl1pPr algn="l" defTabSz="457200" rtl="0" eaLnBrk="1" latinLnBrk="0" hangingPunct="1">
              <a:spcBef>
                <a:spcPct val="0"/>
              </a:spcBef>
              <a:buNone/>
              <a:defRPr sz="4200" b="0" i="0" kern="1200">
                <a:solidFill>
                  <a:srgbClr val="CE1126"/>
                </a:solidFill>
                <a:latin typeface="Arial Bold"/>
                <a:ea typeface="+mj-ea"/>
                <a:cs typeface="Arial Bold"/>
              </a:defRPr>
            </a:lvl1pPr>
          </a:lstStyle>
          <a:p>
            <a:endParaRPr lang="en-US"/>
          </a:p>
        </p:txBody>
      </p:sp>
      <p:sp>
        <p:nvSpPr>
          <p:cNvPr id="2" name="TextBox 1">
            <a:extLst>
              <a:ext uri="{FF2B5EF4-FFF2-40B4-BE49-F238E27FC236}">
                <a16:creationId xmlns:a16="http://schemas.microsoft.com/office/drawing/2014/main" id="{EF86AC11-6B8D-40AD-BC69-ADE7C79A0228}"/>
              </a:ext>
            </a:extLst>
          </p:cNvPr>
          <p:cNvSpPr txBox="1"/>
          <p:nvPr/>
        </p:nvSpPr>
        <p:spPr>
          <a:xfrm>
            <a:off x="4194495" y="427839"/>
            <a:ext cx="3389153" cy="369332"/>
          </a:xfrm>
          <a:prstGeom prst="rect">
            <a:avLst/>
          </a:prstGeom>
          <a:noFill/>
        </p:spPr>
        <p:txBody>
          <a:bodyPr wrap="square" rtlCol="0">
            <a:spAutoFit/>
          </a:bodyPr>
          <a:lstStyle/>
          <a:p>
            <a:r>
              <a:rPr lang="en-US"/>
              <a:t>Old and busted Arch</a:t>
            </a:r>
          </a:p>
        </p:txBody>
      </p:sp>
      <p:pic>
        <p:nvPicPr>
          <p:cNvPr id="4" name="Picture 3">
            <a:extLst>
              <a:ext uri="{FF2B5EF4-FFF2-40B4-BE49-F238E27FC236}">
                <a16:creationId xmlns:a16="http://schemas.microsoft.com/office/drawing/2014/main" id="{FB530CBA-016B-44F5-BB0C-4FDA3AF5C581}"/>
              </a:ext>
            </a:extLst>
          </p:cNvPr>
          <p:cNvPicPr>
            <a:picLocks noChangeAspect="1"/>
          </p:cNvPicPr>
          <p:nvPr/>
        </p:nvPicPr>
        <p:blipFill>
          <a:blip r:embed="rId4"/>
          <a:stretch>
            <a:fillRect/>
          </a:stretch>
        </p:blipFill>
        <p:spPr>
          <a:xfrm>
            <a:off x="1235631" y="67112"/>
            <a:ext cx="7061761" cy="4715661"/>
          </a:xfrm>
          <a:prstGeom prst="rect">
            <a:avLst/>
          </a:prstGeom>
        </p:spPr>
      </p:pic>
    </p:spTree>
    <p:extLst>
      <p:ext uri="{BB962C8B-B14F-4D97-AF65-F5344CB8AC3E}">
        <p14:creationId xmlns:p14="http://schemas.microsoft.com/office/powerpoint/2010/main" val="235109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nodePh="1">
                                  <p:stCondLst>
                                    <p:cond delay="0"/>
                                  </p:stCondLst>
                                  <p:endCondLst>
                                    <p:cond evt="begin" delay="0">
                                      <p:tn val="5"/>
                                    </p:cond>
                                  </p:endCondLst>
                                  <p:childTnLst>
                                    <p:animMotion origin="layout" path="M 1.38889E-6 -3.82716E-6 L -0.00052 -0.34568 " pathEditMode="relative" rAng="0" ptsTypes="AA">
                                      <p:cBhvr>
                                        <p:cTn id="6" dur="2000" fill="hold"/>
                                        <p:tgtEl>
                                          <p:spTgt spid="31"/>
                                        </p:tgtEl>
                                        <p:attrNameLst>
                                          <p:attrName>ppt_x</p:attrName>
                                          <p:attrName>ppt_y</p:attrName>
                                        </p:attrNameLst>
                                      </p:cBhvr>
                                      <p:rCtr x="-35" y="-172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37" name="Title 36">
            <a:extLst>
              <a:ext uri="{FF2B5EF4-FFF2-40B4-BE49-F238E27FC236}">
                <a16:creationId xmlns:a16="http://schemas.microsoft.com/office/drawing/2014/main" id="{521CD845-1F33-46C0-998F-CBD285504C1E}"/>
              </a:ext>
            </a:extLst>
          </p:cNvPr>
          <p:cNvSpPr>
            <a:spLocks noGrp="1"/>
          </p:cNvSpPr>
          <p:nvPr>
            <p:ph type="title"/>
          </p:nvPr>
        </p:nvSpPr>
        <p:spPr>
          <a:xfrm>
            <a:off x="457200" y="205978"/>
            <a:ext cx="8229600" cy="1058941"/>
          </a:xfrm>
        </p:spPr>
        <p:txBody>
          <a:bodyPr>
            <a:normAutofit/>
          </a:bodyPr>
          <a:lstStyle/>
          <a:p>
            <a:r>
              <a:rPr lang="en-US">
                <a:solidFill>
                  <a:srgbClr val="C00000"/>
                </a:solidFill>
              </a:rPr>
              <a:t>Current Challenges</a:t>
            </a:r>
          </a:p>
        </p:txBody>
      </p:sp>
      <p:sp>
        <p:nvSpPr>
          <p:cNvPr id="3" name="Content Placeholder 2">
            <a:extLst>
              <a:ext uri="{FF2B5EF4-FFF2-40B4-BE49-F238E27FC236}">
                <a16:creationId xmlns:a16="http://schemas.microsoft.com/office/drawing/2014/main" id="{37948943-0610-4981-8722-1FC8071A5D8C}"/>
              </a:ext>
            </a:extLst>
          </p:cNvPr>
          <p:cNvSpPr>
            <a:spLocks noGrp="1"/>
          </p:cNvSpPr>
          <p:nvPr>
            <p:ph idx="1"/>
          </p:nvPr>
        </p:nvSpPr>
        <p:spPr/>
        <p:txBody>
          <a:bodyPr/>
          <a:lstStyle/>
          <a:p>
            <a:r>
              <a:rPr lang="en-US"/>
              <a:t>Limited space</a:t>
            </a:r>
          </a:p>
          <a:p>
            <a:r>
              <a:rPr lang="en-US"/>
              <a:t>Limited flexibility</a:t>
            </a:r>
          </a:p>
          <a:p>
            <a:r>
              <a:rPr lang="en-US"/>
              <a:t>EOL hardware</a:t>
            </a:r>
          </a:p>
          <a:p>
            <a:r>
              <a:rPr lang="en-US"/>
              <a:t>Limited bandwidth</a:t>
            </a:r>
          </a:p>
        </p:txBody>
      </p:sp>
    </p:spTree>
    <p:extLst>
      <p:ext uri="{BB962C8B-B14F-4D97-AF65-F5344CB8AC3E}">
        <p14:creationId xmlns:p14="http://schemas.microsoft.com/office/powerpoint/2010/main" val="244725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3" name="Title 2">
            <a:extLst>
              <a:ext uri="{FF2B5EF4-FFF2-40B4-BE49-F238E27FC236}">
                <a16:creationId xmlns:a16="http://schemas.microsoft.com/office/drawing/2014/main" id="{423213B5-5283-4426-888B-8EECB85A5548}"/>
              </a:ext>
            </a:extLst>
          </p:cNvPr>
          <p:cNvSpPr>
            <a:spLocks noGrp="1"/>
          </p:cNvSpPr>
          <p:nvPr>
            <p:ph type="title"/>
          </p:nvPr>
        </p:nvSpPr>
        <p:spPr/>
        <p:txBody>
          <a:bodyPr/>
          <a:lstStyle/>
          <a:p>
            <a:r>
              <a:rPr lang="en-US"/>
              <a:t>New Architecture</a:t>
            </a:r>
          </a:p>
        </p:txBody>
      </p:sp>
      <p:pic>
        <p:nvPicPr>
          <p:cNvPr id="31" name="Content Placeholder 30">
            <a:extLst>
              <a:ext uri="{FF2B5EF4-FFF2-40B4-BE49-F238E27FC236}">
                <a16:creationId xmlns:a16="http://schemas.microsoft.com/office/drawing/2014/main" id="{7E17A3EB-224D-490D-A786-2DC60133341A}"/>
              </a:ext>
            </a:extLst>
          </p:cNvPr>
          <p:cNvPicPr>
            <a:picLocks noGrp="1" noChangeAspect="1"/>
          </p:cNvPicPr>
          <p:nvPr>
            <p:ph idx="1"/>
          </p:nvPr>
        </p:nvPicPr>
        <p:blipFill>
          <a:blip r:embed="rId4"/>
          <a:stretch>
            <a:fillRect/>
          </a:stretch>
        </p:blipFill>
        <p:spPr>
          <a:xfrm>
            <a:off x="1344069" y="1200150"/>
            <a:ext cx="6455862" cy="3394075"/>
          </a:xfrm>
        </p:spPr>
      </p:pic>
    </p:spTree>
    <p:extLst>
      <p:ext uri="{BB962C8B-B14F-4D97-AF65-F5344CB8AC3E}">
        <p14:creationId xmlns:p14="http://schemas.microsoft.com/office/powerpoint/2010/main" val="31931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9" name="Title 1">
            <a:extLst>
              <a:ext uri="{FF2B5EF4-FFF2-40B4-BE49-F238E27FC236}">
                <a16:creationId xmlns:a16="http://schemas.microsoft.com/office/drawing/2014/main" id="{9452C421-F362-4936-9042-2856C7FA8D08}"/>
              </a:ext>
            </a:extLst>
          </p:cNvPr>
          <p:cNvSpPr>
            <a:spLocks noGrp="1"/>
          </p:cNvSpPr>
          <p:nvPr>
            <p:ph type="title"/>
          </p:nvPr>
        </p:nvSpPr>
        <p:spPr>
          <a:xfrm>
            <a:off x="91440" y="266700"/>
            <a:ext cx="8869680" cy="1193301"/>
          </a:xfrm>
        </p:spPr>
        <p:txBody>
          <a:bodyPr>
            <a:normAutofit fontScale="90000"/>
          </a:bodyPr>
          <a:lstStyle/>
          <a:p>
            <a:r>
              <a:rPr lang="en-US"/>
              <a:t>Hyperscale Advantages</a:t>
            </a:r>
            <a:br>
              <a:rPr lang="en-US"/>
            </a:br>
            <a:endParaRPr lang="en-US"/>
          </a:p>
        </p:txBody>
      </p:sp>
      <p:sp>
        <p:nvSpPr>
          <p:cNvPr id="6" name="TextBox 5">
            <a:extLst>
              <a:ext uri="{FF2B5EF4-FFF2-40B4-BE49-F238E27FC236}">
                <a16:creationId xmlns:a16="http://schemas.microsoft.com/office/drawing/2014/main" id="{F799E0B2-ED84-4647-BEA6-A46D1D8892CF}"/>
              </a:ext>
            </a:extLst>
          </p:cNvPr>
          <p:cNvSpPr txBox="1"/>
          <p:nvPr/>
        </p:nvSpPr>
        <p:spPr>
          <a:xfrm>
            <a:off x="842211" y="1676400"/>
            <a:ext cx="4187460" cy="1200329"/>
          </a:xfrm>
          <a:prstGeom prst="rect">
            <a:avLst/>
          </a:prstGeom>
          <a:noFill/>
        </p:spPr>
        <p:txBody>
          <a:bodyPr wrap="square" rtlCol="0">
            <a:spAutoFit/>
          </a:bodyPr>
          <a:lstStyle/>
          <a:p>
            <a:r>
              <a:rPr lang="en-US"/>
              <a:t>1. Increased flexibility and expansion</a:t>
            </a:r>
          </a:p>
          <a:p>
            <a:r>
              <a:rPr lang="en-US"/>
              <a:t>2. MUCH more space (1.4Pb!)</a:t>
            </a:r>
          </a:p>
          <a:p>
            <a:r>
              <a:rPr lang="en-US"/>
              <a:t>3. Better bandwidth</a:t>
            </a:r>
          </a:p>
          <a:p>
            <a:r>
              <a:rPr lang="en-US"/>
              <a:t>4. Slightly lower costs</a:t>
            </a:r>
          </a:p>
        </p:txBody>
      </p:sp>
    </p:spTree>
    <p:extLst>
      <p:ext uri="{BB962C8B-B14F-4D97-AF65-F5344CB8AC3E}">
        <p14:creationId xmlns:p14="http://schemas.microsoft.com/office/powerpoint/2010/main" val="194377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37" y="9525"/>
            <a:ext cx="9138197" cy="5143500"/>
          </a:xfrm>
          <a:prstGeom prst="rect">
            <a:avLst/>
          </a:prstGeom>
        </p:spPr>
      </p:pic>
      <p:sp>
        <p:nvSpPr>
          <p:cNvPr id="9" name="Title 1">
            <a:extLst>
              <a:ext uri="{FF2B5EF4-FFF2-40B4-BE49-F238E27FC236}">
                <a16:creationId xmlns:a16="http://schemas.microsoft.com/office/drawing/2014/main" id="{9452C421-F362-4936-9042-2856C7FA8D08}"/>
              </a:ext>
            </a:extLst>
          </p:cNvPr>
          <p:cNvSpPr>
            <a:spLocks noGrp="1"/>
          </p:cNvSpPr>
          <p:nvPr>
            <p:ph type="title"/>
          </p:nvPr>
        </p:nvSpPr>
        <p:spPr>
          <a:xfrm>
            <a:off x="91440" y="266700"/>
            <a:ext cx="8869680" cy="1193301"/>
          </a:xfrm>
        </p:spPr>
        <p:txBody>
          <a:bodyPr>
            <a:normAutofit fontScale="90000"/>
          </a:bodyPr>
          <a:lstStyle/>
          <a:p>
            <a:r>
              <a:rPr lang="en-US"/>
              <a:t>Basic Navigation of CV</a:t>
            </a:r>
            <a:br>
              <a:rPr lang="en-US"/>
            </a:br>
            <a:endParaRPr lang="en-US"/>
          </a:p>
        </p:txBody>
      </p:sp>
      <p:sp>
        <p:nvSpPr>
          <p:cNvPr id="6" name="TextBox 5">
            <a:extLst>
              <a:ext uri="{FF2B5EF4-FFF2-40B4-BE49-F238E27FC236}">
                <a16:creationId xmlns:a16="http://schemas.microsoft.com/office/drawing/2014/main" id="{F799E0B2-ED84-4647-BEA6-A46D1D8892CF}"/>
              </a:ext>
            </a:extLst>
          </p:cNvPr>
          <p:cNvSpPr txBox="1"/>
          <p:nvPr/>
        </p:nvSpPr>
        <p:spPr>
          <a:xfrm>
            <a:off x="842211" y="1676400"/>
            <a:ext cx="4187460" cy="923330"/>
          </a:xfrm>
          <a:prstGeom prst="rect">
            <a:avLst/>
          </a:prstGeom>
          <a:noFill/>
        </p:spPr>
        <p:txBody>
          <a:bodyPr wrap="square" rtlCol="0">
            <a:spAutoFit/>
          </a:bodyPr>
          <a:lstStyle/>
          <a:p>
            <a:r>
              <a:rPr lang="en-US"/>
              <a:t>URL: https:\\commserv.ilstu.edu</a:t>
            </a:r>
          </a:p>
          <a:p>
            <a:br>
              <a:rPr lang="en-US"/>
            </a:br>
            <a:r>
              <a:rPr lang="en-US"/>
              <a:t>Login: Use  </a:t>
            </a:r>
            <a:r>
              <a:rPr lang="en-US" err="1"/>
              <a:t>adilstu</a:t>
            </a:r>
            <a:r>
              <a:rPr lang="en-US"/>
              <a:t>\&lt;admin username&gt;</a:t>
            </a:r>
          </a:p>
        </p:txBody>
      </p:sp>
    </p:spTree>
    <p:extLst>
      <p:ext uri="{BB962C8B-B14F-4D97-AF65-F5344CB8AC3E}">
        <p14:creationId xmlns:p14="http://schemas.microsoft.com/office/powerpoint/2010/main" val="315820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26F13A799BA4419606FC0641086D8C" ma:contentTypeVersion="14" ma:contentTypeDescription="Create a new document." ma:contentTypeScope="" ma:versionID="5e70b5bebf2315d13898924650ac15a8">
  <xsd:schema xmlns:xsd="http://www.w3.org/2001/XMLSchema" xmlns:xs="http://www.w3.org/2001/XMLSchema" xmlns:p="http://schemas.microsoft.com/office/2006/metadata/properties" xmlns:ns1="http://schemas.microsoft.com/sharepoint/v3" xmlns:ns2="7ef9c56b-04b5-4dc6-a7d1-e35ff4692039" xmlns:ns3="589577e7-b0d2-4c6e-b311-cb5af5798515" targetNamespace="http://schemas.microsoft.com/office/2006/metadata/properties" ma:root="true" ma:fieldsID="d0dbec30a0d09ed6a03000dffbe6c8ef" ns1:_="" ns2:_="" ns3:_="">
    <xsd:import namespace="http://schemas.microsoft.com/sharepoint/v3"/>
    <xsd:import namespace="7ef9c56b-04b5-4dc6-a7d1-e35ff4692039"/>
    <xsd:import namespace="589577e7-b0d2-4c6e-b311-cb5af57985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1:_ip_UnifiedCompliancePolicyProperties" minOccurs="0"/>
                <xsd:element ref="ns1:_ip_UnifiedCompliancePolicyUIActio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9c56b-04b5-4dc6-a7d1-e35ff469203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9577e7-b0d2-4c6e-b311-cb5af579851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1D1705F0-FFB5-487C-BB50-5688D06A5CD7}">
  <ds:schemaRefs>
    <ds:schemaRef ds:uri="589577e7-b0d2-4c6e-b311-cb5af5798515"/>
    <ds:schemaRef ds:uri="7ef9c56b-04b5-4dc6-a7d1-e35ff469203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712FB9C-14BF-41C1-B9F0-C91F0DFDEA40}">
  <ds:schemaRefs>
    <ds:schemaRef ds:uri="http://schemas.microsoft.com/sharepoint/v3/contenttype/forms"/>
  </ds:schemaRefs>
</ds:datastoreItem>
</file>

<file path=customXml/itemProps3.xml><?xml version="1.0" encoding="utf-8"?>
<ds:datastoreItem xmlns:ds="http://schemas.openxmlformats.org/officeDocument/2006/customXml" ds:itemID="{48707111-185F-4CC0-AC96-8089D564740F}">
  <ds:schemaRefs>
    <ds:schemaRef ds:uri="http://www.w3.org/XML/1998/namespace"/>
    <ds:schemaRef ds:uri="7ef9c56b-04b5-4dc6-a7d1-e35ff4692039"/>
    <ds:schemaRef ds:uri="http://purl.org/dc/elements/1.1/"/>
    <ds:schemaRef ds:uri="http://schemas.microsoft.com/office/2006/metadata/properties"/>
    <ds:schemaRef ds:uri="589577e7-b0d2-4c6e-b311-cb5af5798515"/>
    <ds:schemaRef ds:uri="http://purl.org/dc/term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TotalTime>
  <Words>1469</Words>
  <Application>Microsoft Office PowerPoint</Application>
  <PresentationFormat>On-screen Show (16:9)</PresentationFormat>
  <Paragraphs>170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Bold</vt:lpstr>
      <vt:lpstr>Calibri</vt:lpstr>
      <vt:lpstr>Office Theme</vt:lpstr>
      <vt:lpstr>PowerPoint Presentation</vt:lpstr>
      <vt:lpstr>PowerPoint Presentation</vt:lpstr>
      <vt:lpstr>The Backup Service</vt:lpstr>
      <vt:lpstr>The bad old days Or  Why not tape?</vt:lpstr>
      <vt:lpstr>PowerPoint Presentation</vt:lpstr>
      <vt:lpstr>Current Challenges</vt:lpstr>
      <vt:lpstr>New Architecture</vt:lpstr>
      <vt:lpstr>Hyperscale Advantages </vt:lpstr>
      <vt:lpstr>Basic Navigation of CV </vt:lpstr>
      <vt:lpstr>Viewing files </vt:lpstr>
      <vt:lpstr>Current Restore Process </vt:lpstr>
      <vt:lpstr>Improved Restore Process</vt:lpstr>
      <vt:lpstr>Report reading</vt:lpstr>
      <vt:lpstr>Best Practices </vt:lpstr>
      <vt:lpstr>A note on Ransomware</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McCleskey, Ballard</dc:creator>
  <cp:lastModifiedBy>Carla Birckelbaw</cp:lastModifiedBy>
  <cp:revision>14</cp:revision>
  <cp:lastPrinted>2019-08-06T14:13:56Z</cp:lastPrinted>
  <dcterms:created xsi:type="dcterms:W3CDTF">2019-08-05T23:23:24Z</dcterms:created>
  <dcterms:modified xsi:type="dcterms:W3CDTF">2021-11-03T21:16:15Z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0x0101006626F13A799BA4419606FC0641086D8C</vt:lpwstr>
  </property>
</Properties>
</file>