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9" r:id="rId5"/>
    <p:sldId id="282" r:id="rId6"/>
    <p:sldId id="293" r:id="rId7"/>
    <p:sldId id="301" r:id="rId8"/>
    <p:sldId id="302" r:id="rId9"/>
    <p:sldId id="303" r:id="rId10"/>
    <p:sldId id="304" r:id="rId11"/>
    <p:sldId id="305" r:id="rId12"/>
    <p:sldId id="287" r:id="rId13"/>
    <p:sldId id="314" r:id="rId14"/>
    <p:sldId id="313" r:id="rId15"/>
    <p:sldId id="315" r:id="rId16"/>
    <p:sldId id="316" r:id="rId17"/>
    <p:sldId id="296" r:id="rId18"/>
    <p:sldId id="310" r:id="rId19"/>
    <p:sldId id="297" r:id="rId20"/>
    <p:sldId id="312" r:id="rId21"/>
    <p:sldId id="298" r:id="rId22"/>
    <p:sldId id="307" r:id="rId23"/>
    <p:sldId id="300" r:id="rId24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ube, Dan" initials="TD" lastIdx="1" clrIdx="0">
    <p:extLst>
      <p:ext uri="{19B8F6BF-5375-455C-9EA6-DF929625EA0E}">
        <p15:presenceInfo xmlns:p15="http://schemas.microsoft.com/office/powerpoint/2012/main" userId="Taube, Dan" providerId="None"/>
      </p:ext>
    </p:extLst>
  </p:cmAuthor>
  <p:cmAuthor id="2" name="Taube, Dan" initials="TD [2]" lastIdx="3" clrIdx="1">
    <p:extLst>
      <p:ext uri="{19B8F6BF-5375-455C-9EA6-DF929625EA0E}">
        <p15:presenceInfo xmlns:p15="http://schemas.microsoft.com/office/powerpoint/2012/main" userId="S::djtaube@ilstu.edu::18592084-17d4-4ebc-bfa5-60b343f340e5" providerId="AD"/>
      </p:ext>
    </p:extLst>
  </p:cmAuthor>
  <p:cmAuthor id="3" name="Johnson, Jim" initials="JJ" lastIdx="1" clrIdx="2">
    <p:extLst>
      <p:ext uri="{19B8F6BF-5375-455C-9EA6-DF929625EA0E}">
        <p15:presenceInfo xmlns:p15="http://schemas.microsoft.com/office/powerpoint/2012/main" userId="Johnson, J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D22230"/>
    <a:srgbClr val="FFDC6D"/>
    <a:srgbClr val="D2192B"/>
    <a:srgbClr val="F6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>
        <p:guide orient="horz" pos="2431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19:56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DE087-6435-41F0-9B1B-521AE9E0124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7E36-DBEF-4F86-9575-C0BFF56E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1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0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0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0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4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7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9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07E36-DBEF-4F86-9575-C0BFF56E08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225D-3D79-4411-B9F8-EA9451888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559" y="2206172"/>
            <a:ext cx="5629440" cy="270377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/>
              <a:t>Defense in Depth: CIS Controls and Safeguards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4B3EC-D583-4553-9743-04FEFBA7F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558" y="4997512"/>
            <a:ext cx="4909348" cy="1291611"/>
          </a:xfrm>
        </p:spPr>
        <p:txBody>
          <a:bodyPr anchor="t">
            <a:normAutofit/>
          </a:bodyPr>
          <a:lstStyle/>
          <a:p>
            <a:pPr algn="l"/>
            <a:r>
              <a:rPr lang="en-US" sz="2800"/>
              <a:t>Information Security Office</a:t>
            </a:r>
          </a:p>
          <a:p>
            <a:pPr algn="l"/>
            <a:r>
              <a:rPr lang="en-US" sz="2800"/>
              <a:t>October 22, 2021</a:t>
            </a:r>
          </a:p>
        </p:txBody>
      </p:sp>
      <p:sp>
        <p:nvSpPr>
          <p:cNvPr id="58" name="Freeform: Shape 5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8086557" cy="7716837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whitebackground.jpg">
            <a:extLst>
              <a:ext uri="{FF2B5EF4-FFF2-40B4-BE49-F238E27FC236}">
                <a16:creationId xmlns:a16="http://schemas.microsoft.com/office/drawing/2014/main" id="{B94696E7-1D43-4A47-9531-6684A1D7F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3"/>
          <a:stretch/>
        </p:blipFill>
        <p:spPr>
          <a:xfrm>
            <a:off x="1" y="10"/>
            <a:ext cx="7907057" cy="771682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2D71FE-AAC2-4F40-878A-495E47E5B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20" y="2225831"/>
            <a:ext cx="6564859" cy="30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3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Framework Comparison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C304BA2-FA94-4B09-A16F-80D90110F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2541"/>
              </p:ext>
            </p:extLst>
          </p:nvPr>
        </p:nvGraphicFramePr>
        <p:xfrm>
          <a:off x="5202743" y="70338"/>
          <a:ext cx="8507454" cy="6204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2724">
                  <a:extLst>
                    <a:ext uri="{9D8B030D-6E8A-4147-A177-3AD203B41FA5}">
                      <a16:colId xmlns:a16="http://schemas.microsoft.com/office/drawing/2014/main" val="3059154477"/>
                    </a:ext>
                  </a:extLst>
                </a:gridCol>
                <a:gridCol w="1411003">
                  <a:extLst>
                    <a:ext uri="{9D8B030D-6E8A-4147-A177-3AD203B41FA5}">
                      <a16:colId xmlns:a16="http://schemas.microsoft.com/office/drawing/2014/main" val="649404367"/>
                    </a:ext>
                  </a:extLst>
                </a:gridCol>
                <a:gridCol w="1445279">
                  <a:extLst>
                    <a:ext uri="{9D8B030D-6E8A-4147-A177-3AD203B41FA5}">
                      <a16:colId xmlns:a16="http://schemas.microsoft.com/office/drawing/2014/main" val="1044644799"/>
                    </a:ext>
                  </a:extLst>
                </a:gridCol>
                <a:gridCol w="1828448">
                  <a:extLst>
                    <a:ext uri="{9D8B030D-6E8A-4147-A177-3AD203B41FA5}">
                      <a16:colId xmlns:a16="http://schemas.microsoft.com/office/drawing/2014/main" val="3930221243"/>
                    </a:ext>
                  </a:extLst>
                </a:gridCol>
              </a:tblGrid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CIS Controls v8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/>
                        <a:t>89 pages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/>
                        <a:t>18 controls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/>
                        <a:t>153 safeguards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4308069"/>
                  </a:ext>
                </a:extLst>
              </a:tr>
              <a:tr h="1014901">
                <a:tc>
                  <a:txBody>
                    <a:bodyPr/>
                    <a:lstStyle/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/>
                        <a:t>Prioritized set of Safeguards to mitigate the most prevalent cyber-attacks against systems and networks.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/>
                        <a:t>Initial release in 2008 and latest release in 2021.</a:t>
                      </a:r>
                    </a:p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/>
                        <a:t>Purpose built by a community focused on meaningful, prioritized, and timely security.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28247"/>
                  </a:ext>
                </a:extLst>
              </a:tr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NIST Cybersecurity Framework 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 pages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controls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 safeguards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211489"/>
                  </a:ext>
                </a:extLst>
              </a:tr>
              <a:tr h="825515"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Framework for Improving Critical Infrastructure Cybersecurity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release in 2014 and latest release in 2018.</a:t>
                      </a:r>
                    </a:p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Focused on cybersecurity program functions.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90272"/>
                  </a:ext>
                </a:extLst>
              </a:tr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NIST SP 800-53 Rev.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492 pages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18 controls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322 safeguards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122861"/>
                  </a:ext>
                </a:extLst>
              </a:tr>
              <a:tr h="867704">
                <a:tc>
                  <a:txBody>
                    <a:bodyPr/>
                    <a:lstStyle/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Security and Privacy Controls for Information Systems and Organizations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release in 2005 and latest release in 2019.</a:t>
                      </a:r>
                    </a:p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Audited against by Illinois Auditor General.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742705"/>
                  </a:ext>
                </a:extLst>
              </a:tr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NIST SP 800-171 Rev.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 pages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controls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 safeguards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445563"/>
                  </a:ext>
                </a:extLst>
              </a:tr>
              <a:tr h="1858287">
                <a:tc>
                  <a:txBody>
                    <a:bodyPr/>
                    <a:lstStyle/>
                    <a:p>
                      <a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Protecting Controlled Unclassified Information in Nonfederal Systems and Organizations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 release 2017 and latest release in 2021.</a:t>
                      </a:r>
                    </a:p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Derived from the “moderate security control baseline” in SP 800-53.</a:t>
                      </a:r>
                    </a:p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Recommended by Department of Education for Title IV entities for GLBA compliance.</a:t>
                      </a:r>
                    </a:p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Audited against by the Illinois Auditor General and FSA Cyber Compliance.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4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81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Framework Language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229D6FDA-51FB-4630-8E1C-74C6124CE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14618"/>
              </p:ext>
            </p:extLst>
          </p:nvPr>
        </p:nvGraphicFramePr>
        <p:xfrm>
          <a:off x="5202743" y="70338"/>
          <a:ext cx="8507454" cy="6890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2724">
                  <a:extLst>
                    <a:ext uri="{9D8B030D-6E8A-4147-A177-3AD203B41FA5}">
                      <a16:colId xmlns:a16="http://schemas.microsoft.com/office/drawing/2014/main" val="3059154477"/>
                    </a:ext>
                  </a:extLst>
                </a:gridCol>
                <a:gridCol w="4684730">
                  <a:extLst>
                    <a:ext uri="{9D8B030D-6E8A-4147-A177-3AD203B41FA5}">
                      <a16:colId xmlns:a16="http://schemas.microsoft.com/office/drawing/2014/main" val="649404367"/>
                    </a:ext>
                  </a:extLst>
                </a:gridCol>
              </a:tblGrid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CIS Controls v8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/>
                        <a:t>7 Continuous Vulnerability Management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4308069"/>
                  </a:ext>
                </a:extLst>
              </a:tr>
              <a:tr h="1014901">
                <a:tc gridSpan="2">
                  <a:txBody>
                    <a:bodyPr/>
                    <a:lstStyle/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/>
                        <a:t>Establish and Maintain a Vulnerability Management Process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i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28247"/>
                  </a:ext>
                </a:extLst>
              </a:tr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NIST Cybersecurity Framework 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Risk Assessment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211489"/>
                  </a:ext>
                </a:extLst>
              </a:tr>
              <a:tr h="825515">
                <a:tc gridSpan="2">
                  <a:txBody>
                    <a:bodyPr/>
                    <a:lstStyle/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Asset vulnerabilities are identified and documented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490272"/>
                  </a:ext>
                </a:extLst>
              </a:tr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NIST SP 800-53 Rev.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/>
                        <a:t>Risk Assessment 5 Vulnerability Monitoring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122861"/>
                  </a:ext>
                </a:extLst>
              </a:tr>
              <a:tr h="867704">
                <a:tc gridSpan="2">
                  <a:txBody>
                    <a:bodyPr/>
                    <a:lstStyle/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Monitor and scan for vulnerabilities in the system and hosted applications [Assignment: organization-defined frequency and/or randomly in accordance with organization-defined process] and when new vulnerabilities potentially affecting the system are identified and reported;</a:t>
                      </a:r>
                    </a:p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Employ vulnerability monitoring tools and techniques that facilitate interoperability among tools and automate parts of the vulnerability management process by … (continues on like this)</a:t>
                      </a:r>
                    </a:p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742705"/>
                  </a:ext>
                </a:extLst>
              </a:tr>
              <a:tr h="409453">
                <a:tc>
                  <a:txBody>
                    <a:bodyPr/>
                    <a:lstStyle/>
                    <a:p>
                      <a:r>
                        <a:rPr lang="en-US" sz="2000" b="1"/>
                        <a:t>NIST SP 800-171 Rev.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612328" rtl="0" eaLnBrk="1" latinLnBrk="0" hangingPunct="1">
                        <a:lnSpc>
                          <a:spcPct val="10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Requirements 3.12.2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445563"/>
                  </a:ext>
                </a:extLst>
              </a:tr>
              <a:tr h="1858287">
                <a:tc gridSpan="2">
                  <a:txBody>
                    <a:bodyPr/>
                    <a:lstStyle/>
                    <a:p>
                      <a:pPr marL="0" marR="0" lvl="0" indent="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and implement plans of action designed to correct deficiencies and reduce or eliminate vulnerabilities in organizational systems.</a:t>
                      </a:r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-285750" algn="l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Audit Perspective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8F9487-714C-4A5D-B581-0F5D9490BCB4}"/>
              </a:ext>
            </a:extLst>
          </p:cNvPr>
          <p:cNvSpPr txBox="1"/>
          <p:nvPr/>
        </p:nvSpPr>
        <p:spPr>
          <a:xfrm>
            <a:off x="5265153" y="66023"/>
            <a:ext cx="83678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FY20 – “</a:t>
            </a:r>
            <a:r>
              <a:rPr lang="en-US" sz="2000" b="1">
                <a:solidFill>
                  <a:prstClr val="black"/>
                </a:solidFill>
                <a:latin typeface="Calibri"/>
              </a:rPr>
              <a:t>2020-003 Information Security Weaknesses”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Lack of adequate IT policies and procedures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user access reviews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Lack of segregation of duties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admin on endpoints under regular account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for terminated employees not removed in timely fashion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Poor patch management performance for endpoints and servers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NIST SP 800-53 testing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Repeated under 2018-002 and 2019-001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Calibri"/>
              </a:rPr>
              <a:t>FY20 – “2020-007 Weaknesses in Cybersecurity Programs and Practices”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a formalized cybersecurity plan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Lack of IT policies and procedures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Repeated under 2019-005</a:t>
            </a:r>
          </a:p>
          <a:p>
            <a:endParaRPr lang="en-US" sz="1400"/>
          </a:p>
          <a:p>
            <a:r>
              <a:rPr lang="en-US" sz="2000" b="1"/>
              <a:t>Illinois Audit Advisory 2021 – “Cybersecurity Reviews”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“We identified significant weaknesses at 29 agencies.”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“We will continue to emphasize the review of cybersecurity programs and practices in future compliance examinations.“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“… agencies’ responsibility to ensure that confidential information is protected from accidental or unauthorized disclosure…”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8 agencies listed are the public universities with varying marks of deficiencies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3831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In Good Company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8F9487-714C-4A5D-B581-0F5D9490BCB4}"/>
              </a:ext>
            </a:extLst>
          </p:cNvPr>
          <p:cNvSpPr txBox="1"/>
          <p:nvPr/>
        </p:nvSpPr>
        <p:spPr>
          <a:xfrm>
            <a:off x="5265153" y="2277053"/>
            <a:ext cx="8367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Illinois Partnership to Advance Technology in Higher Education (IPATHE) </a:t>
            </a:r>
            <a:endParaRPr lang="en-US" sz="2000" b="1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IT leaders from each of the Illinois public universities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Cybersecurity subgroup of security leaders collaborating on challenges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CIS Controls framework being adopted across to improve consistency/uniformity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  <a:p>
            <a:pPr marR="0" lvl="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>
                <a:solidFill>
                  <a:prstClr val="black"/>
                </a:solidFill>
                <a:latin typeface="Calibri"/>
              </a:rPr>
              <a:t>Verizon Data Breach Investigations Report (DBIR)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Industry leader in cyber forensics that publishes data and findings annually</a:t>
            </a:r>
          </a:p>
          <a:p>
            <a:pPr marL="342900" marR="0" lvl="0" indent="-342900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/>
              </a:rPr>
              <a:t>In 2020, and continued in 2021, the CIS Controls were promoted as the best practices to mitigate threats leading to incidents and confirmed data breaches</a:t>
            </a:r>
          </a:p>
        </p:txBody>
      </p:sp>
    </p:spTree>
    <p:extLst>
      <p:ext uri="{BB962C8B-B14F-4D97-AF65-F5344CB8AC3E}">
        <p14:creationId xmlns:p14="http://schemas.microsoft.com/office/powerpoint/2010/main" val="332321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ackground.jpg">
            <a:extLst>
              <a:ext uri="{FF2B5EF4-FFF2-40B4-BE49-F238E27FC236}">
                <a16:creationId xmlns:a16="http://schemas.microsoft.com/office/drawing/2014/main" id="{1E3F8249-D06C-41C9-81AB-A761ACC54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D6964-C0CF-402C-9BF0-9FAB7067C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0" y="1489746"/>
            <a:ext cx="13715999" cy="30480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337612"/>
            <a:ext cx="13716000" cy="12861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Adoption to Adaption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022738F-6A47-4341-AE41-E51D835D9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567" y="1911782"/>
            <a:ext cx="9754747" cy="4335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107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" y="2602"/>
            <a:ext cx="13705494" cy="77142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 err="1">
                <a:solidFill>
                  <a:schemeClr val="bg1"/>
                </a:solidFill>
              </a:rPr>
              <a:t>ConfigMgr</a:t>
            </a:r>
            <a:r>
              <a:rPr lang="en-US" sz="4800">
                <a:solidFill>
                  <a:schemeClr val="bg1"/>
                </a:solidFill>
              </a:rPr>
              <a:t> Resources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347449-B364-43E6-91E6-35E4AF1E2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pic>
        <p:nvPicPr>
          <p:cNvPr id="18" name="Picture 1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E0286B7-AB54-4822-A482-E3E0A87E9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022" y="231600"/>
            <a:ext cx="1965049" cy="4581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FCFCAE-D376-4BDF-8BA9-977A5FF29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069" y="591885"/>
            <a:ext cx="5611858" cy="3817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1C97A0-0445-4D87-91AA-3A32BB9B341A}"/>
              </a:ext>
            </a:extLst>
          </p:cNvPr>
          <p:cNvSpPr txBox="1"/>
          <p:nvPr/>
        </p:nvSpPr>
        <p:spPr>
          <a:xfrm>
            <a:off x="5164947" y="5040784"/>
            <a:ext cx="8530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Addresses technical controls and safeguards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Work in progress represented on Docs site</a:t>
            </a:r>
          </a:p>
        </p:txBody>
      </p:sp>
    </p:spTree>
    <p:extLst>
      <p:ext uri="{BB962C8B-B14F-4D97-AF65-F5344CB8AC3E}">
        <p14:creationId xmlns:p14="http://schemas.microsoft.com/office/powerpoint/2010/main" val="300559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" y="-2602"/>
            <a:ext cx="13705494" cy="77142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Road Ahead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347449-B364-43E6-91E6-35E4AF1E2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36B02-938C-4824-8D37-62835E78E529}"/>
              </a:ext>
            </a:extLst>
          </p:cNvPr>
          <p:cNvSpPr txBox="1"/>
          <p:nvPr/>
        </p:nvSpPr>
        <p:spPr>
          <a:xfrm>
            <a:off x="5292869" y="192901"/>
            <a:ext cx="815103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2020 Q4 – Get IT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Establish CIS Controls user group and meet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Develop and publish supporting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Deliver executive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r>
              <a:rPr lang="en-US" sz="3200"/>
              <a:t>2021 Q1 and Q2 – Formalize the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Establish the Security Council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Develop and publish strategy and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Conduct self-assessments against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Identify and implement priority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r>
              <a:rPr lang="en-US" sz="3200"/>
              <a:t>2021 Q3 and Q4 – Set the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403723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Resources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Docs Website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347449-B364-43E6-91E6-35E4AF1E2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7DDCA4-8A3B-4205-9379-E9A5DD7FCD6B}"/>
              </a:ext>
            </a:extLst>
          </p:cNvPr>
          <p:cNvSpPr txBox="1"/>
          <p:nvPr/>
        </p:nvSpPr>
        <p:spPr>
          <a:xfrm>
            <a:off x="5618066" y="223312"/>
            <a:ext cx="767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docs.illinoisstate.edu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AA6D0C-A3B0-4884-BA2F-884DE7C16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231" y="999525"/>
            <a:ext cx="8102820" cy="4876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96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Resources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CIS </a:t>
            </a:r>
            <a:r>
              <a:rPr lang="en-US" sz="4800" err="1">
                <a:solidFill>
                  <a:schemeClr val="bg1"/>
                </a:solidFill>
              </a:rPr>
              <a:t>WorkBench</a:t>
            </a:r>
            <a:endParaRPr lang="en-US" sz="480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347449-B364-43E6-91E6-35E4AF1E2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DB507-A7A8-4432-BB6C-0854ABCED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231" y="999525"/>
            <a:ext cx="8102820" cy="4961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7DDCA4-8A3B-4205-9379-E9A5DD7FCD6B}"/>
              </a:ext>
            </a:extLst>
          </p:cNvPr>
          <p:cNvSpPr txBox="1"/>
          <p:nvPr/>
        </p:nvSpPr>
        <p:spPr>
          <a:xfrm>
            <a:off x="5618066" y="223312"/>
            <a:ext cx="767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workbench.cisecurity.org</a:t>
            </a:r>
          </a:p>
        </p:txBody>
      </p:sp>
    </p:spTree>
    <p:extLst>
      <p:ext uri="{BB962C8B-B14F-4D97-AF65-F5344CB8AC3E}">
        <p14:creationId xmlns:p14="http://schemas.microsoft.com/office/powerpoint/2010/main" val="165407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Resources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Docs Repository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347449-B364-43E6-91E6-35E4AF1E2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88232-5D6C-4865-82F4-81562AC406F7}"/>
              </a:ext>
            </a:extLst>
          </p:cNvPr>
          <p:cNvSpPr txBox="1"/>
          <p:nvPr/>
        </p:nvSpPr>
        <p:spPr>
          <a:xfrm>
            <a:off x="5618066" y="223312"/>
            <a:ext cx="767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docs.illinoisstate.edu/informationsecurity/cis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DF5DE8-B8E5-45C2-8AC2-3B7AB6492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231" y="999524"/>
            <a:ext cx="8102820" cy="4961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02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hitebackground.jpg">
            <a:extLst>
              <a:ext uri="{FF2B5EF4-FFF2-40B4-BE49-F238E27FC236}">
                <a16:creationId xmlns:a16="http://schemas.microsoft.com/office/drawing/2014/main" id="{F23978F9-1A35-4A63-A8AD-F5C852C2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E70CE1-8865-493A-93B5-09094F77650E}"/>
              </a:ext>
            </a:extLst>
          </p:cNvPr>
          <p:cNvSpPr/>
          <p:nvPr/>
        </p:nvSpPr>
        <p:spPr>
          <a:xfrm>
            <a:off x="-2470" y="1529660"/>
            <a:ext cx="13742242" cy="27516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-478" y="337612"/>
            <a:ext cx="13723895" cy="12861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Presented by the Information Security Office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863AA5E-6B10-4BC9-96A6-03E98F2B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B586CA-587B-48E0-8248-69F51191D7AB}"/>
              </a:ext>
            </a:extLst>
          </p:cNvPr>
          <p:cNvSpPr txBox="1"/>
          <p:nvPr/>
        </p:nvSpPr>
        <p:spPr>
          <a:xfrm>
            <a:off x="899774" y="4279397"/>
            <a:ext cx="366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Dan Taube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D5FFC-80A3-41F5-839D-8DA0AB11A772}"/>
              </a:ext>
            </a:extLst>
          </p:cNvPr>
          <p:cNvSpPr txBox="1"/>
          <p:nvPr/>
        </p:nvSpPr>
        <p:spPr>
          <a:xfrm>
            <a:off x="899774" y="4748158"/>
            <a:ext cx="366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/>
              <a:t>Interim Chief Information Security Officer (CISO)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8FC7F-70BB-42BD-BF4D-BCEF9EBB749F}"/>
              </a:ext>
            </a:extLst>
          </p:cNvPr>
          <p:cNvSpPr txBox="1"/>
          <p:nvPr/>
        </p:nvSpPr>
        <p:spPr>
          <a:xfrm>
            <a:off x="5097685" y="4279397"/>
            <a:ext cx="366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Seth Pheasant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F2A3E8-8BD3-4178-865E-43D68050BED7}"/>
              </a:ext>
            </a:extLst>
          </p:cNvPr>
          <p:cNvSpPr txBox="1"/>
          <p:nvPr/>
        </p:nvSpPr>
        <p:spPr>
          <a:xfrm>
            <a:off x="5097685" y="4748158"/>
            <a:ext cx="366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/>
              <a:t>Information Security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93652-1818-45CA-9CA6-42D05E3201A3}"/>
              </a:ext>
            </a:extLst>
          </p:cNvPr>
          <p:cNvSpPr txBox="1"/>
          <p:nvPr/>
        </p:nvSpPr>
        <p:spPr>
          <a:xfrm>
            <a:off x="9295595" y="4279397"/>
            <a:ext cx="366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Jim 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3BBE4C-A182-4BFF-AD5B-8E55BBAB5D81}"/>
              </a:ext>
            </a:extLst>
          </p:cNvPr>
          <p:cNvSpPr txBox="1"/>
          <p:nvPr/>
        </p:nvSpPr>
        <p:spPr>
          <a:xfrm>
            <a:off x="9295595" y="4748158"/>
            <a:ext cx="36611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>
                <a:cs typeface="Calibri"/>
              </a:rPr>
              <a:t>Windows System Admin</a:t>
            </a:r>
          </a:p>
        </p:txBody>
      </p:sp>
      <p:pic>
        <p:nvPicPr>
          <p:cNvPr id="43" name="Picture 4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F1B85B1-DC3B-4E99-9FE1-C257D452FB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64" r="15090" b="23581"/>
          <a:stretch/>
        </p:blipFill>
        <p:spPr>
          <a:xfrm>
            <a:off x="1920822" y="2541483"/>
            <a:ext cx="1635173" cy="161714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B94A5A9-4C49-4AE7-9909-DCE61C87C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184" y="2544189"/>
            <a:ext cx="1634954" cy="16171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DC3F01C-B8C0-4EAD-B9C4-843806D789CA}"/>
                  </a:ext>
                </a:extLst>
              </p14:cNvPr>
              <p14:cNvContentPartPr/>
              <p14:nvPr/>
            </p14:nvContentPartPr>
            <p14:xfrm>
              <a:off x="7842655" y="-123139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DC3F01C-B8C0-4EAD-B9C4-843806D789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3655" y="-1240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601B646-E519-438E-B919-365E268CB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6396" y="2538750"/>
            <a:ext cx="1659559" cy="16544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54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225D-3D79-4411-B9F8-EA9451888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559" y="2206172"/>
            <a:ext cx="5629440" cy="270377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/>
              <a:t>Defense in Depth: CIS Controls and Safeguards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4B3EC-D583-4553-9743-04FEFBA7F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558" y="4997512"/>
            <a:ext cx="4909348" cy="1291611"/>
          </a:xfrm>
        </p:spPr>
        <p:txBody>
          <a:bodyPr anchor="t">
            <a:normAutofit/>
          </a:bodyPr>
          <a:lstStyle/>
          <a:p>
            <a:pPr algn="l"/>
            <a:r>
              <a:rPr lang="en-US" sz="2800"/>
              <a:t>Information Security Office</a:t>
            </a:r>
          </a:p>
          <a:p>
            <a:pPr algn="l"/>
            <a:r>
              <a:rPr lang="en-US" sz="2800"/>
              <a:t>October 22, 2021</a:t>
            </a:r>
          </a:p>
        </p:txBody>
      </p:sp>
      <p:sp>
        <p:nvSpPr>
          <p:cNvPr id="58" name="Freeform: Shape 5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8086557" cy="7716837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whitebackground.jpg">
            <a:extLst>
              <a:ext uri="{FF2B5EF4-FFF2-40B4-BE49-F238E27FC236}">
                <a16:creationId xmlns:a16="http://schemas.microsoft.com/office/drawing/2014/main" id="{B94696E7-1D43-4A47-9531-6684A1D7F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3"/>
          <a:stretch/>
        </p:blipFill>
        <p:spPr>
          <a:xfrm>
            <a:off x="1" y="10"/>
            <a:ext cx="7907057" cy="771682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2D71FE-AAC2-4F40-878A-495E47E5B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20" y="2225831"/>
            <a:ext cx="6564859" cy="30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0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background.jpg">
            <a:extLst>
              <a:ext uri="{FF2B5EF4-FFF2-40B4-BE49-F238E27FC236}">
                <a16:creationId xmlns:a16="http://schemas.microsoft.com/office/drawing/2014/main" id="{D3BD75ED-5C20-4445-95B2-AE10F77C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04F597-7B40-4743-8225-CBB3C89CE6F7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6E9983-12F3-440A-B0F7-B2784FAF94A3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A878F17-9B85-4CB1-B0B6-7B534026D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A4B47-9882-4D9A-BC04-A33D8D4DB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id="{7827939F-E6C0-41CD-9DBB-A9254B424670}"/>
              </a:ext>
            </a:extLst>
          </p:cNvPr>
          <p:cNvSpPr txBox="1">
            <a:spLocks/>
          </p:cNvSpPr>
          <p:nvPr/>
        </p:nvSpPr>
        <p:spPr>
          <a:xfrm>
            <a:off x="0" y="2673451"/>
            <a:ext cx="4984380" cy="2367333"/>
          </a:xfrm>
          <a:prstGeom prst="rect">
            <a:avLst/>
          </a:prstGeom>
        </p:spPr>
        <p:txBody>
          <a:bodyPr vert="horz" lIns="122466" tIns="61233" rIns="122466" bIns="61233" rtlCol="0" anchor="ctr">
            <a:noAutofit/>
          </a:bodyPr>
          <a:lstStyle>
            <a:lvl1pPr algn="ctr" defTabSz="612328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</a:rPr>
              <a:t>Discussion 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BF645-1003-40C5-B688-DBB48825AE7D}"/>
              </a:ext>
            </a:extLst>
          </p:cNvPr>
          <p:cNvSpPr txBox="1"/>
          <p:nvPr/>
        </p:nvSpPr>
        <p:spPr>
          <a:xfrm>
            <a:off x="5202743" y="3036148"/>
            <a:ext cx="8507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Our Security Journey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CIS and the CIS Controls Framework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Closing the Gaps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CIS Controls in Practice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25110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Our Security 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FA04288-9811-4391-8CCC-5D18F469E1AC}"/>
              </a:ext>
            </a:extLst>
          </p:cNvPr>
          <p:cNvSpPr txBox="1"/>
          <p:nvPr/>
        </p:nvSpPr>
        <p:spPr>
          <a:xfrm>
            <a:off x="5381717" y="3999185"/>
            <a:ext cx="2618775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/>
              <a:t>Past – 2020</a:t>
            </a:r>
          </a:p>
          <a:p>
            <a:pPr algn="ctr"/>
            <a:r>
              <a:rPr lang="en-US" sz="1600"/>
              <a:t>DIY and Best Effort Security</a:t>
            </a:r>
          </a:p>
          <a:p>
            <a:pPr algn="ctr"/>
            <a:r>
              <a:rPr lang="en-US" sz="1600"/>
              <a:t>Inconsistent Practices</a:t>
            </a:r>
          </a:p>
          <a:p>
            <a:pPr algn="ctr"/>
            <a:r>
              <a:rPr lang="en-US" sz="1600"/>
              <a:t>Decentralized Controls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5A7463-2D28-46D0-99D9-B17E4769ACDC}"/>
              </a:ext>
            </a:extLst>
          </p:cNvPr>
          <p:cNvGrpSpPr/>
          <p:nvPr/>
        </p:nvGrpSpPr>
        <p:grpSpPr>
          <a:xfrm>
            <a:off x="5691881" y="1813164"/>
            <a:ext cx="2017854" cy="2017854"/>
            <a:chOff x="5795280" y="508368"/>
            <a:chExt cx="1169923" cy="116992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434EA5-B6FD-40E7-990C-5F0EE84A4405}"/>
                </a:ext>
              </a:extLst>
            </p:cNvPr>
            <p:cNvSpPr/>
            <p:nvPr/>
          </p:nvSpPr>
          <p:spPr>
            <a:xfrm>
              <a:off x="5795280" y="508368"/>
              <a:ext cx="1169923" cy="116992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530F556-5F88-4139-A559-9C66E71A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28499" y="622777"/>
              <a:ext cx="888538" cy="88853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F229EB-C0BD-4200-8C5B-5C5EAF8FCF5F}"/>
              </a:ext>
            </a:extLst>
          </p:cNvPr>
          <p:cNvGrpSpPr/>
          <p:nvPr/>
        </p:nvGrpSpPr>
        <p:grpSpPr>
          <a:xfrm>
            <a:off x="8440155" y="1787009"/>
            <a:ext cx="2017854" cy="2017854"/>
            <a:chOff x="5781924" y="2447395"/>
            <a:chExt cx="1169923" cy="1169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9D2CF0-7F73-4598-B3A6-ECE1B0B00887}"/>
                </a:ext>
              </a:extLst>
            </p:cNvPr>
            <p:cNvSpPr/>
            <p:nvPr/>
          </p:nvSpPr>
          <p:spPr>
            <a:xfrm>
              <a:off x="5781924" y="2447395"/>
              <a:ext cx="1169923" cy="116992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8570850-E1F3-4B81-9994-DDF9848FE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29685" y="2614371"/>
              <a:ext cx="888538" cy="88853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FF6BFA2-BB31-4F98-9689-AA43BD240774}"/>
              </a:ext>
            </a:extLst>
          </p:cNvPr>
          <p:cNvSpPr txBox="1"/>
          <p:nvPr/>
        </p:nvSpPr>
        <p:spPr>
          <a:xfrm>
            <a:off x="8138658" y="3999186"/>
            <a:ext cx="2618775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/>
              <a:t>2020 – Present</a:t>
            </a:r>
          </a:p>
          <a:p>
            <a:pPr algn="ctr"/>
            <a:r>
              <a:rPr lang="en-US" sz="1600"/>
              <a:t>Partnership and Organization</a:t>
            </a:r>
          </a:p>
          <a:p>
            <a:pPr algn="ctr"/>
            <a:r>
              <a:rPr lang="en-US" sz="1600"/>
              <a:t>Improved Communication</a:t>
            </a:r>
          </a:p>
          <a:p>
            <a:pPr algn="ctr"/>
            <a:r>
              <a:rPr lang="en-US" sz="1600"/>
              <a:t>Program Established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5CAE0A-BFFD-4F3C-A94F-7CB8FF259807}"/>
              </a:ext>
            </a:extLst>
          </p:cNvPr>
          <p:cNvGrpSpPr/>
          <p:nvPr/>
        </p:nvGrpSpPr>
        <p:grpSpPr>
          <a:xfrm>
            <a:off x="11188429" y="1787009"/>
            <a:ext cx="2018211" cy="2049978"/>
            <a:chOff x="5804283" y="4430799"/>
            <a:chExt cx="1170130" cy="118854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361A70-D879-46E6-907B-5EA0F98A9AC8}"/>
                </a:ext>
              </a:extLst>
            </p:cNvPr>
            <p:cNvSpPr/>
            <p:nvPr/>
          </p:nvSpPr>
          <p:spPr>
            <a:xfrm>
              <a:off x="5804283" y="4430799"/>
              <a:ext cx="1170130" cy="1188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275CFD20-4963-45F6-B1B3-D133C124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45877" y="4518157"/>
              <a:ext cx="888538" cy="888538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6D232B-D61F-40F9-B401-BC3717579C9F}"/>
              </a:ext>
            </a:extLst>
          </p:cNvPr>
          <p:cNvSpPr txBox="1"/>
          <p:nvPr/>
        </p:nvSpPr>
        <p:spPr>
          <a:xfrm>
            <a:off x="10895599" y="3999185"/>
            <a:ext cx="2603873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/>
              <a:t>Our Future</a:t>
            </a:r>
          </a:p>
          <a:p>
            <a:pPr algn="ctr"/>
            <a:r>
              <a:rPr lang="en-US" sz="1600"/>
              <a:t>Culture of Security</a:t>
            </a:r>
          </a:p>
          <a:p>
            <a:pPr algn="ctr"/>
            <a:r>
              <a:rPr lang="en-US" sz="1600"/>
              <a:t>Maturity of the Program</a:t>
            </a:r>
          </a:p>
          <a:p>
            <a:pPr algn="ctr"/>
            <a:r>
              <a:rPr lang="en-US" sz="1600"/>
              <a:t>Risk-based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141008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Center for Internet Security (CIS)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CFED60-3A69-47E3-A20A-5954BDF45458}"/>
              </a:ext>
            </a:extLst>
          </p:cNvPr>
          <p:cNvSpPr txBox="1"/>
          <p:nvPr/>
        </p:nvSpPr>
        <p:spPr>
          <a:xfrm>
            <a:off x="5202743" y="3284799"/>
            <a:ext cx="8507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Community-driven nonprofit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Over 20 years of promoting cybersecurity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Provide guidance and tools for CIS Controls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Over 12,000 member organizations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Partnered with Amazon, Microsoft, &amp; Google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6481D8-5536-4AC2-8618-72554CC7C3DE}"/>
              </a:ext>
            </a:extLst>
          </p:cNvPr>
          <p:cNvGrpSpPr/>
          <p:nvPr/>
        </p:nvGrpSpPr>
        <p:grpSpPr>
          <a:xfrm>
            <a:off x="5272637" y="771754"/>
            <a:ext cx="8192047" cy="2150348"/>
            <a:chOff x="5241779" y="767316"/>
            <a:chExt cx="8192047" cy="215034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FFE2D9A-B061-41A0-AC5B-432DBC6497B8}"/>
                </a:ext>
              </a:extLst>
            </p:cNvPr>
            <p:cNvSpPr/>
            <p:nvPr/>
          </p:nvSpPr>
          <p:spPr>
            <a:xfrm>
              <a:off x="5405231" y="767316"/>
              <a:ext cx="8028595" cy="2150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78C3B38F-9F47-4B38-82FD-95D6786D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3068" y="1829940"/>
              <a:ext cx="2277344" cy="698243"/>
            </a:xfrm>
            <a:prstGeom prst="rect">
              <a:avLst/>
            </a:prstGeom>
          </p:spPr>
        </p:pic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5D28EAC8-7992-4255-985C-AAD6272F2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1779" y="977246"/>
              <a:ext cx="4126136" cy="565764"/>
            </a:xfrm>
            <a:prstGeom prst="rect">
              <a:avLst/>
            </a:prstGeom>
          </p:spPr>
        </p:pic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77079F37-EB4B-4285-BA98-50215AF1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63451" y="974644"/>
              <a:ext cx="4126136" cy="565764"/>
            </a:xfrm>
            <a:prstGeom prst="rect">
              <a:avLst/>
            </a:prstGeom>
          </p:spPr>
        </p:pic>
        <p:pic>
          <p:nvPicPr>
            <p:cNvPr id="45" name="Picture 44" descr="Text&#10;&#10;Description automatically generated">
              <a:extLst>
                <a:ext uri="{FF2B5EF4-FFF2-40B4-BE49-F238E27FC236}">
                  <a16:creationId xmlns:a16="http://schemas.microsoft.com/office/drawing/2014/main" id="{23E78BB9-DC04-4F60-A7FF-554600C99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9095" y="1829940"/>
              <a:ext cx="3901508" cy="794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1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0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Controls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&amp; Safeguards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C316E1-42D5-439C-8620-7C56F2C0EFDB}"/>
              </a:ext>
            </a:extLst>
          </p:cNvPr>
          <p:cNvSpPr txBox="1"/>
          <p:nvPr/>
        </p:nvSpPr>
        <p:spPr>
          <a:xfrm>
            <a:off x="5202743" y="3904258"/>
            <a:ext cx="8530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Timely best practice solutions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Focused on pervasive cyber threats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Version 8 has 18 controls with 153 safeguards</a:t>
            </a:r>
          </a:p>
        </p:txBody>
      </p:sp>
      <p:pic>
        <p:nvPicPr>
          <p:cNvPr id="31" name="Picture 3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786AEF-A1B4-43CB-8D31-0F9DAF005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810"/>
          <a:stretch/>
        </p:blipFill>
        <p:spPr>
          <a:xfrm>
            <a:off x="6180852" y="1055043"/>
            <a:ext cx="6760363" cy="2572085"/>
          </a:xfrm>
          <a:custGeom>
            <a:avLst/>
            <a:gdLst>
              <a:gd name="connsiteX0" fmla="*/ 5984985 w 6053437"/>
              <a:gd name="connsiteY0" fmla="*/ 2146337 h 2303124"/>
              <a:gd name="connsiteX1" fmla="*/ 5985997 w 6053437"/>
              <a:gd name="connsiteY1" fmla="*/ 2147373 h 2303124"/>
              <a:gd name="connsiteX2" fmla="*/ 5986872 w 6053437"/>
              <a:gd name="connsiteY2" fmla="*/ 2148361 h 2303124"/>
              <a:gd name="connsiteX3" fmla="*/ 0 w 6053437"/>
              <a:gd name="connsiteY3" fmla="*/ 0 h 2303124"/>
              <a:gd name="connsiteX4" fmla="*/ 6053437 w 6053437"/>
              <a:gd name="connsiteY4" fmla="*/ 0 h 2303124"/>
              <a:gd name="connsiteX5" fmla="*/ 6053437 w 6053437"/>
              <a:gd name="connsiteY5" fmla="*/ 2201664 h 2303124"/>
              <a:gd name="connsiteX6" fmla="*/ 6041661 w 6053437"/>
              <a:gd name="connsiteY6" fmla="*/ 2192592 h 2303124"/>
              <a:gd name="connsiteX7" fmla="*/ 6011516 w 6053437"/>
              <a:gd name="connsiteY7" fmla="*/ 2162447 h 2303124"/>
              <a:gd name="connsiteX8" fmla="*/ 5982920 w 6053437"/>
              <a:gd name="connsiteY8" fmla="*/ 2144122 h 2303124"/>
              <a:gd name="connsiteX9" fmla="*/ 5984985 w 6053437"/>
              <a:gd name="connsiteY9" fmla="*/ 2146337 h 2303124"/>
              <a:gd name="connsiteX10" fmla="*/ 5975659 w 6053437"/>
              <a:gd name="connsiteY10" fmla="*/ 2136780 h 2303124"/>
              <a:gd name="connsiteX11" fmla="*/ 5951226 w 6053437"/>
              <a:gd name="connsiteY11" fmla="*/ 2112205 h 2303124"/>
              <a:gd name="connsiteX12" fmla="*/ 5921081 w 6053437"/>
              <a:gd name="connsiteY12" fmla="*/ 2102157 h 2303124"/>
              <a:gd name="connsiteX13" fmla="*/ 5890936 w 6053437"/>
              <a:gd name="connsiteY13" fmla="*/ 2072011 h 2303124"/>
              <a:gd name="connsiteX14" fmla="*/ 5810549 w 6053437"/>
              <a:gd name="connsiteY14" fmla="*/ 2061963 h 2303124"/>
              <a:gd name="connsiteX15" fmla="*/ 5750259 w 6053437"/>
              <a:gd name="connsiteY15" fmla="*/ 2082060 h 2303124"/>
              <a:gd name="connsiteX16" fmla="*/ 5740210 w 6053437"/>
              <a:gd name="connsiteY16" fmla="*/ 2122253 h 2303124"/>
              <a:gd name="connsiteX17" fmla="*/ 5720114 w 6053437"/>
              <a:gd name="connsiteY17" fmla="*/ 2152398 h 2303124"/>
              <a:gd name="connsiteX18" fmla="*/ 5499050 w 6053437"/>
              <a:gd name="connsiteY18" fmla="*/ 2182543 h 2303124"/>
              <a:gd name="connsiteX19" fmla="*/ 5438760 w 6053437"/>
              <a:gd name="connsiteY19" fmla="*/ 2142350 h 2303124"/>
              <a:gd name="connsiteX20" fmla="*/ 5368421 w 6053437"/>
              <a:gd name="connsiteY20" fmla="*/ 2112205 h 2303124"/>
              <a:gd name="connsiteX21" fmla="*/ 5338276 w 6053437"/>
              <a:gd name="connsiteY21" fmla="*/ 2092108 h 2303124"/>
              <a:gd name="connsiteX22" fmla="*/ 5298083 w 6053437"/>
              <a:gd name="connsiteY22" fmla="*/ 2061963 h 2303124"/>
              <a:gd name="connsiteX23" fmla="*/ 5237793 w 6053437"/>
              <a:gd name="connsiteY23" fmla="*/ 2051915 h 2303124"/>
              <a:gd name="connsiteX24" fmla="*/ 5177503 w 6053437"/>
              <a:gd name="connsiteY24" fmla="*/ 2082060 h 2303124"/>
              <a:gd name="connsiteX25" fmla="*/ 5157406 w 6053437"/>
              <a:gd name="connsiteY25" fmla="*/ 2112205 h 2303124"/>
              <a:gd name="connsiteX26" fmla="*/ 5016729 w 6053437"/>
              <a:gd name="connsiteY26" fmla="*/ 2212688 h 2303124"/>
              <a:gd name="connsiteX27" fmla="*/ 4936342 w 6053437"/>
              <a:gd name="connsiteY27" fmla="*/ 2222737 h 2303124"/>
              <a:gd name="connsiteX28" fmla="*/ 4876052 w 6053437"/>
              <a:gd name="connsiteY28" fmla="*/ 2172495 h 2303124"/>
              <a:gd name="connsiteX29" fmla="*/ 4855955 w 6053437"/>
              <a:gd name="connsiteY29" fmla="*/ 2142350 h 2303124"/>
              <a:gd name="connsiteX30" fmla="*/ 4815762 w 6053437"/>
              <a:gd name="connsiteY30" fmla="*/ 2112205 h 2303124"/>
              <a:gd name="connsiteX31" fmla="*/ 4654988 w 6053437"/>
              <a:gd name="connsiteY31" fmla="*/ 2142350 h 2303124"/>
              <a:gd name="connsiteX32" fmla="*/ 4604747 w 6053437"/>
              <a:gd name="connsiteY32" fmla="*/ 2152398 h 2303124"/>
              <a:gd name="connsiteX33" fmla="*/ 4594698 w 6053437"/>
              <a:gd name="connsiteY33" fmla="*/ 2192592 h 2303124"/>
              <a:gd name="connsiteX34" fmla="*/ 4544456 w 6053437"/>
              <a:gd name="connsiteY34" fmla="*/ 2232785 h 2303124"/>
              <a:gd name="connsiteX35" fmla="*/ 4514311 w 6053437"/>
              <a:gd name="connsiteY35" fmla="*/ 2222737 h 2303124"/>
              <a:gd name="connsiteX36" fmla="*/ 4464070 w 6053437"/>
              <a:gd name="connsiteY36" fmla="*/ 2162447 h 2303124"/>
              <a:gd name="connsiteX37" fmla="*/ 4454021 w 6053437"/>
              <a:gd name="connsiteY37" fmla="*/ 2132302 h 2303124"/>
              <a:gd name="connsiteX38" fmla="*/ 4423876 w 6053437"/>
              <a:gd name="connsiteY38" fmla="*/ 2102157 h 2303124"/>
              <a:gd name="connsiteX39" fmla="*/ 4243006 w 6053437"/>
              <a:gd name="connsiteY39" fmla="*/ 2082060 h 2303124"/>
              <a:gd name="connsiteX40" fmla="*/ 4212861 w 6053437"/>
              <a:gd name="connsiteY40" fmla="*/ 2092108 h 2303124"/>
              <a:gd name="connsiteX41" fmla="*/ 4202813 w 6053437"/>
              <a:gd name="connsiteY41" fmla="*/ 2122253 h 2303124"/>
              <a:gd name="connsiteX42" fmla="*/ 4172667 w 6053437"/>
              <a:gd name="connsiteY42" fmla="*/ 2142350 h 2303124"/>
              <a:gd name="connsiteX43" fmla="*/ 4152571 w 6053437"/>
              <a:gd name="connsiteY43" fmla="*/ 2172495 h 2303124"/>
              <a:gd name="connsiteX44" fmla="*/ 4122426 w 6053437"/>
              <a:gd name="connsiteY44" fmla="*/ 2202640 h 2303124"/>
              <a:gd name="connsiteX45" fmla="*/ 3891314 w 6053437"/>
              <a:gd name="connsiteY45" fmla="*/ 2222737 h 2303124"/>
              <a:gd name="connsiteX46" fmla="*/ 3851120 w 6053437"/>
              <a:gd name="connsiteY46" fmla="*/ 2232785 h 2303124"/>
              <a:gd name="connsiteX47" fmla="*/ 3790830 w 6053437"/>
              <a:gd name="connsiteY47" fmla="*/ 2272978 h 2303124"/>
              <a:gd name="connsiteX48" fmla="*/ 3489380 w 6053437"/>
              <a:gd name="connsiteY48" fmla="*/ 2283027 h 2303124"/>
              <a:gd name="connsiteX49" fmla="*/ 3429089 w 6053437"/>
              <a:gd name="connsiteY49" fmla="*/ 2242833 h 2303124"/>
              <a:gd name="connsiteX50" fmla="*/ 3398944 w 6053437"/>
              <a:gd name="connsiteY50" fmla="*/ 2212688 h 2303124"/>
              <a:gd name="connsiteX51" fmla="*/ 3348703 w 6053437"/>
              <a:gd name="connsiteY51" fmla="*/ 2192592 h 2303124"/>
              <a:gd name="connsiteX52" fmla="*/ 3318558 w 6053437"/>
              <a:gd name="connsiteY52" fmla="*/ 2172495 h 2303124"/>
              <a:gd name="connsiteX53" fmla="*/ 3137687 w 6053437"/>
              <a:gd name="connsiteY53" fmla="*/ 2152398 h 2303124"/>
              <a:gd name="connsiteX54" fmla="*/ 3077397 w 6053437"/>
              <a:gd name="connsiteY54" fmla="*/ 2172495 h 2303124"/>
              <a:gd name="connsiteX55" fmla="*/ 3017107 w 6053437"/>
              <a:gd name="connsiteY55" fmla="*/ 2212688 h 2303124"/>
              <a:gd name="connsiteX56" fmla="*/ 2946769 w 6053437"/>
              <a:gd name="connsiteY56" fmla="*/ 2242833 h 2303124"/>
              <a:gd name="connsiteX57" fmla="*/ 2846285 w 6053437"/>
              <a:gd name="connsiteY57" fmla="*/ 2232785 h 2303124"/>
              <a:gd name="connsiteX58" fmla="*/ 2836237 w 6053437"/>
              <a:gd name="connsiteY58" fmla="*/ 2172495 h 2303124"/>
              <a:gd name="connsiteX59" fmla="*/ 2826188 w 6053437"/>
              <a:gd name="connsiteY59" fmla="*/ 2142350 h 2303124"/>
              <a:gd name="connsiteX60" fmla="*/ 2775947 w 6053437"/>
              <a:gd name="connsiteY60" fmla="*/ 2082060 h 2303124"/>
              <a:gd name="connsiteX61" fmla="*/ 2745802 w 6053437"/>
              <a:gd name="connsiteY61" fmla="*/ 2072011 h 2303124"/>
              <a:gd name="connsiteX62" fmla="*/ 2695560 w 6053437"/>
              <a:gd name="connsiteY62" fmla="*/ 2112205 h 2303124"/>
              <a:gd name="connsiteX63" fmla="*/ 2655366 w 6053437"/>
              <a:gd name="connsiteY63" fmla="*/ 2162447 h 2303124"/>
              <a:gd name="connsiteX64" fmla="*/ 2585028 w 6053437"/>
              <a:gd name="connsiteY64" fmla="*/ 2192592 h 2303124"/>
              <a:gd name="connsiteX65" fmla="*/ 2554883 w 6053437"/>
              <a:gd name="connsiteY65" fmla="*/ 2182543 h 2303124"/>
              <a:gd name="connsiteX66" fmla="*/ 2544834 w 6053437"/>
              <a:gd name="connsiteY66" fmla="*/ 2152398 h 2303124"/>
              <a:gd name="connsiteX67" fmla="*/ 2454399 w 6053437"/>
              <a:gd name="connsiteY67" fmla="*/ 2142350 h 2303124"/>
              <a:gd name="connsiteX68" fmla="*/ 2353916 w 6053437"/>
              <a:gd name="connsiteY68" fmla="*/ 2152398 h 2303124"/>
              <a:gd name="connsiteX69" fmla="*/ 2323771 w 6053437"/>
              <a:gd name="connsiteY69" fmla="*/ 2142350 h 2303124"/>
              <a:gd name="connsiteX70" fmla="*/ 2243384 w 6053437"/>
              <a:gd name="connsiteY70" fmla="*/ 2132302 h 2303124"/>
              <a:gd name="connsiteX71" fmla="*/ 2213239 w 6053437"/>
              <a:gd name="connsiteY71" fmla="*/ 2152398 h 2303124"/>
              <a:gd name="connsiteX72" fmla="*/ 2203191 w 6053437"/>
              <a:gd name="connsiteY72" fmla="*/ 2192592 h 2303124"/>
              <a:gd name="connsiteX73" fmla="*/ 2183094 w 6053437"/>
              <a:gd name="connsiteY73" fmla="*/ 2252882 h 2303124"/>
              <a:gd name="connsiteX74" fmla="*/ 2162997 w 6053437"/>
              <a:gd name="connsiteY74" fmla="*/ 2293075 h 2303124"/>
              <a:gd name="connsiteX75" fmla="*/ 2092659 w 6053437"/>
              <a:gd name="connsiteY75" fmla="*/ 2303124 h 2303124"/>
              <a:gd name="connsiteX76" fmla="*/ 2032369 w 6053437"/>
              <a:gd name="connsiteY76" fmla="*/ 2252882 h 2303124"/>
              <a:gd name="connsiteX77" fmla="*/ 1982127 w 6053437"/>
              <a:gd name="connsiteY77" fmla="*/ 2202640 h 2303124"/>
              <a:gd name="connsiteX78" fmla="*/ 1931885 w 6053437"/>
              <a:gd name="connsiteY78" fmla="*/ 2152398 h 2303124"/>
              <a:gd name="connsiteX79" fmla="*/ 1861547 w 6053437"/>
              <a:gd name="connsiteY79" fmla="*/ 2092108 h 2303124"/>
              <a:gd name="connsiteX80" fmla="*/ 1670628 w 6053437"/>
              <a:gd name="connsiteY80" fmla="*/ 2112205 h 2303124"/>
              <a:gd name="connsiteX81" fmla="*/ 1610338 w 6053437"/>
              <a:gd name="connsiteY81" fmla="*/ 2132302 h 2303124"/>
              <a:gd name="connsiteX82" fmla="*/ 1590241 w 6053437"/>
              <a:gd name="connsiteY82" fmla="*/ 2162447 h 2303124"/>
              <a:gd name="connsiteX83" fmla="*/ 1529951 w 6053437"/>
              <a:gd name="connsiteY83" fmla="*/ 2202640 h 2303124"/>
              <a:gd name="connsiteX84" fmla="*/ 1489758 w 6053437"/>
              <a:gd name="connsiteY84" fmla="*/ 2212688 h 2303124"/>
              <a:gd name="connsiteX85" fmla="*/ 1459613 w 6053437"/>
              <a:gd name="connsiteY85" fmla="*/ 2192592 h 2303124"/>
              <a:gd name="connsiteX86" fmla="*/ 1399322 w 6053437"/>
              <a:gd name="connsiteY86" fmla="*/ 2152398 h 2303124"/>
              <a:gd name="connsiteX87" fmla="*/ 1218452 w 6053437"/>
              <a:gd name="connsiteY87" fmla="*/ 2102157 h 2303124"/>
              <a:gd name="connsiteX88" fmla="*/ 1188307 w 6053437"/>
              <a:gd name="connsiteY88" fmla="*/ 2112205 h 2303124"/>
              <a:gd name="connsiteX89" fmla="*/ 1128017 w 6053437"/>
              <a:gd name="connsiteY89" fmla="*/ 2132302 h 2303124"/>
              <a:gd name="connsiteX90" fmla="*/ 1027533 w 6053437"/>
              <a:gd name="connsiteY90" fmla="*/ 2162447 h 2303124"/>
              <a:gd name="connsiteX91" fmla="*/ 997388 w 6053437"/>
              <a:gd name="connsiteY91" fmla="*/ 2172495 h 2303124"/>
              <a:gd name="connsiteX92" fmla="*/ 927050 w 6053437"/>
              <a:gd name="connsiteY92" fmla="*/ 2182543 h 2303124"/>
              <a:gd name="connsiteX93" fmla="*/ 906953 w 6053437"/>
              <a:gd name="connsiteY93" fmla="*/ 2152398 h 2303124"/>
              <a:gd name="connsiteX94" fmla="*/ 876808 w 6053437"/>
              <a:gd name="connsiteY94" fmla="*/ 2132302 h 2303124"/>
              <a:gd name="connsiteX95" fmla="*/ 846663 w 6053437"/>
              <a:gd name="connsiteY95" fmla="*/ 2102157 h 2303124"/>
              <a:gd name="connsiteX96" fmla="*/ 756228 w 6053437"/>
              <a:gd name="connsiteY96" fmla="*/ 2082060 h 2303124"/>
              <a:gd name="connsiteX97" fmla="*/ 726083 w 6053437"/>
              <a:gd name="connsiteY97" fmla="*/ 2092108 h 2303124"/>
              <a:gd name="connsiteX98" fmla="*/ 665793 w 6053437"/>
              <a:gd name="connsiteY98" fmla="*/ 2142350 h 2303124"/>
              <a:gd name="connsiteX99" fmla="*/ 615551 w 6053437"/>
              <a:gd name="connsiteY99" fmla="*/ 2182543 h 2303124"/>
              <a:gd name="connsiteX100" fmla="*/ 575358 w 6053437"/>
              <a:gd name="connsiteY100" fmla="*/ 2202640 h 2303124"/>
              <a:gd name="connsiteX101" fmla="*/ 494971 w 6053437"/>
              <a:gd name="connsiteY101" fmla="*/ 2212688 h 2303124"/>
              <a:gd name="connsiteX102" fmla="*/ 444729 w 6053437"/>
              <a:gd name="connsiteY102" fmla="*/ 2152398 h 2303124"/>
              <a:gd name="connsiteX103" fmla="*/ 384439 w 6053437"/>
              <a:gd name="connsiteY103" fmla="*/ 2112205 h 2303124"/>
              <a:gd name="connsiteX104" fmla="*/ 314100 w 6053437"/>
              <a:gd name="connsiteY104" fmla="*/ 2102157 h 2303124"/>
              <a:gd name="connsiteX105" fmla="*/ 133230 w 6053437"/>
              <a:gd name="connsiteY105" fmla="*/ 2122253 h 2303124"/>
              <a:gd name="connsiteX106" fmla="*/ 72940 w 6053437"/>
              <a:gd name="connsiteY106" fmla="*/ 2082060 h 2303124"/>
              <a:gd name="connsiteX107" fmla="*/ 62892 w 6053437"/>
              <a:gd name="connsiteY107" fmla="*/ 2112205 h 2303124"/>
              <a:gd name="connsiteX108" fmla="*/ 42795 w 6053437"/>
              <a:gd name="connsiteY108" fmla="*/ 2172495 h 2303124"/>
              <a:gd name="connsiteX109" fmla="*/ 17675 w 6053437"/>
              <a:gd name="connsiteY109" fmla="*/ 2187568 h 2303124"/>
              <a:gd name="connsiteX110" fmla="*/ 0 w 6053437"/>
              <a:gd name="connsiteY110" fmla="*/ 2190093 h 23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53437" h="2303124">
                <a:moveTo>
                  <a:pt x="5984985" y="2146337"/>
                </a:moveTo>
                <a:lnTo>
                  <a:pt x="5985997" y="2147373"/>
                </a:lnTo>
                <a:cubicBezTo>
                  <a:pt x="5987608" y="2149060"/>
                  <a:pt x="5987642" y="2149146"/>
                  <a:pt x="5986872" y="2148361"/>
                </a:cubicBezTo>
                <a:close/>
                <a:moveTo>
                  <a:pt x="0" y="0"/>
                </a:moveTo>
                <a:lnTo>
                  <a:pt x="6053437" y="0"/>
                </a:lnTo>
                <a:lnTo>
                  <a:pt x="6053437" y="2201664"/>
                </a:lnTo>
                <a:lnTo>
                  <a:pt x="6041661" y="2192592"/>
                </a:lnTo>
                <a:cubicBezTo>
                  <a:pt x="6030744" y="2183495"/>
                  <a:pt x="6022433" y="2171544"/>
                  <a:pt x="6011516" y="2162447"/>
                </a:cubicBezTo>
                <a:cubicBezTo>
                  <a:pt x="5969547" y="2127473"/>
                  <a:pt x="5976492" y="2136930"/>
                  <a:pt x="5982920" y="2144122"/>
                </a:cubicBezTo>
                <a:lnTo>
                  <a:pt x="5984985" y="2146337"/>
                </a:lnTo>
                <a:lnTo>
                  <a:pt x="5975659" y="2136780"/>
                </a:lnTo>
                <a:cubicBezTo>
                  <a:pt x="5970122" y="2131162"/>
                  <a:pt x="5962235" y="2123214"/>
                  <a:pt x="5951226" y="2112205"/>
                </a:cubicBezTo>
                <a:cubicBezTo>
                  <a:pt x="5941178" y="2108856"/>
                  <a:pt x="5929894" y="2108032"/>
                  <a:pt x="5921081" y="2102157"/>
                </a:cubicBezTo>
                <a:cubicBezTo>
                  <a:pt x="5909257" y="2094274"/>
                  <a:pt x="5904291" y="2076867"/>
                  <a:pt x="5890936" y="2072011"/>
                </a:cubicBezTo>
                <a:cubicBezTo>
                  <a:pt x="5865558" y="2062782"/>
                  <a:pt x="5837345" y="2065312"/>
                  <a:pt x="5810549" y="2061963"/>
                </a:cubicBezTo>
                <a:cubicBezTo>
                  <a:pt x="5810549" y="2061963"/>
                  <a:pt x="5766343" y="2068274"/>
                  <a:pt x="5750259" y="2082060"/>
                </a:cubicBezTo>
                <a:cubicBezTo>
                  <a:pt x="5739774" y="2091047"/>
                  <a:pt x="5743560" y="2108855"/>
                  <a:pt x="5740210" y="2122253"/>
                </a:cubicBezTo>
                <a:cubicBezTo>
                  <a:pt x="5733511" y="2132301"/>
                  <a:pt x="5728653" y="2143859"/>
                  <a:pt x="5720114" y="2152398"/>
                </a:cubicBezTo>
                <a:cubicBezTo>
                  <a:pt x="5666208" y="2206305"/>
                  <a:pt x="5547608" y="2179987"/>
                  <a:pt x="5499050" y="2182543"/>
                </a:cubicBezTo>
                <a:cubicBezTo>
                  <a:pt x="5434386" y="2160989"/>
                  <a:pt x="5504620" y="2189393"/>
                  <a:pt x="5438760" y="2142350"/>
                </a:cubicBezTo>
                <a:cubicBezTo>
                  <a:pt x="5389966" y="2107498"/>
                  <a:pt x="5412159" y="2134074"/>
                  <a:pt x="5368421" y="2112205"/>
                </a:cubicBezTo>
                <a:cubicBezTo>
                  <a:pt x="5357619" y="2106804"/>
                  <a:pt x="5348103" y="2099127"/>
                  <a:pt x="5338276" y="2092108"/>
                </a:cubicBezTo>
                <a:cubicBezTo>
                  <a:pt x="5324648" y="2082374"/>
                  <a:pt x="5313632" y="2068183"/>
                  <a:pt x="5298083" y="2061963"/>
                </a:cubicBezTo>
                <a:cubicBezTo>
                  <a:pt x="5279166" y="2054396"/>
                  <a:pt x="5257890" y="2055264"/>
                  <a:pt x="5237793" y="2051915"/>
                </a:cubicBezTo>
                <a:cubicBezTo>
                  <a:pt x="5213274" y="2060088"/>
                  <a:pt x="5196983" y="2062580"/>
                  <a:pt x="5177503" y="2082060"/>
                </a:cubicBezTo>
                <a:cubicBezTo>
                  <a:pt x="5168964" y="2090599"/>
                  <a:pt x="5164105" y="2102157"/>
                  <a:pt x="5157406" y="2112205"/>
                </a:cubicBezTo>
                <a:cubicBezTo>
                  <a:pt x="5156241" y="2113952"/>
                  <a:pt x="5033827" y="2206582"/>
                  <a:pt x="5016729" y="2212688"/>
                </a:cubicBezTo>
                <a:cubicBezTo>
                  <a:pt x="4991298" y="2221771"/>
                  <a:pt x="4963138" y="2219387"/>
                  <a:pt x="4936342" y="2222737"/>
                </a:cubicBezTo>
                <a:cubicBezTo>
                  <a:pt x="4906702" y="2202976"/>
                  <a:pt x="4900230" y="2201508"/>
                  <a:pt x="4876052" y="2172495"/>
                </a:cubicBezTo>
                <a:cubicBezTo>
                  <a:pt x="4868321" y="2163217"/>
                  <a:pt x="4864494" y="2150889"/>
                  <a:pt x="4855955" y="2142350"/>
                </a:cubicBezTo>
                <a:cubicBezTo>
                  <a:pt x="4844113" y="2130508"/>
                  <a:pt x="4829160" y="2122253"/>
                  <a:pt x="4815762" y="2112205"/>
                </a:cubicBezTo>
                <a:cubicBezTo>
                  <a:pt x="4691245" y="2099754"/>
                  <a:pt x="4743286" y="2083485"/>
                  <a:pt x="4654988" y="2142350"/>
                </a:cubicBezTo>
                <a:cubicBezTo>
                  <a:pt x="4638241" y="2145699"/>
                  <a:pt x="4617867" y="2141464"/>
                  <a:pt x="4604747" y="2152398"/>
                </a:cubicBezTo>
                <a:cubicBezTo>
                  <a:pt x="4594138" y="2161239"/>
                  <a:pt x="4600138" y="2179898"/>
                  <a:pt x="4594698" y="2192592"/>
                </a:cubicBezTo>
                <a:cubicBezTo>
                  <a:pt x="4579547" y="2227944"/>
                  <a:pt x="4576568" y="2222082"/>
                  <a:pt x="4544456" y="2232785"/>
                </a:cubicBezTo>
                <a:cubicBezTo>
                  <a:pt x="4534408" y="2229436"/>
                  <a:pt x="4523124" y="2228612"/>
                  <a:pt x="4514311" y="2222737"/>
                </a:cubicBezTo>
                <a:cubicBezTo>
                  <a:pt x="4497642" y="2211625"/>
                  <a:pt x="4473339" y="2180984"/>
                  <a:pt x="4464070" y="2162447"/>
                </a:cubicBezTo>
                <a:cubicBezTo>
                  <a:pt x="4459333" y="2152973"/>
                  <a:pt x="4459896" y="2141115"/>
                  <a:pt x="4454021" y="2132302"/>
                </a:cubicBezTo>
                <a:cubicBezTo>
                  <a:pt x="4446138" y="2120478"/>
                  <a:pt x="4433924" y="2112205"/>
                  <a:pt x="4423876" y="2102157"/>
                </a:cubicBezTo>
                <a:cubicBezTo>
                  <a:pt x="4363586" y="2095458"/>
                  <a:pt x="4303598" y="2084946"/>
                  <a:pt x="4243006" y="2082060"/>
                </a:cubicBezTo>
                <a:cubicBezTo>
                  <a:pt x="4232426" y="2081556"/>
                  <a:pt x="4220351" y="2084618"/>
                  <a:pt x="4212861" y="2092108"/>
                </a:cubicBezTo>
                <a:cubicBezTo>
                  <a:pt x="4205371" y="2099598"/>
                  <a:pt x="4206162" y="2112205"/>
                  <a:pt x="4202813" y="2122253"/>
                </a:cubicBezTo>
                <a:cubicBezTo>
                  <a:pt x="4192764" y="2128952"/>
                  <a:pt x="4181207" y="2133810"/>
                  <a:pt x="4172667" y="2142350"/>
                </a:cubicBezTo>
                <a:cubicBezTo>
                  <a:pt x="4164128" y="2150889"/>
                  <a:pt x="4160302" y="2163218"/>
                  <a:pt x="4152571" y="2172495"/>
                </a:cubicBezTo>
                <a:cubicBezTo>
                  <a:pt x="4143474" y="2183412"/>
                  <a:pt x="4132474" y="2192592"/>
                  <a:pt x="4122426" y="2202640"/>
                </a:cubicBezTo>
                <a:cubicBezTo>
                  <a:pt x="4045389" y="2209339"/>
                  <a:pt x="3968169" y="2214198"/>
                  <a:pt x="3891314" y="2222737"/>
                </a:cubicBezTo>
                <a:cubicBezTo>
                  <a:pt x="3877588" y="2224262"/>
                  <a:pt x="3864518" y="2229436"/>
                  <a:pt x="3851120" y="2232785"/>
                </a:cubicBezTo>
                <a:cubicBezTo>
                  <a:pt x="3827688" y="2238643"/>
                  <a:pt x="3814753" y="2269655"/>
                  <a:pt x="3790830" y="2272978"/>
                </a:cubicBezTo>
                <a:cubicBezTo>
                  <a:pt x="3691247" y="2286809"/>
                  <a:pt x="3589863" y="2279677"/>
                  <a:pt x="3489380" y="2283027"/>
                </a:cubicBezTo>
                <a:cubicBezTo>
                  <a:pt x="3445909" y="2217822"/>
                  <a:pt x="3498968" y="2282764"/>
                  <a:pt x="3429089" y="2242833"/>
                </a:cubicBezTo>
                <a:cubicBezTo>
                  <a:pt x="3416751" y="2235783"/>
                  <a:pt x="3408992" y="2222736"/>
                  <a:pt x="3398944" y="2212688"/>
                </a:cubicBezTo>
                <a:cubicBezTo>
                  <a:pt x="3382197" y="2205989"/>
                  <a:pt x="3364836" y="2200658"/>
                  <a:pt x="3348703" y="2192592"/>
                </a:cubicBezTo>
                <a:cubicBezTo>
                  <a:pt x="3337901" y="2187191"/>
                  <a:pt x="3329658" y="2177252"/>
                  <a:pt x="3318558" y="2172495"/>
                </a:cubicBezTo>
                <a:cubicBezTo>
                  <a:pt x="3275660" y="2154110"/>
                  <a:pt x="3146088" y="2152998"/>
                  <a:pt x="3137687" y="2152398"/>
                </a:cubicBezTo>
                <a:lnTo>
                  <a:pt x="3077397" y="2172495"/>
                </a:lnTo>
                <a:cubicBezTo>
                  <a:pt x="3054483" y="2180133"/>
                  <a:pt x="3037818" y="2200261"/>
                  <a:pt x="3017107" y="2212688"/>
                </a:cubicBezTo>
                <a:cubicBezTo>
                  <a:pt x="2986063" y="2231315"/>
                  <a:pt x="2977957" y="2232437"/>
                  <a:pt x="2946769" y="2242833"/>
                </a:cubicBezTo>
                <a:cubicBezTo>
                  <a:pt x="2925307" y="2245899"/>
                  <a:pt x="2865118" y="2270451"/>
                  <a:pt x="2846285" y="2232785"/>
                </a:cubicBezTo>
                <a:cubicBezTo>
                  <a:pt x="2837174" y="2214562"/>
                  <a:pt x="2839586" y="2192592"/>
                  <a:pt x="2836237" y="2172495"/>
                </a:cubicBezTo>
                <a:cubicBezTo>
                  <a:pt x="2832887" y="2162447"/>
                  <a:pt x="2830925" y="2151824"/>
                  <a:pt x="2826188" y="2142350"/>
                </a:cubicBezTo>
                <a:cubicBezTo>
                  <a:pt x="2812197" y="2114369"/>
                  <a:pt x="2798172" y="2104285"/>
                  <a:pt x="2775947" y="2082060"/>
                </a:cubicBezTo>
                <a:cubicBezTo>
                  <a:pt x="2765899" y="2078710"/>
                  <a:pt x="2756394" y="2072011"/>
                  <a:pt x="2745802" y="2072011"/>
                </a:cubicBezTo>
                <a:cubicBezTo>
                  <a:pt x="2713444" y="2072011"/>
                  <a:pt x="2710991" y="2089058"/>
                  <a:pt x="2695560" y="2112205"/>
                </a:cubicBezTo>
                <a:cubicBezTo>
                  <a:pt x="2609166" y="2169802"/>
                  <a:pt x="2710838" y="2093109"/>
                  <a:pt x="2655366" y="2162447"/>
                </a:cubicBezTo>
                <a:cubicBezTo>
                  <a:pt x="2638018" y="2184131"/>
                  <a:pt x="2609162" y="2186558"/>
                  <a:pt x="2585028" y="2192592"/>
                </a:cubicBezTo>
                <a:cubicBezTo>
                  <a:pt x="2574980" y="2189242"/>
                  <a:pt x="2562373" y="2190033"/>
                  <a:pt x="2554883" y="2182543"/>
                </a:cubicBezTo>
                <a:cubicBezTo>
                  <a:pt x="2547393" y="2175053"/>
                  <a:pt x="2554668" y="2156332"/>
                  <a:pt x="2544834" y="2152398"/>
                </a:cubicBezTo>
                <a:cubicBezTo>
                  <a:pt x="2516673" y="2141134"/>
                  <a:pt x="2484544" y="2145699"/>
                  <a:pt x="2454399" y="2142350"/>
                </a:cubicBezTo>
                <a:cubicBezTo>
                  <a:pt x="2420905" y="2145699"/>
                  <a:pt x="2387577" y="2152398"/>
                  <a:pt x="2353916" y="2152398"/>
                </a:cubicBezTo>
                <a:cubicBezTo>
                  <a:pt x="2343324" y="2152398"/>
                  <a:pt x="2334192" y="2144245"/>
                  <a:pt x="2323771" y="2142350"/>
                </a:cubicBezTo>
                <a:cubicBezTo>
                  <a:pt x="2297202" y="2137520"/>
                  <a:pt x="2270180" y="2135651"/>
                  <a:pt x="2243384" y="2132302"/>
                </a:cubicBezTo>
                <a:cubicBezTo>
                  <a:pt x="2233336" y="2139001"/>
                  <a:pt x="2219938" y="2142350"/>
                  <a:pt x="2213239" y="2152398"/>
                </a:cubicBezTo>
                <a:cubicBezTo>
                  <a:pt x="2205578" y="2163889"/>
                  <a:pt x="2206540" y="2179194"/>
                  <a:pt x="2203191" y="2192592"/>
                </a:cubicBezTo>
                <a:cubicBezTo>
                  <a:pt x="2198053" y="2213143"/>
                  <a:pt x="2190962" y="2233213"/>
                  <a:pt x="2183094" y="2252882"/>
                </a:cubicBezTo>
                <a:cubicBezTo>
                  <a:pt x="2177531" y="2266790"/>
                  <a:pt x="2176091" y="2285800"/>
                  <a:pt x="2162997" y="2293075"/>
                </a:cubicBezTo>
                <a:cubicBezTo>
                  <a:pt x="2142293" y="2304577"/>
                  <a:pt x="2116105" y="2299774"/>
                  <a:pt x="2092659" y="2303124"/>
                </a:cubicBezTo>
                <a:cubicBezTo>
                  <a:pt x="2017809" y="2253223"/>
                  <a:pt x="2109744" y="2317361"/>
                  <a:pt x="2032369" y="2252882"/>
                </a:cubicBezTo>
                <a:cubicBezTo>
                  <a:pt x="1982127" y="2211014"/>
                  <a:pt x="2018969" y="2257905"/>
                  <a:pt x="1982127" y="2202640"/>
                </a:cubicBezTo>
                <a:cubicBezTo>
                  <a:pt x="1926861" y="2165796"/>
                  <a:pt x="1973753" y="2202640"/>
                  <a:pt x="1931885" y="2152398"/>
                </a:cubicBezTo>
                <a:cubicBezTo>
                  <a:pt x="1908559" y="2124407"/>
                  <a:pt x="1891117" y="2114285"/>
                  <a:pt x="1861547" y="2092108"/>
                </a:cubicBezTo>
                <a:cubicBezTo>
                  <a:pt x="1707046" y="2068338"/>
                  <a:pt x="1767574" y="2047573"/>
                  <a:pt x="1670628" y="2112205"/>
                </a:cubicBezTo>
                <a:cubicBezTo>
                  <a:pt x="1670628" y="2112205"/>
                  <a:pt x="1628302" y="2121075"/>
                  <a:pt x="1610338" y="2132302"/>
                </a:cubicBezTo>
                <a:cubicBezTo>
                  <a:pt x="1600097" y="2138703"/>
                  <a:pt x="1596940" y="2152399"/>
                  <a:pt x="1590241" y="2162447"/>
                </a:cubicBezTo>
                <a:cubicBezTo>
                  <a:pt x="1496124" y="2193818"/>
                  <a:pt x="1635326" y="2142426"/>
                  <a:pt x="1529951" y="2202640"/>
                </a:cubicBezTo>
                <a:cubicBezTo>
                  <a:pt x="1517961" y="2209492"/>
                  <a:pt x="1503156" y="2209339"/>
                  <a:pt x="1489758" y="2212688"/>
                </a:cubicBezTo>
                <a:lnTo>
                  <a:pt x="1459613" y="2192592"/>
                </a:lnTo>
                <a:lnTo>
                  <a:pt x="1399322" y="2152398"/>
                </a:lnTo>
                <a:cubicBezTo>
                  <a:pt x="1305474" y="2089833"/>
                  <a:pt x="1363100" y="2114211"/>
                  <a:pt x="1218452" y="2102157"/>
                </a:cubicBezTo>
                <a:lnTo>
                  <a:pt x="1188307" y="2112205"/>
                </a:lnTo>
                <a:lnTo>
                  <a:pt x="1128017" y="2132302"/>
                </a:lnTo>
                <a:cubicBezTo>
                  <a:pt x="984777" y="2180049"/>
                  <a:pt x="1133815" y="2132081"/>
                  <a:pt x="1027533" y="2162447"/>
                </a:cubicBezTo>
                <a:cubicBezTo>
                  <a:pt x="1017349" y="2165357"/>
                  <a:pt x="1007774" y="2170418"/>
                  <a:pt x="997388" y="2172495"/>
                </a:cubicBezTo>
                <a:cubicBezTo>
                  <a:pt x="974164" y="2177140"/>
                  <a:pt x="950170" y="2187681"/>
                  <a:pt x="927050" y="2182543"/>
                </a:cubicBezTo>
                <a:cubicBezTo>
                  <a:pt x="915261" y="2179923"/>
                  <a:pt x="913652" y="2162446"/>
                  <a:pt x="906953" y="2152398"/>
                </a:cubicBezTo>
                <a:cubicBezTo>
                  <a:pt x="896905" y="2145699"/>
                  <a:pt x="886085" y="2140033"/>
                  <a:pt x="876808" y="2132302"/>
                </a:cubicBezTo>
                <a:cubicBezTo>
                  <a:pt x="865891" y="2123205"/>
                  <a:pt x="859780" y="2107623"/>
                  <a:pt x="846663" y="2102157"/>
                </a:cubicBezTo>
                <a:cubicBezTo>
                  <a:pt x="818158" y="2090280"/>
                  <a:pt x="786373" y="2088759"/>
                  <a:pt x="756228" y="2082060"/>
                </a:cubicBezTo>
                <a:cubicBezTo>
                  <a:pt x="746180" y="2085409"/>
                  <a:pt x="735557" y="2087371"/>
                  <a:pt x="726083" y="2092108"/>
                </a:cubicBezTo>
                <a:cubicBezTo>
                  <a:pt x="698105" y="2106097"/>
                  <a:pt x="688015" y="2120128"/>
                  <a:pt x="665793" y="2142350"/>
                </a:cubicBezTo>
                <a:cubicBezTo>
                  <a:pt x="593821" y="2166340"/>
                  <a:pt x="676150" y="2132043"/>
                  <a:pt x="615551" y="2182543"/>
                </a:cubicBezTo>
                <a:cubicBezTo>
                  <a:pt x="604044" y="2192132"/>
                  <a:pt x="588756" y="2195941"/>
                  <a:pt x="575358" y="2202640"/>
                </a:cubicBezTo>
                <a:cubicBezTo>
                  <a:pt x="548562" y="2205989"/>
                  <a:pt x="521540" y="2217519"/>
                  <a:pt x="494971" y="2212688"/>
                </a:cubicBezTo>
                <a:cubicBezTo>
                  <a:pt x="480298" y="2210020"/>
                  <a:pt x="452303" y="2163758"/>
                  <a:pt x="444729" y="2152398"/>
                </a:cubicBezTo>
                <a:cubicBezTo>
                  <a:pt x="444729" y="2152398"/>
                  <a:pt x="406982" y="2120875"/>
                  <a:pt x="384439" y="2112205"/>
                </a:cubicBezTo>
                <a:cubicBezTo>
                  <a:pt x="362333" y="2103703"/>
                  <a:pt x="337546" y="2105506"/>
                  <a:pt x="314100" y="2102157"/>
                </a:cubicBezTo>
                <a:cubicBezTo>
                  <a:pt x="166443" y="2113515"/>
                  <a:pt x="226295" y="2103641"/>
                  <a:pt x="133230" y="2122253"/>
                </a:cubicBezTo>
                <a:cubicBezTo>
                  <a:pt x="109546" y="2126990"/>
                  <a:pt x="93037" y="2095458"/>
                  <a:pt x="72940" y="2082060"/>
                </a:cubicBezTo>
                <a:lnTo>
                  <a:pt x="62892" y="2112205"/>
                </a:lnTo>
                <a:lnTo>
                  <a:pt x="42795" y="2172495"/>
                </a:lnTo>
                <a:cubicBezTo>
                  <a:pt x="39446" y="2182544"/>
                  <a:pt x="29398" y="2185893"/>
                  <a:pt x="17675" y="2187568"/>
                </a:cubicBezTo>
                <a:lnTo>
                  <a:pt x="0" y="2190093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62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Implementation Groups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598D4-0702-4709-AEBC-666EF1169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744" y="857662"/>
            <a:ext cx="4747775" cy="3358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D455C9-AF8E-413C-82A1-F63A347377F9}"/>
              </a:ext>
            </a:extLst>
          </p:cNvPr>
          <p:cNvSpPr txBox="1"/>
          <p:nvPr/>
        </p:nvSpPr>
        <p:spPr>
          <a:xfrm>
            <a:off x="5185769" y="4459514"/>
            <a:ext cx="8530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Simple and accessible approach to Controls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Recommended &amp; prioritized implementation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/>
              <a:t>IG1 is recognized as “Basic Cyber Hygiene”</a:t>
            </a:r>
          </a:p>
        </p:txBody>
      </p:sp>
    </p:spTree>
    <p:extLst>
      <p:ext uri="{BB962C8B-B14F-4D97-AF65-F5344CB8AC3E}">
        <p14:creationId xmlns:p14="http://schemas.microsoft.com/office/powerpoint/2010/main" val="9602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BD98CC9-8885-475E-963B-541910B5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297D005-34B4-45BA-9D74-9AAD08F9343A}"/>
              </a:ext>
            </a:extLst>
          </p:cNvPr>
          <p:cNvSpPr/>
          <p:nvPr/>
        </p:nvSpPr>
        <p:spPr>
          <a:xfrm>
            <a:off x="4956617" y="-1292"/>
            <a:ext cx="230251" cy="771813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101BA3-F0EF-47A4-9821-1D65AD776B1B}"/>
              </a:ext>
            </a:extLst>
          </p:cNvPr>
          <p:cNvSpPr/>
          <p:nvPr/>
        </p:nvSpPr>
        <p:spPr>
          <a:xfrm>
            <a:off x="0" y="-2602"/>
            <a:ext cx="5026025" cy="77194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7208D73D-6641-4F60-9576-32007C67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6223739"/>
            <a:ext cx="4416137" cy="101894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3451"/>
            <a:ext cx="4984380" cy="2367333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Why the CIS Controls?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E877B-7F13-4A18-BBFF-5F0CCD925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1977AE-90F2-4B5D-AEC4-C2310B46F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794" y="367871"/>
            <a:ext cx="3686888" cy="188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6AAD56-7BC6-401C-9B02-ACBF5264D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487" y="1189112"/>
            <a:ext cx="3686888" cy="173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390EFE-8F74-41D4-B9D1-B4F6F5F57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461" y="2623483"/>
            <a:ext cx="3686888" cy="2049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0E441D-0CC3-4755-A347-A86DD370F2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461" y="5040784"/>
            <a:ext cx="3695654" cy="1436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07CCF3-1B11-44F3-8130-8AC1FD7CD8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8299" y="3298980"/>
            <a:ext cx="3699264" cy="192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22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background.jpg">
            <a:extLst>
              <a:ext uri="{FF2B5EF4-FFF2-40B4-BE49-F238E27FC236}">
                <a16:creationId xmlns:a16="http://schemas.microsoft.com/office/drawing/2014/main" id="{B38950E4-A86F-4485-958D-938B9CD3D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13705494" cy="77142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58BCEF-E779-437F-822D-33A588F8E3AF}"/>
              </a:ext>
            </a:extLst>
          </p:cNvPr>
          <p:cNvSpPr/>
          <p:nvPr/>
        </p:nvSpPr>
        <p:spPr>
          <a:xfrm>
            <a:off x="-2470" y="1529660"/>
            <a:ext cx="13742242" cy="275160"/>
          </a:xfrm>
          <a:prstGeom prst="rect">
            <a:avLst/>
          </a:prstGeom>
          <a:solidFill>
            <a:srgbClr val="F6D1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8D5C6-001C-4A07-A6F0-BA1BC52A6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626" y="6248671"/>
            <a:ext cx="2447499" cy="11305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485B64-AF49-4748-AD1E-0617E5CF48AA}"/>
              </a:ext>
            </a:extLst>
          </p:cNvPr>
          <p:cNvSpPr/>
          <p:nvPr/>
        </p:nvSpPr>
        <p:spPr>
          <a:xfrm>
            <a:off x="0" y="337612"/>
            <a:ext cx="13716000" cy="1286140"/>
          </a:xfrm>
          <a:prstGeom prst="rect">
            <a:avLst/>
          </a:prstGeom>
          <a:solidFill>
            <a:srgbClr val="D2223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43A12A-F884-4F93-9CB8-3A16CE67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Closing the Gaps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592CB1-235A-4ABF-91FA-80E5175836BE}"/>
              </a:ext>
            </a:extLst>
          </p:cNvPr>
          <p:cNvSpPr/>
          <p:nvPr/>
        </p:nvSpPr>
        <p:spPr>
          <a:xfrm>
            <a:off x="295564" y="2130135"/>
            <a:ext cx="13115636" cy="300054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8C784-4B48-4F8B-B4B7-72F51B82DC1B}"/>
              </a:ext>
            </a:extLst>
          </p:cNvPr>
          <p:cNvSpPr txBox="1"/>
          <p:nvPr/>
        </p:nvSpPr>
        <p:spPr>
          <a:xfrm>
            <a:off x="10166870" y="3954549"/>
            <a:ext cx="267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9D2638-C3A5-487E-8676-02769D394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21823"/>
              </p:ext>
            </p:extLst>
          </p:nvPr>
        </p:nvGraphicFramePr>
        <p:xfrm>
          <a:off x="304800" y="2166231"/>
          <a:ext cx="13115636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2388">
                  <a:extLst>
                    <a:ext uri="{9D8B030D-6E8A-4147-A177-3AD203B41FA5}">
                      <a16:colId xmlns:a16="http://schemas.microsoft.com/office/drawing/2014/main" val="2192490936"/>
                    </a:ext>
                  </a:extLst>
                </a:gridCol>
                <a:gridCol w="4412388">
                  <a:extLst>
                    <a:ext uri="{9D8B030D-6E8A-4147-A177-3AD203B41FA5}">
                      <a16:colId xmlns:a16="http://schemas.microsoft.com/office/drawing/2014/main" val="1435969364"/>
                    </a:ext>
                  </a:extLst>
                </a:gridCol>
                <a:gridCol w="1402243">
                  <a:extLst>
                    <a:ext uri="{9D8B030D-6E8A-4147-A177-3AD203B41FA5}">
                      <a16:colId xmlns:a16="http://schemas.microsoft.com/office/drawing/2014/main" val="2557939354"/>
                    </a:ext>
                  </a:extLst>
                </a:gridCol>
                <a:gridCol w="1420938">
                  <a:extLst>
                    <a:ext uri="{9D8B030D-6E8A-4147-A177-3AD203B41FA5}">
                      <a16:colId xmlns:a16="http://schemas.microsoft.com/office/drawing/2014/main" val="1549010452"/>
                    </a:ext>
                  </a:extLst>
                </a:gridCol>
                <a:gridCol w="1467679">
                  <a:extLst>
                    <a:ext uri="{9D8B030D-6E8A-4147-A177-3AD203B41FA5}">
                      <a16:colId xmlns:a16="http://schemas.microsoft.com/office/drawing/2014/main" val="2653663013"/>
                    </a:ext>
                  </a:extLst>
                </a:gridCol>
              </a:tblGrid>
              <a:tr h="308268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CIS Control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2020 – 2021 Security Change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“Best”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Compliance Obligation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Insurance Expectation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24358"/>
                  </a:ext>
                </a:extLst>
              </a:tr>
              <a:tr h="33012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03. Data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Encrypt end-user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14113"/>
                  </a:ext>
                </a:extLst>
              </a:tr>
              <a:tr h="33012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05. Account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Use separate accounts for admin privileges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73131"/>
                  </a:ext>
                </a:extLst>
              </a:tr>
              <a:tr h="33012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06. Access Control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Require multi-factor authentication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74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07. Continuous Vulnerability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Automate patch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94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09. Email and Web Browser Protections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Use DNS filtering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69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10. Malware Defenses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Use anti-malware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806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653422-0D47-4031-BC36-955236F4AAB2}"/>
              </a:ext>
            </a:extLst>
          </p:cNvPr>
          <p:cNvSpPr txBox="1"/>
          <p:nvPr/>
        </p:nvSpPr>
        <p:spPr>
          <a:xfrm>
            <a:off x="295564" y="5351815"/>
            <a:ext cx="1311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Compliance obligation</a:t>
            </a:r>
            <a:r>
              <a:rPr lang="en-US" sz="1400"/>
              <a:t> considered for this slide include NIST 800-171, PCI DSS, FERPA, HIPAA, and Illinois PIPA. This does not fully encompass all obligations the University faces.</a:t>
            </a:r>
          </a:p>
          <a:p>
            <a:r>
              <a:rPr lang="en-US" sz="1400" b="1"/>
              <a:t>Insurance expectation</a:t>
            </a:r>
            <a:r>
              <a:rPr lang="en-US" sz="1400"/>
              <a:t> reflects what cyber insurance carriers are expecting as a minimum with relation to providing coverage for cyber incidents.</a:t>
            </a:r>
          </a:p>
        </p:txBody>
      </p:sp>
    </p:spTree>
    <p:extLst>
      <p:ext uri="{BB962C8B-B14F-4D97-AF65-F5344CB8AC3E}">
        <p14:creationId xmlns:p14="http://schemas.microsoft.com/office/powerpoint/2010/main" val="211935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2125DCC6046A6505BD172B18F58" ma:contentTypeVersion="15" ma:contentTypeDescription="Create a new document." ma:contentTypeScope="" ma:versionID="dfc813df7b292c3394f8c49977687c45">
  <xsd:schema xmlns:xsd="http://www.w3.org/2001/XMLSchema" xmlns:xs="http://www.w3.org/2001/XMLSchema" xmlns:p="http://schemas.microsoft.com/office/2006/metadata/properties" xmlns:ns3="f01370fc-e1ad-4e39-a80d-64ea373b84ad" xmlns:ns4="21cf7b8c-589a-41a2-91e7-b6a05362c8ff" targetNamespace="http://schemas.microsoft.com/office/2006/metadata/properties" ma:root="true" ma:fieldsID="b2ab17fb076f27208643aa0f31a0b031" ns3:_="" ns4:_="">
    <xsd:import namespace="f01370fc-e1ad-4e39-a80d-64ea373b84ad"/>
    <xsd:import namespace="21cf7b8c-589a-41a2-91e7-b6a05362c8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370fc-e1ad-4e39-a80d-64ea373b84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f7b8c-589a-41a2-91e7-b6a05362c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AE9BB-CD66-4592-891E-2670058220B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E6AB33-5E4E-4B00-ADA3-0BA55F97E1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E48C79-6EF7-4D78-A193-8D63EA3B1321}">
  <ds:schemaRefs>
    <ds:schemaRef ds:uri="21cf7b8c-589a-41a2-91e7-b6a05362c8ff"/>
    <ds:schemaRef ds:uri="f01370fc-e1ad-4e39-a80d-64ea373b84ad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Custom</PresentationFormat>
  <Paragraphs>324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Office Theme</vt:lpstr>
      <vt:lpstr>Defense in Depth: CIS Controls and Safeguards</vt:lpstr>
      <vt:lpstr>Presented by the Information Security Office</vt:lpstr>
      <vt:lpstr>PowerPoint Presentation</vt:lpstr>
      <vt:lpstr>Our Security Journey</vt:lpstr>
      <vt:lpstr>Center for Internet Security (CIS)</vt:lpstr>
      <vt:lpstr>Controls &amp; Safeguards</vt:lpstr>
      <vt:lpstr>Implementation Groups</vt:lpstr>
      <vt:lpstr>Why the CIS Controls?</vt:lpstr>
      <vt:lpstr>Closing the Gaps</vt:lpstr>
      <vt:lpstr>Framework Comparison</vt:lpstr>
      <vt:lpstr>Framework Language</vt:lpstr>
      <vt:lpstr>Audit Perspective</vt:lpstr>
      <vt:lpstr>In Good Company</vt:lpstr>
      <vt:lpstr>Adoption to Adaption</vt:lpstr>
      <vt:lpstr>ConfigMgr Resources</vt:lpstr>
      <vt:lpstr>The Road Ahead</vt:lpstr>
      <vt:lpstr>Resources Docs Website</vt:lpstr>
      <vt:lpstr>Resources CIS WorkBench</vt:lpstr>
      <vt:lpstr>Resources Docs Repository</vt:lpstr>
      <vt:lpstr>Defense in Depth: CIS Controls and Safeguards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and Risk Briefing</dc:title>
  <dc:creator>Taube, Dan</dc:creator>
  <cp:lastModifiedBy>Carla Birckelbaw</cp:lastModifiedBy>
  <cp:revision>2</cp:revision>
  <dcterms:created xsi:type="dcterms:W3CDTF">2020-06-23T09:29:04Z</dcterms:created>
  <dcterms:modified xsi:type="dcterms:W3CDTF">2021-11-03T21:17:07Z</dcterms:modified>
</cp:coreProperties>
</file>