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60" r:id="rId6"/>
    <p:sldId id="261" r:id="rId7"/>
    <p:sldId id="266" r:id="rId8"/>
    <p:sldId id="265" r:id="rId9"/>
    <p:sldId id="284" r:id="rId10"/>
    <p:sldId id="276" r:id="rId11"/>
    <p:sldId id="262" r:id="rId12"/>
    <p:sldId id="273" r:id="rId13"/>
    <p:sldId id="267" r:id="rId14"/>
    <p:sldId id="289" r:id="rId15"/>
    <p:sldId id="263" r:id="rId16"/>
    <p:sldId id="264" r:id="rId17"/>
    <p:sldId id="270" r:id="rId18"/>
    <p:sldId id="268" r:id="rId19"/>
    <p:sldId id="269" r:id="rId20"/>
    <p:sldId id="283" r:id="rId21"/>
    <p:sldId id="271" r:id="rId22"/>
    <p:sldId id="285" r:id="rId23"/>
    <p:sldId id="275" r:id="rId24"/>
    <p:sldId id="274" r:id="rId25"/>
    <p:sldId id="277" r:id="rId26"/>
    <p:sldId id="286" r:id="rId27"/>
    <p:sldId id="279" r:id="rId28"/>
    <p:sldId id="287" r:id="rId29"/>
    <p:sldId id="280" r:id="rId30"/>
    <p:sldId id="281" r:id="rId31"/>
    <p:sldId id="282" r:id="rId32"/>
    <p:sldId id="272" r:id="rId33"/>
    <p:sldId id="278" r:id="rId34"/>
    <p:sldId id="288" r:id="rId35"/>
    <p:sldId id="259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26F71-F45B-4111-A036-9ECA7137CDD9}" v="3" dt="2019-08-08T21:54:2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5"/>
    <p:restoredTop sz="66255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8BEA8-F2B3-C14B-BDCD-E097A5DBFC55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F7B3C-9749-E740-93BC-66E3CF04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4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5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Catalogs</a:t>
            </a:r>
          </a:p>
          <a:p>
            <a:endParaRPr lang="en-US" dirty="0"/>
          </a:p>
          <a:p>
            <a:r>
              <a:rPr lang="en-US" dirty="0"/>
              <a:t>Catalogs are a Boolean attribute given to a specific package and manifest by which everything is grouped. </a:t>
            </a:r>
          </a:p>
          <a:p>
            <a:r>
              <a:rPr lang="en-US" dirty="0"/>
              <a:t>The most common catalogs are ”production” and “testing”. </a:t>
            </a:r>
          </a:p>
          <a:p>
            <a:r>
              <a:rPr lang="en-US" dirty="0"/>
              <a:t>Most like a metadata “tag”.</a:t>
            </a:r>
          </a:p>
          <a:p>
            <a:r>
              <a:rPr lang="en-US" dirty="0"/>
              <a:t>A manifest flagged as “testing” will be able to see any </a:t>
            </a:r>
            <a:r>
              <a:rPr lang="en-US" dirty="0" err="1"/>
              <a:t>munki</a:t>
            </a:r>
            <a:r>
              <a:rPr lang="en-US" dirty="0"/>
              <a:t> packages also flagged as testing. </a:t>
            </a:r>
          </a:p>
          <a:p>
            <a:r>
              <a:rPr lang="en-US" dirty="0"/>
              <a:t>If a package is flagged as ”production” and not “testing”, a machine with a “testing” manifest won’t be able to see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Munkireport</a:t>
            </a:r>
            <a:r>
              <a:rPr lang="en-US" dirty="0"/>
              <a:t> is an add-on to Munki, one that piggybacks through the client program.</a:t>
            </a:r>
          </a:p>
          <a:p>
            <a:endParaRPr lang="en-US" dirty="0"/>
          </a:p>
          <a:p>
            <a:r>
              <a:rPr lang="en-US" dirty="0"/>
              <a:t>Uses plug-ins to mine for specific data from the client machine and sends it back to its central DB.</a:t>
            </a:r>
          </a:p>
          <a:p>
            <a:endParaRPr lang="en-US" dirty="0"/>
          </a:p>
          <a:p>
            <a:r>
              <a:rPr lang="en-US" dirty="0"/>
              <a:t>Extremely broad array of plugins, written in Python.</a:t>
            </a:r>
          </a:p>
          <a:p>
            <a:endParaRPr lang="en-US" dirty="0"/>
          </a:p>
          <a:p>
            <a:r>
              <a:rPr lang="en-US" dirty="0"/>
              <a:t>Potentially overwhelming amounts of data,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Munki </a:t>
            </a:r>
            <a:r>
              <a:rPr lang="en-US" dirty="0"/>
              <a:t>rebrand is a useful python utility that allows for the </a:t>
            </a:r>
            <a:r>
              <a:rPr lang="en-US" dirty="0" err="1"/>
              <a:t>munki</a:t>
            </a:r>
            <a:r>
              <a:rPr lang="en-US" dirty="0"/>
              <a:t> Managed Software Center to </a:t>
            </a:r>
          </a:p>
          <a:p>
            <a:r>
              <a:rPr lang="en-US" dirty="0"/>
              <a:t>be renamed, its icon changed, and will even allow for embedding a post-install script.</a:t>
            </a:r>
          </a:p>
          <a:p>
            <a:endParaRPr lang="en-US" dirty="0"/>
          </a:p>
          <a:p>
            <a:r>
              <a:rPr lang="en-US" dirty="0"/>
              <a:t>Useful for making sure people recognize the software center as genuine, and allows</a:t>
            </a:r>
          </a:p>
          <a:p>
            <a:r>
              <a:rPr lang="en-US" dirty="0"/>
              <a:t>Munki to self-configure.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9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Jamf</a:t>
            </a:r>
            <a:r>
              <a:rPr lang="en-US" dirty="0"/>
              <a:t> does both MDM and software management</a:t>
            </a:r>
          </a:p>
          <a:p>
            <a:r>
              <a:rPr lang="en-US" dirty="0"/>
              <a:t>Monkey does </a:t>
            </a:r>
            <a:r>
              <a:rPr lang="en-US" i="1" dirty="0"/>
              <a:t>just</a:t>
            </a:r>
            <a:r>
              <a:rPr lang="en-US" i="0" dirty="0"/>
              <a:t> software management, but it has more full-fledged functionality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6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5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8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Something running macOS has somehow become a part of your support structure. If you’re lucky, it’s just one. But it’s never just one.</a:t>
            </a:r>
          </a:p>
          <a:p>
            <a:pPr marL="228600" indent="-228600">
              <a:buAutoNum type="arabicPeriod"/>
            </a:pPr>
            <a:r>
              <a:rPr lang="en-US" dirty="0"/>
              <a:t>Someone is called on to support the damn thing. It’s you. It’s not a choice. It just happens.</a:t>
            </a:r>
          </a:p>
          <a:p>
            <a:pPr marL="228600" indent="-228600">
              <a:buAutoNum type="arabicPeriod"/>
            </a:pPr>
            <a:r>
              <a:rPr lang="en-US" dirty="0"/>
              <a:t>Suddenly nothing makes sense anymore. What’s a pkg? There’s no registry? How does any of this work? Does apple hate me? Personally, like, me, specifically me?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tons of information in various forms: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Official certifications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best options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the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Tinkering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ASM/ABM – Apple School Manager / Apple Business Manager</a:t>
            </a:r>
          </a:p>
          <a:p>
            <a:r>
              <a:rPr lang="en-US" dirty="0"/>
              <a:t>DEP – Device Enrollment Program</a:t>
            </a:r>
          </a:p>
          <a:p>
            <a:r>
              <a:rPr lang="en-US" dirty="0"/>
              <a:t>MDM – Mobile Device Management</a:t>
            </a:r>
          </a:p>
          <a:p>
            <a:endParaRPr lang="en-US" dirty="0"/>
          </a:p>
          <a:p>
            <a:r>
              <a:rPr lang="en-US" dirty="0"/>
              <a:t>MacOS is Unix-Based, meaning that a lot of the core concepts of Unix translate over, from general file structure and permissions to command-line functions.</a:t>
            </a:r>
          </a:p>
          <a:p>
            <a:br>
              <a:rPr lang="en-US" dirty="0"/>
            </a:br>
            <a:r>
              <a:rPr lang="en-US" dirty="0"/>
              <a:t>MacOS comes with Bash baked in, soon Zed Shell, which allows for some pretty robust shell scripting.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Apple prioritizes its consumer feature first and foremost, followed by Educators (classroom tech, teaching products), and finally followed by enterprise.</a:t>
            </a:r>
          </a:p>
          <a:p>
            <a:endParaRPr lang="en-US" dirty="0"/>
          </a:p>
          <a:p>
            <a:r>
              <a:rPr lang="en-US" dirty="0"/>
              <a:t>Apple’s stance is “hey, </a:t>
            </a:r>
            <a:r>
              <a:rPr lang="en-US" dirty="0" err="1"/>
              <a:t>Jamf</a:t>
            </a:r>
            <a:r>
              <a:rPr lang="en-US" dirty="0"/>
              <a:t> exists, and they do a good job.”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Thankfully, the community and market took up the challenge.</a:t>
            </a:r>
          </a:p>
          <a:p>
            <a:endParaRPr lang="en-US" dirty="0"/>
          </a:p>
          <a:p>
            <a:r>
              <a:rPr lang="en-US" dirty="0"/>
              <a:t>There’s a broad array of tools available for any budget. </a:t>
            </a:r>
          </a:p>
          <a:p>
            <a:endParaRPr lang="en-US" dirty="0"/>
          </a:p>
          <a:p>
            <a:r>
              <a:rPr lang="en-US" dirty="0"/>
              <a:t>Normally, you’d get what you pay for, but not in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F7B3C-9749-E740-93BC-66E3CF042F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munkireport.cfa.ilstu.edu/clients/detail/C02V70FWHV2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sado.cfa.ilstu.edu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ygini/Hello-IT" TargetMode="External"/><Relationship Id="rId13" Type="http://schemas.openxmlformats.org/officeDocument/2006/relationships/hyperlink" Target="https://www.mothersruin.com/software/SuspiciousPackage/get.html" TargetMode="External"/><Relationship Id="rId3" Type="http://schemas.openxmlformats.org/officeDocument/2006/relationships/hyperlink" Target="https://github.com/hjuutilainen/munkiadmin" TargetMode="External"/><Relationship Id="rId7" Type="http://schemas.openxmlformats.org/officeDocument/2006/relationships/hyperlink" Target="https://github.com/lindegroup/autopkgr" TargetMode="External"/><Relationship Id="rId12" Type="http://schemas.openxmlformats.org/officeDocument/2006/relationships/hyperlink" Target="http://s.sudre.free.fr/Software/Packages/about.html" TargetMode="External"/><Relationship Id="rId2" Type="http://schemas.openxmlformats.org/officeDocument/2006/relationships/hyperlink" Target="https://github.com/munki/munki" TargetMode="External"/><Relationship Id="rId16" Type="http://schemas.openxmlformats.org/officeDocument/2006/relationships/hyperlink" Target="https://github.com/aysiu/offs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utopkg/autopkg" TargetMode="External"/><Relationship Id="rId11" Type="http://schemas.openxmlformats.org/officeDocument/2006/relationships/hyperlink" Target="https://github.com/google/santa" TargetMode="External"/><Relationship Id="rId5" Type="http://schemas.openxmlformats.org/officeDocument/2006/relationships/hyperlink" Target="https://github.com/ox-it/munki-rebrand" TargetMode="External"/><Relationship Id="rId15" Type="http://schemas.openxmlformats.org/officeDocument/2006/relationships/hyperlink" Target="https://github.com/chilcote/outset" TargetMode="External"/><Relationship Id="rId10" Type="http://schemas.openxmlformats.org/officeDocument/2006/relationships/hyperlink" Target="https://github.com/jessepeterson/margarita" TargetMode="External"/><Relationship Id="rId4" Type="http://schemas.openxmlformats.org/officeDocument/2006/relationships/hyperlink" Target="https://github.com/munkireport/munkireport-php" TargetMode="External"/><Relationship Id="rId9" Type="http://schemas.openxmlformats.org/officeDocument/2006/relationships/hyperlink" Target="https://github.com/wdas/reposado" TargetMode="External"/><Relationship Id="rId14" Type="http://schemas.openxmlformats.org/officeDocument/2006/relationships/hyperlink" Target="https://www.jamf.com/products/jamf-composer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E471-9065-9245-95A9-5A804360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6A392-5025-9E4B-AB34-4BA467E9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Managed software solution</a:t>
            </a:r>
          </a:p>
          <a:p>
            <a:r>
              <a:rPr lang="en-US" dirty="0"/>
              <a:t>Open-source</a:t>
            </a:r>
          </a:p>
          <a:p>
            <a:r>
              <a:rPr lang="en-US" dirty="0"/>
              <a:t>Widely-adopted </a:t>
            </a:r>
          </a:p>
        </p:txBody>
      </p:sp>
      <p:pic>
        <p:nvPicPr>
          <p:cNvPr id="7172" name="Picture 4" descr="Image result for munkiadmin icon">
            <a:extLst>
              <a:ext uri="{FF2B5EF4-FFF2-40B4-BE49-F238E27FC236}">
                <a16:creationId xmlns:a16="http://schemas.microsoft.com/office/drawing/2014/main" id="{C876B8FF-E5C5-2D4C-AA75-47387327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86321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1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E471-9065-9245-95A9-5A804360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Munki’s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6A392-5025-9E4B-AB34-4BA467E9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  <a:p>
            <a:r>
              <a:rPr lang="en-US" dirty="0"/>
              <a:t>Manifest</a:t>
            </a:r>
          </a:p>
          <a:p>
            <a:r>
              <a:rPr lang="en-US" dirty="0"/>
              <a:t>Repository</a:t>
            </a:r>
          </a:p>
          <a:p>
            <a:r>
              <a:rPr lang="en-US" dirty="0"/>
              <a:t>Catalog </a:t>
            </a:r>
          </a:p>
        </p:txBody>
      </p:sp>
      <p:pic>
        <p:nvPicPr>
          <p:cNvPr id="7172" name="Picture 4" descr="Image result for munkiadmin icon">
            <a:extLst>
              <a:ext uri="{FF2B5EF4-FFF2-40B4-BE49-F238E27FC236}">
                <a16:creationId xmlns:a16="http://schemas.microsoft.com/office/drawing/2014/main" id="{C876B8FF-E5C5-2D4C-AA75-47387327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86321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4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B2D7C81-DD28-BD40-97E5-1FF75B53DDCC}"/>
              </a:ext>
            </a:extLst>
          </p:cNvPr>
          <p:cNvGrpSpPr/>
          <p:nvPr/>
        </p:nvGrpSpPr>
        <p:grpSpPr>
          <a:xfrm>
            <a:off x="4572000" y="1870445"/>
            <a:ext cx="4222499" cy="2111250"/>
            <a:chOff x="597877" y="585058"/>
            <a:chExt cx="4222499" cy="2111250"/>
          </a:xfrm>
        </p:grpSpPr>
        <p:pic>
          <p:nvPicPr>
            <p:cNvPr id="1028" name="Picture 4" descr="Image result for warehouse illustration">
              <a:extLst>
                <a:ext uri="{FF2B5EF4-FFF2-40B4-BE49-F238E27FC236}">
                  <a16:creationId xmlns:a16="http://schemas.microsoft.com/office/drawing/2014/main" id="{AFE88251-21F5-B844-8E3C-2418CA8F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77" y="585058"/>
              <a:ext cx="4222499" cy="21112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925735-0D11-CB49-974D-67FAB154282E}"/>
                </a:ext>
              </a:extLst>
            </p:cNvPr>
            <p:cNvSpPr txBox="1"/>
            <p:nvPr/>
          </p:nvSpPr>
          <p:spPr>
            <a:xfrm>
              <a:off x="1959946" y="2049977"/>
              <a:ext cx="2776178" cy="646331"/>
            </a:xfrm>
            <a:prstGeom prst="rect">
              <a:avLst/>
            </a:prstGeom>
            <a:solidFill>
              <a:schemeClr val="bg1"/>
            </a:solidFill>
            <a:effectLst>
              <a:softEdge rad="762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Repository</a:t>
              </a:r>
              <a:r>
                <a:rPr lang="en-US" dirty="0"/>
                <a:t> – Where Munki looks for stuff to download.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83A61-AC0D-9746-9EC5-825872072650}"/>
              </a:ext>
            </a:extLst>
          </p:cNvPr>
          <p:cNvGrpSpPr/>
          <p:nvPr/>
        </p:nvGrpSpPr>
        <p:grpSpPr>
          <a:xfrm>
            <a:off x="457200" y="1139337"/>
            <a:ext cx="3583501" cy="2864826"/>
            <a:chOff x="4771294" y="977411"/>
            <a:chExt cx="4005530" cy="3188677"/>
          </a:xfrm>
        </p:grpSpPr>
        <p:pic>
          <p:nvPicPr>
            <p:cNvPr id="1026" name="Picture 2" descr="Image result for shipping manifest illustration">
              <a:extLst>
                <a:ext uri="{FF2B5EF4-FFF2-40B4-BE49-F238E27FC236}">
                  <a16:creationId xmlns:a16="http://schemas.microsoft.com/office/drawing/2014/main" id="{E9C0B29D-E060-3F41-BFAA-FDB2018BF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294" y="977411"/>
              <a:ext cx="4005530" cy="3188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CE4D8B-DCD5-1A46-8B39-0EC3B3B77A3D}"/>
                </a:ext>
              </a:extLst>
            </p:cNvPr>
            <p:cNvSpPr txBox="1"/>
            <p:nvPr/>
          </p:nvSpPr>
          <p:spPr>
            <a:xfrm>
              <a:off x="4771294" y="3421685"/>
              <a:ext cx="3103129" cy="719395"/>
            </a:xfrm>
            <a:prstGeom prst="rect">
              <a:avLst/>
            </a:prstGeom>
            <a:solidFill>
              <a:schemeClr val="bg1"/>
            </a:solidFill>
            <a:effectLst>
              <a:softEdge rad="762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Manifest</a:t>
              </a:r>
              <a:r>
                <a:rPr lang="en-US" dirty="0"/>
                <a:t> – What the Munki client checks against.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AB69DD7-36C8-E948-A8E8-65DF1696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Munki’s Components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D65C8-F45E-3B4C-B758-E443AF606774}"/>
              </a:ext>
            </a:extLst>
          </p:cNvPr>
          <p:cNvSpPr txBox="1"/>
          <p:nvPr/>
        </p:nvSpPr>
        <p:spPr>
          <a:xfrm>
            <a:off x="3288564" y="1870445"/>
            <a:ext cx="752137" cy="36933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B69DD7-36C8-E948-A8E8-65DF1696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Munki’s Components</a:t>
            </a:r>
          </a:p>
        </p:txBody>
      </p:sp>
      <p:pic>
        <p:nvPicPr>
          <p:cNvPr id="2050" name="Picture 2" descr="Image result for catalog illustration">
            <a:extLst>
              <a:ext uri="{FF2B5EF4-FFF2-40B4-BE49-F238E27FC236}">
                <a16:creationId xmlns:a16="http://schemas.microsoft.com/office/drawing/2014/main" id="{6DA84ED2-EDF1-204B-8387-4C0E410D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91" y="1384721"/>
            <a:ext cx="2667817" cy="23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ag illustration">
            <a:extLst>
              <a:ext uri="{FF2B5EF4-FFF2-40B4-BE49-F238E27FC236}">
                <a16:creationId xmlns:a16="http://schemas.microsoft.com/office/drawing/2014/main" id="{CCB5F5A2-6502-844D-963F-9E454377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53" y="2792428"/>
            <a:ext cx="999755" cy="966350"/>
          </a:xfrm>
          <a:prstGeom prst="rect">
            <a:avLst/>
          </a:prstGeom>
          <a:solidFill>
            <a:schemeClr val="bg1"/>
          </a:solidFill>
          <a:effectLst>
            <a:outerShdw blurRad="317500" dist="50800" dir="5400000" algn="ctr" rotWithShape="0">
              <a:srgbClr val="000000">
                <a:alpha val="43137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76124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B69DD7-36C8-E948-A8E8-65DF16965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Demo of Munki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10DA04B-4EBD-4949-8DBC-D41B214B0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51513"/>
            <a:ext cx="6400800" cy="1314450"/>
          </a:xfrm>
        </p:spPr>
        <p:txBody>
          <a:bodyPr/>
          <a:lstStyle/>
          <a:p>
            <a:r>
              <a:rPr lang="en-US" dirty="0"/>
              <a:t>(not in PowerPoint)</a:t>
            </a:r>
          </a:p>
        </p:txBody>
      </p:sp>
    </p:spTree>
    <p:extLst>
      <p:ext uri="{BB962C8B-B14F-4D97-AF65-F5344CB8AC3E}">
        <p14:creationId xmlns:p14="http://schemas.microsoft.com/office/powerpoint/2010/main" val="224730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ECCC-08C6-9F48-9124-FCCA24D5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MunkiReport</a:t>
            </a:r>
            <a:endParaRPr lang="en-US" dirty="0"/>
          </a:p>
        </p:txBody>
      </p:sp>
      <p:pic>
        <p:nvPicPr>
          <p:cNvPr id="8194" name="Picture 2" descr="Image result for munkireport">
            <a:extLst>
              <a:ext uri="{FF2B5EF4-FFF2-40B4-BE49-F238E27FC236}">
                <a16:creationId xmlns:a16="http://schemas.microsoft.com/office/drawing/2014/main" id="{F3257A57-E612-C54F-BE39-E880E926E5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358900"/>
            <a:ext cx="3937000" cy="24257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2783ACA-0318-E54A-ABDA-CB9BAB1EC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508" y="2040579"/>
            <a:ext cx="3398660" cy="235264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43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ECCC-08C6-9F48-9124-FCCA24D5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munki_rebrand</a:t>
            </a:r>
            <a:endParaRPr lang="en-US" dirty="0"/>
          </a:p>
        </p:txBody>
      </p:sp>
      <p:pic>
        <p:nvPicPr>
          <p:cNvPr id="9218" name="Picture 2" descr="Image result for munki managed software center">
            <a:extLst>
              <a:ext uri="{FF2B5EF4-FFF2-40B4-BE49-F238E27FC236}">
                <a16:creationId xmlns:a16="http://schemas.microsoft.com/office/drawing/2014/main" id="{6BB30B9B-F7F1-7E4E-B0FA-D9C79DAC6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00" y="131902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ISU seal">
            <a:extLst>
              <a:ext uri="{FF2B5EF4-FFF2-40B4-BE49-F238E27FC236}">
                <a16:creationId xmlns:a16="http://schemas.microsoft.com/office/drawing/2014/main" id="{A2D2F7DA-060F-6342-B3DB-4542F4C0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44" y="1328166"/>
            <a:ext cx="2505456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4A5E9D2D-69B4-7A42-B2ED-1200AB2FE56B}"/>
              </a:ext>
            </a:extLst>
          </p:cNvPr>
          <p:cNvSpPr/>
          <p:nvPr/>
        </p:nvSpPr>
        <p:spPr>
          <a:xfrm>
            <a:off x="3872950" y="2153001"/>
            <a:ext cx="1398100" cy="855785"/>
          </a:xfrm>
          <a:prstGeom prst="rightArrow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06C1-FC09-2F40-898E-23FD2A8E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Jamf</a:t>
            </a:r>
            <a:r>
              <a:rPr lang="en-US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5ECD43-9FB8-D947-8B05-F994CEAD7DA1}"/>
              </a:ext>
            </a:extLst>
          </p:cNvPr>
          <p:cNvSpPr/>
          <p:nvPr/>
        </p:nvSpPr>
        <p:spPr>
          <a:xfrm>
            <a:off x="2351313" y="1063229"/>
            <a:ext cx="2909456" cy="29094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6DB15-9BEB-0240-8BD1-F9E7BBE2FEB7}"/>
              </a:ext>
            </a:extLst>
          </p:cNvPr>
          <p:cNvSpPr/>
          <p:nvPr/>
        </p:nvSpPr>
        <p:spPr>
          <a:xfrm>
            <a:off x="3806041" y="1063229"/>
            <a:ext cx="2909456" cy="29094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40000" dist="23000" dir="5400000" rotWithShape="0">
              <a:srgbClr val="000000">
                <a:alpha val="2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85FA9C-BC12-A343-AF3E-397E7FB81F50}"/>
              </a:ext>
            </a:extLst>
          </p:cNvPr>
          <p:cNvCxnSpPr>
            <a:cxnSpLocks/>
          </p:cNvCxnSpPr>
          <p:nvPr/>
        </p:nvCxnSpPr>
        <p:spPr>
          <a:xfrm flipH="1">
            <a:off x="4536375" y="1258784"/>
            <a:ext cx="11875" cy="2529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AF487D-A870-1D4B-B2B7-35A86A66F5FA}"/>
              </a:ext>
            </a:extLst>
          </p:cNvPr>
          <p:cNvSpPr txBox="1"/>
          <p:nvPr/>
        </p:nvSpPr>
        <p:spPr>
          <a:xfrm>
            <a:off x="6915622" y="1925419"/>
            <a:ext cx="10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Jamf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50718-EB1F-7045-A4DB-66FF2E56F875}"/>
              </a:ext>
            </a:extLst>
          </p:cNvPr>
          <p:cNvSpPr txBox="1"/>
          <p:nvPr/>
        </p:nvSpPr>
        <p:spPr>
          <a:xfrm>
            <a:off x="772284" y="2003838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Munki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CAF90-C46C-4D41-9E19-764FEC9730AA}"/>
              </a:ext>
            </a:extLst>
          </p:cNvPr>
          <p:cNvSpPr txBox="1"/>
          <p:nvPr/>
        </p:nvSpPr>
        <p:spPr>
          <a:xfrm>
            <a:off x="4690290" y="2194791"/>
            <a:ext cx="1579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Mobile Device </a:t>
            </a:r>
          </a:p>
          <a:p>
            <a:pPr algn="ctr"/>
            <a:r>
              <a:rPr lang="en-US" dirty="0"/>
              <a:t>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6FB7F-55B5-3B47-A6EC-87AF0DA7B19C}"/>
              </a:ext>
            </a:extLst>
          </p:cNvPr>
          <p:cNvSpPr txBox="1"/>
          <p:nvPr/>
        </p:nvSpPr>
        <p:spPr>
          <a:xfrm>
            <a:off x="2293646" y="233329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Management</a:t>
            </a:r>
          </a:p>
        </p:txBody>
      </p:sp>
    </p:spTree>
    <p:extLst>
      <p:ext uri="{BB962C8B-B14F-4D97-AF65-F5344CB8AC3E}">
        <p14:creationId xmlns:p14="http://schemas.microsoft.com/office/powerpoint/2010/main" val="318043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8E2A-3B6F-1846-9E85-BFDC5FB7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Autopkg</a:t>
            </a:r>
            <a:r>
              <a:rPr lang="en-US" dirty="0"/>
              <a:t> &amp; </a:t>
            </a:r>
            <a:r>
              <a:rPr lang="en-US" dirty="0" err="1"/>
              <a:t>Autopkgr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2B7A-FFB3-C348-A7B5-D4011837B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software acquisition and packaging</a:t>
            </a:r>
          </a:p>
          <a:p>
            <a:r>
              <a:rPr lang="en-US" dirty="0"/>
              <a:t>Integrates with Munki repositories.</a:t>
            </a:r>
          </a:p>
          <a:p>
            <a:r>
              <a:rPr lang="en-US" dirty="0"/>
              <a:t>Community-curated recipe repos.</a:t>
            </a:r>
          </a:p>
          <a:p>
            <a:r>
              <a:rPr lang="en-US" dirty="0"/>
              <a:t>macOS-Only</a:t>
            </a:r>
          </a:p>
        </p:txBody>
      </p:sp>
      <p:pic>
        <p:nvPicPr>
          <p:cNvPr id="11266" name="Picture 2" descr="Image result for autopkg">
            <a:extLst>
              <a:ext uri="{FF2B5EF4-FFF2-40B4-BE49-F238E27FC236}">
                <a16:creationId xmlns:a16="http://schemas.microsoft.com/office/drawing/2014/main" id="{BD78BC60-C507-774B-8CBC-65810ABA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77" y="2507425"/>
            <a:ext cx="2399323" cy="23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1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B47869-9B49-FD49-A89C-96D65E3C6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Autopkg</a:t>
            </a:r>
            <a:r>
              <a:rPr lang="en-US" dirty="0"/>
              <a:t>(r) Demo</a:t>
            </a:r>
          </a:p>
        </p:txBody>
      </p:sp>
    </p:spTree>
    <p:extLst>
      <p:ext uri="{BB962C8B-B14F-4D97-AF65-F5344CB8AC3E}">
        <p14:creationId xmlns:p14="http://schemas.microsoft.com/office/powerpoint/2010/main" val="159799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3191-96AC-0441-996A-56046689D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6632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/>
              <a:t>Managing Macs on a Shoestring Budget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D365E7F9-382B-E846-862B-59EEF1B4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11" y="1999151"/>
            <a:ext cx="1602978" cy="1966546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99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A5E8-2EFA-6744-8275-1DCBCD09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Munki Ecosystem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13580A-BF7D-2B40-BEDB-7DCB08DFBD1F}"/>
              </a:ext>
            </a:extLst>
          </p:cNvPr>
          <p:cNvGrpSpPr/>
          <p:nvPr/>
        </p:nvGrpSpPr>
        <p:grpSpPr>
          <a:xfrm>
            <a:off x="3560299" y="1626454"/>
            <a:ext cx="1664844" cy="1799798"/>
            <a:chOff x="906270" y="1241359"/>
            <a:chExt cx="1840247" cy="1955785"/>
          </a:xfrm>
        </p:grpSpPr>
        <p:pic>
          <p:nvPicPr>
            <p:cNvPr id="15362" name="Picture 2" descr="data:image/png;base64,iVBORw0KGgoAAAANSUhEUgAAAOEAAADhCAMAAAAJbSJIAAAAe1BMVEX///8AAADe3t6Ojo6Tk5N6enr7+/ubm5vo6OjGxsY/Pz/s7OzAwMA3NzesrKza2tpgYGBWVlalpaXQ0NCEhIS0tLQdHR2Hh4dnZ2cQEBD09PQVFRVjY2OhoaEJCQkhISFvb29MTEwtLS1OTk53d3c6OjpCQkK5ubknJycGARenAAALuUlEQVR4nO2daWOiMBCGvYq1KFTxaGlt1dba//8LV2UCOWYmAS1El/fLbjWEPE7ITE46nVbXVTJImi7CXyqZd0+a3ylkMn/rCr3dH2Qyf+2qer0nSKicpu4DUq6cpm6+upLWuw9L8ta7eUvi1juhEOC3BUlBxPB9TOLfhGjrqalu1JKm3zvpAy14Mv9A0nrtJ8sXucwP0rjwymm3CA7pXXUlirlyK2ayqvbj1Cbcesu85XRRPF/6aknKemXwMsU+WpKwnmPlRPJbeWXJStZLF5tFyiXwxpKEW+etF86+zsm+ZiGb96rxYIDwYrz1HtdPUuKn9SOXOF41GAxQ1mPxesOJcclk2OMuiZuxZCW8uP+JXXXUZ5+/sG7ISpUzwR1driVf3hqrK+UYWLzRA0sn9DDiMonrcCGVHMN4gxsN/XQz5iGxa65mySrWSw8vKMg0SjtpNEW/ezlwjvLPLFnl2UsXOMJz7uvTxTP+A7DRwB88k1WsF0Zb3ELjQEkXEJV4G3HRwFUtmTygvxiLp3r1Qhu8KRnhkHw0EK/QWvVQErKK9XoD06ufxN47wVtbPhq42E9WwYv7aPVx6WYQHYolGw1cAElUTvZ2hFf/5SMWubz9XxSSLXCl6opb75O1XqV6ZgqLXE9iCxyv0HiQ+mGSB9Sts4YgGkRLz4EQ2U5x0UDcxy55NX8Y3BJsZJwe3tECfUVsF5dVGn2heb5z0QAR2cuQuPXYZ4/y6rzPdoKsknPcRwkySOLZ4/BEX13XyyGgLyqhgIj52LEBwpLHZxLJ7I3Do5+W6+ABZJUnPO4jLuSl86h9wlqPbPGo/k+QniXgs79S/EtdRN+LbaVNv3z8RWQjsm6WqAfspFiUpdkCIFwCiNvsr4i+nJihYq2gQr4cP8mNyHpowqvzkUens8iSTVFCaFIWbA5UtMT9rlIEca7Uwoj0JVR9GVi9+uWEHSbipccGEsmExwxEgfHExDM/cfLqVyHsnNo3HJKKBkRqMIEwopma8upbfkz3+oSdk4/aomXBooGxYsLCiHsNj/K9JYKWKxKericGQIxoYA9f5NVMGFGq1+QvVi5ogbb0ByX8yf5i2lIEckHUKnlsYKSZ0HwSKa+uD0XYFYSKB8z+EmXJvgpL5znGQ54iGtCewpNkI1It1zc7qlmzRt9oGbPWXX8KTxI+8amHex8f1w7g6yKOHrpnPIUn4XbPZJkza1DEPBxiwo4RnebaDcrPV9epeLCjiq75a7SF2pUcimhGvSEK+aIlM434s3b06h4oXP/YTGg8iezQs48KI96EhhEbKOOlsphQN2L9BbxYFhOeA5uj2+vdPGHvPPKENpGzk9u7A8Ljf5MZnew+CDm1hB6rJQS1hB6rJQS1hB6rJQS1hB6rJQS1hB6rJQS1hB6rJQT9P4QPt6eShLerlrAl9F8t4f9DOLg9lSS0JPNRLSGoJfRYLSGoJfRYLSGoJfRYdRAm02ebpodKObuoDkKxvpoTs9LlQrWEoLoIg/ByabsGPCM8OCS1aeo14die0qrn+gldir2+acLHaHHSDPLI/jrAKuzV4fxnfNOEoFDNA5ZgqxtSbptQLKiG7T6ww0jdGfe/EKK7Xlz04T9hJzhKbG3rBo7KnUySXe814Vmwev4Z+YoQZD2nv6qzpVEJsa1vkLBEJAd71j7ozCoTprPIVWuUcG4mHDoWSpLYwoxsNruUkNz7RUslpPXmDphzbG6K8LsMoTi6zdx56jEhexodVUCzJ+0xYbkDXyAINNtffwmfSgF2RPNk/C7+Eg7KEYqCGJvcr0U4tUucz6MS/ujJtpCs7C5jkd9fEToUQRwsYPH4B/ccFYlQT99heC1Ch/MBHKO28iFbJvEDDrXP/SOEVOUH3+DgzF88P38IY6Ky2SWqt7aP3jtCaPU/7fkZgvzn6Kf+EEKLWypkA8GZQK/qp74RBl0c3EV4B8M3QjG2WumMvlfM/r4RwlF/xOFUFq2wUvpGCOeNlQzZQKIdVjoYnhGKNBUPhoGz8ZRowTPChXt2mLAOhmeEVUM27RZyB8MzQkhSeb4UpgrkvqVfhLFjcUiJDoZ0yIxfhEPqNq5COhh+EW6zz6qEbCDoYOyKT7wiFBaoErKBDgaQV4RayFbFZYi4dpV/4hUhhGziKMr9uz1TQxu9pF4RwkFyELIdW/4KiEYHwyfCUCnc2bVh5zpZBNOreWvlE+FCvgn47vJWnGtF9YlQDtnygzZLW1FEDSJjnwihfp2DyuIgudKIWgfDI0I1ZKuOKGZiwed4RAghm5gYrYo42naluuAVIZQsbwQrIS6K15rAie/+EJqjbMXbnxwRg6GyEifrYPhDaIyyye8cc0EM9ZeUDT0jBD+Wd17V8m6suZuHJO88I4RpajHKphuEt2KCnlked4KgI/1fLKFqhlAN2TrmK1IYxLF51CynhgiVkE0CzE8y/qFuEekncb884m81aJgQQrapBtjX3vahS2s+j5qHtnXXDRHClzMV8PRURjSg0Xx2h4Gcm0+E8sSobMFOhmisPzgXSq+My3ycFH3TUbOEELItO7oFz4jY2ppEfx3kXgri4y6jZgiLiVETENNYX44zVac6uGXGjRAWIZsToBR9ZtroDj18FIIUozAU7U8jhOLmgQNgOuxqWnHnqEOaXlF1GyEEsG3xyjsKMDWazzU/X+wJIdS64unR1/2IcujN56/1dTR+EBrr/3ALGs3nk8MLUvwgFCEba8HxXkv17DRT7Aeh9gYGbPow0t/u9u04BecHoVr2142xT/hd92995+UoXhCyEQiij3WJSRsvCA0Hx8refPpHuC3Bty37fikfCMXEqIOey7+iyAdCl33CZ31XeZ+wD4RsZ66Qe/PpHSFMjL5HM0alXqXnGaE2ynZteUC44G58uTwgvHAtm00eEMLHf3X2R+OEo15RhD9R84QwZbu8hIJT44QJjLJNHy99wfxZaW80Ho/kvBonFLPuJzO+X/ZqvjR6fxV57fP3ZjdOqOmr8qo9Y4hjOQt8JOx2J5U8f2+L5XXwkrDS8tI+kdVX2CAhM6v5W/JxDJi8ko+mCPmTiUs5x1QfpFLUFKEK+DbZT9R3+JZATNUrd/sJRlw3odytfx5nlTI8SK3hh7t3lHieosdzQVLz9dV1Exbv+N7Iz1xYDJyic6KYinH+rTzEEWiNT82Eg/zGumtI8m+ImQtdxblLeh/5cdccYT5NMTHrYpqXy61BlRF0yTFAvYRiBckEuyoQs58be5bSUCs6SCUh1kqYmxBvTcSohtN2bpGWCISKilonYT62Rp1ZKpZdOmyzFBtIsAOi5HLXTAj/0q0ltLQOXcap7fa516iTUDSX9PC8ubWHkFjgQFs7fyJqJHwbcDfKBCmsY6Tix2KaXXGiSo2ES6hZD0zSjT3JWXDY5N6epE7CT4iyuDkyfrVeoW/7LyHMXCPhBwT73CwSzNXsmCRngb/jBiJFBFwHYe7nMnHeDm5nPbHt2V4dOsXt2IMDXQmnE0aqDTlCkSuX21H7V3fC3WSyoyDKEOoLQhC9QbG4WprwWehih8vN5BcRWg9hK1oa7hT2kkdCr5isjMVIf08ovAVXLGPtGi+uzUVOtf1rwjfomnINpb640iZmQMDchvHnhF0xbU/HZGXX1zDBT4Ckvohwh2SoS3ioDVmsF/Z6RPr5XoVmSOqLCJORXfnICmVEYcJ3e25iMIYyYmHCSCrAJYROEr6AOkhIVASHtTM5AfEkFsNUdex7KiS8Jh5PilI5jbbN2cRSHa2XMHfoWNc8b/ycZmjygdcv5Mtij2bdhMUIkbE8Icg3oTnuqsznHydGJ1HxqjUTFkPeH+p8oRTMuOZYOKi18nmitus2wnyMRVdIfcFLCjyfFoIliIqhcPf1Q9IEwes6t+NY35BoBvqjoSxh8KGuPvUFr9lWvvvkuz/sfyu/+XbmmtVaWb6/3KyG/Qcl90wr5aKTx6DmHO9Dpy1jA3uyG9agJbx5/R+E993SnAjHq/79anXBaWI3o3/Hgeh3WyjhegAAAABJRU5ErkJggg==">
              <a:extLst>
                <a:ext uri="{FF2B5EF4-FFF2-40B4-BE49-F238E27FC236}">
                  <a16:creationId xmlns:a16="http://schemas.microsoft.com/office/drawing/2014/main" id="{7EAC39CA-837B-7E40-B72A-27B0120D9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134" y="1241359"/>
              <a:ext cx="1508521" cy="150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6D3CB1-93C2-054A-A3AA-BCD494DECDE3}"/>
                </a:ext>
              </a:extLst>
            </p:cNvPr>
            <p:cNvSpPr txBox="1"/>
            <p:nvPr/>
          </p:nvSpPr>
          <p:spPr>
            <a:xfrm>
              <a:off x="906270" y="2827812"/>
              <a:ext cx="1840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Munki Repository</a:t>
              </a:r>
            </a:p>
          </p:txBody>
        </p:sp>
      </p:grpSp>
      <p:pic>
        <p:nvPicPr>
          <p:cNvPr id="6" name="Picture 2" descr="Image result for autopkg">
            <a:extLst>
              <a:ext uri="{FF2B5EF4-FFF2-40B4-BE49-F238E27FC236}">
                <a16:creationId xmlns:a16="http://schemas.microsoft.com/office/drawing/2014/main" id="{B9FFEB80-B289-C246-87A3-7FAD668E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96" y="1704728"/>
            <a:ext cx="1439153" cy="14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53040-756D-0848-8F24-D49A33886878}"/>
              </a:ext>
            </a:extLst>
          </p:cNvPr>
          <p:cNvSpPr txBox="1"/>
          <p:nvPr/>
        </p:nvSpPr>
        <p:spPr>
          <a:xfrm>
            <a:off x="5866410" y="12825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AC2A2DD7-3A95-3C41-B2C0-8FD5B2D3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4" y="910545"/>
            <a:ext cx="656854" cy="6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FE25E7-52D5-ED4C-A392-0116C8C98CC3}"/>
              </a:ext>
            </a:extLst>
          </p:cNvPr>
          <p:cNvSpPr txBox="1"/>
          <p:nvPr/>
        </p:nvSpPr>
        <p:spPr>
          <a:xfrm>
            <a:off x="364424" y="1561723"/>
            <a:ext cx="6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Adobe</a:t>
            </a:r>
            <a:endParaRPr lang="en-US" dirty="0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4B3D123F-F7D5-794C-8820-DA1E58F5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4" y="1869500"/>
            <a:ext cx="656854" cy="6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32424-A602-1444-B63D-B69573B57C4E}"/>
              </a:ext>
            </a:extLst>
          </p:cNvPr>
          <p:cNvSpPr txBox="1"/>
          <p:nvPr/>
        </p:nvSpPr>
        <p:spPr>
          <a:xfrm>
            <a:off x="247697" y="2527559"/>
            <a:ext cx="89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Microsoft</a:t>
            </a:r>
            <a:endParaRPr lang="en-US" dirty="0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152E7BFC-BC9F-DD49-B119-4A22340D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4" y="2829660"/>
            <a:ext cx="656854" cy="6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B3BF92-53DE-6843-BCC3-CDE1F6F3A61B}"/>
              </a:ext>
            </a:extLst>
          </p:cNvPr>
          <p:cNvSpPr txBox="1"/>
          <p:nvPr/>
        </p:nvSpPr>
        <p:spPr>
          <a:xfrm>
            <a:off x="314568" y="3467464"/>
            <a:ext cx="75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Other</a:t>
            </a:r>
          </a:p>
          <a:p>
            <a:pPr algn="ctr"/>
            <a:r>
              <a:rPr lang="en-US" sz="1400" dirty="0"/>
              <a:t>Sources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072D10-8FA7-B149-9B6D-9D319B308437}"/>
              </a:ext>
            </a:extLst>
          </p:cNvPr>
          <p:cNvCxnSpPr/>
          <p:nvPr/>
        </p:nvCxnSpPr>
        <p:spPr>
          <a:xfrm>
            <a:off x="1138005" y="1467201"/>
            <a:ext cx="620291" cy="610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EBCECF-0A05-F74C-926C-387DA7E25ACB}"/>
              </a:ext>
            </a:extLst>
          </p:cNvPr>
          <p:cNvCxnSpPr>
            <a:endCxn id="6" idx="1"/>
          </p:cNvCxnSpPr>
          <p:nvPr/>
        </p:nvCxnSpPr>
        <p:spPr>
          <a:xfrm>
            <a:off x="1120990" y="2221461"/>
            <a:ext cx="637306" cy="202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270480-D5E8-4F4B-ACB3-DF6BCE9285EB}"/>
              </a:ext>
            </a:extLst>
          </p:cNvPr>
          <p:cNvCxnSpPr/>
          <p:nvPr/>
        </p:nvCxnSpPr>
        <p:spPr>
          <a:xfrm flipV="1">
            <a:off x="1120990" y="2719681"/>
            <a:ext cx="637306" cy="42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02BB66-FC4E-9848-8250-E6D3EFA43E2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97449" y="2424305"/>
            <a:ext cx="4544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70" name="Picture 10" descr="Image result for mac computer outline">
            <a:extLst>
              <a:ext uri="{FF2B5EF4-FFF2-40B4-BE49-F238E27FC236}">
                <a16:creationId xmlns:a16="http://schemas.microsoft.com/office/drawing/2014/main" id="{1276610D-DE66-8A47-9796-8A2FD0B2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5" y="1467201"/>
            <a:ext cx="2926735" cy="21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Image result for list icon">
            <a:extLst>
              <a:ext uri="{FF2B5EF4-FFF2-40B4-BE49-F238E27FC236}">
                <a16:creationId xmlns:a16="http://schemas.microsoft.com/office/drawing/2014/main" id="{60687487-2BBB-2046-B1BE-36BD986B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52" y="1704727"/>
            <a:ext cx="1196966" cy="11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41D37F1-660F-3A43-9172-C72EFB66BDEE}"/>
              </a:ext>
            </a:extLst>
          </p:cNvPr>
          <p:cNvSpPr txBox="1"/>
          <p:nvPr/>
        </p:nvSpPr>
        <p:spPr>
          <a:xfrm>
            <a:off x="6684228" y="2788834"/>
            <a:ext cx="89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Manifest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E37200-CBB5-654E-B092-DA91888DDBB2}"/>
              </a:ext>
            </a:extLst>
          </p:cNvPr>
          <p:cNvCxnSpPr>
            <a:cxnSpLocks/>
          </p:cNvCxnSpPr>
          <p:nvPr/>
        </p:nvCxnSpPr>
        <p:spPr>
          <a:xfrm>
            <a:off x="5225143" y="2424305"/>
            <a:ext cx="64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4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39D9-46E2-274C-A2BF-62B1CA8E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9779-32B1-D643-971B-A0564A51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824330" cy="3394472"/>
          </a:xfrm>
        </p:spPr>
        <p:txBody>
          <a:bodyPr/>
          <a:lstStyle/>
          <a:p>
            <a:r>
              <a:rPr lang="en-US" dirty="0"/>
              <a:t>Customizable menu bar</a:t>
            </a:r>
          </a:p>
          <a:p>
            <a:r>
              <a:rPr lang="en-US" dirty="0"/>
              <a:t>Designed to enable self-service</a:t>
            </a:r>
          </a:p>
          <a:p>
            <a:r>
              <a:rPr lang="en-US" dirty="0"/>
              <a:t>Extremely customizable, powerful</a:t>
            </a:r>
          </a:p>
        </p:txBody>
      </p:sp>
    </p:spTree>
    <p:extLst>
      <p:ext uri="{BB962C8B-B14F-4D97-AF65-F5344CB8AC3E}">
        <p14:creationId xmlns:p14="http://schemas.microsoft.com/office/powerpoint/2010/main" val="162171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39D9-46E2-274C-A2BF-62B1CA8E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IT &amp; </a:t>
            </a:r>
            <a:r>
              <a:rPr lang="en-US" dirty="0" err="1"/>
              <a:t>Sudoers.d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9779-32B1-D643-971B-A0564A510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Sudoers</a:t>
            </a:r>
            <a:r>
              <a:rPr lang="en-US" dirty="0"/>
              <a:t> &amp; </a:t>
            </a:r>
            <a:r>
              <a:rPr lang="en-US" dirty="0" err="1"/>
              <a:t>Sudoers.d</a:t>
            </a:r>
            <a:endParaRPr lang="en-US" dirty="0"/>
          </a:p>
          <a:p>
            <a:r>
              <a:rPr lang="en-US" dirty="0"/>
              <a:t>”Wrapper” scripts</a:t>
            </a:r>
          </a:p>
          <a:p>
            <a:r>
              <a:rPr lang="en-US" dirty="0"/>
              <a:t>Execute-only script folder</a:t>
            </a:r>
          </a:p>
          <a:p>
            <a:pPr lvl="1"/>
            <a:r>
              <a:rPr lang="en-US" dirty="0"/>
              <a:t>AD Group Definitions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25FEBD-2AF8-7242-BE59-466585015ACC}"/>
              </a:ext>
            </a:extLst>
          </p:cNvPr>
          <p:cNvSpPr/>
          <p:nvPr/>
        </p:nvSpPr>
        <p:spPr>
          <a:xfrm>
            <a:off x="5486401" y="1200151"/>
            <a:ext cx="1073426" cy="10734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4F460-AF59-E14F-B359-D4251857380C}"/>
              </a:ext>
            </a:extLst>
          </p:cNvPr>
          <p:cNvSpPr/>
          <p:nvPr/>
        </p:nvSpPr>
        <p:spPr>
          <a:xfrm>
            <a:off x="7202556" y="1200151"/>
            <a:ext cx="1073426" cy="10734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Hello IT</a:t>
            </a:r>
            <a:br>
              <a:rPr lang="en-US" dirty="0"/>
            </a:br>
            <a:r>
              <a:rPr lang="en-US" dirty="0"/>
              <a:t>Wrapper</a:t>
            </a:r>
          </a:p>
          <a:p>
            <a:pPr algn="ctr"/>
            <a:r>
              <a:rPr lang="en-US" dirty="0"/>
              <a:t>Script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DF199-FE04-AD4C-BC21-395E2499FD0C}"/>
              </a:ext>
            </a:extLst>
          </p:cNvPr>
          <p:cNvSpPr/>
          <p:nvPr/>
        </p:nvSpPr>
        <p:spPr>
          <a:xfrm>
            <a:off x="5486401" y="3021496"/>
            <a:ext cx="2862470" cy="14179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Locked Folder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7B901-9B4D-2C46-8B0A-025628FD8DAD}"/>
              </a:ext>
            </a:extLst>
          </p:cNvPr>
          <p:cNvSpPr/>
          <p:nvPr/>
        </p:nvSpPr>
        <p:spPr>
          <a:xfrm>
            <a:off x="7237346" y="3246782"/>
            <a:ext cx="801757" cy="80175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  <a:p>
            <a:pPr algn="ctr"/>
            <a:r>
              <a:rPr lang="en-US" dirty="0"/>
              <a:t>Script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D4E2E6-34D7-1645-8615-2BCA2176C585}"/>
              </a:ext>
            </a:extLst>
          </p:cNvPr>
          <p:cNvSpPr/>
          <p:nvPr/>
        </p:nvSpPr>
        <p:spPr>
          <a:xfrm>
            <a:off x="5890591" y="3246782"/>
            <a:ext cx="801757" cy="80175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  <a:p>
            <a:pPr algn="ctr"/>
            <a:r>
              <a:rPr lang="en-US" dirty="0"/>
              <a:t>Script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6D516D3-2D11-D040-B835-6F23C6EF8997}"/>
              </a:ext>
            </a:extLst>
          </p:cNvPr>
          <p:cNvSpPr/>
          <p:nvPr/>
        </p:nvSpPr>
        <p:spPr>
          <a:xfrm>
            <a:off x="6692348" y="1682199"/>
            <a:ext cx="397565" cy="2403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2F13F50-DA64-6F42-8188-43386E7546EF}"/>
              </a:ext>
            </a:extLst>
          </p:cNvPr>
          <p:cNvSpPr/>
          <p:nvPr/>
        </p:nvSpPr>
        <p:spPr>
          <a:xfrm>
            <a:off x="7620000" y="2410500"/>
            <a:ext cx="278296" cy="743518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DC40B-285F-424B-92CC-754110ABF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Hello IT 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67E174-792A-FE4C-9EF8-5F1A242D1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9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F591-DA91-FF4B-8894-2576774D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191000" cy="857250"/>
          </a:xfrm>
        </p:spPr>
        <p:txBody>
          <a:bodyPr/>
          <a:lstStyle/>
          <a:p>
            <a:r>
              <a:rPr lang="en-US" u="sng" dirty="0"/>
              <a:t>Reposado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0B2F-E6FD-CB4D-B172-C5F2567D5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71363"/>
            <a:ext cx="4038600" cy="2545556"/>
          </a:xfrm>
        </p:spPr>
        <p:txBody>
          <a:bodyPr/>
          <a:lstStyle/>
          <a:p>
            <a:r>
              <a:rPr lang="en-US" dirty="0"/>
              <a:t>Open-Sourced Apple Update Server</a:t>
            </a:r>
          </a:p>
          <a:p>
            <a:r>
              <a:rPr lang="en-US" dirty="0"/>
              <a:t>Can host or relay</a:t>
            </a:r>
          </a:p>
          <a:p>
            <a:r>
              <a:rPr lang="en-US" dirty="0"/>
              <a:t>Does not touch major OS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6C87C-CB8E-BE41-9F1B-9771FF5B7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71363"/>
            <a:ext cx="4038600" cy="2545556"/>
          </a:xfrm>
        </p:spPr>
        <p:txBody>
          <a:bodyPr/>
          <a:lstStyle/>
          <a:p>
            <a:r>
              <a:rPr lang="en-US" dirty="0"/>
              <a:t>Web GUI Frontend for Reposado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2A72E0-4FA3-364D-8E72-27DC505CC8F8}"/>
              </a:ext>
            </a:extLst>
          </p:cNvPr>
          <p:cNvSpPr txBox="1">
            <a:spLocks/>
          </p:cNvSpPr>
          <p:nvPr/>
        </p:nvSpPr>
        <p:spPr>
          <a:xfrm>
            <a:off x="4338452" y="210077"/>
            <a:ext cx="419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Margarita</a:t>
            </a:r>
          </a:p>
        </p:txBody>
      </p:sp>
    </p:spTree>
    <p:extLst>
      <p:ext uri="{BB962C8B-B14F-4D97-AF65-F5344CB8AC3E}">
        <p14:creationId xmlns:p14="http://schemas.microsoft.com/office/powerpoint/2010/main" val="178524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90979-C439-7848-BDE7-87C0F9BA9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Reposado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59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D70BB2-BDFC-BF4C-BE3C-6539F062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Santa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00FE2-977C-7D47-A1E0-AD41128BE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Binary-based white- and blacklisting</a:t>
            </a:r>
          </a:p>
          <a:p>
            <a:r>
              <a:rPr lang="en-US" dirty="0"/>
              <a:t>Open-source</a:t>
            </a:r>
          </a:p>
          <a:p>
            <a:r>
              <a:rPr lang="en-US" dirty="0"/>
              <a:t>Controlled either locally or from sync server</a:t>
            </a:r>
          </a:p>
        </p:txBody>
      </p:sp>
      <p:pic>
        <p:nvPicPr>
          <p:cNvPr id="19458" name="Picture 2" descr="Santa Icon">
            <a:extLst>
              <a:ext uri="{FF2B5EF4-FFF2-40B4-BE49-F238E27FC236}">
                <a16:creationId xmlns:a16="http://schemas.microsoft.com/office/drawing/2014/main" id="{45E3489D-4DEC-8440-82C0-29D9C6B1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8" y="3130549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2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341B-E7E9-8347-B55D-785243EE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97336-8269-2340-9BC3-12D107976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Suspicious Package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C8FE7-3B61-5645-87CB-B397CBA03C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Lets you dig into packages</a:t>
            </a:r>
          </a:p>
          <a:p>
            <a:r>
              <a:rPr lang="en-US" dirty="0"/>
              <a:t>Extract specific items from packages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FCD2F-5730-884A-9A78-6B13ADCAA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0E218F-AD15-EA41-BDF1-01A65AD009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Friendly, somewhat-intuitive package builder</a:t>
            </a:r>
          </a:p>
          <a:p>
            <a:r>
              <a:rPr lang="en-US" dirty="0"/>
              <a:t>Much easier than CLI</a:t>
            </a:r>
          </a:p>
        </p:txBody>
      </p:sp>
      <p:pic>
        <p:nvPicPr>
          <p:cNvPr id="17410" name="Picture 2" descr="Image result for suspicious package mac icon">
            <a:extLst>
              <a:ext uri="{FF2B5EF4-FFF2-40B4-BE49-F238E27FC236}">
                <a16:creationId xmlns:a16="http://schemas.microsoft.com/office/drawing/2014/main" id="{8672BC45-6BB0-BC49-BC2A-7F71722C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57" y="281659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packages mac">
            <a:extLst>
              <a:ext uri="{FF2B5EF4-FFF2-40B4-BE49-F238E27FC236}">
                <a16:creationId xmlns:a16="http://schemas.microsoft.com/office/drawing/2014/main" id="{47408446-85AA-3948-8EF0-843B95A6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81659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9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341B-E7E9-8347-B55D-785243EE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97336-8269-2340-9BC3-12D107976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Jamf</a:t>
            </a:r>
            <a:r>
              <a:rPr lang="en-US" dirty="0"/>
              <a:t> Composer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C8FE7-3B61-5645-87CB-B397CBA03C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System-state snapshot</a:t>
            </a:r>
          </a:p>
          <a:p>
            <a:r>
              <a:rPr lang="en-US" dirty="0"/>
              <a:t>Invaluable for deploying some “tricky” software</a:t>
            </a:r>
          </a:p>
          <a:p>
            <a:r>
              <a:rPr lang="en-US" dirty="0"/>
              <a:t>Not free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FCD2F-5730-884A-9A78-6B13ADCAA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Outset/Offset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0E218F-AD15-EA41-BDF1-01A65AD009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Outset:</a:t>
            </a:r>
          </a:p>
          <a:p>
            <a:pPr lvl="1"/>
            <a:r>
              <a:rPr lang="en-US" dirty="0"/>
              <a:t>Boot/Login</a:t>
            </a:r>
          </a:p>
          <a:p>
            <a:pPr lvl="1"/>
            <a:r>
              <a:rPr lang="en-US" dirty="0"/>
              <a:t>Once/Every Time</a:t>
            </a:r>
          </a:p>
          <a:p>
            <a:pPr marL="571500" indent="-457200"/>
            <a:r>
              <a:rPr lang="en-US" dirty="0"/>
              <a:t>Offset:</a:t>
            </a:r>
            <a:endParaRPr lang="en-US" sz="3000" dirty="0"/>
          </a:p>
          <a:p>
            <a:pPr lvl="1"/>
            <a:r>
              <a:rPr lang="en-US" dirty="0"/>
              <a:t>Logoff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32550B03-33E7-174C-8757-0A558042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12" y="291100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15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0292-E5B5-164A-9D13-51652FD0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2290" name="Picture 2" descr="Emoji Think GIF">
            <a:extLst>
              <a:ext uri="{FF2B5EF4-FFF2-40B4-BE49-F238E27FC236}">
                <a16:creationId xmlns:a16="http://schemas.microsoft.com/office/drawing/2014/main" id="{C833B694-FEEF-D74E-852F-2E29CE204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12" y="1063229"/>
            <a:ext cx="5470168" cy="306329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3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39A5-B448-DB4A-83E6-3F138571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guy?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E9E79-A296-1B46-9A87-B78975D92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8276"/>
            <a:ext cx="8229600" cy="1626176"/>
          </a:xfrm>
        </p:spPr>
        <p:txBody>
          <a:bodyPr/>
          <a:lstStyle/>
          <a:p>
            <a:r>
              <a:rPr lang="en-US" sz="2800" dirty="0"/>
              <a:t>Matt </a:t>
            </a:r>
            <a:r>
              <a:rPr lang="en-US" sz="2800" dirty="0" err="1"/>
              <a:t>Gromer</a:t>
            </a:r>
            <a:endParaRPr lang="en-US" sz="2800" dirty="0"/>
          </a:p>
          <a:p>
            <a:r>
              <a:rPr lang="en-US" sz="2800" dirty="0"/>
              <a:t>CFA-IT</a:t>
            </a:r>
          </a:p>
          <a:p>
            <a:r>
              <a:rPr lang="en-US" sz="2800" dirty="0"/>
              <a:t>Mac Admin</a:t>
            </a:r>
          </a:p>
          <a:p>
            <a:endParaRPr lang="en-US" dirty="0"/>
          </a:p>
        </p:txBody>
      </p:sp>
      <p:pic>
        <p:nvPicPr>
          <p:cNvPr id="3074" name="Picture 2" descr="Edit photo">
            <a:extLst>
              <a:ext uri="{FF2B5EF4-FFF2-40B4-BE49-F238E27FC236}">
                <a16:creationId xmlns:a16="http://schemas.microsoft.com/office/drawing/2014/main" id="{2C404317-44F0-D049-833C-5FE570C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1352550"/>
            <a:ext cx="2438399" cy="243839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70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9B3C-9430-D047-B567-D0ED7F59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Links, All the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9D13-001F-624A-AD96-4AEBB6AB8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Munki</a:t>
            </a:r>
            <a:endParaRPr lang="en-US" dirty="0"/>
          </a:p>
          <a:p>
            <a:r>
              <a:rPr lang="en-US" dirty="0" err="1">
                <a:hlinkClick r:id="rId3"/>
              </a:rPr>
              <a:t>MunkiAdmin</a:t>
            </a:r>
            <a:endParaRPr lang="en-US" dirty="0"/>
          </a:p>
          <a:p>
            <a:r>
              <a:rPr lang="en-US" dirty="0" err="1">
                <a:hlinkClick r:id="rId4"/>
              </a:rPr>
              <a:t>MunkiReport</a:t>
            </a:r>
            <a:endParaRPr lang="en-US" dirty="0"/>
          </a:p>
          <a:p>
            <a:r>
              <a:rPr lang="en-US" dirty="0" err="1">
                <a:hlinkClick r:id="rId5"/>
              </a:rPr>
              <a:t>munki_rebrand</a:t>
            </a:r>
            <a:endParaRPr lang="en-US" dirty="0"/>
          </a:p>
          <a:p>
            <a:r>
              <a:rPr lang="en-US" dirty="0" err="1">
                <a:hlinkClick r:id="rId6"/>
              </a:rPr>
              <a:t>AutoPkg</a:t>
            </a:r>
            <a:endParaRPr lang="en-US" dirty="0"/>
          </a:p>
          <a:p>
            <a:r>
              <a:rPr lang="en-US" dirty="0" err="1">
                <a:hlinkClick r:id="rId7"/>
              </a:rPr>
              <a:t>AutoPkgr</a:t>
            </a:r>
            <a:endParaRPr lang="en-US" dirty="0"/>
          </a:p>
          <a:p>
            <a:r>
              <a:rPr lang="en-US" dirty="0">
                <a:hlinkClick r:id="rId8"/>
              </a:rPr>
              <a:t>Hello IT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>
                <a:hlinkClick r:id="rId9"/>
              </a:rPr>
              <a:t>Reposado</a:t>
            </a:r>
            <a:endParaRPr lang="en-US" dirty="0"/>
          </a:p>
          <a:p>
            <a:r>
              <a:rPr lang="en-US" dirty="0">
                <a:hlinkClick r:id="rId10"/>
              </a:rPr>
              <a:t>Margarita</a:t>
            </a:r>
            <a:endParaRPr lang="en-US" dirty="0"/>
          </a:p>
          <a:p>
            <a:r>
              <a:rPr lang="en-US" dirty="0">
                <a:hlinkClick r:id="rId11"/>
              </a:rPr>
              <a:t>Google Santa</a:t>
            </a:r>
            <a:endParaRPr lang="en-US" dirty="0"/>
          </a:p>
          <a:p>
            <a:r>
              <a:rPr lang="en-US" dirty="0">
                <a:hlinkClick r:id="rId12"/>
              </a:rPr>
              <a:t>Packages</a:t>
            </a:r>
            <a:endParaRPr lang="en-US" dirty="0"/>
          </a:p>
          <a:p>
            <a:r>
              <a:rPr lang="en-US" dirty="0">
                <a:hlinkClick r:id="rId13"/>
              </a:rPr>
              <a:t>Suspicious Package</a:t>
            </a:r>
            <a:endParaRPr lang="en-US" dirty="0"/>
          </a:p>
          <a:p>
            <a:r>
              <a:rPr lang="en-US" dirty="0">
                <a:hlinkClick r:id="rId14"/>
              </a:rPr>
              <a:t>Composer</a:t>
            </a:r>
            <a:endParaRPr lang="en-US" dirty="0"/>
          </a:p>
          <a:p>
            <a:r>
              <a:rPr lang="en-US" dirty="0">
                <a:hlinkClick r:id="rId15"/>
              </a:rPr>
              <a:t>Outset</a:t>
            </a:r>
            <a:r>
              <a:rPr lang="en-US" dirty="0"/>
              <a:t>/</a:t>
            </a:r>
            <a:r>
              <a:rPr lang="en-US" dirty="0">
                <a:hlinkClick r:id="rId16"/>
              </a:rPr>
              <a:t>Offset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3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F346-A5BB-4A4C-AC9D-B81053332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Munki Environment Workshop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11558A-6D2D-214A-ABF8-9B72F7E57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(Pending audience interest)</a:t>
            </a:r>
          </a:p>
        </p:txBody>
      </p:sp>
    </p:spTree>
    <p:extLst>
      <p:ext uri="{BB962C8B-B14F-4D97-AF65-F5344CB8AC3E}">
        <p14:creationId xmlns:p14="http://schemas.microsoft.com/office/powerpoint/2010/main" val="3286213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87E6-628D-7343-8FCF-488A3307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B4D58-3591-C749-9339-643633D8D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MacAdmin</a:t>
            </a:r>
            <a:r>
              <a:rPr lang="en-US" sz="2800" dirty="0"/>
              <a:t> Core Concepts</a:t>
            </a:r>
          </a:p>
          <a:p>
            <a:r>
              <a:rPr lang="en-US" sz="2800" dirty="0"/>
              <a:t>Munki, </a:t>
            </a:r>
            <a:r>
              <a:rPr lang="en-US" sz="2800" dirty="0" err="1"/>
              <a:t>MunkiReport</a:t>
            </a:r>
            <a:r>
              <a:rPr lang="en-US" sz="2800" dirty="0"/>
              <a:t>, &amp; Munki Rebrand</a:t>
            </a:r>
          </a:p>
          <a:p>
            <a:r>
              <a:rPr lang="en-US" sz="2800" dirty="0" err="1"/>
              <a:t>Autopkg</a:t>
            </a:r>
            <a:r>
              <a:rPr lang="en-US" sz="2800" dirty="0"/>
              <a:t> &amp; </a:t>
            </a:r>
            <a:r>
              <a:rPr lang="en-US" sz="2800" dirty="0" err="1"/>
              <a:t>Autopkgr</a:t>
            </a:r>
            <a:endParaRPr lang="en-US" sz="2800" dirty="0"/>
          </a:p>
          <a:p>
            <a:r>
              <a:rPr lang="en-US" sz="2800" dirty="0"/>
              <a:t>Hello IT</a:t>
            </a:r>
          </a:p>
          <a:p>
            <a:r>
              <a:rPr lang="en-US" sz="2800" dirty="0"/>
              <a:t>Reposado &amp; Margarita</a:t>
            </a:r>
          </a:p>
          <a:p>
            <a:r>
              <a:rPr lang="en-US" sz="2800" dirty="0"/>
              <a:t>Miscellaneous Tools &amp; Utilities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122" name="Picture 2" descr="data:image/png;base64,iVBORw0KGgoAAAANSUhEUgAAAOEAAADhCAMAAAAJbSJIAAAAvVBMVEUzTVz///8uRVPr8PPch0RkeYrbgDPn3tYvTFxWV1cpRFNTUVDiikMlQ1N6X07chT7h29bh5+pRan3y9/ltgZHX3uNYb4LO1tzc4+i+yM/Gz9V+j53Ff0bhroo4UWAeP1C0vMGotL6qtLm+xckXO014i5mVpLBufohRZnKMmKCapKpMYW5BWGV9i5SFk5vu8PFidH8ALD/QgkXfzL3fxK7go3bs9/2WbE9qWk5pd4BkW1acqrSnc0w6S1R1gorKxJDvAAALk0lEQVR4nO3d4XabOBYAYJMmHZYt2yWU4NJdi9ia2ti4Ju3MzmQ6k/d/rMXGYAwS6EpXSOmZ+6vn9MTxFwlJVxLSzPnRY2b6C2iPv4WvP6YRhuHhECWrVZoul8s0Xa2S6HAIw0l+t2ZhGMRpti92C5+SY/jHOP2L+otdsc/SONAM1SiM0i9F7pUqz3VnrHBdr9R6efEljfR9DT3CMNlujl+eQ+tByz/DZpvoKUx8YRhti/Ibi9iunOVfpNhG+EpkYZjsc7iupcz32EWJKkz2i7JmSvLOSI8s9gnml8ITBpmvymuQfhagfS8kYZgW1EfQ1eHTIkWqrSjCQ7YgGKXXDpcssgPGl0MQBntfum0ZNPr+HqGyKgujZ+pp4FXh0WflsYCiMFoTfb6TkawVjUrC4MXX6zsZ/ReluqogDDON9fPKSDOFdlVemLqY3cNw+G46uTDakMl8xyAb2cdRUpih939j4ZJsQmGcT1dBL+Hn8VTCjE5dgFW4VKYY4cJg4iewHWQD7zjAwuXkT2A7XLLULVxTg75j0LVW4Xxnoom5Dn831ydcCc0s6Q7XXekSbk3X0DroVo9wb64N7QbZaxCGhflH8BJ+ITwWFxUe8mnyCNHwctEpDkFhMLOhjWmHOxPs/MWE0cI2YElciGUbQsLIil6iG64rRBQRRkYHavxwiQhRQGhnCR5DqBTHhYGFz2Ad7mK8uRkVHqxrRdvhzkY7jTFhmNsMLIn5WNc/Jizs6uj74RVqwr1NQzV2+CNj1GHh1p7BNj/IcKYxKFzZki4NBx3MF4eEc7sbmUu4Q1n/kHD3aoQ7OeHa/lamDn9geoovXL6Oh7AKyp9k5AqD19CMXoJwh29c4UbLQ+gucj3DXHcDFWZainB3d4ydjo/mLk1xhLGOh9C9v6viXkcxUs7KFEeoZbyd39WRa/h0N4cIMx0dhfvQCB90jOd9dj1lCiOsh3BxFXeXuP4vpN/GntRgCpHa0fs70bhH+X3s9pQlTFGK0N0IA8vmFeVvSlg7NhjCEP7bXFYAgHd3PusT4N+DkfAzhPBmxv3tP/34ChJ+ZXzCb2Aiq7HpCwNwV+j++e62H+9AQuYn/Akm0v7grS98gbbk7l+Mb4chvL39Cyr0XsaFEbyO/uP4Zd534y1I+Lb388cP/Se43/R7PUZPuAZ/6En4/tf/dgMk7P30r+9Pwhvgl/F6mWJXKNHZn4Rvv/2vGyBh76e/va2EUGKv2+8Kn+HjqbPwTSdCkDDs/ngjBBK952EhvCGthT8hC39qhEBitzntCPcSQ2LtQhjR2w8JDzI5BU/4ARKDQhjRPwwIpbImjvBNCIneT18JQcTOwOZKGErNofCEanEthBDdRcgVyiUVkwghxOsU40pYSOUw0wgBRLfgCWW6iumEAOJVh9EWSs7OTCUUJ161NW2h5PRTVzjUQioJAUS2MJGcvOgI4w8/1/EZWShMJAlTKDOeYQkfauLdJ2yhKLE9rrkI5TpDhvD+4/lfH/CFgsR2l3gRylZShrB6/kIdQkFiq5pehLKVlFuGZ2HyUThEhGLEVjVthPJbg4aF4acH0bifiwiFiK2NRI1QfiZ/RPhZPMEIhIRCxEuq3wi30osxI7VUMgaEIkR/2xPKjUnZQp0tjSDxMjathaH8WkWvP/xetRuJPqEAkYQdoXRfwSjDh/sqHn7WJhwnNv1FLZR/DLvCIGki1iccJTYPYi1UWDKcLLcAEZvFxFqosKxtSDhG9K+FKuvapoQjxLpHPAtVln2NCYeJ9WzNWfhFYXPEdBkwiOh9uRLK9/c9YZR9ruO7buEQse7zZ4rD7r4wbrbNPOjr8QWI9eC7EgYqO3gmzYABRC9oCWOV/SUGxqVCRBK3hEo7aEZyiygWDikhl3huTCuh0j62qTNgUeJ51rQSSs9gCAgz4QT4TlLIIZ5nMmbKncVYLQ3EQ66W8ojn7uIkDJW2lRluabhEdxdehEr7H3vCx3PDMaGQSVxchFKL23zhFBmwCLFa7q6ESru6O8J5Wk9/ph+HCMhCBpFehGp7gs3lFiPEKn86CRUmaSwS9ojVVM1JuPoxhF0iWf1wwg6xJVTb2G0wAx4mVgPTSojZW0Tfm3icXHhF9C/Cpab+cMIen0X0l7qEH6ux6DQZ8ABRo3D6cSmT2BKiPofd3GIeCQeOsCG2nkPUtrSXAQvvMX2QzQ85xFZbitofWiA8E3X1+L0MeC4cSLW0JraEqONS4y1NQ2yNS1Fzi/g+rYotMCk8Elu5BWp+aLjHbxFb+SFqjj9/bCI1Kbxp5/io8zRvUAbeCMKb1jwN6lwbUqgLvfwiRJ0vtUfYmi9FnfO2RkheNK1bWPMckva6Beba0/wxrWPS2cRenE900bF+aGRGmCFsrx/irgE/VgnT3OiYpqyl7TVg1HV8K8alN3V3qGEvhonVNVZ4521f+Ptp5PND6RVSZtTnRePviZp+lZsd9HpPFOK+tt5Ohcnnac7C+EqIuDfRlpaGOtdCvP2lxwy4CqNCb9cR4u0RjpuDd4xmwKS7Rxhvn3fUbNz7bGDdoonmQEz8vfpG155awu5efbz3LZBCUeg1Z0bhvzNjh5D235lBe+/JEmH/vSe0d9fsEDLeXUN7/zC4vE+YGBOSy2lKOt4htSADbh2erOM94Me4eifI5JiG9R4w2rvcFoxLW5VUx/v43Tcs5Y5wURJS9vv4SGcq2JABU4ctxDkXw4IMmPDOxcA526RbS+NEOLBq6RPvbBOc82nMtzQe93wanDOGJn5nhhH1DA1DiHJOVPzQvF1gSDjjnxOFctZX9KkJ9NNbhIIMnPWFc16b6QyYDp3XhnnmnmJIC0nnCFN95yaaEj4Nn5sof/alLUK/e3cQ2vmltgjp2PmlsmfQ2iIk3eNL0c4RtkXYK0KUs6AtEpL+hTMI53nbJBQ6zxs8sLFIyLp8HeFcfYuEnti5+tAUwx7hdVIxIAQuJp5PuwbsSBCJb3ChJ3y/BbDbr4S//Bs3foEL+z0FVwhrbDjn6qvGLVTIama4QtBdQZVQS0CE3oJN4QhB9z25XzUBv/qQIkzYFI4QdGeX+8c7LXH7B0DIqaN8Iag9dWe//ws/fr8BAD3uFYhcIezuPNfXEIAqekO511hyhdD7DyFfBz9k7j8E32FpEtjPCoWE0HtIzQG9oYudh4TQu2SNCYnsXbLg+4ANAZ+k7wOG3+lsBMjtCUWE4Hu5TQD7l1hBhOC71ScHEsW71eEbiSYGerOBZlRI6BxmNhM97zAGGBU6AXRRcUrgDfeiY4DQiaBXLU4H7N8jJyV0ImIn0WNPW0gILS1FoRIUFDqRhc+idyMEFBQ6gXUtqueNNzIQoXPI7er6yWy0mwAKnbCwaQBHi7GOHi4sx6j2DMPpfvzrSgidrS3J1NNwNiEvdFbAXkOPzyOD+aCS0JnvzM/dkHwoo1cVOs7a9Azc07NwGyMndJawIRyyzxuYNsQSOsEG1KaiAulOsJtXEjpORiHFiOfzRmZk8IROnEMaHCwgnXFWlzQIj0tTgGJE8ckVoLzQiSBPIwKQbsQyCTyh46SueFVV9nmsXRa6hU6YUeF8Q8lHaAbsA5GEZcfx4osaVXxreBeBJSwfxzURNEr6fLqWfQBxhKXxWbCuSpXf07OiD0FY1tW974v0HXAffYENsnUJHeeQLUT6RxDPo7NMdKJiMFCEZbuaFnS88wAU31ORovjQhGUEmU+8kZIUrZ00Q6ie58ATlpHsFyPI8cpJ6M2L1PiTF6jCsrYm+5wMtTvDPErzl5VC784KZGEZYbQtCF85UHh0s42QeY4O4THCZLvxSVljGU42ju62Cb7uGHqEp4jSL0XulcXZgV5k5X9SShabfRrr+xoahccIgzjN9sVu4VNyjON2tWOJUfpEb/LiJVvGgZ6ia0Kz8BxheDhEyWqVpsvlMk3TVRIdDgfNtHNMIzQZfwtff/z4wv8DqZEuscaq3NQAAAAASUVORK5CYII=">
            <a:extLst>
              <a:ext uri="{FF2B5EF4-FFF2-40B4-BE49-F238E27FC236}">
                <a16:creationId xmlns:a16="http://schemas.microsoft.com/office/drawing/2014/main" id="{0FA95271-165B-9444-97E9-415F5A56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83" y="2214838"/>
            <a:ext cx="2379785" cy="23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4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87E6-628D-7343-8FCF-488A3307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How a Mac Admin is Made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BE5167-59CA-8C4C-8E64-BFE98E188724}"/>
              </a:ext>
            </a:extLst>
          </p:cNvPr>
          <p:cNvGrpSpPr/>
          <p:nvPr/>
        </p:nvGrpSpPr>
        <p:grpSpPr>
          <a:xfrm>
            <a:off x="3371584" y="1121114"/>
            <a:ext cx="1968164" cy="2324056"/>
            <a:chOff x="3371584" y="1216114"/>
            <a:chExt cx="1968164" cy="2324056"/>
          </a:xfrm>
        </p:grpSpPr>
        <p:pic>
          <p:nvPicPr>
            <p:cNvPr id="4100" name="Picture 4" descr="data:image/png;base64,iVBORw0KGgoAAAANSUhEUgAAAOEAAADhCAMAAAAJbSJIAAAAilBMVEX///8AAACfn5/19fX8/PzFxcXl5eX6+vrKyspYWFhISEjOzs6vr6/V1dXw8PCioqLf399AQEBhYWHx8fE4ODh6enqpqalra2uNjY0uLi7h4eG/v79NTU3p6emYmJiCgoJzc3O2trYeHh4jIyMQEBAXFxdubm6GhoYqKioyMjJUVFRLS0tdXV0gICCE/BpXAAANdUlEQVR4nO1daXuyOhOu4r6idaFVVFyq9rH//+8dElADzAxkiOW6enJ/eN/zWIkZMpnlngm8vVlYWFhYWFhYWFhYWFhYWFhYWFhYWFhYWFhYWFhY/G/hVz2BF8Mf1b7dUb/qabwIzuZ6qcWYVz2Zl2BTUzBZ/z0hh7UUVlXPyDSmaQknVc/IMEZpAWunqqdkGN8ZCbdVT8ksxhkBa+2q52QWk6yE9arnZBZZAWvHv7WIgIS1QdWTMgpIQq/qSRkFJGGz6kkZRe/Pr2EdWsT3qmdlEn1Iwr8VfH8AEq6rnpRRBFkBT38sE55lJPysekqG0UkL2PtbMU0qxRf4Y7kFEHuPq56RYbQz27BR9ZQMI+sQ/9g2dNPyXd2qp2QWg6R40/Mfc4XOMrWAi6pnZBj+Ka2i39VOyGl6y+/1zhhhCwTdZ1Njc7BaP+ZhhmWAsoqNkZFZeE9kqksDI7YAAavMfa/JmZRP4JwjJOHVwFR5yFRPOmVH/IIErDCecdIzKVs9AXU0RGXu0M9MpeQiAmS+RGUbcZCZSkmi4YxIWFllDZhQufAxHcw8UFXDQrYEVvsqNWAXk7CquA1SqlaZAYFbFuGf8iX3F7N9SKmmZQZEJVTUNHRR0X+4r1fdDFkkUWYn4hI+QkJhv9/eGkGo0BcDMpDI+gqJMjqE7sNaL/5G6xJK+74R6cfM677Yi2TYsAgfJYZEbWmt5sgvyNxfUqmn2sVMJEyhCQaRZQooW1xCqaaN+7+O3UPtFwIBRE1LGABELQTkciWM93VoShAc4C0/lQiTV7iEIvpOhK03c3LgyEZtIbolBsQib4Ew5F0r/zz+Sr4Bugs1D/Bdd6QzIJweRpgndfR3KPChMNmdYV/V1scSvg9ue/GBVh9MKqVWcbqp/8rX0dFHuQgyghPZTbUJbRIVwfz54xMddVL1kEKB29Yy2dvQSPB/octvqKuqo6eEQ1TwVchcL2szpjxZLJITuI4TNWqdkbAEUcWuYFwYRgcBRxp4KAJacQfYg6HiosHLdmtHXVFgUAawptnbuyCHCqMYnU09NMXhEqFWiL2W3wI97AMfmnnLrXbQuwBGhnBLQo+vpiXU7VVwzZADAS2hozUYFbYx7Ma0VAz5HIWCZrYI9kLdoRUeSZhZRHoJNVMpKjDlkLFTPWcFgtQr7UoGuakZhtE1ULiC+iSf0GXesi0YCjj8yLJ0i8OOFFA/9s02ez3BofFaZZmAOTEhxhLSdovF7e84FuqJT1pABlFE6QSrW98vVyT3aAkZ1CnB1Oj61hjzUtwYcPBDAYfPIE0zS938MrXpnICNw4VlysoqeHT6vAT9R/pnZi2RGpHXQzsqwRyTN5xZmnYGZ6R6UcSUth2J99FoFP5f/OGZX0whNw2/HIy4oALsWvusept7NOPwK2Kku2fTQJjuF9hMo4Uauj+iPC9vEfthElLP+qIG7SvY8eANHq9QxWerVhoe99jJseuRIMdBItNqN+c0ecFWjAAZrxBxFnj75xXPiGpDWoUHdbI/d1pSSme4oJNCiR1PQNQ+F6tTNBUJn582jo8CJAC8akmDGQ1Ch2UkCuZOTx5EjbgXlF0oSkOnwHSyTXTAopbrEWclYrxwH7f8kQNyGpl+1mJg9mTgGlNsX3ve3cD3NhtFjQJwzNPxcLgceAIynQUVBxby2kq9ZJK4yUTNhwmes4DbOyKQSdDmvN3O57uv5fJh4m/L5dd8e/Y2m/p4PKaTBA54oSDJeVMXclWtDFgSkvw5paaoCdbB7LO/GtTn/y45rj4Gi4ol/SzlL4rNKQcPn+n4rdanG2JI3TlWpwTpmnbEhZvzeSu34XQ6vXW/v9c9gclkFlmY7vpboBd/KjELcf0IcTmE2O/3R8BcU9rPqt2R3CQvDqSvbNzRbjfaWbUjCodfPBKPlJDVTybnyC6yEcnFimdMSS1lpdSy5srlExvE9vZ5GTCSOUVgkdeCMCCibhqE8+o1aheOMSVzas4cZZDETVWRtjYJL9Q3zi2n6FKWoZFEC5OlIWkoJ9yjHP6WimlYXVA77uI3hqg+zWeH3lDcPI6EVIWUxSX+1AoQwv0IHYlms7kaeMsffCKxp+dJSOQWrM5cqWh5aU4BwiIB734ZZx+2cfPMqjzJfZ1TtqAroOhMfOY5F7x+yPL3ImbLOYGaUyCEIG/Zgnm2BM/xOXGJbCmkexXoKj0MaZt7zOcc4q17HNJA0lIkY9TYoz+IQ4TcPvfMIO7yOaZU3C96t5D1SgwighhwCWE8BWaYZtn3QGYAZGcECsGncJUUD+Y5QaD0FWS8zlpC4WDd2tF563P0FDtjyWrNl/Mnv8GjSpdvo0NoopuscDDARuWkm8JX7Fi/lieh8KH1Jcs2oMabYUplCYTcLUw+fxun/qwua5TVZ1QJZBhPJb9UdkRhE1t8lq1BKWHGWGKFyIAmt+caQXwdL+3Ekot/+ZemIY+BkQHNBfmxPMhI9oPpD7Gsk9HXJLc0VSCiO/DzsGPSW9ivMhphxWYhUy66QT1XQia9hZWAGfyy0EEq+SUytQL45jZaYeZN/4bJrkLKx3Cyiie63AfyIEk+4+km0uBRX8CPVRfBjN0ij9wx/YF6OZdxnWGM5RtXRHg8/ZgtN/nlOsMHuJ1k8Gj6ljnXVzD7E2LMPXapAB5Q35QKX0HFjXTXYR7CcIbVzotLqD+cuIrS7XLOsEz/PzigPm8noz9i5RNVpd5iW4AzPU6+b1OBpVemNx6OaXba44ijmtSZp0QO00//8KU1DMQtGMQIgqD5aejwOJxb6BsawbtSfKa6ZhETq2zMgxOP8IrnbcLH87QNTV7yq57Nvhc6nzdX7noh4SueDwMfBNYeZvyYKAy1xvUg/e+0VNSBICR8xSNFwQe2/WgPI5JfyjwpxQPl4Ht0eyPlbnxwdKcAwDK3dhg/Sk09DTWDUVdahAlxfUSS4a94ThzYfqZdG82r/CqsbPLujRb3bERyxaWfIZhFG4yltJVlnqPaSqMiRgjKJOcFL5yAkydtk5aj2opjQMmWQrVVBt4hAbWPnOfNTikZouoRvEhCkMTQ7syRZh/3FUo5Bre30jG/4E1oYNCmzUKJ5JeocwTPofFFkhKaeq6GAjCn0d2G0lcQ9vfpDAn9lxK+4PVEoIS6qZNcI7xoovwGYY0GLO3JR2kJG423hqy3+L4/coB+ykSrALFGg4QiuMbecQNKqDP6/PjzzPyOp/3P4fJxvV5ns8m9b1bt+p3cuhK3aSZZViUcTsodl1YBWhqdoxvIg4jzMdkkHYci4SZnubUAegudkIZ+PkAOtkocGogPRHXJjzqKlob0FPT4OtFhsQdNoTic77dzEEv4TFjNuH8watPxu8OmjKrPogHvjtUqCAYLubqTNEvqSWyUrpqfefMp4UgxS2aeKg52f+j53UBcAtkFcM3iv6Wazb7rLbn5YqN1kLvb0IM2oTY6vU2Otj1Dvav7+G8yacOq+rN3EUNMDZE20D7S8rtE2zPQFXgnq4ROem8u2FUnYtfW2VgQDhG1WglwIK6Ak9+EK4qOijzMdHMr94ILcAzeJ5vehgDVS7TKMpImRP727ID6ceV+AEYOgAkcJ17gm3rWJvQDOp2lsrCLXfCsiTZk+JRVjtUOLQzvb+dgaGA1oX6ancb1ks3HCKSnKVkJCVOx0ue4SAPRZFvvlFJbSEIdMy28IfYcGyXonYXfVNs7nNVc5wTj8WM9HzNpKojV12lcORHfV5n84dtzpd06XvCeEe0MO2MSavTSyLgWiRASecvCj8yRvwL7vLvbaEmFKWp89lf17bKbPUnMUlZIQg1XRLWyJRzBoBOaGXeenfV+7QWtUM3bclMmGgHajt8PFpuv9SwSn/dkTajrSyM1Ey4bOceVTD2FI8zs+es2eNbQ5PexAt17yw1DWc/UoZniXf/UOa4Emy7pO9W2rOdBOkm73O8EiCgGZDhJsHOvsENc4ZNSniZxjcitex4z2y1APyfrV2i0EV3LeB063JtY1F/g57ie3TPN8L8jWxTZVjQ3k5egbFw0GKP1C+kvPW06RV5nIXzFDvpD+9FoGYbx/v1p5/IDPO2TtgajUKLogPFsDOoRrfueRzdWD7Nr0prM1l/e/FHwEb7y8xT9LYg+Qu+c/DsW9odLsXQ5CRV5TLaWkyvK9D5peUdJj30Sc3Jj1Ys5HXQ4uVHRkoLPLBDndX1gOuU3V0EgVuq0CJqd/nA4dN3wf/qd5ImK+sj3R94/p91oOKMoFyUYhGX2jpVHHpOEZcPoOQ0Yp58Hrbo//Vw+BKHam6T3gHSYppn9FBu49BK0xhotO+c9JrsQMqPL3zQsYfpUUEfEhZ1gvNmMV1RV3YiEmfBQti4YVtOMthX0OJpaCiPjGqVxNqymQeZni70ndzge18shHCDri0SRo9QbrLKAMuBbde8CFu75ZHZI+FTQ9AVtH8WwZMWeFLDTCKeK3i0XSnjcmR0SfcPFq99eBSJyzzuzg7r16XoN0UKmg4sCiBMsI29YSMPNHJf9nZcDJREXithPf8lBc75+FL32m2petipTnY8XvhwsfmiuAz/v8DfQfj6s18LCwsLCwsLCwsLCwsLCwsLCwuI38R/moauXs8A0DgAAAABJRU5ErkJggg==">
              <a:extLst>
                <a:ext uri="{FF2B5EF4-FFF2-40B4-BE49-F238E27FC236}">
                  <a16:creationId xmlns:a16="http://schemas.microsoft.com/office/drawing/2014/main" id="{341B658C-9184-4F47-AB1D-FDFFDF58A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460" y="1216114"/>
              <a:ext cx="1956288" cy="1956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8D3A15-664C-4145-A415-0A903BC693D1}"/>
                </a:ext>
              </a:extLst>
            </p:cNvPr>
            <p:cNvSpPr txBox="1"/>
            <p:nvPr/>
          </p:nvSpPr>
          <p:spPr>
            <a:xfrm>
              <a:off x="3371584" y="3201616"/>
              <a:ext cx="1956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2. “The Sacrifice”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BDA55-98A8-B941-B5EA-06C7D744DFC3}"/>
              </a:ext>
            </a:extLst>
          </p:cNvPr>
          <p:cNvGrpSpPr/>
          <p:nvPr/>
        </p:nvGrpSpPr>
        <p:grpSpPr>
          <a:xfrm>
            <a:off x="6213234" y="1351025"/>
            <a:ext cx="2572267" cy="2094145"/>
            <a:chOff x="6213234" y="1351025"/>
            <a:chExt cx="2572267" cy="2094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68A6C7-3529-CA4F-86BF-B49B5503D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6986" y="1351025"/>
              <a:ext cx="2458515" cy="1660589"/>
            </a:xfrm>
            <a:prstGeom prst="rect">
              <a:avLst/>
            </a:prstGeom>
            <a:effectLst>
              <a:softEdge rad="25400"/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55B5DD-7516-2F47-A9EB-644C51FABFD0}"/>
                </a:ext>
              </a:extLst>
            </p:cNvPr>
            <p:cNvSpPr txBox="1"/>
            <p:nvPr/>
          </p:nvSpPr>
          <p:spPr>
            <a:xfrm>
              <a:off x="6213234" y="3106616"/>
              <a:ext cx="2561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3. “The Wilderness”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38F91-6A28-AF49-8BBB-0CBC56B0CCD7}"/>
              </a:ext>
            </a:extLst>
          </p:cNvPr>
          <p:cNvGrpSpPr/>
          <p:nvPr/>
        </p:nvGrpSpPr>
        <p:grpSpPr>
          <a:xfrm>
            <a:off x="358499" y="1363964"/>
            <a:ext cx="2572269" cy="2081206"/>
            <a:chOff x="358499" y="1363964"/>
            <a:chExt cx="2572269" cy="20812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ED378-D0CE-234B-801A-18B7A829C9C9}"/>
                </a:ext>
              </a:extLst>
            </p:cNvPr>
            <p:cNvGrpSpPr/>
            <p:nvPr/>
          </p:nvGrpSpPr>
          <p:grpSpPr>
            <a:xfrm>
              <a:off x="358499" y="1363964"/>
              <a:ext cx="2572269" cy="2081206"/>
              <a:chOff x="358499" y="1363964"/>
              <a:chExt cx="2572269" cy="2081206"/>
            </a:xfrm>
          </p:grpSpPr>
          <p:pic>
            <p:nvPicPr>
              <p:cNvPr id="4098" name="Picture 2">
                <a:extLst>
                  <a:ext uri="{FF2B5EF4-FFF2-40B4-BE49-F238E27FC236}">
                    <a16:creationId xmlns:a16="http://schemas.microsoft.com/office/drawing/2014/main" id="{3804A063-514D-D348-9467-2673C0F01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/>
            </p:blipFill>
            <p:spPr bwMode="auto">
              <a:xfrm>
                <a:off x="457200" y="1363964"/>
                <a:ext cx="2041709" cy="1660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4E164E-2B4B-B547-860D-7E600EB54166}"/>
                  </a:ext>
                </a:extLst>
              </p:cNvPr>
              <p:cNvSpPr txBox="1"/>
              <p:nvPr/>
            </p:nvSpPr>
            <p:spPr>
              <a:xfrm>
                <a:off x="358499" y="3106616"/>
                <a:ext cx="25722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1. “A Wild Mac Appears”</a:t>
                </a:r>
              </a:p>
            </p:txBody>
          </p:sp>
        </p:grpSp>
        <p:pic>
          <p:nvPicPr>
            <p:cNvPr id="4106" name="Picture 10" descr="Image result for warning sign emoji">
              <a:extLst>
                <a:ext uri="{FF2B5EF4-FFF2-40B4-BE49-F238E27FC236}">
                  <a16:creationId xmlns:a16="http://schemas.microsoft.com/office/drawing/2014/main" id="{273F2164-9169-1D4A-9A60-3105F6BC8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966" y="1446027"/>
              <a:ext cx="1056176" cy="105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7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2C6B-C0BD-B043-9F22-F655964D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0B71D-D324-AE49-B362-27CEC6C0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683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Books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Certifications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446F86-84B6-8D40-9FA7-79C1042BE0F2}"/>
              </a:ext>
            </a:extLst>
          </p:cNvPr>
          <p:cNvSpPr txBox="1">
            <a:spLocks/>
          </p:cNvSpPr>
          <p:nvPr/>
        </p:nvSpPr>
        <p:spPr>
          <a:xfrm>
            <a:off x="457200" y="2825262"/>
            <a:ext cx="8229600" cy="168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Community</a:t>
            </a:r>
          </a:p>
          <a:p>
            <a:r>
              <a:rPr lang="en-US" dirty="0"/>
              <a:t>Tinkering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534F-F166-2C45-8365-EB1BB4C1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0C0F-19BD-4745-9356-0C16F047A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ASM/ABM/DEP</a:t>
            </a:r>
          </a:p>
          <a:p>
            <a:r>
              <a:rPr lang="en-US" dirty="0"/>
              <a:t>MDM (Profiles)</a:t>
            </a:r>
          </a:p>
          <a:p>
            <a:r>
              <a:rPr lang="en-US" dirty="0"/>
              <a:t>Unix-Based OS</a:t>
            </a:r>
          </a:p>
          <a:p>
            <a:r>
              <a:rPr lang="en-US" dirty="0"/>
              <a:t>Bash/ZSH Shell Scripting</a:t>
            </a:r>
          </a:p>
          <a:p>
            <a:r>
              <a:rPr lang="en-US" dirty="0" err="1"/>
              <a:t>Plists</a:t>
            </a:r>
            <a:r>
              <a:rPr lang="en-US" dirty="0"/>
              <a:t>/Profiles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74798-40DE-584E-840F-75A1F02C9173}"/>
              </a:ext>
            </a:extLst>
          </p:cNvPr>
          <p:cNvSpPr txBox="1"/>
          <p:nvPr/>
        </p:nvSpPr>
        <p:spPr>
          <a:xfrm>
            <a:off x="6513613" y="968969"/>
            <a:ext cx="1876301" cy="6463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Apple School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9F996-FD5E-6443-B5CB-63C64D1789A1}"/>
              </a:ext>
            </a:extLst>
          </p:cNvPr>
          <p:cNvSpPr txBox="1"/>
          <p:nvPr/>
        </p:nvSpPr>
        <p:spPr>
          <a:xfrm>
            <a:off x="6513613" y="2077364"/>
            <a:ext cx="1876301" cy="6463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Device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ABDBC-EE3F-014E-8C98-B4959065768A}"/>
              </a:ext>
            </a:extLst>
          </p:cNvPr>
          <p:cNvSpPr txBox="1"/>
          <p:nvPr/>
        </p:nvSpPr>
        <p:spPr>
          <a:xfrm>
            <a:off x="6513614" y="3185759"/>
            <a:ext cx="1876301" cy="6463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 Management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F0C458AF-057E-5841-959E-675F8DAD88B4}"/>
              </a:ext>
            </a:extLst>
          </p:cNvPr>
          <p:cNvSpPr/>
          <p:nvPr/>
        </p:nvSpPr>
        <p:spPr>
          <a:xfrm>
            <a:off x="7125195" y="1615300"/>
            <a:ext cx="665018" cy="462064"/>
          </a:xfrm>
          <a:prstGeom prst="downArrow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FFB8640-1ADB-F04A-9B03-7D01438DFA86}"/>
              </a:ext>
            </a:extLst>
          </p:cNvPr>
          <p:cNvSpPr/>
          <p:nvPr/>
        </p:nvSpPr>
        <p:spPr>
          <a:xfrm>
            <a:off x="7125195" y="2723695"/>
            <a:ext cx="665018" cy="462064"/>
          </a:xfrm>
          <a:prstGeom prst="downArrow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819E-4615-D148-A7C3-F568EBC7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&amp; Enterprise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2ADB2-F68A-134A-A7FC-DA90D8A9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828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Changes are made with </a:t>
            </a:r>
            <a:br>
              <a:rPr lang="en-US" sz="2800" dirty="0"/>
            </a:br>
            <a:r>
              <a:rPr lang="en-US" sz="2800" dirty="0"/>
              <a:t>consumers in mind.</a:t>
            </a:r>
          </a:p>
          <a:p>
            <a:r>
              <a:rPr lang="en-US" sz="2800" dirty="0"/>
              <a:t>Consumer -&gt; Educators -&gt; Enterprise</a:t>
            </a:r>
          </a:p>
          <a:p>
            <a:r>
              <a:rPr lang="en-US" sz="2800" dirty="0"/>
              <a:t>The market &amp; community are </a:t>
            </a:r>
            <a:br>
              <a:rPr lang="en-US" sz="2800" dirty="0"/>
            </a:br>
            <a:r>
              <a:rPr lang="en-US" sz="2800" dirty="0"/>
              <a:t>expected to pick up the slack.</a:t>
            </a:r>
          </a:p>
        </p:txBody>
      </p:sp>
      <p:pic>
        <p:nvPicPr>
          <p:cNvPr id="13314" name="Picture 2" descr="niv shrug idk GIF by Product Hunt">
            <a:extLst>
              <a:ext uri="{FF2B5EF4-FFF2-40B4-BE49-F238E27FC236}">
                <a16:creationId xmlns:a16="http://schemas.microsoft.com/office/drawing/2014/main" id="{3A869B33-B22A-2041-B785-05D9B97D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99" y="2867269"/>
            <a:ext cx="4031701" cy="22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6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48C1AC-1A12-1B48-B0BF-C15B559F7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/>
          <a:lstStyle/>
          <a:p>
            <a:r>
              <a:rPr lang="en-US" dirty="0"/>
              <a:t>Thankfully, they have.</a:t>
            </a:r>
          </a:p>
        </p:txBody>
      </p:sp>
    </p:spTree>
    <p:extLst>
      <p:ext uri="{BB962C8B-B14F-4D97-AF65-F5344CB8AC3E}">
        <p14:creationId xmlns:p14="http://schemas.microsoft.com/office/powerpoint/2010/main" val="324075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7F978243156429BF6305A78EB83E2" ma:contentTypeVersion="8" ma:contentTypeDescription="Create a new document." ma:contentTypeScope="" ma:versionID="16506b5268a2b1adbf375d4210636e31">
  <xsd:schema xmlns:xsd="http://www.w3.org/2001/XMLSchema" xmlns:xs="http://www.w3.org/2001/XMLSchema" xmlns:p="http://schemas.microsoft.com/office/2006/metadata/properties" xmlns:ns2="05d58ff8-064a-428b-abc6-bc08e6acc9d3" targetNamespace="http://schemas.microsoft.com/office/2006/metadata/properties" ma:root="true" ma:fieldsID="4b9072f778a8ee674cc26109293e135b" ns2:_="">
    <xsd:import namespace="05d58ff8-064a-428b-abc6-bc08e6acc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58ff8-064a-428b-abc6-bc08e6acc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14821-525D-4F90-B25B-0104344EED5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5d58ff8-064a-428b-abc6-bc08e6acc9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B6BD1F-ABE6-45A8-9391-2005123991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87CA2-32F6-4558-92A9-B9A7EB706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58ff8-064a-428b-abc6-bc08e6acc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833</Words>
  <Application>Microsoft Office PowerPoint</Application>
  <PresentationFormat>On-screen Show (16:9)</PresentationFormat>
  <Paragraphs>204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Managing Macs on a Shoestring Budget</vt:lpstr>
      <vt:lpstr>Who is this guy?</vt:lpstr>
      <vt:lpstr>Outline</vt:lpstr>
      <vt:lpstr>How a Mac Admin is Made</vt:lpstr>
      <vt:lpstr>Now What?</vt:lpstr>
      <vt:lpstr>Core Concepts</vt:lpstr>
      <vt:lpstr>Apple &amp; Enterprise</vt:lpstr>
      <vt:lpstr>Thankfully, they have.</vt:lpstr>
      <vt:lpstr>Munki</vt:lpstr>
      <vt:lpstr>Munki’s Components</vt:lpstr>
      <vt:lpstr>Munki’s Components</vt:lpstr>
      <vt:lpstr>Munki’s Components</vt:lpstr>
      <vt:lpstr>A Brief Demo of Munki</vt:lpstr>
      <vt:lpstr>MunkiReport</vt:lpstr>
      <vt:lpstr>munki_rebrand</vt:lpstr>
      <vt:lpstr>What about Jamf?</vt:lpstr>
      <vt:lpstr>Autopkg &amp; Autopkgr</vt:lpstr>
      <vt:lpstr>Autopkg(r) Demo</vt:lpstr>
      <vt:lpstr>The Munki Ecosystem</vt:lpstr>
      <vt:lpstr>Hello IT</vt:lpstr>
      <vt:lpstr>Hello IT &amp; Sudoers.d</vt:lpstr>
      <vt:lpstr>Hello IT Demo</vt:lpstr>
      <vt:lpstr>Reposado</vt:lpstr>
      <vt:lpstr>Reposado Demo</vt:lpstr>
      <vt:lpstr>Google Santa</vt:lpstr>
      <vt:lpstr>Other Tools</vt:lpstr>
      <vt:lpstr>Other Tools</vt:lpstr>
      <vt:lpstr>Questions?</vt:lpstr>
      <vt:lpstr>Links, All the Links</vt:lpstr>
      <vt:lpstr>Munki Environment Workshop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1</cp:revision>
  <dcterms:created xsi:type="dcterms:W3CDTF">2016-07-01T14:13:07Z</dcterms:created>
  <dcterms:modified xsi:type="dcterms:W3CDTF">2019-08-08T21:54:27Z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0x0101000897F978243156429BF6305A78EB83E2</vt:lpwstr>
  </property>
</Properties>
</file>