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5"/>
  </p:notesMasterIdLst>
  <p:sldIdLst>
    <p:sldId id="256" r:id="rId2"/>
    <p:sldId id="305" r:id="rId3"/>
    <p:sldId id="306" r:id="rId4"/>
    <p:sldId id="307" r:id="rId5"/>
    <p:sldId id="308" r:id="rId6"/>
    <p:sldId id="309" r:id="rId7"/>
    <p:sldId id="310" r:id="rId8"/>
    <p:sldId id="312" r:id="rId9"/>
    <p:sldId id="311" r:id="rId10"/>
    <p:sldId id="277" r:id="rId11"/>
    <p:sldId id="278" r:id="rId12"/>
    <p:sldId id="263" r:id="rId13"/>
    <p:sldId id="321" r:id="rId14"/>
    <p:sldId id="322" r:id="rId15"/>
    <p:sldId id="323" r:id="rId16"/>
    <p:sldId id="324" r:id="rId17"/>
    <p:sldId id="325" r:id="rId18"/>
    <p:sldId id="326" r:id="rId19"/>
    <p:sldId id="320" r:id="rId20"/>
    <p:sldId id="260" r:id="rId21"/>
    <p:sldId id="279" r:id="rId22"/>
    <p:sldId id="280" r:id="rId23"/>
    <p:sldId id="281" r:id="rId24"/>
    <p:sldId id="282" r:id="rId25"/>
    <p:sldId id="328" r:id="rId26"/>
    <p:sldId id="284" r:id="rId27"/>
    <p:sldId id="268" r:id="rId28"/>
    <p:sldId id="316" r:id="rId29"/>
    <p:sldId id="318" r:id="rId30"/>
    <p:sldId id="271" r:id="rId31"/>
    <p:sldId id="319" r:id="rId32"/>
    <p:sldId id="313" r:id="rId33"/>
    <p:sldId id="291" r:id="rId34"/>
    <p:sldId id="292" r:id="rId35"/>
    <p:sldId id="293" r:id="rId36"/>
    <p:sldId id="294" r:id="rId37"/>
    <p:sldId id="296" r:id="rId38"/>
    <p:sldId id="297" r:id="rId39"/>
    <p:sldId id="298" r:id="rId40"/>
    <p:sldId id="330" r:id="rId41"/>
    <p:sldId id="331" r:id="rId42"/>
    <p:sldId id="332" r:id="rId43"/>
    <p:sldId id="334" r:id="rId44"/>
    <p:sldId id="336" r:id="rId45"/>
    <p:sldId id="335" r:id="rId46"/>
    <p:sldId id="333" r:id="rId47"/>
    <p:sldId id="285" r:id="rId48"/>
    <p:sldId id="286" r:id="rId49"/>
    <p:sldId id="287" r:id="rId50"/>
    <p:sldId id="288" r:id="rId51"/>
    <p:sldId id="289" r:id="rId52"/>
    <p:sldId id="269" r:id="rId53"/>
    <p:sldId id="337" r:id="rId54"/>
    <p:sldId id="261" r:id="rId55"/>
    <p:sldId id="267" r:id="rId56"/>
    <p:sldId id="264" r:id="rId57"/>
    <p:sldId id="266" r:id="rId58"/>
    <p:sldId id="272" r:id="rId59"/>
    <p:sldId id="273" r:id="rId60"/>
    <p:sldId id="274" r:id="rId61"/>
    <p:sldId id="265" r:id="rId62"/>
    <p:sldId id="276" r:id="rId63"/>
    <p:sldId id="275" r:id="rId64"/>
    <p:sldId id="299" r:id="rId65"/>
    <p:sldId id="300" r:id="rId66"/>
    <p:sldId id="301" r:id="rId67"/>
    <p:sldId id="270" r:id="rId68"/>
    <p:sldId id="302" r:id="rId69"/>
    <p:sldId id="303" r:id="rId70"/>
    <p:sldId id="304" r:id="rId71"/>
    <p:sldId id="315" r:id="rId72"/>
    <p:sldId id="314" r:id="rId73"/>
    <p:sldId id="259" r:id="rId7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000" autoAdjust="0"/>
  </p:normalViewPr>
  <p:slideViewPr>
    <p:cSldViewPr snapToGrid="0" snapToObjects="1">
      <p:cViewPr varScale="1">
        <p:scale>
          <a:sx n="136" d="100"/>
          <a:sy n="136" d="100"/>
        </p:scale>
        <p:origin x="894" y="96"/>
      </p:cViewPr>
      <p:guideLst>
        <p:guide orient="horz" pos="162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3" Type="http://schemas.openxmlformats.org/officeDocument/2006/relationships/oleObject" Target="https://illinoisstateuniversity.sharepoint.com/sites/OfficeofDigitalTransformationandProcessImprovement/Shared%20Documents/General/Governance/Year%20End%20Reivew/FY19%20Project%20in%20Review.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illinoisstateuniversity.sharepoint.com/sites/OfficeofDigitalTransformationandProcessImprovement/Shared%20Documents/General/Governance/Year%20End%20Reivew/FY19%20Project%20in%20Review.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a:t>Projects by Steward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rgbClr val="C00000"/>
            </a:solidFill>
            <a:ln>
              <a:noFill/>
            </a:ln>
            <a:effectLst/>
          </c:spPr>
          <c:invertIfNegative val="0"/>
          <c:cat>
            <c:strRef>
              <c:f>Sheet2!$A$1:$A$12</c:f>
              <c:strCache>
                <c:ptCount val="12"/>
                <c:pt idx="0">
                  <c:v>Jana Albrecht</c:v>
                </c:pt>
                <c:pt idx="1">
                  <c:v>Rob Blemler</c:v>
                </c:pt>
                <c:pt idx="2">
                  <c:v>Janice Bonneville</c:v>
                </c:pt>
                <c:pt idx="3">
                  <c:v>Leanna Bordner</c:v>
                </c:pt>
                <c:pt idx="4">
                  <c:v>Sam Catanzaro</c:v>
                </c:pt>
                <c:pt idx="5">
                  <c:v>Sandy Cavi</c:v>
                </c:pt>
                <c:pt idx="6">
                  <c:v>Charley Edamala</c:v>
                </c:pt>
                <c:pt idx="7">
                  <c:v>Jill Jones</c:v>
                </c:pt>
                <c:pt idx="8">
                  <c:v>Katy Killian</c:v>
                </c:pt>
                <c:pt idx="9">
                  <c:v>Doug Schnittker</c:v>
                </c:pt>
                <c:pt idx="10">
                  <c:v>Mark Walbert</c:v>
                </c:pt>
                <c:pt idx="11">
                  <c:v>Shari Zeck</c:v>
                </c:pt>
              </c:strCache>
            </c:strRef>
          </c:cat>
          <c:val>
            <c:numRef>
              <c:f>Sheet2!$B$1:$B$12</c:f>
              <c:numCache>
                <c:formatCode>General</c:formatCode>
                <c:ptCount val="12"/>
                <c:pt idx="0">
                  <c:v>7</c:v>
                </c:pt>
                <c:pt idx="1">
                  <c:v>1</c:v>
                </c:pt>
                <c:pt idx="2">
                  <c:v>3</c:v>
                </c:pt>
                <c:pt idx="3">
                  <c:v>2</c:v>
                </c:pt>
                <c:pt idx="4">
                  <c:v>1</c:v>
                </c:pt>
                <c:pt idx="5">
                  <c:v>2</c:v>
                </c:pt>
                <c:pt idx="6">
                  <c:v>2</c:v>
                </c:pt>
                <c:pt idx="7">
                  <c:v>3</c:v>
                </c:pt>
                <c:pt idx="8">
                  <c:v>6</c:v>
                </c:pt>
                <c:pt idx="9">
                  <c:v>11</c:v>
                </c:pt>
                <c:pt idx="10">
                  <c:v>2</c:v>
                </c:pt>
                <c:pt idx="11">
                  <c:v>2</c:v>
                </c:pt>
              </c:numCache>
            </c:numRef>
          </c:val>
          <c:extLst>
            <c:ext xmlns:c16="http://schemas.microsoft.com/office/drawing/2014/chart" uri="{C3380CC4-5D6E-409C-BE32-E72D297353CC}">
              <c16:uniqueId val="{00000000-756B-47F8-BF4E-923D62E34A51}"/>
            </c:ext>
          </c:extLst>
        </c:ser>
        <c:dLbls>
          <c:showLegendKey val="0"/>
          <c:showVal val="0"/>
          <c:showCatName val="0"/>
          <c:showSerName val="0"/>
          <c:showPercent val="0"/>
          <c:showBubbleSize val="0"/>
        </c:dLbls>
        <c:gapWidth val="25"/>
        <c:axId val="809368808"/>
        <c:axId val="809370120"/>
      </c:barChart>
      <c:catAx>
        <c:axId val="809368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09370120"/>
        <c:crosses val="autoZero"/>
        <c:auto val="1"/>
        <c:lblAlgn val="ctr"/>
        <c:lblOffset val="100"/>
        <c:noMultiLvlLbl val="0"/>
      </c:catAx>
      <c:valAx>
        <c:axId val="8093701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093688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a:t>Projects by Functional Area</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9211709592077883"/>
          <c:y val="0.10661267406916328"/>
          <c:w val="0.79638287401574803"/>
          <c:h val="0.7437290143342411"/>
        </c:manualLayout>
      </c:layout>
      <c:barChart>
        <c:barDir val="bar"/>
        <c:grouping val="clustered"/>
        <c:varyColors val="0"/>
        <c:ser>
          <c:idx val="0"/>
          <c:order val="0"/>
          <c:spPr>
            <a:solidFill>
              <a:srgbClr val="C00000"/>
            </a:solidFill>
            <a:ln>
              <a:noFill/>
            </a:ln>
            <a:effectLst/>
          </c:spPr>
          <c:invertIfNegative val="0"/>
          <c:cat>
            <c:strRef>
              <c:f>Sheet2!$A$16:$A$41</c:f>
              <c:strCache>
                <c:ptCount val="26"/>
                <c:pt idx="1">
                  <c:v>Payroll</c:v>
                </c:pt>
                <c:pt idx="2">
                  <c:v>Student Affairs</c:v>
                </c:pt>
                <c:pt idx="3">
                  <c:v>Human Resources</c:v>
                </c:pt>
                <c:pt idx="4">
                  <c:v>University Advancement</c:v>
                </c:pt>
                <c:pt idx="5">
                  <c:v>Admissions</c:v>
                </c:pt>
                <c:pt idx="6">
                  <c:v>University Registrar</c:v>
                </c:pt>
                <c:pt idx="7">
                  <c:v>University Libraries</c:v>
                </c:pt>
                <c:pt idx="8">
                  <c:v>University College</c:v>
                </c:pt>
                <c:pt idx="9">
                  <c:v>Budget Office</c:v>
                </c:pt>
                <c:pt idx="10">
                  <c:v>Athletics</c:v>
                </c:pt>
                <c:pt idx="11">
                  <c:v>Web ＆ Interactive Communication</c:v>
                </c:pt>
                <c:pt idx="12">
                  <c:v>University Laboratory Schools</c:v>
                </c:pt>
                <c:pt idx="13">
                  <c:v>Student Accounts</c:v>
                </c:pt>
                <c:pt idx="14">
                  <c:v>Research ＆ Sponsored Programs</c:v>
                </c:pt>
                <c:pt idx="15">
                  <c:v>Redbird Card</c:v>
                </c:pt>
                <c:pt idx="16">
                  <c:v>President</c:v>
                </c:pt>
                <c:pt idx="17">
                  <c:v>Provost</c:v>
                </c:pt>
                <c:pt idx="18">
                  <c:v>International Studies</c:v>
                </c:pt>
                <c:pt idx="19">
                  <c:v>Environmental Health and Safety</c:v>
                </c:pt>
                <c:pt idx="20">
                  <c:v>Ethics</c:v>
                </c:pt>
                <c:pt idx="21">
                  <c:v>eCommerce</c:v>
                </c:pt>
                <c:pt idx="22">
                  <c:v>Comptroller's Office</c:v>
                </c:pt>
                <c:pt idx="23">
                  <c:v>Client Services</c:v>
                </c:pt>
                <c:pt idx="24">
                  <c:v>Career Center</c:v>
                </c:pt>
                <c:pt idx="25">
                  <c:v>Alumni Engagement</c:v>
                </c:pt>
              </c:strCache>
            </c:strRef>
          </c:cat>
          <c:val>
            <c:numRef>
              <c:f>Sheet2!$B$16:$B$41</c:f>
              <c:numCache>
                <c:formatCode>General</c:formatCode>
                <c:ptCount val="26"/>
                <c:pt idx="1">
                  <c:v>8</c:v>
                </c:pt>
                <c:pt idx="2">
                  <c:v>4</c:v>
                </c:pt>
                <c:pt idx="3">
                  <c:v>4</c:v>
                </c:pt>
                <c:pt idx="4">
                  <c:v>3</c:v>
                </c:pt>
                <c:pt idx="5">
                  <c:v>3</c:v>
                </c:pt>
                <c:pt idx="6">
                  <c:v>2</c:v>
                </c:pt>
                <c:pt idx="7">
                  <c:v>2</c:v>
                </c:pt>
                <c:pt idx="8">
                  <c:v>2</c:v>
                </c:pt>
                <c:pt idx="9">
                  <c:v>2</c:v>
                </c:pt>
                <c:pt idx="10">
                  <c:v>2</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numCache>
            </c:numRef>
          </c:val>
          <c:extLst>
            <c:ext xmlns:c16="http://schemas.microsoft.com/office/drawing/2014/chart" uri="{C3380CC4-5D6E-409C-BE32-E72D297353CC}">
              <c16:uniqueId val="{00000000-070C-4B15-9228-61BA714C20DE}"/>
            </c:ext>
          </c:extLst>
        </c:ser>
        <c:dLbls>
          <c:showLegendKey val="0"/>
          <c:showVal val="0"/>
          <c:showCatName val="0"/>
          <c:showSerName val="0"/>
          <c:showPercent val="0"/>
          <c:showBubbleSize val="0"/>
        </c:dLbls>
        <c:gapWidth val="25"/>
        <c:axId val="662177792"/>
        <c:axId val="662178120"/>
      </c:barChart>
      <c:catAx>
        <c:axId val="6621777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2178120"/>
        <c:crosses val="autoZero"/>
        <c:auto val="1"/>
        <c:lblAlgn val="ctr"/>
        <c:lblOffset val="100"/>
        <c:noMultiLvlLbl val="0"/>
      </c:catAx>
      <c:valAx>
        <c:axId val="66217812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21777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Fall '18</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Requests</c:v>
                </c:pt>
              </c:strCache>
            </c:strRef>
          </c:cat>
          <c:val>
            <c:numRef>
              <c:f>Sheet1!$B$2</c:f>
              <c:numCache>
                <c:formatCode>General</c:formatCode>
                <c:ptCount val="1"/>
                <c:pt idx="0">
                  <c:v>83</c:v>
                </c:pt>
              </c:numCache>
            </c:numRef>
          </c:val>
          <c:extLst>
            <c:ext xmlns:c16="http://schemas.microsoft.com/office/drawing/2014/chart" uri="{C3380CC4-5D6E-409C-BE32-E72D297353CC}">
              <c16:uniqueId val="{00000000-6526-4996-BAF3-2D81D3DD9EEB}"/>
            </c:ext>
          </c:extLst>
        </c:ser>
        <c:ser>
          <c:idx val="1"/>
          <c:order val="1"/>
          <c:tx>
            <c:strRef>
              <c:f>Sheet1!$C$1</c:f>
              <c:strCache>
                <c:ptCount val="1"/>
                <c:pt idx="0">
                  <c:v>Spring '19</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Requests</c:v>
                </c:pt>
              </c:strCache>
            </c:strRef>
          </c:cat>
          <c:val>
            <c:numRef>
              <c:f>Sheet1!$C$2</c:f>
              <c:numCache>
                <c:formatCode>General</c:formatCode>
                <c:ptCount val="1"/>
                <c:pt idx="0">
                  <c:v>209</c:v>
                </c:pt>
              </c:numCache>
            </c:numRef>
          </c:val>
          <c:extLst>
            <c:ext xmlns:c16="http://schemas.microsoft.com/office/drawing/2014/chart" uri="{C3380CC4-5D6E-409C-BE32-E72D297353CC}">
              <c16:uniqueId val="{00000001-6526-4996-BAF3-2D81D3DD9EEB}"/>
            </c:ext>
          </c:extLst>
        </c:ser>
        <c:ser>
          <c:idx val="2"/>
          <c:order val="2"/>
          <c:tx>
            <c:strRef>
              <c:f>Sheet1!$D$1</c:f>
              <c:strCache>
                <c:ptCount val="1"/>
                <c:pt idx="0">
                  <c:v>Summer '19</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Requests</c:v>
                </c:pt>
              </c:strCache>
            </c:strRef>
          </c:cat>
          <c:val>
            <c:numRef>
              <c:f>Sheet1!$D$2</c:f>
              <c:numCache>
                <c:formatCode>General</c:formatCode>
                <c:ptCount val="1"/>
                <c:pt idx="0">
                  <c:v>61</c:v>
                </c:pt>
              </c:numCache>
            </c:numRef>
          </c:val>
          <c:extLst>
            <c:ext xmlns:c16="http://schemas.microsoft.com/office/drawing/2014/chart" uri="{C3380CC4-5D6E-409C-BE32-E72D297353CC}">
              <c16:uniqueId val="{00000002-6526-4996-BAF3-2D81D3DD9EEB}"/>
            </c:ext>
          </c:extLst>
        </c:ser>
        <c:dLbls>
          <c:showLegendKey val="0"/>
          <c:showVal val="0"/>
          <c:showCatName val="0"/>
          <c:showSerName val="0"/>
          <c:showPercent val="0"/>
          <c:showBubbleSize val="0"/>
        </c:dLbls>
        <c:gapWidth val="219"/>
        <c:overlap val="-27"/>
        <c:axId val="541117880"/>
        <c:axId val="541120504"/>
      </c:barChart>
      <c:catAx>
        <c:axId val="541117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41120504"/>
        <c:crosses val="autoZero"/>
        <c:auto val="1"/>
        <c:lblAlgn val="ctr"/>
        <c:lblOffset val="100"/>
        <c:noMultiLvlLbl val="0"/>
      </c:catAx>
      <c:valAx>
        <c:axId val="5411205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411178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430E5D-5765-4E8C-897E-40270DCCE655}"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D86F3ED3-7CE7-44CC-A048-3322A4065B79}">
      <dgm:prSet phldrT="[Text]"/>
      <dgm:spPr/>
      <dgm:t>
        <a:bodyPr/>
        <a:lstStyle/>
        <a:p>
          <a:pPr algn="ctr"/>
          <a:r>
            <a:rPr lang="en-US"/>
            <a:t>Pilot Phase 2</a:t>
          </a:r>
        </a:p>
      </dgm:t>
    </dgm:pt>
    <dgm:pt modelId="{6C2162B6-E4F8-4AF3-972D-9819AD15ADCF}" type="parTrans" cxnId="{9FAF9590-CDB4-4CBA-9793-985EDCE4353F}">
      <dgm:prSet/>
      <dgm:spPr/>
      <dgm:t>
        <a:bodyPr/>
        <a:lstStyle/>
        <a:p>
          <a:endParaRPr lang="en-US"/>
        </a:p>
      </dgm:t>
    </dgm:pt>
    <dgm:pt modelId="{62817A47-BEBB-4A76-A25D-6CBBDFDB2D20}" type="sibTrans" cxnId="{9FAF9590-CDB4-4CBA-9793-985EDCE4353F}">
      <dgm:prSet/>
      <dgm:spPr>
        <a:solidFill>
          <a:schemeClr val="accent6">
            <a:lumMod val="75000"/>
          </a:schemeClr>
        </a:solidFill>
      </dgm:spPr>
      <dgm:t>
        <a:bodyPr/>
        <a:lstStyle/>
        <a:p>
          <a:r>
            <a:rPr lang="en-US" dirty="0"/>
            <a:t>Approval</a:t>
          </a:r>
        </a:p>
      </dgm:t>
    </dgm:pt>
    <dgm:pt modelId="{6168B4B3-5FEA-4D53-ACBD-1E001ADAB5CA}">
      <dgm:prSet phldrT="[Text]"/>
      <dgm:spPr/>
      <dgm:t>
        <a:bodyPr/>
        <a:lstStyle/>
        <a:p>
          <a:pPr algn="ctr"/>
          <a:r>
            <a:rPr lang="en-US"/>
            <a:t>Pilot Phase 3</a:t>
          </a:r>
        </a:p>
      </dgm:t>
    </dgm:pt>
    <dgm:pt modelId="{80F9AD70-1980-4498-AC25-5C0CC2F6051F}" type="parTrans" cxnId="{C96DE218-5625-409C-8820-364AFA778C1B}">
      <dgm:prSet/>
      <dgm:spPr/>
      <dgm:t>
        <a:bodyPr/>
        <a:lstStyle/>
        <a:p>
          <a:endParaRPr lang="en-US"/>
        </a:p>
      </dgm:t>
    </dgm:pt>
    <dgm:pt modelId="{5B006E1C-A721-4DDD-9007-FBB7C0F1F8FC}" type="sibTrans" cxnId="{C96DE218-5625-409C-8820-364AFA778C1B}">
      <dgm:prSet custT="1"/>
      <dgm:spPr>
        <a:solidFill>
          <a:srgbClr val="F79646">
            <a:lumMod val="75000"/>
          </a:srgbClr>
        </a:solidFill>
        <a:ln>
          <a:noFill/>
        </a:ln>
        <a:effectLst/>
      </dgm:spPr>
    </dgm:pt>
    <dgm:pt modelId="{F0D7E9E3-CAFA-46E7-A64F-F27F78170893}">
      <dgm:prSet phldrT="[Text]"/>
      <dgm:spPr/>
      <dgm:t>
        <a:bodyPr/>
        <a:lstStyle/>
        <a:p>
          <a:pPr algn="ctr"/>
          <a:r>
            <a:rPr lang="en-US"/>
            <a:t>Pilot Phase 1</a:t>
          </a:r>
        </a:p>
      </dgm:t>
    </dgm:pt>
    <dgm:pt modelId="{FDD4C924-914C-4303-89EE-A5FE63D699CA}" type="parTrans" cxnId="{6E0002F1-DFC8-4F71-AA01-D9F39D4FBBD6}">
      <dgm:prSet/>
      <dgm:spPr/>
      <dgm:t>
        <a:bodyPr/>
        <a:lstStyle/>
        <a:p>
          <a:endParaRPr lang="en-US"/>
        </a:p>
      </dgm:t>
    </dgm:pt>
    <dgm:pt modelId="{5C4C0254-52FD-4736-9AFB-6BB9DC030785}" type="sibTrans" cxnId="{6E0002F1-DFC8-4F71-AA01-D9F39D4FBBD6}">
      <dgm:prSet/>
      <dgm:spPr>
        <a:solidFill>
          <a:schemeClr val="accent6">
            <a:lumMod val="75000"/>
          </a:schemeClr>
        </a:solidFill>
      </dgm:spPr>
      <dgm:t>
        <a:bodyPr/>
        <a:lstStyle/>
        <a:p>
          <a:r>
            <a:rPr lang="en-US"/>
            <a:t>Approval</a:t>
          </a:r>
        </a:p>
      </dgm:t>
    </dgm:pt>
    <dgm:pt modelId="{F238969D-4E07-494B-8C02-D05CB19B282D}">
      <dgm:prSet phldrT="[Text]"/>
      <dgm:spPr/>
      <dgm:t>
        <a:bodyPr/>
        <a:lstStyle/>
        <a:p>
          <a:r>
            <a:rPr lang="en-US" dirty="0"/>
            <a:t>Selected Units (e.g. DSC, UIT, VPs, Faculty Senate, etc.)</a:t>
          </a:r>
        </a:p>
      </dgm:t>
    </dgm:pt>
    <dgm:pt modelId="{DD713F2D-C7CB-4990-8D50-8063D97E43DA}" type="parTrans" cxnId="{297F76CE-765D-47E1-BD02-B7B9DF3F7E38}">
      <dgm:prSet/>
      <dgm:spPr/>
      <dgm:t>
        <a:bodyPr/>
        <a:lstStyle/>
        <a:p>
          <a:endParaRPr lang="en-US"/>
        </a:p>
      </dgm:t>
    </dgm:pt>
    <dgm:pt modelId="{99D89FB3-9B3D-42BB-82B5-BA028F169442}" type="sibTrans" cxnId="{297F76CE-765D-47E1-BD02-B7B9DF3F7E38}">
      <dgm:prSet/>
      <dgm:spPr/>
      <dgm:t>
        <a:bodyPr/>
        <a:lstStyle/>
        <a:p>
          <a:endParaRPr lang="en-US"/>
        </a:p>
      </dgm:t>
    </dgm:pt>
    <dgm:pt modelId="{43F88E58-7C29-438A-AB67-BEEC0378A59C}">
      <dgm:prSet phldrT="[Text]"/>
      <dgm:spPr/>
      <dgm:t>
        <a:bodyPr/>
        <a:lstStyle/>
        <a:p>
          <a:r>
            <a:rPr lang="en-US" dirty="0"/>
            <a:t>Finalize Config/Int, Comms, and Support</a:t>
          </a:r>
        </a:p>
      </dgm:t>
    </dgm:pt>
    <dgm:pt modelId="{3CB0CCA2-34C8-4E90-9CB8-66A25030C70C}" type="parTrans" cxnId="{7F0D2A0A-6848-49E3-A3AF-E14A80B4A19C}">
      <dgm:prSet/>
      <dgm:spPr/>
      <dgm:t>
        <a:bodyPr/>
        <a:lstStyle/>
        <a:p>
          <a:endParaRPr lang="en-US"/>
        </a:p>
      </dgm:t>
    </dgm:pt>
    <dgm:pt modelId="{190BB052-2BF9-4D83-A7B7-ED212311088C}" type="sibTrans" cxnId="{7F0D2A0A-6848-49E3-A3AF-E14A80B4A19C}">
      <dgm:prSet/>
      <dgm:spPr/>
      <dgm:t>
        <a:bodyPr/>
        <a:lstStyle/>
        <a:p>
          <a:endParaRPr lang="en-US"/>
        </a:p>
      </dgm:t>
    </dgm:pt>
    <dgm:pt modelId="{D3FF1163-30C8-4F30-8A27-FC5A8F43DC37}">
      <dgm:prSet phldrT="[Text]"/>
      <dgm:spPr/>
      <dgm:t>
        <a:bodyPr/>
        <a:lstStyle/>
        <a:p>
          <a:r>
            <a:rPr lang="en-US"/>
            <a:t>AT Department</a:t>
          </a:r>
        </a:p>
      </dgm:t>
    </dgm:pt>
    <dgm:pt modelId="{B3005F62-C22A-41DF-8B4A-A9A2EA394D66}" type="parTrans" cxnId="{569D65E0-A93B-4340-9DC7-0FC034859621}">
      <dgm:prSet/>
      <dgm:spPr/>
      <dgm:t>
        <a:bodyPr/>
        <a:lstStyle/>
        <a:p>
          <a:endParaRPr lang="en-US"/>
        </a:p>
      </dgm:t>
    </dgm:pt>
    <dgm:pt modelId="{9A6B291D-AF70-48CD-BC09-FAE44F7A0F95}" type="sibTrans" cxnId="{569D65E0-A93B-4340-9DC7-0FC034859621}">
      <dgm:prSet/>
      <dgm:spPr/>
      <dgm:t>
        <a:bodyPr/>
        <a:lstStyle/>
        <a:p>
          <a:endParaRPr lang="en-US"/>
        </a:p>
      </dgm:t>
    </dgm:pt>
    <dgm:pt modelId="{6FF1E6C9-CD9D-42EB-A35B-6F5D777BDE5E}">
      <dgm:prSet phldrT="[Text]"/>
      <dgm:spPr/>
      <dgm:t>
        <a:bodyPr/>
        <a:lstStyle/>
        <a:p>
          <a:r>
            <a:rPr lang="en-US"/>
            <a:t>Project Team, Steering Team, and TSC</a:t>
          </a:r>
        </a:p>
      </dgm:t>
    </dgm:pt>
    <dgm:pt modelId="{70E33F41-4732-4F97-98F8-257C0EC51047}" type="sibTrans" cxnId="{6F122392-0D1E-4FFE-A06C-E8BE735B94BC}">
      <dgm:prSet/>
      <dgm:spPr/>
      <dgm:t>
        <a:bodyPr/>
        <a:lstStyle/>
        <a:p>
          <a:endParaRPr lang="en-US"/>
        </a:p>
      </dgm:t>
    </dgm:pt>
    <dgm:pt modelId="{B263E296-FA9C-4001-A3CF-9459E562F7A4}" type="parTrans" cxnId="{6F122392-0D1E-4FFE-A06C-E8BE735B94BC}">
      <dgm:prSet/>
      <dgm:spPr/>
      <dgm:t>
        <a:bodyPr/>
        <a:lstStyle/>
        <a:p>
          <a:endParaRPr lang="en-US"/>
        </a:p>
      </dgm:t>
    </dgm:pt>
    <dgm:pt modelId="{365A3B3D-5B29-4EF0-9676-9887D3ABAB13}">
      <dgm:prSet phldrT="[Text]"/>
      <dgm:spPr/>
      <dgm:t>
        <a:bodyPr/>
        <a:lstStyle/>
        <a:p>
          <a:r>
            <a:rPr lang="en-US" dirty="0"/>
            <a:t>Phase 2 Approval by ATLT</a:t>
          </a:r>
        </a:p>
      </dgm:t>
    </dgm:pt>
    <dgm:pt modelId="{211E5F39-2764-4C11-AD5D-2E94B237CE8C}" type="parTrans" cxnId="{D8045360-923A-4DA2-B6AB-C78FEB78F566}">
      <dgm:prSet/>
      <dgm:spPr/>
      <dgm:t>
        <a:bodyPr/>
        <a:lstStyle/>
        <a:p>
          <a:endParaRPr lang="en-US"/>
        </a:p>
      </dgm:t>
    </dgm:pt>
    <dgm:pt modelId="{06B3FC33-1130-4700-A8B0-8F35F8FF4694}" type="sibTrans" cxnId="{D8045360-923A-4DA2-B6AB-C78FEB78F566}">
      <dgm:prSet/>
      <dgm:spPr/>
      <dgm:t>
        <a:bodyPr/>
        <a:lstStyle/>
        <a:p>
          <a:endParaRPr lang="en-US"/>
        </a:p>
      </dgm:t>
    </dgm:pt>
    <dgm:pt modelId="{C90A063F-D0FB-4035-A780-D7E649269C8B}">
      <dgm:prSet phldrT="[Text]"/>
      <dgm:spPr/>
      <dgm:t>
        <a:bodyPr/>
        <a:lstStyle/>
        <a:p>
          <a:r>
            <a:rPr lang="en-US" dirty="0"/>
            <a:t>Phase 3 Approval by ATLT and Selected Units</a:t>
          </a:r>
        </a:p>
      </dgm:t>
    </dgm:pt>
    <dgm:pt modelId="{F539A70F-56E0-40EA-B78A-D5B89B20A025}" type="parTrans" cxnId="{15891C6C-2E0D-458A-BE07-72C22F0011FD}">
      <dgm:prSet/>
      <dgm:spPr/>
      <dgm:t>
        <a:bodyPr/>
        <a:lstStyle/>
        <a:p>
          <a:endParaRPr lang="en-US"/>
        </a:p>
      </dgm:t>
    </dgm:pt>
    <dgm:pt modelId="{A364D83E-1F19-43BF-B532-23F60C1318C1}" type="sibTrans" cxnId="{15891C6C-2E0D-458A-BE07-72C22F0011FD}">
      <dgm:prSet/>
      <dgm:spPr/>
      <dgm:t>
        <a:bodyPr/>
        <a:lstStyle/>
        <a:p>
          <a:endParaRPr lang="en-US"/>
        </a:p>
      </dgm:t>
    </dgm:pt>
    <dgm:pt modelId="{EE16C357-0F5C-498F-B0B0-F7C7DFF2E8B0}">
      <dgm:prSet phldrT="[Text]"/>
      <dgm:spPr/>
      <dgm:t>
        <a:bodyPr/>
        <a:lstStyle/>
        <a:p>
          <a:r>
            <a:rPr lang="en-US" dirty="0"/>
            <a:t>General Release Approval by University Leadership</a:t>
          </a:r>
        </a:p>
      </dgm:t>
    </dgm:pt>
    <dgm:pt modelId="{F50E909E-BBDE-40F5-B3CC-DD9461F89D93}" type="parTrans" cxnId="{0AFC0D81-EFFA-46FC-B6C7-C47579ADD34F}">
      <dgm:prSet/>
      <dgm:spPr/>
      <dgm:t>
        <a:bodyPr/>
        <a:lstStyle/>
        <a:p>
          <a:endParaRPr lang="en-US"/>
        </a:p>
      </dgm:t>
    </dgm:pt>
    <dgm:pt modelId="{74C3ED88-EABA-476C-9C6F-5C5074A9BB5A}" type="sibTrans" cxnId="{0AFC0D81-EFFA-46FC-B6C7-C47579ADD34F}">
      <dgm:prSet/>
      <dgm:spPr/>
      <dgm:t>
        <a:bodyPr/>
        <a:lstStyle/>
        <a:p>
          <a:endParaRPr lang="en-US"/>
        </a:p>
      </dgm:t>
    </dgm:pt>
    <dgm:pt modelId="{91FD0C42-399A-45DC-8B16-9EA92B90799D}">
      <dgm:prSet phldrT="[Text]"/>
      <dgm:spPr/>
      <dgm:t>
        <a:bodyPr/>
        <a:lstStyle/>
        <a:p>
          <a:r>
            <a:rPr lang="en-US"/>
            <a:t>Finalized Config and Integrations</a:t>
          </a:r>
        </a:p>
      </dgm:t>
    </dgm:pt>
    <dgm:pt modelId="{BFEB79BC-8C81-4E0B-85A1-79C31A905096}" type="parTrans" cxnId="{D9276334-D6D7-49B2-AA68-0CDC2CE003C0}">
      <dgm:prSet/>
      <dgm:spPr/>
      <dgm:t>
        <a:bodyPr/>
        <a:lstStyle/>
        <a:p>
          <a:endParaRPr lang="en-US"/>
        </a:p>
      </dgm:t>
    </dgm:pt>
    <dgm:pt modelId="{9215E3B1-F163-403A-9B98-DA39638BDD21}" type="sibTrans" cxnId="{D9276334-D6D7-49B2-AA68-0CDC2CE003C0}">
      <dgm:prSet/>
      <dgm:spPr/>
      <dgm:t>
        <a:bodyPr/>
        <a:lstStyle/>
        <a:p>
          <a:endParaRPr lang="en-US"/>
        </a:p>
      </dgm:t>
    </dgm:pt>
    <dgm:pt modelId="{35D36858-9A0E-441B-804F-8A0BD3FB532E}">
      <dgm:prSet phldrT="[Text]"/>
      <dgm:spPr/>
      <dgm:t>
        <a:bodyPr/>
        <a:lstStyle/>
        <a:p>
          <a:r>
            <a:rPr lang="en-US"/>
            <a:t>Identify Phase 3 Units</a:t>
          </a:r>
        </a:p>
      </dgm:t>
    </dgm:pt>
    <dgm:pt modelId="{24B45783-9DB1-4E7B-A3EE-AB7B559F683B}" type="parTrans" cxnId="{25C8F65C-F1AC-4C36-941F-0B95F03C8703}">
      <dgm:prSet/>
      <dgm:spPr/>
      <dgm:t>
        <a:bodyPr/>
        <a:lstStyle/>
        <a:p>
          <a:endParaRPr lang="en-US"/>
        </a:p>
      </dgm:t>
    </dgm:pt>
    <dgm:pt modelId="{56022EA7-34A2-4D28-BC71-311C5902D3C6}" type="sibTrans" cxnId="{25C8F65C-F1AC-4C36-941F-0B95F03C8703}">
      <dgm:prSet/>
      <dgm:spPr/>
      <dgm:t>
        <a:bodyPr/>
        <a:lstStyle/>
        <a:p>
          <a:endParaRPr lang="en-US"/>
        </a:p>
      </dgm:t>
    </dgm:pt>
    <dgm:pt modelId="{B7003BAA-2A1C-4ADD-86B7-1BCD818110F6}">
      <dgm:prSet phldrT="[Text]"/>
      <dgm:spPr/>
      <dgm:t>
        <a:bodyPr/>
        <a:lstStyle/>
        <a:p>
          <a:r>
            <a:rPr lang="en-US" b="1" dirty="0"/>
            <a:t>Develop General Release Plan</a:t>
          </a:r>
        </a:p>
      </dgm:t>
    </dgm:pt>
    <dgm:pt modelId="{220129C6-C847-40A3-BC06-007428C590F6}" type="parTrans" cxnId="{D1B96531-2D1E-4F90-89AC-43EA7DCE5216}">
      <dgm:prSet/>
      <dgm:spPr/>
      <dgm:t>
        <a:bodyPr/>
        <a:lstStyle/>
        <a:p>
          <a:endParaRPr lang="en-US"/>
        </a:p>
      </dgm:t>
    </dgm:pt>
    <dgm:pt modelId="{A1580292-A8F8-4046-9B2F-64EC99E0B974}" type="sibTrans" cxnId="{D1B96531-2D1E-4F90-89AC-43EA7DCE5216}">
      <dgm:prSet/>
      <dgm:spPr/>
      <dgm:t>
        <a:bodyPr/>
        <a:lstStyle/>
        <a:p>
          <a:endParaRPr lang="en-US"/>
        </a:p>
      </dgm:t>
    </dgm:pt>
    <dgm:pt modelId="{C8B42DE0-B9F2-48E8-AB91-39D1FA68E0B9}">
      <dgm:prSet phldrT="[Text]"/>
      <dgm:spPr/>
      <dgm:t>
        <a:bodyPr/>
        <a:lstStyle/>
        <a:p>
          <a:endParaRPr lang="en-US"/>
        </a:p>
      </dgm:t>
    </dgm:pt>
    <dgm:pt modelId="{058418BE-37F0-4D0B-96F6-A768287D92B1}" type="parTrans" cxnId="{E1AA4EBA-9A93-46BF-AD19-B36234AE3253}">
      <dgm:prSet/>
      <dgm:spPr/>
      <dgm:t>
        <a:bodyPr/>
        <a:lstStyle/>
        <a:p>
          <a:endParaRPr lang="en-US"/>
        </a:p>
      </dgm:t>
    </dgm:pt>
    <dgm:pt modelId="{3BC4ED2A-AA3C-497A-A362-E8FB5DC5CE70}" type="sibTrans" cxnId="{E1AA4EBA-9A93-46BF-AD19-B36234AE3253}">
      <dgm:prSet/>
      <dgm:spPr/>
      <dgm:t>
        <a:bodyPr/>
        <a:lstStyle/>
        <a:p>
          <a:endParaRPr lang="en-US"/>
        </a:p>
      </dgm:t>
    </dgm:pt>
    <dgm:pt modelId="{DEBA7F74-6159-49EE-8436-F6D0122D30AC}">
      <dgm:prSet phldrT="[Text]"/>
      <dgm:spPr/>
      <dgm:t>
        <a:bodyPr/>
        <a:lstStyle/>
        <a:p>
          <a:endParaRPr lang="en-US" dirty="0"/>
        </a:p>
      </dgm:t>
    </dgm:pt>
    <dgm:pt modelId="{E7580355-8A8A-46DE-B994-7B8868AD2285}" type="parTrans" cxnId="{7F48BAEC-C7AA-4A85-9E12-AF9808160384}">
      <dgm:prSet/>
      <dgm:spPr/>
      <dgm:t>
        <a:bodyPr/>
        <a:lstStyle/>
        <a:p>
          <a:endParaRPr lang="en-US"/>
        </a:p>
      </dgm:t>
    </dgm:pt>
    <dgm:pt modelId="{87219773-BDE2-41C0-BFBE-2CEF230C680B}" type="sibTrans" cxnId="{7F48BAEC-C7AA-4A85-9E12-AF9808160384}">
      <dgm:prSet/>
      <dgm:spPr/>
      <dgm:t>
        <a:bodyPr/>
        <a:lstStyle/>
        <a:p>
          <a:endParaRPr lang="en-US"/>
        </a:p>
      </dgm:t>
    </dgm:pt>
    <dgm:pt modelId="{103CC44D-ACCD-4A3C-BCD0-9C99CBB72A4B}">
      <dgm:prSet phldrT="[Text]"/>
      <dgm:spPr/>
      <dgm:t>
        <a:bodyPr/>
        <a:lstStyle/>
        <a:p>
          <a:endParaRPr lang="en-US"/>
        </a:p>
      </dgm:t>
    </dgm:pt>
    <dgm:pt modelId="{14F73C9D-079C-4172-99BC-7C522FA62D78}" type="parTrans" cxnId="{F065F83B-505E-4044-A679-83AB7D6E3812}">
      <dgm:prSet/>
      <dgm:spPr/>
      <dgm:t>
        <a:bodyPr/>
        <a:lstStyle/>
        <a:p>
          <a:endParaRPr lang="en-US"/>
        </a:p>
      </dgm:t>
    </dgm:pt>
    <dgm:pt modelId="{A474C01B-BB53-4B9B-AC91-4562A9034A1B}" type="sibTrans" cxnId="{F065F83B-505E-4044-A679-83AB7D6E3812}">
      <dgm:prSet/>
      <dgm:spPr/>
      <dgm:t>
        <a:bodyPr/>
        <a:lstStyle/>
        <a:p>
          <a:endParaRPr lang="en-US"/>
        </a:p>
      </dgm:t>
    </dgm:pt>
    <dgm:pt modelId="{B0652404-61A9-4306-AA2B-B3E45DD08FEF}">
      <dgm:prSet phldrT="[Text]"/>
      <dgm:spPr/>
      <dgm:t>
        <a:bodyPr/>
        <a:lstStyle/>
        <a:p>
          <a:r>
            <a:rPr lang="en-US"/>
            <a:t>April 2019</a:t>
          </a:r>
        </a:p>
      </dgm:t>
    </dgm:pt>
    <dgm:pt modelId="{EF4ACF8E-5BD4-46BF-82CD-72D43F69DF89}" type="parTrans" cxnId="{060D76DC-6C2F-49C3-919E-2C6A82926236}">
      <dgm:prSet/>
      <dgm:spPr/>
      <dgm:t>
        <a:bodyPr/>
        <a:lstStyle/>
        <a:p>
          <a:endParaRPr lang="en-US"/>
        </a:p>
      </dgm:t>
    </dgm:pt>
    <dgm:pt modelId="{D421BFDE-C30D-46D6-BBDF-B058A7CCEDCC}" type="sibTrans" cxnId="{060D76DC-6C2F-49C3-919E-2C6A82926236}">
      <dgm:prSet/>
      <dgm:spPr/>
      <dgm:t>
        <a:bodyPr/>
        <a:lstStyle/>
        <a:p>
          <a:endParaRPr lang="en-US"/>
        </a:p>
      </dgm:t>
    </dgm:pt>
    <dgm:pt modelId="{9859013C-70AB-45B9-A765-9E6176EBC6DC}">
      <dgm:prSet phldrT="[Text]"/>
      <dgm:spPr/>
      <dgm:t>
        <a:bodyPr/>
        <a:lstStyle/>
        <a:p>
          <a:r>
            <a:rPr lang="en-US" dirty="0"/>
            <a:t>September 2019</a:t>
          </a:r>
        </a:p>
      </dgm:t>
    </dgm:pt>
    <dgm:pt modelId="{32D28B28-9CFA-4B62-8A29-51DE9D4E14A3}" type="parTrans" cxnId="{C8E7E38A-89DE-4289-893C-DD6A03E4D745}">
      <dgm:prSet/>
      <dgm:spPr/>
      <dgm:t>
        <a:bodyPr/>
        <a:lstStyle/>
        <a:p>
          <a:endParaRPr lang="en-US"/>
        </a:p>
      </dgm:t>
    </dgm:pt>
    <dgm:pt modelId="{7AA39B82-595E-4DF1-805F-389AFC8294E9}" type="sibTrans" cxnId="{C8E7E38A-89DE-4289-893C-DD6A03E4D745}">
      <dgm:prSet/>
      <dgm:spPr/>
      <dgm:t>
        <a:bodyPr/>
        <a:lstStyle/>
        <a:p>
          <a:endParaRPr lang="en-US"/>
        </a:p>
      </dgm:t>
    </dgm:pt>
    <dgm:pt modelId="{BAA5547E-C20A-494F-9656-7431172DFFB2}">
      <dgm:prSet phldrT="[Text]"/>
      <dgm:spPr/>
      <dgm:t>
        <a:bodyPr/>
        <a:lstStyle/>
        <a:p>
          <a:r>
            <a:rPr lang="en-US" b="0" dirty="0"/>
            <a:t>October 2019 (Planned)</a:t>
          </a:r>
        </a:p>
      </dgm:t>
    </dgm:pt>
    <dgm:pt modelId="{9948B6FC-FF73-4BB9-B4B2-430A8FD6E932}" type="parTrans" cxnId="{99F1CB98-E3A7-4F59-A5B6-BA84D23F6CBF}">
      <dgm:prSet/>
      <dgm:spPr/>
      <dgm:t>
        <a:bodyPr/>
        <a:lstStyle/>
        <a:p>
          <a:endParaRPr lang="en-US"/>
        </a:p>
      </dgm:t>
    </dgm:pt>
    <dgm:pt modelId="{EC240383-15BC-4201-AF19-0821061F7072}" type="sibTrans" cxnId="{99F1CB98-E3A7-4F59-A5B6-BA84D23F6CBF}">
      <dgm:prSet/>
      <dgm:spPr/>
      <dgm:t>
        <a:bodyPr/>
        <a:lstStyle/>
        <a:p>
          <a:endParaRPr lang="en-US"/>
        </a:p>
      </dgm:t>
    </dgm:pt>
    <dgm:pt modelId="{C3970F61-8BED-4104-95D2-898AD1B11835}">
      <dgm:prSet phldrT="[Text]"/>
      <dgm:spPr/>
      <dgm:t>
        <a:bodyPr/>
        <a:lstStyle/>
        <a:p>
          <a:r>
            <a:rPr lang="en-US" dirty="0"/>
            <a:t>Develop Comms and Support</a:t>
          </a:r>
        </a:p>
      </dgm:t>
    </dgm:pt>
    <dgm:pt modelId="{36DB544B-22AA-4B4B-B185-F65D37417727}" type="sibTrans" cxnId="{12383B24-CFD7-4C3C-BC69-6E81AD5008AF}">
      <dgm:prSet/>
      <dgm:spPr/>
      <dgm:t>
        <a:bodyPr/>
        <a:lstStyle/>
        <a:p>
          <a:endParaRPr lang="en-US"/>
        </a:p>
      </dgm:t>
    </dgm:pt>
    <dgm:pt modelId="{9EBEB98B-F577-422C-871F-DF77031CD33E}" type="parTrans" cxnId="{12383B24-CFD7-4C3C-BC69-6E81AD5008AF}">
      <dgm:prSet/>
      <dgm:spPr/>
      <dgm:t>
        <a:bodyPr/>
        <a:lstStyle/>
        <a:p>
          <a:endParaRPr lang="en-US"/>
        </a:p>
      </dgm:t>
    </dgm:pt>
    <dgm:pt modelId="{76ECA2D6-7C62-49BD-A502-7A610650DB76}">
      <dgm:prSet phldrT="[Text]"/>
      <dgm:spPr/>
      <dgm:t>
        <a:bodyPr/>
        <a:lstStyle/>
        <a:p>
          <a:r>
            <a:rPr lang="en-US" dirty="0"/>
            <a:t>Revise Comms and Support</a:t>
          </a:r>
        </a:p>
      </dgm:t>
    </dgm:pt>
    <dgm:pt modelId="{7360F399-5016-49A0-9D0B-A32A806E5B6C}" type="parTrans" cxnId="{00005B61-8A7B-4A16-9B7A-EAEC149E48FE}">
      <dgm:prSet/>
      <dgm:spPr/>
      <dgm:t>
        <a:bodyPr/>
        <a:lstStyle/>
        <a:p>
          <a:endParaRPr lang="en-US"/>
        </a:p>
      </dgm:t>
    </dgm:pt>
    <dgm:pt modelId="{48BDE5D5-E4AF-4F86-AD8E-6C6B0D27428B}" type="sibTrans" cxnId="{00005B61-8A7B-4A16-9B7A-EAEC149E48FE}">
      <dgm:prSet/>
      <dgm:spPr/>
      <dgm:t>
        <a:bodyPr/>
        <a:lstStyle/>
        <a:p>
          <a:endParaRPr lang="en-US"/>
        </a:p>
      </dgm:t>
    </dgm:pt>
    <dgm:pt modelId="{2D91B936-8F62-4EBF-871B-B21C65A90389}" type="pres">
      <dgm:prSet presAssocID="{09430E5D-5765-4E8C-897E-40270DCCE655}" presName="linearFlow" presStyleCnt="0">
        <dgm:presLayoutVars>
          <dgm:dir/>
          <dgm:animLvl val="lvl"/>
          <dgm:resizeHandles val="exact"/>
        </dgm:presLayoutVars>
      </dgm:prSet>
      <dgm:spPr/>
    </dgm:pt>
    <dgm:pt modelId="{6ADF2555-8A6E-4F78-A05B-370602F61A79}" type="pres">
      <dgm:prSet presAssocID="{F0D7E9E3-CAFA-46E7-A64F-F27F78170893}" presName="composite" presStyleCnt="0"/>
      <dgm:spPr/>
    </dgm:pt>
    <dgm:pt modelId="{E13FAE6F-37D3-4BAD-B4C4-72B8C8A315CF}" type="pres">
      <dgm:prSet presAssocID="{F0D7E9E3-CAFA-46E7-A64F-F27F78170893}" presName="parTx" presStyleLbl="node1" presStyleIdx="0" presStyleCnt="3">
        <dgm:presLayoutVars>
          <dgm:chMax val="0"/>
          <dgm:chPref val="0"/>
          <dgm:bulletEnabled val="1"/>
        </dgm:presLayoutVars>
      </dgm:prSet>
      <dgm:spPr/>
    </dgm:pt>
    <dgm:pt modelId="{BE85A2B0-47A2-42C6-8846-37F5C3FBEDC5}" type="pres">
      <dgm:prSet presAssocID="{F0D7E9E3-CAFA-46E7-A64F-F27F78170893}" presName="parSh" presStyleLbl="node1" presStyleIdx="0" presStyleCnt="3"/>
      <dgm:spPr/>
    </dgm:pt>
    <dgm:pt modelId="{68FDE0C7-E3CA-42D4-82AE-4C244FB56605}" type="pres">
      <dgm:prSet presAssocID="{F0D7E9E3-CAFA-46E7-A64F-F27F78170893}" presName="desTx" presStyleLbl="fgAcc1" presStyleIdx="0" presStyleCnt="3" custScaleX="139190">
        <dgm:presLayoutVars>
          <dgm:bulletEnabled val="1"/>
        </dgm:presLayoutVars>
      </dgm:prSet>
      <dgm:spPr/>
    </dgm:pt>
    <dgm:pt modelId="{7EBCD410-1DAC-4AED-9BAA-9358774FC64E}" type="pres">
      <dgm:prSet presAssocID="{5C4C0254-52FD-4736-9AFB-6BB9DC030785}" presName="sibTrans" presStyleLbl="sibTrans2D1" presStyleIdx="0" presStyleCnt="2" custLinFactY="100000" custLinFactNeighborX="47688" custLinFactNeighborY="129290"/>
      <dgm:spPr/>
    </dgm:pt>
    <dgm:pt modelId="{43118690-7F8F-4A01-A45F-10B073FE085F}" type="pres">
      <dgm:prSet presAssocID="{5C4C0254-52FD-4736-9AFB-6BB9DC030785}" presName="connTx" presStyleLbl="sibTrans2D1" presStyleIdx="0" presStyleCnt="2"/>
      <dgm:spPr/>
    </dgm:pt>
    <dgm:pt modelId="{3E89F8CC-8DEA-49A9-8660-AB9F1F57E0E8}" type="pres">
      <dgm:prSet presAssocID="{D86F3ED3-7CE7-44CC-A048-3322A4065B79}" presName="composite" presStyleCnt="0"/>
      <dgm:spPr/>
    </dgm:pt>
    <dgm:pt modelId="{0FB5C7FD-7534-45AD-AE6B-8EB2C657690A}" type="pres">
      <dgm:prSet presAssocID="{D86F3ED3-7CE7-44CC-A048-3322A4065B79}" presName="parTx" presStyleLbl="node1" presStyleIdx="0" presStyleCnt="3">
        <dgm:presLayoutVars>
          <dgm:chMax val="0"/>
          <dgm:chPref val="0"/>
          <dgm:bulletEnabled val="1"/>
        </dgm:presLayoutVars>
      </dgm:prSet>
      <dgm:spPr/>
    </dgm:pt>
    <dgm:pt modelId="{B191A2B8-1E2F-4AE9-B89B-16D99A49F219}" type="pres">
      <dgm:prSet presAssocID="{D86F3ED3-7CE7-44CC-A048-3322A4065B79}" presName="parSh" presStyleLbl="node1" presStyleIdx="1" presStyleCnt="3"/>
      <dgm:spPr/>
    </dgm:pt>
    <dgm:pt modelId="{E84D3D72-1822-4715-B516-B682437A2D91}" type="pres">
      <dgm:prSet presAssocID="{D86F3ED3-7CE7-44CC-A048-3322A4065B79}" presName="desTx" presStyleLbl="fgAcc1" presStyleIdx="1" presStyleCnt="3" custScaleX="139190">
        <dgm:presLayoutVars>
          <dgm:bulletEnabled val="1"/>
        </dgm:presLayoutVars>
      </dgm:prSet>
      <dgm:spPr/>
    </dgm:pt>
    <dgm:pt modelId="{D75D85F0-44DF-4D17-BC1F-515806CF9266}" type="pres">
      <dgm:prSet presAssocID="{62817A47-BEBB-4A76-A25D-6CBBDFDB2D20}" presName="sibTrans" presStyleLbl="sibTrans2D1" presStyleIdx="1" presStyleCnt="2" custLinFactY="100000" custLinFactNeighborX="47688" custLinFactNeighborY="129290"/>
      <dgm:spPr/>
    </dgm:pt>
    <dgm:pt modelId="{6222E3DF-5E01-4E5D-8F8E-FB20A053075B}" type="pres">
      <dgm:prSet presAssocID="{62817A47-BEBB-4A76-A25D-6CBBDFDB2D20}" presName="connTx" presStyleLbl="sibTrans2D1" presStyleIdx="1" presStyleCnt="2"/>
      <dgm:spPr/>
    </dgm:pt>
    <dgm:pt modelId="{BF399A85-AE0E-4568-878C-A4903B2CCC9F}" type="pres">
      <dgm:prSet presAssocID="{6168B4B3-5FEA-4D53-ACBD-1E001ADAB5CA}" presName="composite" presStyleCnt="0"/>
      <dgm:spPr/>
    </dgm:pt>
    <dgm:pt modelId="{458F0E26-2129-4967-BA6A-250EF619D283}" type="pres">
      <dgm:prSet presAssocID="{6168B4B3-5FEA-4D53-ACBD-1E001ADAB5CA}" presName="parTx" presStyleLbl="node1" presStyleIdx="1" presStyleCnt="3">
        <dgm:presLayoutVars>
          <dgm:chMax val="0"/>
          <dgm:chPref val="0"/>
          <dgm:bulletEnabled val="1"/>
        </dgm:presLayoutVars>
      </dgm:prSet>
      <dgm:spPr/>
    </dgm:pt>
    <dgm:pt modelId="{A339A85C-BABF-485C-9E3D-2B3D888F88D4}" type="pres">
      <dgm:prSet presAssocID="{6168B4B3-5FEA-4D53-ACBD-1E001ADAB5CA}" presName="parSh" presStyleLbl="node1" presStyleIdx="2" presStyleCnt="3"/>
      <dgm:spPr/>
    </dgm:pt>
    <dgm:pt modelId="{2E0F8743-6C5E-4C13-845F-7A82F8D8D42A}" type="pres">
      <dgm:prSet presAssocID="{6168B4B3-5FEA-4D53-ACBD-1E001ADAB5CA}" presName="desTx" presStyleLbl="fgAcc1" presStyleIdx="2" presStyleCnt="3" custScaleX="139190">
        <dgm:presLayoutVars>
          <dgm:bulletEnabled val="1"/>
        </dgm:presLayoutVars>
      </dgm:prSet>
      <dgm:spPr/>
    </dgm:pt>
  </dgm:ptLst>
  <dgm:cxnLst>
    <dgm:cxn modelId="{6AFD0409-C082-47CD-9E0C-C29924446345}" type="presOf" srcId="{6FF1E6C9-CD9D-42EB-A35B-6F5D777BDE5E}" destId="{68FDE0C7-E3CA-42D4-82AE-4C244FB56605}" srcOrd="0" destOrd="2" presId="urn:microsoft.com/office/officeart/2005/8/layout/process3"/>
    <dgm:cxn modelId="{7F0D2A0A-6848-49E3-A3AF-E14A80B4A19C}" srcId="{6168B4B3-5FEA-4D53-ACBD-1E001ADAB5CA}" destId="{43F88E58-7C29-438A-AB67-BEEC0378A59C}" srcOrd="3" destOrd="0" parTransId="{3CB0CCA2-34C8-4E90-9CB8-66A25030C70C}" sibTransId="{190BB052-2BF9-4D83-A7B7-ED212311088C}"/>
    <dgm:cxn modelId="{5C28330B-C5AD-4750-9860-6EA85A525114}" type="presOf" srcId="{F0D7E9E3-CAFA-46E7-A64F-F27F78170893}" destId="{E13FAE6F-37D3-4BAD-B4C4-72B8C8A315CF}" srcOrd="0" destOrd="0" presId="urn:microsoft.com/office/officeart/2005/8/layout/process3"/>
    <dgm:cxn modelId="{39DA780C-7BEF-4184-AD6D-BAC878A187F1}" type="presOf" srcId="{DEBA7F74-6159-49EE-8436-F6D0122D30AC}" destId="{E84D3D72-1822-4715-B516-B682437A2D91}" srcOrd="0" destOrd="0" presId="urn:microsoft.com/office/officeart/2005/8/layout/process3"/>
    <dgm:cxn modelId="{C96DE218-5625-409C-8820-364AFA778C1B}" srcId="{09430E5D-5765-4E8C-897E-40270DCCE655}" destId="{6168B4B3-5FEA-4D53-ACBD-1E001ADAB5CA}" srcOrd="2" destOrd="0" parTransId="{80F9AD70-1980-4498-AC25-5C0CC2F6051F}" sibTransId="{5B006E1C-A721-4DDD-9007-FBB7C0F1F8FC}"/>
    <dgm:cxn modelId="{93DCFF18-02FA-45F0-AE3F-BD67E9688298}" type="presOf" srcId="{C90A063F-D0FB-4035-A780-D7E649269C8B}" destId="{E84D3D72-1822-4715-B516-B682437A2D91}" srcOrd="0" destOrd="5" presId="urn:microsoft.com/office/officeart/2005/8/layout/process3"/>
    <dgm:cxn modelId="{075CD519-033E-4C7A-8A84-0471732C6CC9}" type="presOf" srcId="{B0652404-61A9-4306-AA2B-B3E45DD08FEF}" destId="{68FDE0C7-E3CA-42D4-82AE-4C244FB56605}" srcOrd="0" destOrd="1" presId="urn:microsoft.com/office/officeart/2005/8/layout/process3"/>
    <dgm:cxn modelId="{12383B24-CFD7-4C3C-BC69-6E81AD5008AF}" srcId="{F0D7E9E3-CAFA-46E7-A64F-F27F78170893}" destId="{C3970F61-8BED-4104-95D2-898AD1B11835}" srcOrd="4" destOrd="0" parTransId="{9EBEB98B-F577-422C-871F-DF77031CD33E}" sibTransId="{36DB544B-22AA-4B4B-B185-F65D37417727}"/>
    <dgm:cxn modelId="{62FA4124-8604-44E8-932F-0F3FA6C4C348}" type="presOf" srcId="{B7003BAA-2A1C-4ADD-86B7-1BCD818110F6}" destId="{2E0F8743-6C5E-4C13-845F-7A82F8D8D42A}" srcOrd="0" destOrd="4" presId="urn:microsoft.com/office/officeart/2005/8/layout/process3"/>
    <dgm:cxn modelId="{D1B96531-2D1E-4F90-89AC-43EA7DCE5216}" srcId="{6168B4B3-5FEA-4D53-ACBD-1E001ADAB5CA}" destId="{B7003BAA-2A1C-4ADD-86B7-1BCD818110F6}" srcOrd="4" destOrd="0" parTransId="{220129C6-C847-40A3-BC06-007428C590F6}" sibTransId="{A1580292-A8F8-4046-9B2F-64EC99E0B974}"/>
    <dgm:cxn modelId="{D9276334-D6D7-49B2-AA68-0CDC2CE003C0}" srcId="{F0D7E9E3-CAFA-46E7-A64F-F27F78170893}" destId="{91FD0C42-399A-45DC-8B16-9EA92B90799D}" srcOrd="3" destOrd="0" parTransId="{BFEB79BC-8C81-4E0B-85A1-79C31A905096}" sibTransId="{9215E3B1-F163-403A-9B98-DA39638BDD21}"/>
    <dgm:cxn modelId="{D665E83A-8124-4E98-BCCA-019AB33DEFB6}" type="presOf" srcId="{F238969D-4E07-494B-8C02-D05CB19B282D}" destId="{2E0F8743-6C5E-4C13-845F-7A82F8D8D42A}" srcOrd="0" destOrd="2" presId="urn:microsoft.com/office/officeart/2005/8/layout/process3"/>
    <dgm:cxn modelId="{F065F83B-505E-4044-A679-83AB7D6E3812}" srcId="{6168B4B3-5FEA-4D53-ACBD-1E001ADAB5CA}" destId="{103CC44D-ACCD-4A3C-BCD0-9C99CBB72A4B}" srcOrd="0" destOrd="0" parTransId="{14F73C9D-079C-4172-99BC-7C522FA62D78}" sibTransId="{A474C01B-BB53-4B9B-AC91-4562A9034A1B}"/>
    <dgm:cxn modelId="{25C8F65C-F1AC-4C36-941F-0B95F03C8703}" srcId="{D86F3ED3-7CE7-44CC-A048-3322A4065B79}" destId="{35D36858-9A0E-441B-804F-8A0BD3FB532E}" srcOrd="4" destOrd="0" parTransId="{24B45783-9DB1-4E7B-A3EE-AB7B559F683B}" sibTransId="{56022EA7-34A2-4D28-BC71-311C5902D3C6}"/>
    <dgm:cxn modelId="{D8045360-923A-4DA2-B6AB-C78FEB78F566}" srcId="{F0D7E9E3-CAFA-46E7-A64F-F27F78170893}" destId="{365A3B3D-5B29-4EF0-9676-9887D3ABAB13}" srcOrd="5" destOrd="0" parTransId="{211E5F39-2764-4C11-AD5D-2E94B237CE8C}" sibTransId="{06B3FC33-1130-4700-A8B0-8F35F8FF4694}"/>
    <dgm:cxn modelId="{00005B61-8A7B-4A16-9B7A-EAEC149E48FE}" srcId="{D86F3ED3-7CE7-44CC-A048-3322A4065B79}" destId="{76ECA2D6-7C62-49BD-A502-7A610650DB76}" srcOrd="3" destOrd="0" parTransId="{7360F399-5016-49A0-9D0B-A32A806E5B6C}" sibTransId="{48BDE5D5-E4AF-4F86-AD8E-6C6B0D27428B}"/>
    <dgm:cxn modelId="{3B0CBA61-7995-43B3-A832-F9417C30BE5F}" type="presOf" srcId="{5C4C0254-52FD-4736-9AFB-6BB9DC030785}" destId="{43118690-7F8F-4A01-A45F-10B073FE085F}" srcOrd="1" destOrd="0" presId="urn:microsoft.com/office/officeart/2005/8/layout/process3"/>
    <dgm:cxn modelId="{50EC7F62-74B3-4594-933C-F939182CF7F5}" type="presOf" srcId="{D3FF1163-30C8-4F30-8A27-FC5A8F43DC37}" destId="{E84D3D72-1822-4715-B516-B682437A2D91}" srcOrd="0" destOrd="2" presId="urn:microsoft.com/office/officeart/2005/8/layout/process3"/>
    <dgm:cxn modelId="{8510B845-11F9-4555-AB58-73CFF2BF2C26}" type="presOf" srcId="{6168B4B3-5FEA-4D53-ACBD-1E001ADAB5CA}" destId="{458F0E26-2129-4967-BA6A-250EF619D283}" srcOrd="0" destOrd="0" presId="urn:microsoft.com/office/officeart/2005/8/layout/process3"/>
    <dgm:cxn modelId="{15891C6C-2E0D-458A-BE07-72C22F0011FD}" srcId="{D86F3ED3-7CE7-44CC-A048-3322A4065B79}" destId="{C90A063F-D0FB-4035-A780-D7E649269C8B}" srcOrd="5" destOrd="0" parTransId="{F539A70F-56E0-40EA-B78A-D5B89B20A025}" sibTransId="{A364D83E-1F19-43BF-B532-23F60C1318C1}"/>
    <dgm:cxn modelId="{5CFE4A6F-8719-4168-BBDA-13CE8D45991F}" type="presOf" srcId="{F0D7E9E3-CAFA-46E7-A64F-F27F78170893}" destId="{BE85A2B0-47A2-42C6-8846-37F5C3FBEDC5}" srcOrd="1" destOrd="0" presId="urn:microsoft.com/office/officeart/2005/8/layout/process3"/>
    <dgm:cxn modelId="{EFF93C53-9149-4FEB-927B-0421D1288D56}" type="presOf" srcId="{76ECA2D6-7C62-49BD-A502-7A610650DB76}" destId="{E84D3D72-1822-4715-B516-B682437A2D91}" srcOrd="0" destOrd="3" presId="urn:microsoft.com/office/officeart/2005/8/layout/process3"/>
    <dgm:cxn modelId="{DF0D4274-4842-43B1-B9D3-CF5FE8F00BB5}" type="presOf" srcId="{91FD0C42-399A-45DC-8B16-9EA92B90799D}" destId="{68FDE0C7-E3CA-42D4-82AE-4C244FB56605}" srcOrd="0" destOrd="3" presId="urn:microsoft.com/office/officeart/2005/8/layout/process3"/>
    <dgm:cxn modelId="{50164475-3821-4A87-B1F7-CFB325030739}" type="presOf" srcId="{6168B4B3-5FEA-4D53-ACBD-1E001ADAB5CA}" destId="{A339A85C-BABF-485C-9E3D-2B3D888F88D4}" srcOrd="1" destOrd="0" presId="urn:microsoft.com/office/officeart/2005/8/layout/process3"/>
    <dgm:cxn modelId="{4EFFA775-D41B-4081-A7C1-44F4A89E08D4}" type="presOf" srcId="{5C4C0254-52FD-4736-9AFB-6BB9DC030785}" destId="{7EBCD410-1DAC-4AED-9BAA-9358774FC64E}" srcOrd="0" destOrd="0" presId="urn:microsoft.com/office/officeart/2005/8/layout/process3"/>
    <dgm:cxn modelId="{0AFC0D81-EFFA-46FC-B6C7-C47579ADD34F}" srcId="{6168B4B3-5FEA-4D53-ACBD-1E001ADAB5CA}" destId="{EE16C357-0F5C-498F-B0B0-F7C7DFF2E8B0}" srcOrd="5" destOrd="0" parTransId="{F50E909E-BBDE-40F5-B3CC-DD9461F89D93}" sibTransId="{74C3ED88-EABA-476C-9C6F-5C5074A9BB5A}"/>
    <dgm:cxn modelId="{A8E55E8A-E5DC-41A2-BEFA-2E6DE4283769}" type="presOf" srcId="{C3970F61-8BED-4104-95D2-898AD1B11835}" destId="{68FDE0C7-E3CA-42D4-82AE-4C244FB56605}" srcOrd="0" destOrd="4" presId="urn:microsoft.com/office/officeart/2005/8/layout/process3"/>
    <dgm:cxn modelId="{C8E7E38A-89DE-4289-893C-DD6A03E4D745}" srcId="{D86F3ED3-7CE7-44CC-A048-3322A4065B79}" destId="{9859013C-70AB-45B9-A765-9E6176EBC6DC}" srcOrd="1" destOrd="0" parTransId="{32D28B28-9CFA-4B62-8A29-51DE9D4E14A3}" sibTransId="{7AA39B82-595E-4DF1-805F-389AFC8294E9}"/>
    <dgm:cxn modelId="{5BF1D58E-2E4F-42EF-9247-A73CEC994203}" type="presOf" srcId="{62817A47-BEBB-4A76-A25D-6CBBDFDB2D20}" destId="{6222E3DF-5E01-4E5D-8F8E-FB20A053075B}" srcOrd="1" destOrd="0" presId="urn:microsoft.com/office/officeart/2005/8/layout/process3"/>
    <dgm:cxn modelId="{9FAF9590-CDB4-4CBA-9793-985EDCE4353F}" srcId="{09430E5D-5765-4E8C-897E-40270DCCE655}" destId="{D86F3ED3-7CE7-44CC-A048-3322A4065B79}" srcOrd="1" destOrd="0" parTransId="{6C2162B6-E4F8-4AF3-972D-9819AD15ADCF}" sibTransId="{62817A47-BEBB-4A76-A25D-6CBBDFDB2D20}"/>
    <dgm:cxn modelId="{6F122392-0D1E-4FFE-A06C-E8BE735B94BC}" srcId="{F0D7E9E3-CAFA-46E7-A64F-F27F78170893}" destId="{6FF1E6C9-CD9D-42EB-A35B-6F5D777BDE5E}" srcOrd="2" destOrd="0" parTransId="{B263E296-FA9C-4001-A3CF-9459E562F7A4}" sibTransId="{70E33F41-4732-4F97-98F8-257C0EC51047}"/>
    <dgm:cxn modelId="{99F1CB98-E3A7-4F59-A5B6-BA84D23F6CBF}" srcId="{6168B4B3-5FEA-4D53-ACBD-1E001ADAB5CA}" destId="{BAA5547E-C20A-494F-9656-7431172DFFB2}" srcOrd="1" destOrd="0" parTransId="{9948B6FC-FF73-4BB9-B4B2-430A8FD6E932}" sibTransId="{EC240383-15BC-4201-AF19-0821061F7072}"/>
    <dgm:cxn modelId="{5BAE989E-078F-4AE1-B478-DF4DFC29AE1B}" type="presOf" srcId="{365A3B3D-5B29-4EF0-9676-9887D3ABAB13}" destId="{68FDE0C7-E3CA-42D4-82AE-4C244FB56605}" srcOrd="0" destOrd="5" presId="urn:microsoft.com/office/officeart/2005/8/layout/process3"/>
    <dgm:cxn modelId="{9B7B70A9-B7BE-4C32-8182-1E9F0A65F854}" type="presOf" srcId="{35D36858-9A0E-441B-804F-8A0BD3FB532E}" destId="{E84D3D72-1822-4715-B516-B682437A2D91}" srcOrd="0" destOrd="4" presId="urn:microsoft.com/office/officeart/2005/8/layout/process3"/>
    <dgm:cxn modelId="{5138AAB9-3C98-4F76-96F5-608523B9C268}" type="presOf" srcId="{BAA5547E-C20A-494F-9656-7431172DFFB2}" destId="{2E0F8743-6C5E-4C13-845F-7A82F8D8D42A}" srcOrd="0" destOrd="1" presId="urn:microsoft.com/office/officeart/2005/8/layout/process3"/>
    <dgm:cxn modelId="{E1AA4EBA-9A93-46BF-AD19-B36234AE3253}" srcId="{F0D7E9E3-CAFA-46E7-A64F-F27F78170893}" destId="{C8B42DE0-B9F2-48E8-AB91-39D1FA68E0B9}" srcOrd="0" destOrd="0" parTransId="{058418BE-37F0-4D0B-96F6-A768287D92B1}" sibTransId="{3BC4ED2A-AA3C-497A-A362-E8FB5DC5CE70}"/>
    <dgm:cxn modelId="{F1CF69CB-5E3C-4EC9-B328-3402102BB0AB}" type="presOf" srcId="{EE16C357-0F5C-498F-B0B0-F7C7DFF2E8B0}" destId="{2E0F8743-6C5E-4C13-845F-7A82F8D8D42A}" srcOrd="0" destOrd="5" presId="urn:microsoft.com/office/officeart/2005/8/layout/process3"/>
    <dgm:cxn modelId="{297F76CE-765D-47E1-BD02-B7B9DF3F7E38}" srcId="{6168B4B3-5FEA-4D53-ACBD-1E001ADAB5CA}" destId="{F238969D-4E07-494B-8C02-D05CB19B282D}" srcOrd="2" destOrd="0" parTransId="{DD713F2D-C7CB-4990-8D50-8063D97E43DA}" sibTransId="{99D89FB3-9B3D-42BB-82B5-BA028F169442}"/>
    <dgm:cxn modelId="{1B028BCE-9EBE-4DB0-88A9-6509132F5B83}" type="presOf" srcId="{103CC44D-ACCD-4A3C-BCD0-9C99CBB72A4B}" destId="{2E0F8743-6C5E-4C13-845F-7A82F8D8D42A}" srcOrd="0" destOrd="0" presId="urn:microsoft.com/office/officeart/2005/8/layout/process3"/>
    <dgm:cxn modelId="{86DBAFD7-30ED-4BEE-B435-536291987C63}" type="presOf" srcId="{43F88E58-7C29-438A-AB67-BEEC0378A59C}" destId="{2E0F8743-6C5E-4C13-845F-7A82F8D8D42A}" srcOrd="0" destOrd="3" presId="urn:microsoft.com/office/officeart/2005/8/layout/process3"/>
    <dgm:cxn modelId="{E91BD4DB-3F71-4590-9155-970B8283E25A}" type="presOf" srcId="{09430E5D-5765-4E8C-897E-40270DCCE655}" destId="{2D91B936-8F62-4EBF-871B-B21C65A90389}" srcOrd="0" destOrd="0" presId="urn:microsoft.com/office/officeart/2005/8/layout/process3"/>
    <dgm:cxn modelId="{060D76DC-6C2F-49C3-919E-2C6A82926236}" srcId="{F0D7E9E3-CAFA-46E7-A64F-F27F78170893}" destId="{B0652404-61A9-4306-AA2B-B3E45DD08FEF}" srcOrd="1" destOrd="0" parTransId="{EF4ACF8E-5BD4-46BF-82CD-72D43F69DF89}" sibTransId="{D421BFDE-C30D-46D6-BBDF-B058A7CCEDCC}"/>
    <dgm:cxn modelId="{4A4900E0-BF46-42AA-BE5A-310C8B852FF1}" type="presOf" srcId="{62817A47-BEBB-4A76-A25D-6CBBDFDB2D20}" destId="{D75D85F0-44DF-4D17-BC1F-515806CF9266}" srcOrd="0" destOrd="0" presId="urn:microsoft.com/office/officeart/2005/8/layout/process3"/>
    <dgm:cxn modelId="{569D65E0-A93B-4340-9DC7-0FC034859621}" srcId="{D86F3ED3-7CE7-44CC-A048-3322A4065B79}" destId="{D3FF1163-30C8-4F30-8A27-FC5A8F43DC37}" srcOrd="2" destOrd="0" parTransId="{B3005F62-C22A-41DF-8B4A-A9A2EA394D66}" sibTransId="{9A6B291D-AF70-48CD-BC09-FAE44F7A0F95}"/>
    <dgm:cxn modelId="{7F48BAEC-C7AA-4A85-9E12-AF9808160384}" srcId="{D86F3ED3-7CE7-44CC-A048-3322A4065B79}" destId="{DEBA7F74-6159-49EE-8436-F6D0122D30AC}" srcOrd="0" destOrd="0" parTransId="{E7580355-8A8A-46DE-B994-7B8868AD2285}" sibTransId="{87219773-BDE2-41C0-BFBE-2CEF230C680B}"/>
    <dgm:cxn modelId="{CF9C76F0-6726-4C16-8D7F-6F08D57BE6A9}" type="presOf" srcId="{C8B42DE0-B9F2-48E8-AB91-39D1FA68E0B9}" destId="{68FDE0C7-E3CA-42D4-82AE-4C244FB56605}" srcOrd="0" destOrd="0" presId="urn:microsoft.com/office/officeart/2005/8/layout/process3"/>
    <dgm:cxn modelId="{6E0002F1-DFC8-4F71-AA01-D9F39D4FBBD6}" srcId="{09430E5D-5765-4E8C-897E-40270DCCE655}" destId="{F0D7E9E3-CAFA-46E7-A64F-F27F78170893}" srcOrd="0" destOrd="0" parTransId="{FDD4C924-914C-4303-89EE-A5FE63D699CA}" sibTransId="{5C4C0254-52FD-4736-9AFB-6BB9DC030785}"/>
    <dgm:cxn modelId="{E66B35F3-48A7-4BD3-B94D-8E44B43AED32}" type="presOf" srcId="{D86F3ED3-7CE7-44CC-A048-3322A4065B79}" destId="{0FB5C7FD-7534-45AD-AE6B-8EB2C657690A}" srcOrd="0" destOrd="0" presId="urn:microsoft.com/office/officeart/2005/8/layout/process3"/>
    <dgm:cxn modelId="{BD3E62FB-66BE-4A96-AF7F-9341A28AD79C}" type="presOf" srcId="{9859013C-70AB-45B9-A765-9E6176EBC6DC}" destId="{E84D3D72-1822-4715-B516-B682437A2D91}" srcOrd="0" destOrd="1" presId="urn:microsoft.com/office/officeart/2005/8/layout/process3"/>
    <dgm:cxn modelId="{E75860FC-57C3-4AA5-A094-6672E486B69A}" type="presOf" srcId="{D86F3ED3-7CE7-44CC-A048-3322A4065B79}" destId="{B191A2B8-1E2F-4AE9-B89B-16D99A49F219}" srcOrd="1" destOrd="0" presId="urn:microsoft.com/office/officeart/2005/8/layout/process3"/>
    <dgm:cxn modelId="{A6C8B902-E40B-4D3A-843D-F2A98EB0AF7C}" type="presParOf" srcId="{2D91B936-8F62-4EBF-871B-B21C65A90389}" destId="{6ADF2555-8A6E-4F78-A05B-370602F61A79}" srcOrd="0" destOrd="0" presId="urn:microsoft.com/office/officeart/2005/8/layout/process3"/>
    <dgm:cxn modelId="{105CDCA4-92B9-43F0-977F-73AAA672D709}" type="presParOf" srcId="{6ADF2555-8A6E-4F78-A05B-370602F61A79}" destId="{E13FAE6F-37D3-4BAD-B4C4-72B8C8A315CF}" srcOrd="0" destOrd="0" presId="urn:microsoft.com/office/officeart/2005/8/layout/process3"/>
    <dgm:cxn modelId="{54C3A35E-518F-4F7B-8328-677936ABA3D1}" type="presParOf" srcId="{6ADF2555-8A6E-4F78-A05B-370602F61A79}" destId="{BE85A2B0-47A2-42C6-8846-37F5C3FBEDC5}" srcOrd="1" destOrd="0" presId="urn:microsoft.com/office/officeart/2005/8/layout/process3"/>
    <dgm:cxn modelId="{710BC180-1E62-4689-901D-7BF10B7382B0}" type="presParOf" srcId="{6ADF2555-8A6E-4F78-A05B-370602F61A79}" destId="{68FDE0C7-E3CA-42D4-82AE-4C244FB56605}" srcOrd="2" destOrd="0" presId="urn:microsoft.com/office/officeart/2005/8/layout/process3"/>
    <dgm:cxn modelId="{7CF11544-EB0A-416A-BC50-60343B38A5A5}" type="presParOf" srcId="{2D91B936-8F62-4EBF-871B-B21C65A90389}" destId="{7EBCD410-1DAC-4AED-9BAA-9358774FC64E}" srcOrd="1" destOrd="0" presId="urn:microsoft.com/office/officeart/2005/8/layout/process3"/>
    <dgm:cxn modelId="{BAF554B5-4566-4D1F-A98C-061D6E6233A8}" type="presParOf" srcId="{7EBCD410-1DAC-4AED-9BAA-9358774FC64E}" destId="{43118690-7F8F-4A01-A45F-10B073FE085F}" srcOrd="0" destOrd="0" presId="urn:microsoft.com/office/officeart/2005/8/layout/process3"/>
    <dgm:cxn modelId="{EF925C82-C898-4F0B-9A6C-386583614891}" type="presParOf" srcId="{2D91B936-8F62-4EBF-871B-B21C65A90389}" destId="{3E89F8CC-8DEA-49A9-8660-AB9F1F57E0E8}" srcOrd="2" destOrd="0" presId="urn:microsoft.com/office/officeart/2005/8/layout/process3"/>
    <dgm:cxn modelId="{2C5D271E-D3D7-4C4B-B34D-2462944B9918}" type="presParOf" srcId="{3E89F8CC-8DEA-49A9-8660-AB9F1F57E0E8}" destId="{0FB5C7FD-7534-45AD-AE6B-8EB2C657690A}" srcOrd="0" destOrd="0" presId="urn:microsoft.com/office/officeart/2005/8/layout/process3"/>
    <dgm:cxn modelId="{0BC2E426-98C1-4927-80B5-EDDAC76031A0}" type="presParOf" srcId="{3E89F8CC-8DEA-49A9-8660-AB9F1F57E0E8}" destId="{B191A2B8-1E2F-4AE9-B89B-16D99A49F219}" srcOrd="1" destOrd="0" presId="urn:microsoft.com/office/officeart/2005/8/layout/process3"/>
    <dgm:cxn modelId="{6AEF7116-ECB8-45BA-AC28-B75BAAE35718}" type="presParOf" srcId="{3E89F8CC-8DEA-49A9-8660-AB9F1F57E0E8}" destId="{E84D3D72-1822-4715-B516-B682437A2D91}" srcOrd="2" destOrd="0" presId="urn:microsoft.com/office/officeart/2005/8/layout/process3"/>
    <dgm:cxn modelId="{6296CF29-3CF1-442F-A95B-B3998B9ABC04}" type="presParOf" srcId="{2D91B936-8F62-4EBF-871B-B21C65A90389}" destId="{D75D85F0-44DF-4D17-BC1F-515806CF9266}" srcOrd="3" destOrd="0" presId="urn:microsoft.com/office/officeart/2005/8/layout/process3"/>
    <dgm:cxn modelId="{18AC724B-9B2E-4FF6-B235-6535BC51FCD2}" type="presParOf" srcId="{D75D85F0-44DF-4D17-BC1F-515806CF9266}" destId="{6222E3DF-5E01-4E5D-8F8E-FB20A053075B}" srcOrd="0" destOrd="0" presId="urn:microsoft.com/office/officeart/2005/8/layout/process3"/>
    <dgm:cxn modelId="{98D8BAB3-B848-40C2-A042-0767783628E7}" type="presParOf" srcId="{2D91B936-8F62-4EBF-871B-B21C65A90389}" destId="{BF399A85-AE0E-4568-878C-A4903B2CCC9F}" srcOrd="4" destOrd="0" presId="urn:microsoft.com/office/officeart/2005/8/layout/process3"/>
    <dgm:cxn modelId="{94C4D14A-02AD-4D77-8EE3-9062B7BF073D}" type="presParOf" srcId="{BF399A85-AE0E-4568-878C-A4903B2CCC9F}" destId="{458F0E26-2129-4967-BA6A-250EF619D283}" srcOrd="0" destOrd="0" presId="urn:microsoft.com/office/officeart/2005/8/layout/process3"/>
    <dgm:cxn modelId="{7F431A77-7DFD-4DF4-B425-E82651ECACF5}" type="presParOf" srcId="{BF399A85-AE0E-4568-878C-A4903B2CCC9F}" destId="{A339A85C-BABF-485C-9E3D-2B3D888F88D4}" srcOrd="1" destOrd="0" presId="urn:microsoft.com/office/officeart/2005/8/layout/process3"/>
    <dgm:cxn modelId="{1B600AB2-A568-4D33-96CA-12D202E98C0E}" type="presParOf" srcId="{BF399A85-AE0E-4568-878C-A4903B2CCC9F}" destId="{2E0F8743-6C5E-4C13-845F-7A82F8D8D42A}" srcOrd="2" destOrd="0" presId="urn:microsoft.com/office/officeart/2005/8/layout/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85A2B0-47A2-42C6-8846-37F5C3FBEDC5}">
      <dsp:nvSpPr>
        <dsp:cNvPr id="0" name=""/>
        <dsp:cNvSpPr/>
      </dsp:nvSpPr>
      <dsp:spPr>
        <a:xfrm>
          <a:off x="3792" y="35954"/>
          <a:ext cx="1631100" cy="4320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ctr" defTabSz="444500">
            <a:lnSpc>
              <a:spcPct val="90000"/>
            </a:lnSpc>
            <a:spcBef>
              <a:spcPct val="0"/>
            </a:spcBef>
            <a:spcAft>
              <a:spcPct val="35000"/>
            </a:spcAft>
            <a:buNone/>
          </a:pPr>
          <a:r>
            <a:rPr lang="en-US" sz="1000" kern="1200"/>
            <a:t>Pilot Phase 1</a:t>
          </a:r>
        </a:p>
      </dsp:txBody>
      <dsp:txXfrm>
        <a:off x="3792" y="35954"/>
        <a:ext cx="1631100" cy="288000"/>
      </dsp:txXfrm>
    </dsp:sp>
    <dsp:sp modelId="{68FDE0C7-E3CA-42D4-82AE-4C244FB56605}">
      <dsp:nvSpPr>
        <dsp:cNvPr id="0" name=""/>
        <dsp:cNvSpPr/>
      </dsp:nvSpPr>
      <dsp:spPr>
        <a:xfrm>
          <a:off x="18259" y="323954"/>
          <a:ext cx="2270328" cy="192375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endParaRPr lang="en-US" sz="1000" kern="1200"/>
        </a:p>
        <a:p>
          <a:pPr marL="57150" lvl="1" indent="-57150" algn="l" defTabSz="444500">
            <a:lnSpc>
              <a:spcPct val="90000"/>
            </a:lnSpc>
            <a:spcBef>
              <a:spcPct val="0"/>
            </a:spcBef>
            <a:spcAft>
              <a:spcPct val="15000"/>
            </a:spcAft>
            <a:buChar char="•"/>
          </a:pPr>
          <a:r>
            <a:rPr lang="en-US" sz="1000" kern="1200"/>
            <a:t>April 2019</a:t>
          </a:r>
        </a:p>
        <a:p>
          <a:pPr marL="57150" lvl="1" indent="-57150" algn="l" defTabSz="444500">
            <a:lnSpc>
              <a:spcPct val="90000"/>
            </a:lnSpc>
            <a:spcBef>
              <a:spcPct val="0"/>
            </a:spcBef>
            <a:spcAft>
              <a:spcPct val="15000"/>
            </a:spcAft>
            <a:buChar char="•"/>
          </a:pPr>
          <a:r>
            <a:rPr lang="en-US" sz="1000" kern="1200"/>
            <a:t>Project Team, Steering Team, and TSC</a:t>
          </a:r>
        </a:p>
        <a:p>
          <a:pPr marL="57150" lvl="1" indent="-57150" algn="l" defTabSz="444500">
            <a:lnSpc>
              <a:spcPct val="90000"/>
            </a:lnSpc>
            <a:spcBef>
              <a:spcPct val="0"/>
            </a:spcBef>
            <a:spcAft>
              <a:spcPct val="15000"/>
            </a:spcAft>
            <a:buChar char="•"/>
          </a:pPr>
          <a:r>
            <a:rPr lang="en-US" sz="1000" kern="1200"/>
            <a:t>Finalized Config and Integrations</a:t>
          </a:r>
        </a:p>
        <a:p>
          <a:pPr marL="57150" lvl="1" indent="-57150" algn="l" defTabSz="444500">
            <a:lnSpc>
              <a:spcPct val="90000"/>
            </a:lnSpc>
            <a:spcBef>
              <a:spcPct val="0"/>
            </a:spcBef>
            <a:spcAft>
              <a:spcPct val="15000"/>
            </a:spcAft>
            <a:buChar char="•"/>
          </a:pPr>
          <a:r>
            <a:rPr lang="en-US" sz="1000" kern="1200" dirty="0"/>
            <a:t>Develop Comms and Support</a:t>
          </a:r>
        </a:p>
        <a:p>
          <a:pPr marL="57150" lvl="1" indent="-57150" algn="l" defTabSz="444500">
            <a:lnSpc>
              <a:spcPct val="90000"/>
            </a:lnSpc>
            <a:spcBef>
              <a:spcPct val="0"/>
            </a:spcBef>
            <a:spcAft>
              <a:spcPct val="15000"/>
            </a:spcAft>
            <a:buChar char="•"/>
          </a:pPr>
          <a:r>
            <a:rPr lang="en-US" sz="1000" kern="1200" dirty="0"/>
            <a:t>Phase 2 Approval by ATLT</a:t>
          </a:r>
        </a:p>
      </dsp:txBody>
      <dsp:txXfrm>
        <a:off x="74604" y="380299"/>
        <a:ext cx="2157638" cy="1811060"/>
      </dsp:txXfrm>
    </dsp:sp>
    <dsp:sp modelId="{7EBCD410-1DAC-4AED-9BAA-9358774FC64E}">
      <dsp:nvSpPr>
        <dsp:cNvPr id="0" name=""/>
        <dsp:cNvSpPr/>
      </dsp:nvSpPr>
      <dsp:spPr>
        <a:xfrm>
          <a:off x="2292831" y="908045"/>
          <a:ext cx="693605" cy="406096"/>
        </a:xfrm>
        <a:prstGeom prst="rightArrow">
          <a:avLst>
            <a:gd name="adj1" fmla="val 60000"/>
            <a:gd name="adj2" fmla="val 50000"/>
          </a:avLst>
        </a:prstGeom>
        <a:solidFill>
          <a:schemeClr val="accent6">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r>
            <a:rPr lang="en-US" sz="800" kern="1200"/>
            <a:t>Approval</a:t>
          </a:r>
        </a:p>
      </dsp:txBody>
      <dsp:txXfrm>
        <a:off x="2292831" y="989264"/>
        <a:ext cx="571776" cy="243658"/>
      </dsp:txXfrm>
    </dsp:sp>
    <dsp:sp modelId="{B191A2B8-1E2F-4AE9-B89B-16D99A49F219}">
      <dsp:nvSpPr>
        <dsp:cNvPr id="0" name=""/>
        <dsp:cNvSpPr/>
      </dsp:nvSpPr>
      <dsp:spPr>
        <a:xfrm>
          <a:off x="2943582" y="35954"/>
          <a:ext cx="1631100" cy="4320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ctr" defTabSz="444500">
            <a:lnSpc>
              <a:spcPct val="90000"/>
            </a:lnSpc>
            <a:spcBef>
              <a:spcPct val="0"/>
            </a:spcBef>
            <a:spcAft>
              <a:spcPct val="35000"/>
            </a:spcAft>
            <a:buNone/>
          </a:pPr>
          <a:r>
            <a:rPr lang="en-US" sz="1000" kern="1200"/>
            <a:t>Pilot Phase 2</a:t>
          </a:r>
        </a:p>
      </dsp:txBody>
      <dsp:txXfrm>
        <a:off x="2943582" y="35954"/>
        <a:ext cx="1631100" cy="288000"/>
      </dsp:txXfrm>
    </dsp:sp>
    <dsp:sp modelId="{E84D3D72-1822-4715-B516-B682437A2D91}">
      <dsp:nvSpPr>
        <dsp:cNvPr id="0" name=""/>
        <dsp:cNvSpPr/>
      </dsp:nvSpPr>
      <dsp:spPr>
        <a:xfrm>
          <a:off x="2958049" y="323954"/>
          <a:ext cx="2270328" cy="192375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endParaRPr lang="en-US" sz="1000" kern="1200" dirty="0"/>
        </a:p>
        <a:p>
          <a:pPr marL="57150" lvl="1" indent="-57150" algn="l" defTabSz="444500">
            <a:lnSpc>
              <a:spcPct val="90000"/>
            </a:lnSpc>
            <a:spcBef>
              <a:spcPct val="0"/>
            </a:spcBef>
            <a:spcAft>
              <a:spcPct val="15000"/>
            </a:spcAft>
            <a:buChar char="•"/>
          </a:pPr>
          <a:r>
            <a:rPr lang="en-US" sz="1000" kern="1200" dirty="0"/>
            <a:t>September 2019</a:t>
          </a:r>
        </a:p>
        <a:p>
          <a:pPr marL="57150" lvl="1" indent="-57150" algn="l" defTabSz="444500">
            <a:lnSpc>
              <a:spcPct val="90000"/>
            </a:lnSpc>
            <a:spcBef>
              <a:spcPct val="0"/>
            </a:spcBef>
            <a:spcAft>
              <a:spcPct val="15000"/>
            </a:spcAft>
            <a:buChar char="•"/>
          </a:pPr>
          <a:r>
            <a:rPr lang="en-US" sz="1000" kern="1200"/>
            <a:t>AT Department</a:t>
          </a:r>
        </a:p>
        <a:p>
          <a:pPr marL="57150" lvl="1" indent="-57150" algn="l" defTabSz="444500">
            <a:lnSpc>
              <a:spcPct val="90000"/>
            </a:lnSpc>
            <a:spcBef>
              <a:spcPct val="0"/>
            </a:spcBef>
            <a:spcAft>
              <a:spcPct val="15000"/>
            </a:spcAft>
            <a:buChar char="•"/>
          </a:pPr>
          <a:r>
            <a:rPr lang="en-US" sz="1000" kern="1200" dirty="0"/>
            <a:t>Revise Comms and Support</a:t>
          </a:r>
        </a:p>
        <a:p>
          <a:pPr marL="57150" lvl="1" indent="-57150" algn="l" defTabSz="444500">
            <a:lnSpc>
              <a:spcPct val="90000"/>
            </a:lnSpc>
            <a:spcBef>
              <a:spcPct val="0"/>
            </a:spcBef>
            <a:spcAft>
              <a:spcPct val="15000"/>
            </a:spcAft>
            <a:buChar char="•"/>
          </a:pPr>
          <a:r>
            <a:rPr lang="en-US" sz="1000" kern="1200"/>
            <a:t>Identify Phase 3 Units</a:t>
          </a:r>
        </a:p>
        <a:p>
          <a:pPr marL="57150" lvl="1" indent="-57150" algn="l" defTabSz="444500">
            <a:lnSpc>
              <a:spcPct val="90000"/>
            </a:lnSpc>
            <a:spcBef>
              <a:spcPct val="0"/>
            </a:spcBef>
            <a:spcAft>
              <a:spcPct val="15000"/>
            </a:spcAft>
            <a:buChar char="•"/>
          </a:pPr>
          <a:r>
            <a:rPr lang="en-US" sz="1000" kern="1200" dirty="0"/>
            <a:t>Phase 3 Approval by ATLT and Selected Units</a:t>
          </a:r>
        </a:p>
      </dsp:txBody>
      <dsp:txXfrm>
        <a:off x="3014394" y="380299"/>
        <a:ext cx="2157638" cy="1811060"/>
      </dsp:txXfrm>
    </dsp:sp>
    <dsp:sp modelId="{D75D85F0-44DF-4D17-BC1F-515806CF9266}">
      <dsp:nvSpPr>
        <dsp:cNvPr id="0" name=""/>
        <dsp:cNvSpPr/>
      </dsp:nvSpPr>
      <dsp:spPr>
        <a:xfrm>
          <a:off x="5232621" y="908045"/>
          <a:ext cx="693605" cy="406096"/>
        </a:xfrm>
        <a:prstGeom prst="rightArrow">
          <a:avLst>
            <a:gd name="adj1" fmla="val 60000"/>
            <a:gd name="adj2" fmla="val 50000"/>
          </a:avLst>
        </a:prstGeom>
        <a:solidFill>
          <a:schemeClr val="accent6">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r>
            <a:rPr lang="en-US" sz="800" kern="1200" dirty="0"/>
            <a:t>Approval</a:t>
          </a:r>
        </a:p>
      </dsp:txBody>
      <dsp:txXfrm>
        <a:off x="5232621" y="989264"/>
        <a:ext cx="571776" cy="243658"/>
      </dsp:txXfrm>
    </dsp:sp>
    <dsp:sp modelId="{A339A85C-BABF-485C-9E3D-2B3D888F88D4}">
      <dsp:nvSpPr>
        <dsp:cNvPr id="0" name=""/>
        <dsp:cNvSpPr/>
      </dsp:nvSpPr>
      <dsp:spPr>
        <a:xfrm>
          <a:off x="5883372" y="35954"/>
          <a:ext cx="1631100" cy="4320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ctr" defTabSz="444500">
            <a:lnSpc>
              <a:spcPct val="90000"/>
            </a:lnSpc>
            <a:spcBef>
              <a:spcPct val="0"/>
            </a:spcBef>
            <a:spcAft>
              <a:spcPct val="35000"/>
            </a:spcAft>
            <a:buNone/>
          </a:pPr>
          <a:r>
            <a:rPr lang="en-US" sz="1000" kern="1200"/>
            <a:t>Pilot Phase 3</a:t>
          </a:r>
        </a:p>
      </dsp:txBody>
      <dsp:txXfrm>
        <a:off x="5883372" y="35954"/>
        <a:ext cx="1631100" cy="288000"/>
      </dsp:txXfrm>
    </dsp:sp>
    <dsp:sp modelId="{2E0F8743-6C5E-4C13-845F-7A82F8D8D42A}">
      <dsp:nvSpPr>
        <dsp:cNvPr id="0" name=""/>
        <dsp:cNvSpPr/>
      </dsp:nvSpPr>
      <dsp:spPr>
        <a:xfrm>
          <a:off x="5897838" y="323954"/>
          <a:ext cx="2270328" cy="192375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endParaRPr lang="en-US" sz="1000" kern="1200"/>
        </a:p>
        <a:p>
          <a:pPr marL="57150" lvl="1" indent="-57150" algn="l" defTabSz="444500">
            <a:lnSpc>
              <a:spcPct val="90000"/>
            </a:lnSpc>
            <a:spcBef>
              <a:spcPct val="0"/>
            </a:spcBef>
            <a:spcAft>
              <a:spcPct val="15000"/>
            </a:spcAft>
            <a:buChar char="•"/>
          </a:pPr>
          <a:r>
            <a:rPr lang="en-US" sz="1000" b="0" kern="1200" dirty="0"/>
            <a:t>October 2019 (Planned)</a:t>
          </a:r>
        </a:p>
        <a:p>
          <a:pPr marL="57150" lvl="1" indent="-57150" algn="l" defTabSz="444500">
            <a:lnSpc>
              <a:spcPct val="90000"/>
            </a:lnSpc>
            <a:spcBef>
              <a:spcPct val="0"/>
            </a:spcBef>
            <a:spcAft>
              <a:spcPct val="15000"/>
            </a:spcAft>
            <a:buChar char="•"/>
          </a:pPr>
          <a:r>
            <a:rPr lang="en-US" sz="1000" kern="1200" dirty="0"/>
            <a:t>Selected Units (e.g. DSC, UIT, VPs, Faculty Senate, etc.)</a:t>
          </a:r>
        </a:p>
        <a:p>
          <a:pPr marL="57150" lvl="1" indent="-57150" algn="l" defTabSz="444500">
            <a:lnSpc>
              <a:spcPct val="90000"/>
            </a:lnSpc>
            <a:spcBef>
              <a:spcPct val="0"/>
            </a:spcBef>
            <a:spcAft>
              <a:spcPct val="15000"/>
            </a:spcAft>
            <a:buChar char="•"/>
          </a:pPr>
          <a:r>
            <a:rPr lang="en-US" sz="1000" kern="1200" dirty="0"/>
            <a:t>Finalize Config/Int, Comms, and Support</a:t>
          </a:r>
        </a:p>
        <a:p>
          <a:pPr marL="57150" lvl="1" indent="-57150" algn="l" defTabSz="444500">
            <a:lnSpc>
              <a:spcPct val="90000"/>
            </a:lnSpc>
            <a:spcBef>
              <a:spcPct val="0"/>
            </a:spcBef>
            <a:spcAft>
              <a:spcPct val="15000"/>
            </a:spcAft>
            <a:buChar char="•"/>
          </a:pPr>
          <a:r>
            <a:rPr lang="en-US" sz="1000" b="1" kern="1200" dirty="0"/>
            <a:t>Develop General Release Plan</a:t>
          </a:r>
        </a:p>
        <a:p>
          <a:pPr marL="57150" lvl="1" indent="-57150" algn="l" defTabSz="444500">
            <a:lnSpc>
              <a:spcPct val="90000"/>
            </a:lnSpc>
            <a:spcBef>
              <a:spcPct val="0"/>
            </a:spcBef>
            <a:spcAft>
              <a:spcPct val="15000"/>
            </a:spcAft>
            <a:buChar char="•"/>
          </a:pPr>
          <a:r>
            <a:rPr lang="en-US" sz="1000" kern="1200" dirty="0"/>
            <a:t>General Release Approval by University Leadership</a:t>
          </a:r>
        </a:p>
      </dsp:txBody>
      <dsp:txXfrm>
        <a:off x="5954183" y="380299"/>
        <a:ext cx="2157638" cy="1811060"/>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356C8B-6C39-46EF-8810-F3E61C522C48}" type="datetimeFigureOut">
              <a:rPr lang="en-US" smtClean="0"/>
              <a:t>8/2/2019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D8CEAC-B183-4F61-9ACB-253D235719CA}" type="slidenum">
              <a:rPr lang="en-US" smtClean="0"/>
              <a:t>‹#›</a:t>
            </a:fld>
            <a:endParaRPr lang="en-US"/>
          </a:p>
        </p:txBody>
      </p:sp>
    </p:spTree>
    <p:extLst>
      <p:ext uri="{BB962C8B-B14F-4D97-AF65-F5344CB8AC3E}">
        <p14:creationId xmlns:p14="http://schemas.microsoft.com/office/powerpoint/2010/main" val="11720175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D8CEAC-B183-4F61-9ACB-253D235719CA}" type="slidenum">
              <a:rPr lang="en-US" smtClean="0"/>
              <a:t>1</a:t>
            </a:fld>
            <a:endParaRPr lang="en-US"/>
          </a:p>
        </p:txBody>
      </p:sp>
    </p:spTree>
    <p:extLst>
      <p:ext uri="{BB962C8B-B14F-4D97-AF65-F5344CB8AC3E}">
        <p14:creationId xmlns:p14="http://schemas.microsoft.com/office/powerpoint/2010/main" val="101911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D8CEAC-B183-4F61-9ACB-253D235719CA}" type="slidenum">
              <a:rPr lang="en-US" smtClean="0"/>
              <a:t>10</a:t>
            </a:fld>
            <a:endParaRPr lang="en-US"/>
          </a:p>
        </p:txBody>
      </p:sp>
    </p:spTree>
    <p:extLst>
      <p:ext uri="{BB962C8B-B14F-4D97-AF65-F5344CB8AC3E}">
        <p14:creationId xmlns:p14="http://schemas.microsoft.com/office/powerpoint/2010/main" val="39679684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D8CEAC-B183-4F61-9ACB-253D235719CA}" type="slidenum">
              <a:rPr lang="en-US" smtClean="0"/>
              <a:t>11</a:t>
            </a:fld>
            <a:endParaRPr lang="en-US"/>
          </a:p>
        </p:txBody>
      </p:sp>
    </p:spTree>
    <p:extLst>
      <p:ext uri="{BB962C8B-B14F-4D97-AF65-F5344CB8AC3E}">
        <p14:creationId xmlns:p14="http://schemas.microsoft.com/office/powerpoint/2010/main" val="2560631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D8CEAC-B183-4F61-9ACB-253D235719CA}" type="slidenum">
              <a:rPr lang="en-US" smtClean="0"/>
              <a:t>12</a:t>
            </a:fld>
            <a:endParaRPr lang="en-US"/>
          </a:p>
        </p:txBody>
      </p:sp>
    </p:spTree>
    <p:extLst>
      <p:ext uri="{BB962C8B-B14F-4D97-AF65-F5344CB8AC3E}">
        <p14:creationId xmlns:p14="http://schemas.microsoft.com/office/powerpoint/2010/main" val="16332901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D8CEAC-B183-4F61-9ACB-253D235719CA}" type="slidenum">
              <a:rPr lang="en-US" smtClean="0"/>
              <a:t>13</a:t>
            </a:fld>
            <a:endParaRPr lang="en-US"/>
          </a:p>
        </p:txBody>
      </p:sp>
    </p:spTree>
    <p:extLst>
      <p:ext uri="{BB962C8B-B14F-4D97-AF65-F5344CB8AC3E}">
        <p14:creationId xmlns:p14="http://schemas.microsoft.com/office/powerpoint/2010/main" val="39679684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D8CEAC-B183-4F61-9ACB-253D235719CA}" type="slidenum">
              <a:rPr lang="en-US" smtClean="0"/>
              <a:t>14</a:t>
            </a:fld>
            <a:endParaRPr lang="en-US"/>
          </a:p>
        </p:txBody>
      </p:sp>
    </p:spTree>
    <p:extLst>
      <p:ext uri="{BB962C8B-B14F-4D97-AF65-F5344CB8AC3E}">
        <p14:creationId xmlns:p14="http://schemas.microsoft.com/office/powerpoint/2010/main" val="707462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D8CEAC-B183-4F61-9ACB-253D235719CA}" type="slidenum">
              <a:rPr lang="en-US" smtClean="0"/>
              <a:t>15</a:t>
            </a:fld>
            <a:endParaRPr lang="en-US"/>
          </a:p>
        </p:txBody>
      </p:sp>
    </p:spTree>
    <p:extLst>
      <p:ext uri="{BB962C8B-B14F-4D97-AF65-F5344CB8AC3E}">
        <p14:creationId xmlns:p14="http://schemas.microsoft.com/office/powerpoint/2010/main" val="24978368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D8CEAC-B183-4F61-9ACB-253D235719CA}" type="slidenum">
              <a:rPr lang="en-US" smtClean="0"/>
              <a:t>16</a:t>
            </a:fld>
            <a:endParaRPr lang="en-US"/>
          </a:p>
        </p:txBody>
      </p:sp>
    </p:spTree>
    <p:extLst>
      <p:ext uri="{BB962C8B-B14F-4D97-AF65-F5344CB8AC3E}">
        <p14:creationId xmlns:p14="http://schemas.microsoft.com/office/powerpoint/2010/main" val="2359617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D8CEAC-B183-4F61-9ACB-253D235719CA}" type="slidenum">
              <a:rPr lang="en-US" smtClean="0"/>
              <a:t>17</a:t>
            </a:fld>
            <a:endParaRPr lang="en-US"/>
          </a:p>
        </p:txBody>
      </p:sp>
    </p:spTree>
    <p:extLst>
      <p:ext uri="{BB962C8B-B14F-4D97-AF65-F5344CB8AC3E}">
        <p14:creationId xmlns:p14="http://schemas.microsoft.com/office/powerpoint/2010/main" val="23959728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D8CEAC-B183-4F61-9ACB-253D235719CA}" type="slidenum">
              <a:rPr lang="en-US" smtClean="0"/>
              <a:t>18</a:t>
            </a:fld>
            <a:endParaRPr lang="en-US"/>
          </a:p>
        </p:txBody>
      </p:sp>
    </p:spTree>
    <p:extLst>
      <p:ext uri="{BB962C8B-B14F-4D97-AF65-F5344CB8AC3E}">
        <p14:creationId xmlns:p14="http://schemas.microsoft.com/office/powerpoint/2010/main" val="6757427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D8CEAC-B183-4F61-9ACB-253D235719CA}" type="slidenum">
              <a:rPr lang="en-US" smtClean="0"/>
              <a:t>19</a:t>
            </a:fld>
            <a:endParaRPr lang="en-US"/>
          </a:p>
        </p:txBody>
      </p:sp>
    </p:spTree>
    <p:extLst>
      <p:ext uri="{BB962C8B-B14F-4D97-AF65-F5344CB8AC3E}">
        <p14:creationId xmlns:p14="http://schemas.microsoft.com/office/powerpoint/2010/main" val="3967968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D8CEAC-B183-4F61-9ACB-253D235719CA}" type="slidenum">
              <a:rPr lang="en-US" smtClean="0"/>
              <a:t>2</a:t>
            </a:fld>
            <a:endParaRPr lang="en-US"/>
          </a:p>
        </p:txBody>
      </p:sp>
    </p:spTree>
    <p:extLst>
      <p:ext uri="{BB962C8B-B14F-4D97-AF65-F5344CB8AC3E}">
        <p14:creationId xmlns:p14="http://schemas.microsoft.com/office/powerpoint/2010/main" val="308373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D8CEAC-B183-4F61-9ACB-253D235719CA}" type="slidenum">
              <a:rPr lang="en-US" smtClean="0"/>
              <a:t>20</a:t>
            </a:fld>
            <a:endParaRPr lang="en-US"/>
          </a:p>
        </p:txBody>
      </p:sp>
    </p:spTree>
    <p:extLst>
      <p:ext uri="{BB962C8B-B14F-4D97-AF65-F5344CB8AC3E}">
        <p14:creationId xmlns:p14="http://schemas.microsoft.com/office/powerpoint/2010/main" val="39679684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D8CEAC-B183-4F61-9ACB-253D235719CA}" type="slidenum">
              <a:rPr lang="en-US" smtClean="0"/>
              <a:t>21</a:t>
            </a:fld>
            <a:endParaRPr lang="en-US"/>
          </a:p>
        </p:txBody>
      </p:sp>
    </p:spTree>
    <p:extLst>
      <p:ext uri="{BB962C8B-B14F-4D97-AF65-F5344CB8AC3E}">
        <p14:creationId xmlns:p14="http://schemas.microsoft.com/office/powerpoint/2010/main" val="39679684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D8CEAC-B183-4F61-9ACB-253D235719CA}" type="slidenum">
              <a:rPr lang="en-US" smtClean="0"/>
              <a:t>22</a:t>
            </a:fld>
            <a:endParaRPr lang="en-US"/>
          </a:p>
        </p:txBody>
      </p:sp>
    </p:spTree>
    <p:extLst>
      <p:ext uri="{BB962C8B-B14F-4D97-AF65-F5344CB8AC3E}">
        <p14:creationId xmlns:p14="http://schemas.microsoft.com/office/powerpoint/2010/main" val="40209457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D8CEAC-B183-4F61-9ACB-253D235719CA}" type="slidenum">
              <a:rPr lang="en-US" smtClean="0"/>
              <a:t>23</a:t>
            </a:fld>
            <a:endParaRPr lang="en-US"/>
          </a:p>
        </p:txBody>
      </p:sp>
    </p:spTree>
    <p:extLst>
      <p:ext uri="{BB962C8B-B14F-4D97-AF65-F5344CB8AC3E}">
        <p14:creationId xmlns:p14="http://schemas.microsoft.com/office/powerpoint/2010/main" val="9243939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D8CEAC-B183-4F61-9ACB-253D235719CA}" type="slidenum">
              <a:rPr lang="en-US" smtClean="0"/>
              <a:t>24</a:t>
            </a:fld>
            <a:endParaRPr lang="en-US"/>
          </a:p>
        </p:txBody>
      </p:sp>
    </p:spTree>
    <p:extLst>
      <p:ext uri="{BB962C8B-B14F-4D97-AF65-F5344CB8AC3E}">
        <p14:creationId xmlns:p14="http://schemas.microsoft.com/office/powerpoint/2010/main" val="32738375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D8CEAC-B183-4F61-9ACB-253D235719CA}" type="slidenum">
              <a:rPr lang="en-US" smtClean="0"/>
              <a:t>25</a:t>
            </a:fld>
            <a:endParaRPr lang="en-US"/>
          </a:p>
        </p:txBody>
      </p:sp>
    </p:spTree>
    <p:extLst>
      <p:ext uri="{BB962C8B-B14F-4D97-AF65-F5344CB8AC3E}">
        <p14:creationId xmlns:p14="http://schemas.microsoft.com/office/powerpoint/2010/main" val="17140246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D8CEAC-B183-4F61-9ACB-253D235719CA}" type="slidenum">
              <a:rPr lang="en-US" smtClean="0"/>
              <a:t>26</a:t>
            </a:fld>
            <a:endParaRPr lang="en-US"/>
          </a:p>
        </p:txBody>
      </p:sp>
    </p:spTree>
    <p:extLst>
      <p:ext uri="{BB962C8B-B14F-4D97-AF65-F5344CB8AC3E}">
        <p14:creationId xmlns:p14="http://schemas.microsoft.com/office/powerpoint/2010/main" val="117114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D8CEAC-B183-4F61-9ACB-253D235719CA}" type="slidenum">
              <a:rPr lang="en-US" smtClean="0"/>
              <a:t>27</a:t>
            </a:fld>
            <a:endParaRPr lang="en-US"/>
          </a:p>
        </p:txBody>
      </p:sp>
    </p:spTree>
    <p:extLst>
      <p:ext uri="{BB962C8B-B14F-4D97-AF65-F5344CB8AC3E}">
        <p14:creationId xmlns:p14="http://schemas.microsoft.com/office/powerpoint/2010/main" val="26652264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D8CEAC-B183-4F61-9ACB-253D235719CA}" type="slidenum">
              <a:rPr lang="en-US" smtClean="0"/>
              <a:t>28</a:t>
            </a:fld>
            <a:endParaRPr lang="en-US"/>
          </a:p>
        </p:txBody>
      </p:sp>
    </p:spTree>
    <p:extLst>
      <p:ext uri="{BB962C8B-B14F-4D97-AF65-F5344CB8AC3E}">
        <p14:creationId xmlns:p14="http://schemas.microsoft.com/office/powerpoint/2010/main" val="4659033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D8CEAC-B183-4F61-9ACB-253D235719CA}" type="slidenum">
              <a:rPr lang="en-US" smtClean="0"/>
              <a:t>29</a:t>
            </a:fld>
            <a:endParaRPr lang="en-US"/>
          </a:p>
        </p:txBody>
      </p:sp>
    </p:spTree>
    <p:extLst>
      <p:ext uri="{BB962C8B-B14F-4D97-AF65-F5344CB8AC3E}">
        <p14:creationId xmlns:p14="http://schemas.microsoft.com/office/powerpoint/2010/main" val="2472689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D8CEAC-B183-4F61-9ACB-253D235719CA}" type="slidenum">
              <a:rPr lang="en-US" smtClean="0"/>
              <a:t>3</a:t>
            </a:fld>
            <a:endParaRPr lang="en-US"/>
          </a:p>
        </p:txBody>
      </p:sp>
    </p:spTree>
    <p:extLst>
      <p:ext uri="{BB962C8B-B14F-4D97-AF65-F5344CB8AC3E}">
        <p14:creationId xmlns:p14="http://schemas.microsoft.com/office/powerpoint/2010/main" val="16171074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D8CEAC-B183-4F61-9ACB-253D235719CA}" type="slidenum">
              <a:rPr lang="en-US" smtClean="0"/>
              <a:t>30</a:t>
            </a:fld>
            <a:endParaRPr lang="en-US"/>
          </a:p>
        </p:txBody>
      </p:sp>
    </p:spTree>
    <p:extLst>
      <p:ext uri="{BB962C8B-B14F-4D97-AF65-F5344CB8AC3E}">
        <p14:creationId xmlns:p14="http://schemas.microsoft.com/office/powerpoint/2010/main" val="16387918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D8CEAC-B183-4F61-9ACB-253D235719CA}" type="slidenum">
              <a:rPr lang="en-US" smtClean="0"/>
              <a:t>31</a:t>
            </a:fld>
            <a:endParaRPr lang="en-US"/>
          </a:p>
        </p:txBody>
      </p:sp>
    </p:spTree>
    <p:extLst>
      <p:ext uri="{BB962C8B-B14F-4D97-AF65-F5344CB8AC3E}">
        <p14:creationId xmlns:p14="http://schemas.microsoft.com/office/powerpoint/2010/main" val="23304938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At </a:t>
            </a:r>
            <a:r>
              <a:rPr lang="en-US" baseline="0" dirty="0" err="1"/>
              <a:t>CITx</a:t>
            </a:r>
            <a:r>
              <a:rPr lang="en-US" baseline="0" dirty="0"/>
              <a:t> back in May I presented a status update on the progress made by the Cherwell Classification System Revision Working Group. At that time, we were close to finalizing our revision proposal and were seeking feedback before presenting to the ITSM Advisory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Based on feedback, we made additional tweaks and the end result we feel is a greatly simplified, more intuitive structure.</a:t>
            </a:r>
          </a:p>
          <a:p>
            <a:endParaRPr lang="en-US" baseline="0" dirty="0"/>
          </a:p>
        </p:txBody>
      </p:sp>
      <p:sp>
        <p:nvSpPr>
          <p:cNvPr id="4" name="Slide Number Placeholder 3"/>
          <p:cNvSpPr>
            <a:spLocks noGrp="1"/>
          </p:cNvSpPr>
          <p:nvPr>
            <p:ph type="sldNum" sz="quarter" idx="10"/>
          </p:nvPr>
        </p:nvSpPr>
        <p:spPr/>
        <p:txBody>
          <a:bodyPr/>
          <a:lstStyle/>
          <a:p>
            <a:fld id="{93D8CEAC-B183-4F61-9ACB-253D235719CA}" type="slidenum">
              <a:rPr lang="en-US" smtClean="0"/>
              <a:t>32</a:t>
            </a:fld>
            <a:endParaRPr lang="en-US"/>
          </a:p>
        </p:txBody>
      </p:sp>
    </p:spTree>
    <p:extLst>
      <p:ext uri="{BB962C8B-B14F-4D97-AF65-F5344CB8AC3E}">
        <p14:creationId xmlns:p14="http://schemas.microsoft.com/office/powerpoint/2010/main" val="39679684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I’m happy to announce that we have received ITSM Advisory approval.</a:t>
            </a:r>
          </a:p>
          <a:p>
            <a:endParaRPr lang="en-US" baseline="0" dirty="0"/>
          </a:p>
          <a:p>
            <a:r>
              <a:rPr lang="en-US" baseline="0" dirty="0"/>
              <a:t>IT Staff Review – A copy of the proposed classification system will be emailed out to ISU IT Staff, along with definitions for its components. To help ensure its success, we are asking everyone to take some time to look it over and try it out with examples from your day to day ticket work. If you are finding it difficult to classify something, please provide feedback so we can address it.</a:t>
            </a:r>
          </a:p>
          <a:p>
            <a:endParaRPr lang="en-US" baseline="0" dirty="0"/>
          </a:p>
          <a:p>
            <a:r>
              <a:rPr lang="en-US" baseline="0" dirty="0"/>
              <a:t>Implementation – The classification system is one of the largest components to an ITSM, making this the most drastic and impactful change we will have made to Cherwell since its launch. With this in mind, the Advisor Group is expecting implementation to be sometime in November, possibly over the Thanksgiving break to minimize work disruption.</a:t>
            </a:r>
          </a:p>
        </p:txBody>
      </p:sp>
      <p:sp>
        <p:nvSpPr>
          <p:cNvPr id="4" name="Slide Number Placeholder 3"/>
          <p:cNvSpPr>
            <a:spLocks noGrp="1"/>
          </p:cNvSpPr>
          <p:nvPr>
            <p:ph type="sldNum" sz="quarter" idx="10"/>
          </p:nvPr>
        </p:nvSpPr>
        <p:spPr/>
        <p:txBody>
          <a:bodyPr/>
          <a:lstStyle/>
          <a:p>
            <a:fld id="{93D8CEAC-B183-4F61-9ACB-253D235719CA}" type="slidenum">
              <a:rPr lang="en-US" smtClean="0"/>
              <a:t>33</a:t>
            </a:fld>
            <a:endParaRPr lang="en-US"/>
          </a:p>
        </p:txBody>
      </p:sp>
    </p:spTree>
    <p:extLst>
      <p:ext uri="{BB962C8B-B14F-4D97-AF65-F5344CB8AC3E}">
        <p14:creationId xmlns:p14="http://schemas.microsoft.com/office/powerpoint/2010/main" val="3334165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a:t>
            </a:r>
            <a:r>
              <a:rPr lang="en-US" baseline="0" dirty="0"/>
              <a:t> behalf of the ITSM Advisory Group, thank you to the working group members for their participation and to their respective teams for allowing them to dedicate time to this effort.</a:t>
            </a:r>
            <a:endParaRPr lang="en-US" dirty="0"/>
          </a:p>
        </p:txBody>
      </p:sp>
      <p:sp>
        <p:nvSpPr>
          <p:cNvPr id="4" name="Slide Number Placeholder 3"/>
          <p:cNvSpPr>
            <a:spLocks noGrp="1"/>
          </p:cNvSpPr>
          <p:nvPr>
            <p:ph type="sldNum" sz="quarter" idx="10"/>
          </p:nvPr>
        </p:nvSpPr>
        <p:spPr/>
        <p:txBody>
          <a:bodyPr/>
          <a:lstStyle/>
          <a:p>
            <a:fld id="{93D8CEAC-B183-4F61-9ACB-253D235719CA}" type="slidenum">
              <a:rPr lang="en-US" smtClean="0"/>
              <a:t>34</a:t>
            </a:fld>
            <a:endParaRPr lang="en-US"/>
          </a:p>
        </p:txBody>
      </p:sp>
    </p:spTree>
    <p:extLst>
      <p:ext uri="{BB962C8B-B14F-4D97-AF65-F5344CB8AC3E}">
        <p14:creationId xmlns:p14="http://schemas.microsoft.com/office/powerpoint/2010/main" val="4485681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New Tech Alerts, powered by Statuspage.IO. Widely used by Higher Education with customers like Harvard, Georgia Tech, and the University of Chicago.</a:t>
            </a:r>
          </a:p>
        </p:txBody>
      </p:sp>
      <p:sp>
        <p:nvSpPr>
          <p:cNvPr id="4" name="Slide Number Placeholder 3"/>
          <p:cNvSpPr>
            <a:spLocks noGrp="1"/>
          </p:cNvSpPr>
          <p:nvPr>
            <p:ph type="sldNum" sz="quarter" idx="10"/>
          </p:nvPr>
        </p:nvSpPr>
        <p:spPr/>
        <p:txBody>
          <a:bodyPr/>
          <a:lstStyle/>
          <a:p>
            <a:fld id="{93D8CEAC-B183-4F61-9ACB-253D235719CA}" type="slidenum">
              <a:rPr lang="en-US" smtClean="0"/>
              <a:t>35</a:t>
            </a:fld>
            <a:endParaRPr lang="en-US"/>
          </a:p>
        </p:txBody>
      </p:sp>
    </p:spTree>
    <p:extLst>
      <p:ext uri="{BB962C8B-B14F-4D97-AF65-F5344CB8AC3E}">
        <p14:creationId xmlns:p14="http://schemas.microsoft.com/office/powerpoint/2010/main" val="33316892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Service Based Subscriptions – Previously Impact Type</a:t>
            </a:r>
          </a:p>
          <a:p>
            <a:r>
              <a:rPr lang="en-US" baseline="0" dirty="0"/>
              <a:t>*IT Staff will continue to receive all notifications.</a:t>
            </a:r>
          </a:p>
        </p:txBody>
      </p:sp>
      <p:sp>
        <p:nvSpPr>
          <p:cNvPr id="4" name="Slide Number Placeholder 3"/>
          <p:cNvSpPr>
            <a:spLocks noGrp="1"/>
          </p:cNvSpPr>
          <p:nvPr>
            <p:ph type="sldNum" sz="quarter" idx="10"/>
          </p:nvPr>
        </p:nvSpPr>
        <p:spPr/>
        <p:txBody>
          <a:bodyPr/>
          <a:lstStyle/>
          <a:p>
            <a:fld id="{93D8CEAC-B183-4F61-9ACB-253D235719CA}" type="slidenum">
              <a:rPr lang="en-US" smtClean="0"/>
              <a:t>36</a:t>
            </a:fld>
            <a:endParaRPr lang="en-US"/>
          </a:p>
        </p:txBody>
      </p:sp>
    </p:spTree>
    <p:extLst>
      <p:ext uri="{BB962C8B-B14F-4D97-AF65-F5344CB8AC3E}">
        <p14:creationId xmlns:p14="http://schemas.microsoft.com/office/powerpoint/2010/main" val="9759427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Student Technology QuickStart Guide is a knowledge article series aimed at new students. </a:t>
            </a:r>
          </a:p>
          <a:p>
            <a:endParaRPr lang="en-US" baseline="0" dirty="0"/>
          </a:p>
          <a:p>
            <a:r>
              <a:rPr lang="en-US" baseline="0" dirty="0"/>
              <a:t>The articles provide students information about IT services here on campus and where to obtain help if needed.</a:t>
            </a:r>
          </a:p>
          <a:p>
            <a:endParaRPr lang="en-US" baseline="0" dirty="0"/>
          </a:p>
          <a:p>
            <a:r>
              <a:rPr lang="en-US" baseline="0" dirty="0"/>
              <a:t>A </a:t>
            </a:r>
            <a:r>
              <a:rPr lang="en-US" baseline="0" dirty="0" err="1"/>
              <a:t>ReggieNet</a:t>
            </a:r>
            <a:r>
              <a:rPr lang="en-US" baseline="0" dirty="0"/>
              <a:t> course titled “Introduction to Technology at Illinois State University” was developed as a supplement to the QuickStart guide. </a:t>
            </a:r>
          </a:p>
          <a:p>
            <a:endParaRPr lang="en-US" baseline="0" dirty="0"/>
          </a:p>
          <a:p>
            <a:r>
              <a:rPr lang="en-US" baseline="0" dirty="0"/>
              <a:t>	This course provides students information about technology products they will interact with while on campus including Office 365, My Illinois State, and </a:t>
            </a:r>
            <a:r>
              <a:rPr lang="en-US" baseline="0" dirty="0" err="1"/>
              <a:t>ReggieNet</a:t>
            </a:r>
            <a:r>
              <a:rPr lang="en-US" baseline="0" dirty="0"/>
              <a:t>. </a:t>
            </a:r>
          </a:p>
          <a:p>
            <a:r>
              <a:rPr lang="en-US" baseline="0" dirty="0"/>
              <a:t>	This course is not required, but will be available to all incoming students beginning this fall. </a:t>
            </a:r>
          </a:p>
          <a:p>
            <a:r>
              <a:rPr lang="en-US" baseline="0" dirty="0"/>
              <a:t>	The course is setup in a way that students can interact with </a:t>
            </a:r>
            <a:r>
              <a:rPr lang="en-US" baseline="0" dirty="0" err="1"/>
              <a:t>ReggieNet</a:t>
            </a:r>
            <a:r>
              <a:rPr lang="en-US" baseline="0" dirty="0"/>
              <a:t> and begin familiarizing themselves with the system before classes begin. </a:t>
            </a:r>
          </a:p>
          <a:p>
            <a:r>
              <a:rPr lang="en-US" baseline="0" dirty="0"/>
              <a:t>Both resources were developed to aid in student’s success with technology while they are on campus and address some of the most common questions.  </a:t>
            </a:r>
          </a:p>
          <a:p>
            <a:endParaRPr lang="en-US" baseline="0" dirty="0"/>
          </a:p>
          <a:p>
            <a:r>
              <a:rPr lang="en-US" baseline="0" dirty="0"/>
              <a:t>	</a:t>
            </a:r>
          </a:p>
          <a:p>
            <a:endParaRPr lang="en-US" baseline="0" dirty="0"/>
          </a:p>
        </p:txBody>
      </p:sp>
      <p:sp>
        <p:nvSpPr>
          <p:cNvPr id="4" name="Slide Number Placeholder 3"/>
          <p:cNvSpPr>
            <a:spLocks noGrp="1"/>
          </p:cNvSpPr>
          <p:nvPr>
            <p:ph type="sldNum" sz="quarter" idx="10"/>
          </p:nvPr>
        </p:nvSpPr>
        <p:spPr/>
        <p:txBody>
          <a:bodyPr/>
          <a:lstStyle/>
          <a:p>
            <a:fld id="{93D8CEAC-B183-4F61-9ACB-253D235719CA}" type="slidenum">
              <a:rPr lang="en-US" smtClean="0"/>
              <a:t>37</a:t>
            </a:fld>
            <a:endParaRPr lang="en-US"/>
          </a:p>
        </p:txBody>
      </p:sp>
    </p:spTree>
    <p:extLst>
      <p:ext uri="{BB962C8B-B14F-4D97-AF65-F5344CB8AC3E}">
        <p14:creationId xmlns:p14="http://schemas.microsoft.com/office/powerpoint/2010/main" val="39679684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TSC will be introducing Live Chat on September 3</a:t>
            </a:r>
            <a:r>
              <a:rPr lang="en-US" baseline="30000" dirty="0"/>
              <a:t>rd</a:t>
            </a:r>
            <a:r>
              <a:rPr lang="en-US" baseline="0" dirty="0"/>
              <a:t>. </a:t>
            </a:r>
          </a:p>
          <a:p>
            <a:r>
              <a:rPr lang="en-US" baseline="0" dirty="0"/>
              <a:t>Live chat will be found in the IT Help portal. </a:t>
            </a:r>
          </a:p>
          <a:p>
            <a:r>
              <a:rPr lang="en-US" baseline="0" dirty="0"/>
              <a:t>Chat will be available through both desktop and mobile browsers. </a:t>
            </a:r>
          </a:p>
          <a:p>
            <a:endParaRPr lang="en-US" baseline="0" dirty="0"/>
          </a:p>
        </p:txBody>
      </p:sp>
      <p:sp>
        <p:nvSpPr>
          <p:cNvPr id="4" name="Slide Number Placeholder 3"/>
          <p:cNvSpPr>
            <a:spLocks noGrp="1"/>
          </p:cNvSpPr>
          <p:nvPr>
            <p:ph type="sldNum" sz="quarter" idx="10"/>
          </p:nvPr>
        </p:nvSpPr>
        <p:spPr/>
        <p:txBody>
          <a:bodyPr/>
          <a:lstStyle/>
          <a:p>
            <a:fld id="{93D8CEAC-B183-4F61-9ACB-253D235719CA}" type="slidenum">
              <a:rPr lang="en-US" smtClean="0"/>
              <a:t>38</a:t>
            </a:fld>
            <a:endParaRPr lang="en-US"/>
          </a:p>
        </p:txBody>
      </p:sp>
    </p:spTree>
    <p:extLst>
      <p:ext uri="{BB962C8B-B14F-4D97-AF65-F5344CB8AC3E}">
        <p14:creationId xmlns:p14="http://schemas.microsoft.com/office/powerpoint/2010/main" val="16989271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Come visit the TSC in our new location (Julian Hall room 115). </a:t>
            </a:r>
          </a:p>
          <a:p>
            <a:endParaRPr lang="en-US" baseline="0" dirty="0"/>
          </a:p>
          <a:p>
            <a:r>
              <a:rPr lang="en-US" baseline="0" dirty="0"/>
              <a:t>We are now conveniently located off the quad and our expanded waiting area allows us to accommodate more people. </a:t>
            </a:r>
          </a:p>
        </p:txBody>
      </p:sp>
      <p:sp>
        <p:nvSpPr>
          <p:cNvPr id="4" name="Slide Number Placeholder 3"/>
          <p:cNvSpPr>
            <a:spLocks noGrp="1"/>
          </p:cNvSpPr>
          <p:nvPr>
            <p:ph type="sldNum" sz="quarter" idx="10"/>
          </p:nvPr>
        </p:nvSpPr>
        <p:spPr/>
        <p:txBody>
          <a:bodyPr/>
          <a:lstStyle/>
          <a:p>
            <a:fld id="{93D8CEAC-B183-4F61-9ACB-253D235719CA}" type="slidenum">
              <a:rPr lang="en-US" smtClean="0"/>
              <a:t>39</a:t>
            </a:fld>
            <a:endParaRPr lang="en-US"/>
          </a:p>
        </p:txBody>
      </p:sp>
    </p:spTree>
    <p:extLst>
      <p:ext uri="{BB962C8B-B14F-4D97-AF65-F5344CB8AC3E}">
        <p14:creationId xmlns:p14="http://schemas.microsoft.com/office/powerpoint/2010/main" val="3145867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D8CEAC-B183-4F61-9ACB-253D235719CA}" type="slidenum">
              <a:rPr lang="en-US" smtClean="0"/>
              <a:t>4</a:t>
            </a:fld>
            <a:endParaRPr lang="en-US"/>
          </a:p>
        </p:txBody>
      </p:sp>
    </p:spTree>
    <p:extLst>
      <p:ext uri="{BB962C8B-B14F-4D97-AF65-F5344CB8AC3E}">
        <p14:creationId xmlns:p14="http://schemas.microsoft.com/office/powerpoint/2010/main" val="539525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Please consult with the Networking team when purchasing or upgrading to get the proper NIC’s</a:t>
            </a:r>
          </a:p>
          <a:p>
            <a:endParaRPr lang="en-US" baseline="0" dirty="0"/>
          </a:p>
        </p:txBody>
      </p:sp>
      <p:sp>
        <p:nvSpPr>
          <p:cNvPr id="4" name="Slide Number Placeholder 3"/>
          <p:cNvSpPr>
            <a:spLocks noGrp="1"/>
          </p:cNvSpPr>
          <p:nvPr>
            <p:ph type="sldNum" sz="quarter" idx="10"/>
          </p:nvPr>
        </p:nvSpPr>
        <p:spPr/>
        <p:txBody>
          <a:bodyPr/>
          <a:lstStyle/>
          <a:p>
            <a:fld id="{93D8CEAC-B183-4F61-9ACB-253D235719CA}" type="slidenum">
              <a:rPr lang="en-US" smtClean="0"/>
              <a:t>40</a:t>
            </a:fld>
            <a:endParaRPr lang="en-US"/>
          </a:p>
        </p:txBody>
      </p:sp>
    </p:spTree>
    <p:extLst>
      <p:ext uri="{BB962C8B-B14F-4D97-AF65-F5344CB8AC3E}">
        <p14:creationId xmlns:p14="http://schemas.microsoft.com/office/powerpoint/2010/main" val="35109149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Service Based Subscriptions – Previously Impact Type</a:t>
            </a:r>
          </a:p>
          <a:p>
            <a:r>
              <a:rPr lang="en-US" baseline="0" dirty="0"/>
              <a:t>*IT Staff will continue to receive all notifications.</a:t>
            </a:r>
          </a:p>
        </p:txBody>
      </p:sp>
      <p:sp>
        <p:nvSpPr>
          <p:cNvPr id="4" name="Slide Number Placeholder 3"/>
          <p:cNvSpPr>
            <a:spLocks noGrp="1"/>
          </p:cNvSpPr>
          <p:nvPr>
            <p:ph type="sldNum" sz="quarter" idx="10"/>
          </p:nvPr>
        </p:nvSpPr>
        <p:spPr/>
        <p:txBody>
          <a:bodyPr/>
          <a:lstStyle/>
          <a:p>
            <a:fld id="{93D8CEAC-B183-4F61-9ACB-253D235719CA}" type="slidenum">
              <a:rPr lang="en-US" smtClean="0"/>
              <a:t>41</a:t>
            </a:fld>
            <a:endParaRPr lang="en-US"/>
          </a:p>
        </p:txBody>
      </p:sp>
    </p:spTree>
    <p:extLst>
      <p:ext uri="{BB962C8B-B14F-4D97-AF65-F5344CB8AC3E}">
        <p14:creationId xmlns:p14="http://schemas.microsoft.com/office/powerpoint/2010/main" val="10824131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D8CEAC-B183-4F61-9ACB-253D235719CA}" type="slidenum">
              <a:rPr lang="en-US" smtClean="0"/>
              <a:t>42</a:t>
            </a:fld>
            <a:endParaRPr lang="en-US"/>
          </a:p>
        </p:txBody>
      </p:sp>
    </p:spTree>
    <p:extLst>
      <p:ext uri="{BB962C8B-B14F-4D97-AF65-F5344CB8AC3E}">
        <p14:creationId xmlns:p14="http://schemas.microsoft.com/office/powerpoint/2010/main" val="1490534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Service Based Subscriptions – Previously Impact Type</a:t>
            </a:r>
          </a:p>
          <a:p>
            <a:r>
              <a:rPr lang="en-US" baseline="0" dirty="0"/>
              <a:t>*IT Staff will continue to receive all notifications.</a:t>
            </a:r>
          </a:p>
        </p:txBody>
      </p:sp>
      <p:sp>
        <p:nvSpPr>
          <p:cNvPr id="4" name="Slide Number Placeholder 3"/>
          <p:cNvSpPr>
            <a:spLocks noGrp="1"/>
          </p:cNvSpPr>
          <p:nvPr>
            <p:ph type="sldNum" sz="quarter" idx="10"/>
          </p:nvPr>
        </p:nvSpPr>
        <p:spPr/>
        <p:txBody>
          <a:bodyPr/>
          <a:lstStyle/>
          <a:p>
            <a:fld id="{93D8CEAC-B183-4F61-9ACB-253D235719CA}" type="slidenum">
              <a:rPr lang="en-US" smtClean="0"/>
              <a:t>43</a:t>
            </a:fld>
            <a:endParaRPr lang="en-US"/>
          </a:p>
        </p:txBody>
      </p:sp>
    </p:spTree>
    <p:extLst>
      <p:ext uri="{BB962C8B-B14F-4D97-AF65-F5344CB8AC3E}">
        <p14:creationId xmlns:p14="http://schemas.microsoft.com/office/powerpoint/2010/main" val="17385842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Service Based Subscriptions – Previously Impact Type</a:t>
            </a:r>
          </a:p>
          <a:p>
            <a:r>
              <a:rPr lang="en-US" baseline="0" dirty="0"/>
              <a:t>*IT Staff will continue to receive all notifications.</a:t>
            </a:r>
          </a:p>
        </p:txBody>
      </p:sp>
      <p:sp>
        <p:nvSpPr>
          <p:cNvPr id="4" name="Slide Number Placeholder 3"/>
          <p:cNvSpPr>
            <a:spLocks noGrp="1"/>
          </p:cNvSpPr>
          <p:nvPr>
            <p:ph type="sldNum" sz="quarter" idx="10"/>
          </p:nvPr>
        </p:nvSpPr>
        <p:spPr/>
        <p:txBody>
          <a:bodyPr/>
          <a:lstStyle/>
          <a:p>
            <a:fld id="{93D8CEAC-B183-4F61-9ACB-253D235719CA}" type="slidenum">
              <a:rPr lang="en-US" smtClean="0"/>
              <a:t>44</a:t>
            </a:fld>
            <a:endParaRPr lang="en-US"/>
          </a:p>
        </p:txBody>
      </p:sp>
    </p:spTree>
    <p:extLst>
      <p:ext uri="{BB962C8B-B14F-4D97-AF65-F5344CB8AC3E}">
        <p14:creationId xmlns:p14="http://schemas.microsoft.com/office/powerpoint/2010/main" val="16541547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Service Based Subscriptions – Previously Impact Type</a:t>
            </a:r>
          </a:p>
          <a:p>
            <a:r>
              <a:rPr lang="en-US" baseline="0" dirty="0"/>
              <a:t>*IT Staff will continue to receive all notifications.</a:t>
            </a:r>
          </a:p>
        </p:txBody>
      </p:sp>
      <p:sp>
        <p:nvSpPr>
          <p:cNvPr id="4" name="Slide Number Placeholder 3"/>
          <p:cNvSpPr>
            <a:spLocks noGrp="1"/>
          </p:cNvSpPr>
          <p:nvPr>
            <p:ph type="sldNum" sz="quarter" idx="10"/>
          </p:nvPr>
        </p:nvSpPr>
        <p:spPr/>
        <p:txBody>
          <a:bodyPr/>
          <a:lstStyle/>
          <a:p>
            <a:fld id="{93D8CEAC-B183-4F61-9ACB-253D235719CA}" type="slidenum">
              <a:rPr lang="en-US" smtClean="0"/>
              <a:t>45</a:t>
            </a:fld>
            <a:endParaRPr lang="en-US"/>
          </a:p>
        </p:txBody>
      </p:sp>
    </p:spTree>
    <p:extLst>
      <p:ext uri="{BB962C8B-B14F-4D97-AF65-F5344CB8AC3E}">
        <p14:creationId xmlns:p14="http://schemas.microsoft.com/office/powerpoint/2010/main" val="33501595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Service Based Subscriptions – Previously Impact Type</a:t>
            </a:r>
          </a:p>
          <a:p>
            <a:r>
              <a:rPr lang="en-US" baseline="0" dirty="0"/>
              <a:t>*IT Staff will continue to receive all notifications.</a:t>
            </a:r>
          </a:p>
        </p:txBody>
      </p:sp>
      <p:sp>
        <p:nvSpPr>
          <p:cNvPr id="4" name="Slide Number Placeholder 3"/>
          <p:cNvSpPr>
            <a:spLocks noGrp="1"/>
          </p:cNvSpPr>
          <p:nvPr>
            <p:ph type="sldNum" sz="quarter" idx="10"/>
          </p:nvPr>
        </p:nvSpPr>
        <p:spPr/>
        <p:txBody>
          <a:bodyPr/>
          <a:lstStyle/>
          <a:p>
            <a:fld id="{93D8CEAC-B183-4F61-9ACB-253D235719CA}" type="slidenum">
              <a:rPr lang="en-US" smtClean="0"/>
              <a:t>46</a:t>
            </a:fld>
            <a:endParaRPr lang="en-US"/>
          </a:p>
        </p:txBody>
      </p:sp>
    </p:spTree>
    <p:extLst>
      <p:ext uri="{BB962C8B-B14F-4D97-AF65-F5344CB8AC3E}">
        <p14:creationId xmlns:p14="http://schemas.microsoft.com/office/powerpoint/2010/main" val="39621911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D8CEAC-B183-4F61-9ACB-253D235719CA}" type="slidenum">
              <a:rPr lang="en-US" smtClean="0"/>
              <a:t>47</a:t>
            </a:fld>
            <a:endParaRPr lang="en-US"/>
          </a:p>
        </p:txBody>
      </p:sp>
    </p:spTree>
    <p:extLst>
      <p:ext uri="{BB962C8B-B14F-4D97-AF65-F5344CB8AC3E}">
        <p14:creationId xmlns:p14="http://schemas.microsoft.com/office/powerpoint/2010/main" val="39679684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D8CEAC-B183-4F61-9ACB-253D235719CA}" type="slidenum">
              <a:rPr lang="en-US" smtClean="0"/>
              <a:t>48</a:t>
            </a:fld>
            <a:endParaRPr lang="en-US"/>
          </a:p>
        </p:txBody>
      </p:sp>
    </p:spTree>
    <p:extLst>
      <p:ext uri="{BB962C8B-B14F-4D97-AF65-F5344CB8AC3E}">
        <p14:creationId xmlns:p14="http://schemas.microsoft.com/office/powerpoint/2010/main" val="1654187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D8CEAC-B183-4F61-9ACB-253D235719CA}" type="slidenum">
              <a:rPr lang="en-US" smtClean="0"/>
              <a:t>49</a:t>
            </a:fld>
            <a:endParaRPr lang="en-US"/>
          </a:p>
        </p:txBody>
      </p:sp>
    </p:spTree>
    <p:extLst>
      <p:ext uri="{BB962C8B-B14F-4D97-AF65-F5344CB8AC3E}">
        <p14:creationId xmlns:p14="http://schemas.microsoft.com/office/powerpoint/2010/main" val="2135611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D8CEAC-B183-4F61-9ACB-253D235719CA}" type="slidenum">
              <a:rPr lang="en-US" smtClean="0"/>
              <a:t>5</a:t>
            </a:fld>
            <a:endParaRPr lang="en-US"/>
          </a:p>
        </p:txBody>
      </p:sp>
    </p:spTree>
    <p:extLst>
      <p:ext uri="{BB962C8B-B14F-4D97-AF65-F5344CB8AC3E}">
        <p14:creationId xmlns:p14="http://schemas.microsoft.com/office/powerpoint/2010/main" val="18885269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D8CEAC-B183-4F61-9ACB-253D235719CA}" type="slidenum">
              <a:rPr lang="en-US" smtClean="0"/>
              <a:t>52</a:t>
            </a:fld>
            <a:endParaRPr lang="en-US"/>
          </a:p>
        </p:txBody>
      </p:sp>
    </p:spTree>
    <p:extLst>
      <p:ext uri="{BB962C8B-B14F-4D97-AF65-F5344CB8AC3E}">
        <p14:creationId xmlns:p14="http://schemas.microsoft.com/office/powerpoint/2010/main" val="7405664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6D638-A585-4463-BBF6-0CAD0758AC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85655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6042E6-7A46-4F42-A94D-454183AC4547}" type="slidenum">
              <a:rPr lang="en-US" smtClean="0"/>
              <a:t>64</a:t>
            </a:fld>
            <a:endParaRPr lang="en-US"/>
          </a:p>
        </p:txBody>
      </p:sp>
    </p:spTree>
    <p:extLst>
      <p:ext uri="{BB962C8B-B14F-4D97-AF65-F5344CB8AC3E}">
        <p14:creationId xmlns:p14="http://schemas.microsoft.com/office/powerpoint/2010/main" val="7329686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0B15D4-C950-2E43-B005-D9554112A2D8}" type="slidenum">
              <a:rPr lang="en-US" smtClean="0"/>
              <a:t>69</a:t>
            </a:fld>
            <a:endParaRPr lang="en-US"/>
          </a:p>
        </p:txBody>
      </p:sp>
    </p:spTree>
    <p:extLst>
      <p:ext uri="{BB962C8B-B14F-4D97-AF65-F5344CB8AC3E}">
        <p14:creationId xmlns:p14="http://schemas.microsoft.com/office/powerpoint/2010/main" val="33493240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6042E6-7A46-4F42-A94D-454183AC4547}" type="slidenum">
              <a:rPr lang="en-US" smtClean="0"/>
              <a:t>70</a:t>
            </a:fld>
            <a:endParaRPr lang="en-US"/>
          </a:p>
        </p:txBody>
      </p:sp>
    </p:spTree>
    <p:extLst>
      <p:ext uri="{BB962C8B-B14F-4D97-AF65-F5344CB8AC3E}">
        <p14:creationId xmlns:p14="http://schemas.microsoft.com/office/powerpoint/2010/main" val="41164277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D8CEAC-B183-4F61-9ACB-253D235719CA}" type="slidenum">
              <a:rPr lang="en-US" smtClean="0"/>
              <a:t>71</a:t>
            </a:fld>
            <a:endParaRPr lang="en-US"/>
          </a:p>
        </p:txBody>
      </p:sp>
    </p:spTree>
    <p:extLst>
      <p:ext uri="{BB962C8B-B14F-4D97-AF65-F5344CB8AC3E}">
        <p14:creationId xmlns:p14="http://schemas.microsoft.com/office/powerpoint/2010/main" val="34757148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D8CEAC-B183-4F61-9ACB-253D235719CA}" type="slidenum">
              <a:rPr lang="en-US" smtClean="0"/>
              <a:t>72</a:t>
            </a:fld>
            <a:endParaRPr lang="en-US"/>
          </a:p>
        </p:txBody>
      </p:sp>
    </p:spTree>
    <p:extLst>
      <p:ext uri="{BB962C8B-B14F-4D97-AF65-F5344CB8AC3E}">
        <p14:creationId xmlns:p14="http://schemas.microsoft.com/office/powerpoint/2010/main" val="319009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D8CEAC-B183-4F61-9ACB-253D235719CA}" type="slidenum">
              <a:rPr lang="en-US" smtClean="0"/>
              <a:t>6</a:t>
            </a:fld>
            <a:endParaRPr lang="en-US"/>
          </a:p>
        </p:txBody>
      </p:sp>
    </p:spTree>
    <p:extLst>
      <p:ext uri="{BB962C8B-B14F-4D97-AF65-F5344CB8AC3E}">
        <p14:creationId xmlns:p14="http://schemas.microsoft.com/office/powerpoint/2010/main" val="618960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D8CEAC-B183-4F61-9ACB-253D235719CA}" type="slidenum">
              <a:rPr lang="en-US" smtClean="0"/>
              <a:t>7</a:t>
            </a:fld>
            <a:endParaRPr lang="en-US"/>
          </a:p>
        </p:txBody>
      </p:sp>
    </p:spTree>
    <p:extLst>
      <p:ext uri="{BB962C8B-B14F-4D97-AF65-F5344CB8AC3E}">
        <p14:creationId xmlns:p14="http://schemas.microsoft.com/office/powerpoint/2010/main" val="2178745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D8CEAC-B183-4F61-9ACB-253D235719CA}" type="slidenum">
              <a:rPr lang="en-US" smtClean="0"/>
              <a:t>8</a:t>
            </a:fld>
            <a:endParaRPr lang="en-US"/>
          </a:p>
        </p:txBody>
      </p:sp>
    </p:spTree>
    <p:extLst>
      <p:ext uri="{BB962C8B-B14F-4D97-AF65-F5344CB8AC3E}">
        <p14:creationId xmlns:p14="http://schemas.microsoft.com/office/powerpoint/2010/main" val="23940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D8CEAC-B183-4F61-9ACB-253D235719CA}" type="slidenum">
              <a:rPr lang="en-US" smtClean="0"/>
              <a:t>9</a:t>
            </a:fld>
            <a:endParaRPr lang="en-US"/>
          </a:p>
        </p:txBody>
      </p:sp>
    </p:spTree>
    <p:extLst>
      <p:ext uri="{BB962C8B-B14F-4D97-AF65-F5344CB8AC3E}">
        <p14:creationId xmlns:p14="http://schemas.microsoft.com/office/powerpoint/2010/main" val="3258258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EC222DF-4A0C-564A-BDC4-89C55FF98B72}" type="datetimeFigureOut">
              <a:rPr lang="en-US" smtClean="0"/>
              <a:t>8/2/2019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968913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C222DF-4A0C-564A-BDC4-89C55FF98B72}" type="datetimeFigureOut">
              <a:rPr lang="en-US" smtClean="0"/>
              <a:t>8/2/2019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3477014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C222DF-4A0C-564A-BDC4-89C55FF98B72}" type="datetimeFigureOut">
              <a:rPr lang="en-US" smtClean="0"/>
              <a:t>8/2/2019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3372229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C222DF-4A0C-564A-BDC4-89C55FF98B72}" type="datetimeFigureOut">
              <a:rPr lang="en-US" smtClean="0"/>
              <a:t>8/2/2019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2701420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C222DF-4A0C-564A-BDC4-89C55FF98B72}" type="datetimeFigureOut">
              <a:rPr lang="en-US" smtClean="0"/>
              <a:t>8/2/2019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1779266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EC222DF-4A0C-564A-BDC4-89C55FF98B72}" type="datetimeFigureOut">
              <a:rPr lang="en-US" smtClean="0"/>
              <a:t>8/2/2019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4203017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EC222DF-4A0C-564A-BDC4-89C55FF98B72}" type="datetimeFigureOut">
              <a:rPr lang="en-US" smtClean="0"/>
              <a:t>8/2/2019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3647730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EC222DF-4A0C-564A-BDC4-89C55FF98B72}" type="datetimeFigureOut">
              <a:rPr lang="en-US" smtClean="0"/>
              <a:t>8/2/2019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1236875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C222DF-4A0C-564A-BDC4-89C55FF98B72}" type="datetimeFigureOut">
              <a:rPr lang="en-US" smtClean="0"/>
              <a:t>8/2/2019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757973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C222DF-4A0C-564A-BDC4-89C55FF98B72}" type="datetimeFigureOut">
              <a:rPr lang="en-US" smtClean="0"/>
              <a:t>8/2/2019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188876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C222DF-4A0C-564A-BDC4-89C55FF98B72}" type="datetimeFigureOut">
              <a:rPr lang="en-US" smtClean="0"/>
              <a:t>8/2/2019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759036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EC222DF-4A0C-564A-BDC4-89C55FF98B72}" type="datetimeFigureOut">
              <a:rPr lang="en-US" smtClean="0"/>
              <a:t>8/2/2019</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0700931-7141-904F-B72F-E2098AC593DB}" type="slidenum">
              <a:rPr lang="en-US" smtClean="0"/>
              <a:t>‹#›</a:t>
            </a:fld>
            <a:endParaRPr lang="en-US"/>
          </a:p>
        </p:txBody>
      </p:sp>
    </p:spTree>
    <p:extLst>
      <p:ext uri="{BB962C8B-B14F-4D97-AF65-F5344CB8AC3E}">
        <p14:creationId xmlns:p14="http://schemas.microsoft.com/office/powerpoint/2010/main" val="6266368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g"/><Relationship Id="rId7" Type="http://schemas.openxmlformats.org/officeDocument/2006/relationships/diagramColors" Target="../diagrams/colors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mailto:uprint@ilstu.edu"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e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https://redbirdlife.illinoisstate.edu/" TargetMode="Externa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png"/><Relationship Id="rId3" Type="http://schemas.openxmlformats.org/officeDocument/2006/relationships/notesSlide" Target="../notesSlides/notesSlide25.xml"/><Relationship Id="rId7" Type="http://schemas.openxmlformats.org/officeDocument/2006/relationships/image" Target="../media/image19.wmf"/><Relationship Id="rId12"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23.png"/><Relationship Id="rId5" Type="http://schemas.openxmlformats.org/officeDocument/2006/relationships/image" Target="../media/image21.png"/><Relationship Id="rId10" Type="http://schemas.openxmlformats.org/officeDocument/2006/relationships/image" Target="../media/image20.wmf"/><Relationship Id="rId4" Type="http://schemas.openxmlformats.org/officeDocument/2006/relationships/image" Target="../media/image2.jpg"/><Relationship Id="rId9" Type="http://schemas.openxmlformats.org/officeDocument/2006/relationships/oleObject" Target="../embeddings/oleObject2.bin"/></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26.xml"/><Relationship Id="rId7"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7.png"/><Relationship Id="rId5" Type="http://schemas.openxmlformats.org/officeDocument/2006/relationships/image" Target="../media/image12.png"/><Relationship Id="rId10" Type="http://schemas.openxmlformats.org/officeDocument/2006/relationships/image" Target="../media/image29.png"/><Relationship Id="rId4" Type="http://schemas.openxmlformats.org/officeDocument/2006/relationships/image" Target="../media/image2.jpg"/><Relationship Id="rId9" Type="http://schemas.openxmlformats.org/officeDocument/2006/relationships/image" Target="../media/image26.wmf"/></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mailto:jjsmit1@ilstu.edu" TargetMode="External"/><Relationship Id="rId5" Type="http://schemas.openxmlformats.org/officeDocument/2006/relationships/hyperlink" Target="mailto:StudentAffairsIT@IllinoisState.edu" TargetMode="External"/><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png"/><Relationship Id="rId5" Type="http://schemas.openxmlformats.org/officeDocument/2006/relationships/image" Target="../media/image2.jp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39.jp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2.jpg"/><Relationship Id="rId1" Type="http://schemas.openxmlformats.org/officeDocument/2006/relationships/slideLayout" Target="../slideLayouts/slideLayout3.xml"/><Relationship Id="rId6" Type="http://schemas.openxmlformats.org/officeDocument/2006/relationships/image" Target="../media/image66.jpg"/><Relationship Id="rId5" Type="http://schemas.openxmlformats.org/officeDocument/2006/relationships/image" Target="../media/image59.png"/><Relationship Id="rId4" Type="http://schemas.openxmlformats.org/officeDocument/2006/relationships/image" Target="../media/image65.jpg"/></Relationships>
</file>

<file path=ppt/slides/_rels/slide6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6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72.tiff"/><Relationship Id="rId5" Type="http://schemas.openxmlformats.org/officeDocument/2006/relationships/image" Target="../media/image71.jpg"/><Relationship Id="rId4" Type="http://schemas.openxmlformats.org/officeDocument/2006/relationships/image" Target="../media/image70.jp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7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d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Tree>
    <p:extLst>
      <p:ext uri="{BB962C8B-B14F-4D97-AF65-F5344CB8AC3E}">
        <p14:creationId xmlns:p14="http://schemas.microsoft.com/office/powerpoint/2010/main" val="4360159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1354"/>
            <a:ext cx="9138197" cy="5143500"/>
          </a:xfrm>
          <a:prstGeom prst="rect">
            <a:avLst/>
          </a:prstGeom>
        </p:spPr>
      </p:pic>
      <p:sp>
        <p:nvSpPr>
          <p:cNvPr id="2" name="Title 1"/>
          <p:cNvSpPr>
            <a:spLocks noGrp="1"/>
          </p:cNvSpPr>
          <p:nvPr>
            <p:ph type="title"/>
          </p:nvPr>
        </p:nvSpPr>
        <p:spPr/>
        <p:txBody>
          <a:bodyPr/>
          <a:lstStyle/>
          <a:p>
            <a:r>
              <a:rPr lang="en-US" dirty="0"/>
              <a:t>Academic Enhancement Fund</a:t>
            </a:r>
          </a:p>
        </p:txBody>
      </p:sp>
      <p:sp>
        <p:nvSpPr>
          <p:cNvPr id="3" name="Content Placeholder 2"/>
          <p:cNvSpPr>
            <a:spLocks noGrp="1"/>
          </p:cNvSpPr>
          <p:nvPr>
            <p:ph idx="1"/>
          </p:nvPr>
        </p:nvSpPr>
        <p:spPr/>
        <p:txBody>
          <a:bodyPr/>
          <a:lstStyle/>
          <a:p>
            <a:r>
              <a:rPr lang="en-US" dirty="0"/>
              <a:t>New per credit hour fee  </a:t>
            </a:r>
          </a:p>
          <a:p>
            <a:r>
              <a:rPr lang="en-US" dirty="0"/>
              <a:t>Revenue to be used for</a:t>
            </a:r>
          </a:p>
          <a:p>
            <a:pPr lvl="1"/>
            <a:r>
              <a:rPr lang="en-US" dirty="0"/>
              <a:t>Academic technologies and new academic facilities that support student success</a:t>
            </a:r>
          </a:p>
          <a:p>
            <a:r>
              <a:rPr lang="en-US" dirty="0"/>
              <a:t>Software, hardware, spaces, services </a:t>
            </a:r>
          </a:p>
          <a:p>
            <a:r>
              <a:rPr lang="en-US" dirty="0"/>
              <a:t>Replaces the “</a:t>
            </a:r>
            <a:r>
              <a:rPr lang="en-US" dirty="0" err="1"/>
              <a:t>TechTuition</a:t>
            </a:r>
            <a:r>
              <a:rPr lang="en-US" dirty="0"/>
              <a:t>” Fund… </a:t>
            </a:r>
          </a:p>
        </p:txBody>
      </p:sp>
      <p:sp>
        <p:nvSpPr>
          <p:cNvPr id="5" name="TextBox 4">
            <a:extLst>
              <a:ext uri="{FF2B5EF4-FFF2-40B4-BE49-F238E27FC236}">
                <a16:creationId xmlns:a16="http://schemas.microsoft.com/office/drawing/2014/main" id="{24E6531E-9D22-41EE-91FD-D47B2B309F4D}"/>
              </a:ext>
            </a:extLst>
          </p:cNvPr>
          <p:cNvSpPr txBox="1"/>
          <p:nvPr/>
        </p:nvSpPr>
        <p:spPr>
          <a:xfrm>
            <a:off x="7076049" y="4734469"/>
            <a:ext cx="1918089" cy="461665"/>
          </a:xfrm>
          <a:prstGeom prst="rect">
            <a:avLst/>
          </a:prstGeom>
          <a:noFill/>
        </p:spPr>
        <p:txBody>
          <a:bodyPr wrap="none" rtlCol="0">
            <a:spAutoFit/>
          </a:bodyPr>
          <a:lstStyle/>
          <a:p>
            <a:r>
              <a:rPr lang="en-US" sz="2400" dirty="0"/>
              <a:t>Mark </a:t>
            </a:r>
            <a:r>
              <a:rPr lang="en-US" sz="2400" dirty="0" err="1"/>
              <a:t>Walbert</a:t>
            </a:r>
            <a:endParaRPr lang="en-US" sz="2400" dirty="0"/>
          </a:p>
        </p:txBody>
      </p:sp>
    </p:spTree>
    <p:extLst>
      <p:ext uri="{BB962C8B-B14F-4D97-AF65-F5344CB8AC3E}">
        <p14:creationId xmlns:p14="http://schemas.microsoft.com/office/powerpoint/2010/main" val="16788610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dirty="0"/>
              <a:t>Academic Enhancement Fund</a:t>
            </a:r>
          </a:p>
        </p:txBody>
      </p:sp>
      <p:sp>
        <p:nvSpPr>
          <p:cNvPr id="3" name="Content Placeholder 2"/>
          <p:cNvSpPr>
            <a:spLocks noGrp="1"/>
          </p:cNvSpPr>
          <p:nvPr>
            <p:ph idx="1"/>
          </p:nvPr>
        </p:nvSpPr>
        <p:spPr/>
        <p:txBody>
          <a:bodyPr>
            <a:normAutofit fontScale="92500" lnSpcReduction="10000"/>
          </a:bodyPr>
          <a:lstStyle/>
          <a:p>
            <a:r>
              <a:rPr lang="en-US" dirty="0"/>
              <a:t>Still allocates funds for Deans to use </a:t>
            </a:r>
          </a:p>
          <a:p>
            <a:r>
              <a:rPr lang="en-US" dirty="0"/>
              <a:t>Picks up the software bills formerly paid by TT and Office of the Provost </a:t>
            </a:r>
          </a:p>
          <a:p>
            <a:r>
              <a:rPr lang="en-US" dirty="0"/>
              <a:t>New this year:</a:t>
            </a:r>
          </a:p>
          <a:p>
            <a:pPr lvl="1"/>
            <a:r>
              <a:rPr lang="en-US" dirty="0"/>
              <a:t>“Free” printing for students </a:t>
            </a:r>
          </a:p>
          <a:p>
            <a:pPr lvl="1"/>
            <a:r>
              <a:rPr lang="en-US" dirty="0"/>
              <a:t>ArcGIS software </a:t>
            </a:r>
          </a:p>
          <a:p>
            <a:pPr lvl="1"/>
            <a:r>
              <a:rPr lang="en-US" dirty="0"/>
              <a:t>Adobe CC for students…? </a:t>
            </a:r>
          </a:p>
        </p:txBody>
      </p:sp>
      <p:sp>
        <p:nvSpPr>
          <p:cNvPr id="5" name="TextBox 4">
            <a:extLst>
              <a:ext uri="{FF2B5EF4-FFF2-40B4-BE49-F238E27FC236}">
                <a16:creationId xmlns:a16="http://schemas.microsoft.com/office/drawing/2014/main" id="{7F040A52-B536-4468-9CCE-1C032BFF8270}"/>
              </a:ext>
            </a:extLst>
          </p:cNvPr>
          <p:cNvSpPr txBox="1"/>
          <p:nvPr/>
        </p:nvSpPr>
        <p:spPr>
          <a:xfrm>
            <a:off x="6994409" y="4407396"/>
            <a:ext cx="1918089" cy="461665"/>
          </a:xfrm>
          <a:prstGeom prst="rect">
            <a:avLst/>
          </a:prstGeom>
          <a:noFill/>
        </p:spPr>
        <p:txBody>
          <a:bodyPr wrap="none" rtlCol="0">
            <a:spAutoFit/>
          </a:bodyPr>
          <a:lstStyle/>
          <a:p>
            <a:r>
              <a:rPr lang="en-US" sz="2400" dirty="0"/>
              <a:t>Mark </a:t>
            </a:r>
            <a:r>
              <a:rPr lang="en-US" sz="2400" dirty="0" err="1"/>
              <a:t>Walbert</a:t>
            </a:r>
            <a:endParaRPr lang="en-US" sz="2400" dirty="0"/>
          </a:p>
        </p:txBody>
      </p:sp>
    </p:spTree>
    <p:extLst>
      <p:ext uri="{BB962C8B-B14F-4D97-AF65-F5344CB8AC3E}">
        <p14:creationId xmlns:p14="http://schemas.microsoft.com/office/powerpoint/2010/main" val="30908226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dirty="0"/>
              <a:t>Academic Enhancement Fund</a:t>
            </a:r>
          </a:p>
        </p:txBody>
      </p:sp>
      <p:sp>
        <p:nvSpPr>
          <p:cNvPr id="3" name="Content Placeholder 2"/>
          <p:cNvSpPr>
            <a:spLocks noGrp="1"/>
          </p:cNvSpPr>
          <p:nvPr>
            <p:ph idx="1"/>
          </p:nvPr>
        </p:nvSpPr>
        <p:spPr/>
        <p:txBody>
          <a:bodyPr/>
          <a:lstStyle/>
          <a:p>
            <a:r>
              <a:rPr lang="en-US" dirty="0" err="1"/>
              <a:t>uLabs</a:t>
            </a:r>
            <a:r>
              <a:rPr lang="en-US" dirty="0"/>
              <a:t> support for STV 250 and SCH 230 now managed by CAS-IT </a:t>
            </a:r>
          </a:p>
          <a:p>
            <a:r>
              <a:rPr lang="en-US" dirty="0" err="1"/>
              <a:t>uLabs</a:t>
            </a:r>
            <a:r>
              <a:rPr lang="en-US" dirty="0"/>
              <a:t> support for MLB 213B now managed by MLB-IT </a:t>
            </a:r>
          </a:p>
        </p:txBody>
      </p:sp>
      <p:sp>
        <p:nvSpPr>
          <p:cNvPr id="5" name="TextBox 4">
            <a:extLst>
              <a:ext uri="{FF2B5EF4-FFF2-40B4-BE49-F238E27FC236}">
                <a16:creationId xmlns:a16="http://schemas.microsoft.com/office/drawing/2014/main" id="{85B55E3A-460D-4A00-991E-45E9462F5DC0}"/>
              </a:ext>
            </a:extLst>
          </p:cNvPr>
          <p:cNvSpPr txBox="1"/>
          <p:nvPr/>
        </p:nvSpPr>
        <p:spPr>
          <a:xfrm>
            <a:off x="6942406" y="4407396"/>
            <a:ext cx="1918089" cy="461665"/>
          </a:xfrm>
          <a:prstGeom prst="rect">
            <a:avLst/>
          </a:prstGeom>
          <a:noFill/>
        </p:spPr>
        <p:txBody>
          <a:bodyPr wrap="none" rtlCol="0">
            <a:spAutoFit/>
          </a:bodyPr>
          <a:lstStyle/>
          <a:p>
            <a:r>
              <a:rPr lang="en-US" sz="2400" dirty="0"/>
              <a:t>Mark </a:t>
            </a:r>
            <a:r>
              <a:rPr lang="en-US" sz="2400" dirty="0" err="1"/>
              <a:t>Walbert</a:t>
            </a:r>
            <a:endParaRPr lang="en-US" sz="2400" dirty="0"/>
          </a:p>
        </p:txBody>
      </p:sp>
    </p:spTree>
    <p:extLst>
      <p:ext uri="{BB962C8B-B14F-4D97-AF65-F5344CB8AC3E}">
        <p14:creationId xmlns:p14="http://schemas.microsoft.com/office/powerpoint/2010/main" val="18272027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dirty="0"/>
              <a:t>Multi-factor Authentication (MFA)</a:t>
            </a:r>
          </a:p>
        </p:txBody>
      </p:sp>
      <p:sp>
        <p:nvSpPr>
          <p:cNvPr id="3" name="Content Placeholder 2"/>
          <p:cNvSpPr>
            <a:spLocks noGrp="1"/>
          </p:cNvSpPr>
          <p:nvPr>
            <p:ph idx="1"/>
          </p:nvPr>
        </p:nvSpPr>
        <p:spPr>
          <a:xfrm>
            <a:off x="457200" y="1200151"/>
            <a:ext cx="8117058" cy="3394472"/>
          </a:xfrm>
        </p:spPr>
        <p:txBody>
          <a:bodyPr/>
          <a:lstStyle/>
          <a:p>
            <a:r>
              <a:rPr lang="en-US" dirty="0"/>
              <a:t>Pilot Project Underway</a:t>
            </a:r>
          </a:p>
          <a:p>
            <a:r>
              <a:rPr lang="en-US" dirty="0"/>
              <a:t>Microsoft Azure MFA Solution</a:t>
            </a:r>
          </a:p>
          <a:p>
            <a:r>
              <a:rPr lang="en-US" dirty="0"/>
              <a:t>Protects O365 Services</a:t>
            </a:r>
          </a:p>
          <a:p>
            <a:r>
              <a:rPr lang="en-US" b="1" dirty="0"/>
              <a:t>Conditional Access</a:t>
            </a:r>
          </a:p>
          <a:p>
            <a:r>
              <a:rPr lang="en-US" dirty="0"/>
              <a:t>Enabled through Account Management</a:t>
            </a:r>
          </a:p>
        </p:txBody>
      </p:sp>
      <p:sp>
        <p:nvSpPr>
          <p:cNvPr id="5" name="TextBox 4">
            <a:extLst>
              <a:ext uri="{FF2B5EF4-FFF2-40B4-BE49-F238E27FC236}">
                <a16:creationId xmlns:a16="http://schemas.microsoft.com/office/drawing/2014/main" id="{02232846-9E00-4CE8-A1D9-3118C5DB5286}"/>
              </a:ext>
            </a:extLst>
          </p:cNvPr>
          <p:cNvSpPr txBox="1"/>
          <p:nvPr/>
        </p:nvSpPr>
        <p:spPr>
          <a:xfrm>
            <a:off x="7182862" y="4413121"/>
            <a:ext cx="1503938" cy="461665"/>
          </a:xfrm>
          <a:prstGeom prst="rect">
            <a:avLst/>
          </a:prstGeom>
          <a:noFill/>
        </p:spPr>
        <p:txBody>
          <a:bodyPr wrap="none" rtlCol="0">
            <a:spAutoFit/>
          </a:bodyPr>
          <a:lstStyle/>
          <a:p>
            <a:r>
              <a:rPr lang="en-US" sz="2400" dirty="0"/>
              <a:t>Dan Taube</a:t>
            </a:r>
          </a:p>
        </p:txBody>
      </p:sp>
    </p:spTree>
    <p:extLst>
      <p:ext uri="{BB962C8B-B14F-4D97-AF65-F5344CB8AC3E}">
        <p14:creationId xmlns:p14="http://schemas.microsoft.com/office/powerpoint/2010/main" val="38717043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dirty="0"/>
              <a:t>Multi-factor Authentication (MFA)</a:t>
            </a:r>
          </a:p>
        </p:txBody>
      </p:sp>
      <p:sp>
        <p:nvSpPr>
          <p:cNvPr id="3" name="Content Placeholder 2"/>
          <p:cNvSpPr>
            <a:spLocks noGrp="1"/>
          </p:cNvSpPr>
          <p:nvPr>
            <p:ph idx="1"/>
          </p:nvPr>
        </p:nvSpPr>
        <p:spPr>
          <a:xfrm>
            <a:off x="457200" y="1200151"/>
            <a:ext cx="8117058" cy="3394472"/>
          </a:xfrm>
        </p:spPr>
        <p:txBody>
          <a:bodyPr/>
          <a:lstStyle/>
          <a:p>
            <a:pPr marL="0" indent="0" algn="ctr">
              <a:buNone/>
            </a:pPr>
            <a:r>
              <a:rPr lang="en-US" dirty="0"/>
              <a:t>Phased Pilot Project</a:t>
            </a:r>
          </a:p>
        </p:txBody>
      </p:sp>
      <p:graphicFrame>
        <p:nvGraphicFramePr>
          <p:cNvPr id="5" name="Diagram 4">
            <a:extLst>
              <a:ext uri="{FF2B5EF4-FFF2-40B4-BE49-F238E27FC236}">
                <a16:creationId xmlns:a16="http://schemas.microsoft.com/office/drawing/2014/main" id="{0F2EAE27-B03E-4C22-9159-ABC5CF9F3EF9}"/>
              </a:ext>
            </a:extLst>
          </p:cNvPr>
          <p:cNvGraphicFramePr/>
          <p:nvPr>
            <p:extLst/>
          </p:nvPr>
        </p:nvGraphicFramePr>
        <p:xfrm>
          <a:off x="483118" y="1774870"/>
          <a:ext cx="8171960" cy="22836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9BB579B5-6EEB-498D-8F30-2EDCE0A05478}"/>
              </a:ext>
            </a:extLst>
          </p:cNvPr>
          <p:cNvSpPr txBox="1"/>
          <p:nvPr/>
        </p:nvSpPr>
        <p:spPr>
          <a:xfrm>
            <a:off x="7352290" y="4539337"/>
            <a:ext cx="1503938" cy="461665"/>
          </a:xfrm>
          <a:prstGeom prst="rect">
            <a:avLst/>
          </a:prstGeom>
          <a:noFill/>
        </p:spPr>
        <p:txBody>
          <a:bodyPr wrap="none" rtlCol="0">
            <a:spAutoFit/>
          </a:bodyPr>
          <a:lstStyle/>
          <a:p>
            <a:r>
              <a:rPr lang="en-US" sz="2400" dirty="0"/>
              <a:t>Dan Taube</a:t>
            </a:r>
          </a:p>
        </p:txBody>
      </p:sp>
    </p:spTree>
    <p:extLst>
      <p:ext uri="{BB962C8B-B14F-4D97-AF65-F5344CB8AC3E}">
        <p14:creationId xmlns:p14="http://schemas.microsoft.com/office/powerpoint/2010/main" val="26335892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dirty="0"/>
              <a:t>Multi-factor Authentication (MFA)</a:t>
            </a:r>
          </a:p>
        </p:txBody>
      </p:sp>
      <p:sp>
        <p:nvSpPr>
          <p:cNvPr id="3" name="Content Placeholder 2"/>
          <p:cNvSpPr>
            <a:spLocks noGrp="1"/>
          </p:cNvSpPr>
          <p:nvPr>
            <p:ph idx="1"/>
          </p:nvPr>
        </p:nvSpPr>
        <p:spPr>
          <a:xfrm>
            <a:off x="457200" y="1200151"/>
            <a:ext cx="8117058" cy="3394472"/>
          </a:xfrm>
        </p:spPr>
        <p:txBody>
          <a:bodyPr>
            <a:normAutofit/>
          </a:bodyPr>
          <a:lstStyle/>
          <a:p>
            <a:pPr marL="0" indent="0" algn="ctr">
              <a:buNone/>
            </a:pPr>
            <a:r>
              <a:rPr lang="en-US" dirty="0"/>
              <a:t>Conditional Access</a:t>
            </a:r>
          </a:p>
          <a:p>
            <a:r>
              <a:rPr lang="en-US" sz="2800" dirty="0"/>
              <a:t>ISUNET traffic is exempt</a:t>
            </a:r>
          </a:p>
          <a:p>
            <a:r>
              <a:rPr lang="en-US" sz="2800" dirty="0"/>
              <a:t>Devices can be remembered</a:t>
            </a:r>
          </a:p>
          <a:p>
            <a:r>
              <a:rPr lang="en-US" sz="2800" dirty="0"/>
              <a:t>Enabled by security group</a:t>
            </a:r>
          </a:p>
        </p:txBody>
      </p:sp>
      <p:sp>
        <p:nvSpPr>
          <p:cNvPr id="5" name="TextBox 4">
            <a:extLst>
              <a:ext uri="{FF2B5EF4-FFF2-40B4-BE49-F238E27FC236}">
                <a16:creationId xmlns:a16="http://schemas.microsoft.com/office/drawing/2014/main" id="{4C529542-6059-42BB-8721-3E3C8B3F4A73}"/>
              </a:ext>
            </a:extLst>
          </p:cNvPr>
          <p:cNvSpPr txBox="1"/>
          <p:nvPr/>
        </p:nvSpPr>
        <p:spPr>
          <a:xfrm>
            <a:off x="7182862" y="4413121"/>
            <a:ext cx="1503938" cy="461665"/>
          </a:xfrm>
          <a:prstGeom prst="rect">
            <a:avLst/>
          </a:prstGeom>
          <a:noFill/>
        </p:spPr>
        <p:txBody>
          <a:bodyPr wrap="none" rtlCol="0">
            <a:spAutoFit/>
          </a:bodyPr>
          <a:lstStyle/>
          <a:p>
            <a:r>
              <a:rPr lang="en-US" sz="2400" dirty="0"/>
              <a:t>Dan Taube</a:t>
            </a:r>
          </a:p>
        </p:txBody>
      </p:sp>
    </p:spTree>
    <p:extLst>
      <p:ext uri="{BB962C8B-B14F-4D97-AF65-F5344CB8AC3E}">
        <p14:creationId xmlns:p14="http://schemas.microsoft.com/office/powerpoint/2010/main" val="5847965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dirty="0"/>
              <a:t>Multi-factor Authentication (MFA)</a:t>
            </a:r>
          </a:p>
        </p:txBody>
      </p:sp>
      <p:sp>
        <p:nvSpPr>
          <p:cNvPr id="3" name="Content Placeholder 2"/>
          <p:cNvSpPr>
            <a:spLocks noGrp="1"/>
          </p:cNvSpPr>
          <p:nvPr>
            <p:ph idx="1"/>
          </p:nvPr>
        </p:nvSpPr>
        <p:spPr>
          <a:xfrm>
            <a:off x="457200" y="1200151"/>
            <a:ext cx="8117058" cy="3394472"/>
          </a:xfrm>
        </p:spPr>
        <p:txBody>
          <a:bodyPr>
            <a:normAutofit/>
          </a:bodyPr>
          <a:lstStyle/>
          <a:p>
            <a:pPr marL="0" indent="0" algn="ctr">
              <a:buNone/>
            </a:pPr>
            <a:r>
              <a:rPr lang="en-US" dirty="0"/>
              <a:t>Contact methods (Use one or many)</a:t>
            </a:r>
          </a:p>
          <a:p>
            <a:r>
              <a:rPr lang="en-US" sz="2800" dirty="0"/>
              <a:t>Microsoft Authenticator for Push or OTP</a:t>
            </a:r>
          </a:p>
          <a:p>
            <a:r>
              <a:rPr lang="en-US" sz="2800" dirty="0"/>
              <a:t>Google Authenticator for OTP</a:t>
            </a:r>
          </a:p>
          <a:p>
            <a:r>
              <a:rPr lang="en-US" sz="2800" dirty="0"/>
              <a:t>Hardware token for OTP</a:t>
            </a:r>
          </a:p>
          <a:p>
            <a:r>
              <a:rPr lang="en-US" sz="2800" dirty="0"/>
              <a:t>Phone call to any number</a:t>
            </a:r>
          </a:p>
        </p:txBody>
      </p:sp>
      <p:pic>
        <p:nvPicPr>
          <p:cNvPr id="10" name="Picture 9">
            <a:extLst>
              <a:ext uri="{FF2B5EF4-FFF2-40B4-BE49-F238E27FC236}">
                <a16:creationId xmlns:a16="http://schemas.microsoft.com/office/drawing/2014/main" id="{E2A8B245-587B-45FA-9F33-40F62787225B}"/>
              </a:ext>
            </a:extLst>
          </p:cNvPr>
          <p:cNvPicPr>
            <a:picLocks noChangeAspect="1"/>
          </p:cNvPicPr>
          <p:nvPr/>
        </p:nvPicPr>
        <p:blipFill>
          <a:blip r:embed="rId4"/>
          <a:stretch>
            <a:fillRect/>
          </a:stretch>
        </p:blipFill>
        <p:spPr>
          <a:xfrm>
            <a:off x="7290551" y="1949313"/>
            <a:ext cx="1586163" cy="2175099"/>
          </a:xfrm>
          <a:prstGeom prst="rect">
            <a:avLst/>
          </a:prstGeom>
        </p:spPr>
      </p:pic>
      <p:pic>
        <p:nvPicPr>
          <p:cNvPr id="12" name="Picture 11">
            <a:extLst>
              <a:ext uri="{FF2B5EF4-FFF2-40B4-BE49-F238E27FC236}">
                <a16:creationId xmlns:a16="http://schemas.microsoft.com/office/drawing/2014/main" id="{6FB9D1AF-3399-495E-B6DE-B2A7765BC04E}"/>
              </a:ext>
            </a:extLst>
          </p:cNvPr>
          <p:cNvPicPr>
            <a:picLocks noChangeAspect="1"/>
          </p:cNvPicPr>
          <p:nvPr/>
        </p:nvPicPr>
        <p:blipFill>
          <a:blip r:embed="rId5"/>
          <a:stretch>
            <a:fillRect/>
          </a:stretch>
        </p:blipFill>
        <p:spPr>
          <a:xfrm>
            <a:off x="5314492" y="2489261"/>
            <a:ext cx="1786145" cy="1635151"/>
          </a:xfrm>
          <a:prstGeom prst="rect">
            <a:avLst/>
          </a:prstGeom>
        </p:spPr>
      </p:pic>
      <p:sp>
        <p:nvSpPr>
          <p:cNvPr id="7" name="TextBox 6">
            <a:extLst>
              <a:ext uri="{FF2B5EF4-FFF2-40B4-BE49-F238E27FC236}">
                <a16:creationId xmlns:a16="http://schemas.microsoft.com/office/drawing/2014/main" id="{8104141E-AF69-435F-9C5F-7A618CFFA5FD}"/>
              </a:ext>
            </a:extLst>
          </p:cNvPr>
          <p:cNvSpPr txBox="1"/>
          <p:nvPr/>
        </p:nvSpPr>
        <p:spPr>
          <a:xfrm>
            <a:off x="7182862" y="4413121"/>
            <a:ext cx="1503938" cy="461665"/>
          </a:xfrm>
          <a:prstGeom prst="rect">
            <a:avLst/>
          </a:prstGeom>
          <a:noFill/>
        </p:spPr>
        <p:txBody>
          <a:bodyPr wrap="none" rtlCol="0">
            <a:spAutoFit/>
          </a:bodyPr>
          <a:lstStyle/>
          <a:p>
            <a:r>
              <a:rPr lang="en-US" sz="2400" dirty="0"/>
              <a:t>Dan Taube</a:t>
            </a:r>
          </a:p>
        </p:txBody>
      </p:sp>
    </p:spTree>
    <p:extLst>
      <p:ext uri="{BB962C8B-B14F-4D97-AF65-F5344CB8AC3E}">
        <p14:creationId xmlns:p14="http://schemas.microsoft.com/office/powerpoint/2010/main" val="26272077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dirty="0" err="1"/>
              <a:t>uPrint</a:t>
            </a:r>
            <a:r>
              <a:rPr lang="en-US" dirty="0"/>
              <a:t> </a:t>
            </a:r>
            <a:r>
              <a:rPr lang="en-US" dirty="0" err="1"/>
              <a:t>MobilePrint</a:t>
            </a:r>
            <a:endParaRPr lang="en-US" dirty="0"/>
          </a:p>
        </p:txBody>
      </p:sp>
      <p:sp>
        <p:nvSpPr>
          <p:cNvPr id="3" name="Content Placeholder 2"/>
          <p:cNvSpPr>
            <a:spLocks noGrp="1"/>
          </p:cNvSpPr>
          <p:nvPr>
            <p:ph idx="1"/>
          </p:nvPr>
        </p:nvSpPr>
        <p:spPr>
          <a:xfrm>
            <a:off x="457200" y="1200151"/>
            <a:ext cx="8117058" cy="3394472"/>
          </a:xfrm>
        </p:spPr>
        <p:txBody>
          <a:bodyPr/>
          <a:lstStyle/>
          <a:p>
            <a:r>
              <a:rPr lang="en-US" dirty="0"/>
              <a:t>Pharos </a:t>
            </a:r>
            <a:r>
              <a:rPr lang="en-US" dirty="0" err="1"/>
              <a:t>Uniprint</a:t>
            </a:r>
            <a:r>
              <a:rPr lang="en-US" dirty="0"/>
              <a:t> Feature</a:t>
            </a:r>
          </a:p>
          <a:p>
            <a:r>
              <a:rPr lang="en-US" dirty="0"/>
              <a:t>Web and Mobile App</a:t>
            </a:r>
          </a:p>
          <a:p>
            <a:r>
              <a:rPr lang="en-US" dirty="0"/>
              <a:t>Email-to-Queue (</a:t>
            </a:r>
            <a:r>
              <a:rPr lang="en-US" dirty="0">
                <a:hlinkClick r:id="rId4"/>
              </a:rPr>
              <a:t>uprint@ilstu.edu</a:t>
            </a:r>
            <a:r>
              <a:rPr lang="en-US" dirty="0"/>
              <a:t>)</a:t>
            </a:r>
          </a:p>
          <a:p>
            <a:r>
              <a:rPr lang="en-US" dirty="0"/>
              <a:t>Upload from Anywhere</a:t>
            </a:r>
          </a:p>
          <a:p>
            <a:r>
              <a:rPr lang="en-US" dirty="0"/>
              <a:t>Pay and Print at a Release Station</a:t>
            </a:r>
          </a:p>
        </p:txBody>
      </p:sp>
      <p:sp>
        <p:nvSpPr>
          <p:cNvPr id="5" name="TextBox 4">
            <a:extLst>
              <a:ext uri="{FF2B5EF4-FFF2-40B4-BE49-F238E27FC236}">
                <a16:creationId xmlns:a16="http://schemas.microsoft.com/office/drawing/2014/main" id="{A0FD3A9B-2E17-41BC-A6C5-68F11DFF97BD}"/>
              </a:ext>
            </a:extLst>
          </p:cNvPr>
          <p:cNvSpPr txBox="1"/>
          <p:nvPr/>
        </p:nvSpPr>
        <p:spPr>
          <a:xfrm>
            <a:off x="7182862" y="4413121"/>
            <a:ext cx="1503938" cy="461665"/>
          </a:xfrm>
          <a:prstGeom prst="rect">
            <a:avLst/>
          </a:prstGeom>
          <a:noFill/>
        </p:spPr>
        <p:txBody>
          <a:bodyPr wrap="none" rtlCol="0">
            <a:spAutoFit/>
          </a:bodyPr>
          <a:lstStyle/>
          <a:p>
            <a:r>
              <a:rPr lang="en-US" sz="2400" dirty="0"/>
              <a:t>Dan Taube</a:t>
            </a:r>
          </a:p>
        </p:txBody>
      </p:sp>
    </p:spTree>
    <p:extLst>
      <p:ext uri="{BB962C8B-B14F-4D97-AF65-F5344CB8AC3E}">
        <p14:creationId xmlns:p14="http://schemas.microsoft.com/office/powerpoint/2010/main" val="37596487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dirty="0" err="1"/>
              <a:t>uPrint</a:t>
            </a:r>
            <a:r>
              <a:rPr lang="en-US" dirty="0"/>
              <a:t> </a:t>
            </a:r>
            <a:r>
              <a:rPr lang="en-US" dirty="0" err="1"/>
              <a:t>MobilePrint</a:t>
            </a:r>
            <a:endParaRPr lang="en-US" dirty="0"/>
          </a:p>
        </p:txBody>
      </p:sp>
      <p:sp>
        <p:nvSpPr>
          <p:cNvPr id="3" name="Content Placeholder 2"/>
          <p:cNvSpPr>
            <a:spLocks noGrp="1"/>
          </p:cNvSpPr>
          <p:nvPr>
            <p:ph idx="1"/>
          </p:nvPr>
        </p:nvSpPr>
        <p:spPr>
          <a:xfrm>
            <a:off x="457200" y="1200151"/>
            <a:ext cx="4332849" cy="3394472"/>
          </a:xfrm>
        </p:spPr>
        <p:txBody>
          <a:bodyPr>
            <a:normAutofit/>
          </a:bodyPr>
          <a:lstStyle/>
          <a:p>
            <a:r>
              <a:rPr lang="en-US" dirty="0"/>
              <a:t>Uses </a:t>
            </a:r>
            <a:r>
              <a:rPr lang="en-US" dirty="0" err="1"/>
              <a:t>CentralLogin</a:t>
            </a:r>
            <a:endParaRPr lang="en-US" dirty="0"/>
          </a:p>
          <a:p>
            <a:r>
              <a:rPr lang="en-US" dirty="0"/>
              <a:t>Branding underway</a:t>
            </a:r>
          </a:p>
          <a:p>
            <a:r>
              <a:rPr lang="en-US" dirty="0"/>
              <a:t>Articles in progress</a:t>
            </a:r>
          </a:p>
          <a:p>
            <a:r>
              <a:rPr lang="en-US" dirty="0"/>
              <a:t>Will be linked in My</a:t>
            </a:r>
          </a:p>
          <a:p>
            <a:r>
              <a:rPr lang="en-US" dirty="0"/>
              <a:t>Marketing by AT</a:t>
            </a:r>
          </a:p>
        </p:txBody>
      </p:sp>
      <p:pic>
        <p:nvPicPr>
          <p:cNvPr id="6" name="Picture 5">
            <a:extLst>
              <a:ext uri="{FF2B5EF4-FFF2-40B4-BE49-F238E27FC236}">
                <a16:creationId xmlns:a16="http://schemas.microsoft.com/office/drawing/2014/main" id="{4E4697F1-557D-4468-8043-8288DE281CB2}"/>
              </a:ext>
            </a:extLst>
          </p:cNvPr>
          <p:cNvPicPr>
            <a:picLocks noChangeAspect="1"/>
          </p:cNvPicPr>
          <p:nvPr/>
        </p:nvPicPr>
        <p:blipFill>
          <a:blip r:embed="rId4"/>
          <a:stretch>
            <a:fillRect/>
          </a:stretch>
        </p:blipFill>
        <p:spPr>
          <a:xfrm>
            <a:off x="4569098" y="1200151"/>
            <a:ext cx="3530991" cy="2630728"/>
          </a:xfrm>
          <a:prstGeom prst="rect">
            <a:avLst/>
          </a:prstGeom>
          <a:ln>
            <a:solidFill>
              <a:schemeClr val="tx1"/>
            </a:solidFill>
          </a:ln>
        </p:spPr>
      </p:pic>
      <p:pic>
        <p:nvPicPr>
          <p:cNvPr id="8" name="Picture 7">
            <a:extLst>
              <a:ext uri="{FF2B5EF4-FFF2-40B4-BE49-F238E27FC236}">
                <a16:creationId xmlns:a16="http://schemas.microsoft.com/office/drawing/2014/main" id="{D6E6E200-2241-4F32-92F4-9549A4943A41}"/>
              </a:ext>
            </a:extLst>
          </p:cNvPr>
          <p:cNvPicPr>
            <a:picLocks noChangeAspect="1"/>
          </p:cNvPicPr>
          <p:nvPr/>
        </p:nvPicPr>
        <p:blipFill>
          <a:blip r:embed="rId5"/>
          <a:stretch>
            <a:fillRect/>
          </a:stretch>
        </p:blipFill>
        <p:spPr>
          <a:xfrm>
            <a:off x="7368538" y="2376338"/>
            <a:ext cx="1250605" cy="2223297"/>
          </a:xfrm>
          <a:prstGeom prst="rect">
            <a:avLst/>
          </a:prstGeom>
          <a:ln>
            <a:solidFill>
              <a:schemeClr val="tx1"/>
            </a:solidFill>
          </a:ln>
        </p:spPr>
      </p:pic>
      <p:sp>
        <p:nvSpPr>
          <p:cNvPr id="7" name="TextBox 6">
            <a:extLst>
              <a:ext uri="{FF2B5EF4-FFF2-40B4-BE49-F238E27FC236}">
                <a16:creationId xmlns:a16="http://schemas.microsoft.com/office/drawing/2014/main" id="{3C4F833E-B7BB-459B-8B38-343888ED219F}"/>
              </a:ext>
            </a:extLst>
          </p:cNvPr>
          <p:cNvSpPr txBox="1"/>
          <p:nvPr/>
        </p:nvSpPr>
        <p:spPr>
          <a:xfrm>
            <a:off x="7182862" y="4681835"/>
            <a:ext cx="1503938" cy="461665"/>
          </a:xfrm>
          <a:prstGeom prst="rect">
            <a:avLst/>
          </a:prstGeom>
          <a:noFill/>
        </p:spPr>
        <p:txBody>
          <a:bodyPr wrap="none" rtlCol="0">
            <a:spAutoFit/>
          </a:bodyPr>
          <a:lstStyle/>
          <a:p>
            <a:r>
              <a:rPr lang="en-US" sz="2400" dirty="0"/>
              <a:t>Dan Taube</a:t>
            </a:r>
          </a:p>
        </p:txBody>
      </p:sp>
    </p:spTree>
    <p:extLst>
      <p:ext uri="{BB962C8B-B14F-4D97-AF65-F5344CB8AC3E}">
        <p14:creationId xmlns:p14="http://schemas.microsoft.com/office/powerpoint/2010/main" val="36027910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dirty="0"/>
              <a:t>Updates from APPS</a:t>
            </a:r>
          </a:p>
        </p:txBody>
      </p:sp>
      <p:sp>
        <p:nvSpPr>
          <p:cNvPr id="3" name="Content Placeholder 2"/>
          <p:cNvSpPr>
            <a:spLocks noGrp="1"/>
          </p:cNvSpPr>
          <p:nvPr>
            <p:ph idx="1"/>
          </p:nvPr>
        </p:nvSpPr>
        <p:spPr>
          <a:xfrm>
            <a:off x="457199" y="1200151"/>
            <a:ext cx="8463436" cy="3204325"/>
          </a:xfrm>
        </p:spPr>
        <p:txBody>
          <a:bodyPr>
            <a:normAutofit lnSpcReduction="10000"/>
          </a:bodyPr>
          <a:lstStyle/>
          <a:p>
            <a:r>
              <a:rPr lang="en-US" dirty="0"/>
              <a:t>Reggienet just got an upgrade, what changed?</a:t>
            </a:r>
          </a:p>
          <a:p>
            <a:pPr lvl="1"/>
            <a:r>
              <a:rPr lang="en-US" dirty="0"/>
              <a:t>Added Grading Rubrics!</a:t>
            </a:r>
          </a:p>
          <a:p>
            <a:r>
              <a:rPr lang="en-US" dirty="0"/>
              <a:t>Check out these great CIT sessions:</a:t>
            </a:r>
          </a:p>
          <a:p>
            <a:pPr lvl="1"/>
            <a:r>
              <a:rPr lang="nn-NO" dirty="0"/>
              <a:t>Illinois State's Digital Design System</a:t>
            </a:r>
          </a:p>
          <a:p>
            <a:pPr lvl="1"/>
            <a:r>
              <a:rPr lang="en-US" dirty="0"/>
              <a:t>AT Book Club - the First 1 1/2 Years</a:t>
            </a:r>
            <a:endParaRPr lang="nn-NO" dirty="0"/>
          </a:p>
          <a:p>
            <a:pPr lvl="1"/>
            <a:r>
              <a:rPr lang="en-US" dirty="0"/>
              <a:t>Prepping for Career Advancement</a:t>
            </a:r>
          </a:p>
        </p:txBody>
      </p:sp>
      <p:pic>
        <p:nvPicPr>
          <p:cNvPr id="1026" name="Picture 2" descr="Image result for paint spl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4480" y="1742268"/>
            <a:ext cx="1823717" cy="18237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The 1709 Blog: Supreme Court says copyright law does not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4480" y="3565985"/>
            <a:ext cx="1823717" cy="1577515"/>
          </a:xfrm>
          <a:prstGeom prst="rect">
            <a:avLst/>
          </a:prstGeom>
        </p:spPr>
      </p:pic>
      <p:pic>
        <p:nvPicPr>
          <p:cNvPr id="6" name="Picture 5" descr="5 Mistakes Businesses Make when Promoting Junior Employees ..."/>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0320" y="4070528"/>
            <a:ext cx="1464160" cy="1072972"/>
          </a:xfrm>
          <a:prstGeom prst="rect">
            <a:avLst/>
          </a:prstGeom>
        </p:spPr>
      </p:pic>
      <p:pic>
        <p:nvPicPr>
          <p:cNvPr id="1028" name="Picture 4" descr="Image result for reggie redbird illinois state universit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3857" y="1583338"/>
            <a:ext cx="600508" cy="70098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6033ED0-C6D3-438B-8E9E-D9151A869B7A}"/>
              </a:ext>
            </a:extLst>
          </p:cNvPr>
          <p:cNvSpPr txBox="1"/>
          <p:nvPr/>
        </p:nvSpPr>
        <p:spPr>
          <a:xfrm>
            <a:off x="3788560" y="4607014"/>
            <a:ext cx="2016899" cy="461665"/>
          </a:xfrm>
          <a:prstGeom prst="rect">
            <a:avLst/>
          </a:prstGeom>
          <a:noFill/>
        </p:spPr>
        <p:txBody>
          <a:bodyPr wrap="none" rtlCol="0">
            <a:spAutoFit/>
          </a:bodyPr>
          <a:lstStyle/>
          <a:p>
            <a:r>
              <a:rPr lang="en-US" sz="2400" dirty="0"/>
              <a:t>Amanda Smith</a:t>
            </a:r>
          </a:p>
        </p:txBody>
      </p:sp>
    </p:spTree>
    <p:extLst>
      <p:ext uri="{BB962C8B-B14F-4D97-AF65-F5344CB8AC3E}">
        <p14:creationId xmlns:p14="http://schemas.microsoft.com/office/powerpoint/2010/main" val="18278594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5" name="TextBox 4">
            <a:extLst>
              <a:ext uri="{FF2B5EF4-FFF2-40B4-BE49-F238E27FC236}">
                <a16:creationId xmlns:a16="http://schemas.microsoft.com/office/drawing/2014/main" id="{FF0264C4-702D-4ED8-8873-23B3165CCE8B}"/>
              </a:ext>
            </a:extLst>
          </p:cNvPr>
          <p:cNvSpPr txBox="1"/>
          <p:nvPr/>
        </p:nvSpPr>
        <p:spPr>
          <a:xfrm>
            <a:off x="1384572" y="1588168"/>
            <a:ext cx="6369051" cy="1569660"/>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9600" dirty="0">
                <a:solidFill>
                  <a:srgbClr val="C00000"/>
                </a:solidFill>
                <a:latin typeface="Eras Bold ITC" panose="020B0907030504020204" pitchFamily="34" charset="0"/>
              </a:rPr>
              <a:t>Welcome!</a:t>
            </a:r>
          </a:p>
        </p:txBody>
      </p:sp>
    </p:spTree>
    <p:extLst>
      <p:ext uri="{BB962C8B-B14F-4D97-AF65-F5344CB8AC3E}">
        <p14:creationId xmlns:p14="http://schemas.microsoft.com/office/powerpoint/2010/main" val="24197933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dirty="0"/>
              <a:t>Long Distance Authorization Codes</a:t>
            </a:r>
          </a:p>
        </p:txBody>
      </p: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292725" y="1063229"/>
            <a:ext cx="3394075" cy="3394075"/>
          </a:xfrm>
        </p:spPr>
      </p:pic>
      <p:sp>
        <p:nvSpPr>
          <p:cNvPr id="6" name="TextBox 5"/>
          <p:cNvSpPr txBox="1"/>
          <p:nvPr/>
        </p:nvSpPr>
        <p:spPr>
          <a:xfrm>
            <a:off x="457200" y="1063229"/>
            <a:ext cx="4297680" cy="3139321"/>
          </a:xfrm>
          <a:prstGeom prst="rect">
            <a:avLst/>
          </a:prstGeom>
          <a:noFill/>
        </p:spPr>
        <p:txBody>
          <a:bodyPr wrap="square" rtlCol="0">
            <a:spAutoFit/>
          </a:bodyPr>
          <a:lstStyle/>
          <a:p>
            <a:r>
              <a:rPr lang="en-US" dirty="0">
                <a:solidFill>
                  <a:srgbClr val="FF0000"/>
                </a:solidFill>
              </a:rPr>
              <a:t>Yep, getting rid of them.</a:t>
            </a:r>
          </a:p>
          <a:p>
            <a:endParaRPr lang="en-US" dirty="0"/>
          </a:p>
          <a:p>
            <a:r>
              <a:rPr lang="en-US" dirty="0"/>
              <a:t>Some cost analysis showed we spend as much in the management and cost recovery as we spend in a year.</a:t>
            </a:r>
          </a:p>
          <a:p>
            <a:endParaRPr lang="en-US" dirty="0"/>
          </a:p>
          <a:p>
            <a:r>
              <a:rPr lang="en-US" dirty="0"/>
              <a:t>Domestic long distance for all, international long distance controlled on a phone-by-phone basis.</a:t>
            </a:r>
          </a:p>
          <a:p>
            <a:endParaRPr lang="en-US" dirty="0"/>
          </a:p>
          <a:p>
            <a:pPr algn="r"/>
            <a:r>
              <a:rPr lang="en-US" dirty="0"/>
              <a:t>Hope to be live very, very soon.</a:t>
            </a:r>
          </a:p>
        </p:txBody>
      </p:sp>
      <p:sp>
        <p:nvSpPr>
          <p:cNvPr id="7" name="TextBox 6">
            <a:extLst>
              <a:ext uri="{FF2B5EF4-FFF2-40B4-BE49-F238E27FC236}">
                <a16:creationId xmlns:a16="http://schemas.microsoft.com/office/drawing/2014/main" id="{54E76B77-55F1-4A74-9E1E-A4AD1238BFC1}"/>
              </a:ext>
            </a:extLst>
          </p:cNvPr>
          <p:cNvSpPr txBox="1"/>
          <p:nvPr/>
        </p:nvSpPr>
        <p:spPr>
          <a:xfrm>
            <a:off x="7076049" y="4577293"/>
            <a:ext cx="1596271" cy="461665"/>
          </a:xfrm>
          <a:prstGeom prst="rect">
            <a:avLst/>
          </a:prstGeom>
          <a:noFill/>
        </p:spPr>
        <p:txBody>
          <a:bodyPr wrap="none" rtlCol="0">
            <a:spAutoFit/>
          </a:bodyPr>
          <a:lstStyle/>
          <a:p>
            <a:r>
              <a:rPr lang="en-US" sz="2400" dirty="0"/>
              <a:t>Kevin Hand</a:t>
            </a:r>
          </a:p>
        </p:txBody>
      </p:sp>
    </p:spTree>
    <p:extLst>
      <p:ext uri="{BB962C8B-B14F-4D97-AF65-F5344CB8AC3E}">
        <p14:creationId xmlns:p14="http://schemas.microsoft.com/office/powerpoint/2010/main" val="308007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a:xfrm>
            <a:off x="3657600" y="205979"/>
            <a:ext cx="5029199" cy="857250"/>
          </a:xfrm>
        </p:spPr>
        <p:txBody>
          <a:bodyPr/>
          <a:lstStyle/>
          <a:p>
            <a:r>
              <a:rPr lang="en-US" dirty="0"/>
              <a:t>Redbird Life</a:t>
            </a:r>
          </a:p>
        </p:txBody>
      </p:sp>
      <p:pic>
        <p:nvPicPr>
          <p:cNvPr id="5" name="Content Placeholder 4">
            <a:extLst>
              <a:ext uri="{FF2B5EF4-FFF2-40B4-BE49-F238E27FC236}">
                <a16:creationId xmlns:a16="http://schemas.microsoft.com/office/drawing/2014/main" id="{2A6D8658-433A-4437-8936-DF046EA890CB}"/>
              </a:ext>
            </a:extLst>
          </p:cNvPr>
          <p:cNvPicPr>
            <a:picLocks noGrp="1" noChangeAspect="1"/>
          </p:cNvPicPr>
          <p:nvPr>
            <p:ph idx="1"/>
          </p:nvPr>
        </p:nvPicPr>
        <p:blipFill>
          <a:blip r:embed="rId4"/>
          <a:stretch>
            <a:fillRect/>
          </a:stretch>
        </p:blipFill>
        <p:spPr>
          <a:xfrm>
            <a:off x="513555" y="634604"/>
            <a:ext cx="3521838" cy="339407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6" name="TextBox 5">
            <a:extLst>
              <a:ext uri="{FF2B5EF4-FFF2-40B4-BE49-F238E27FC236}">
                <a16:creationId xmlns:a16="http://schemas.microsoft.com/office/drawing/2014/main" id="{0109909D-3E90-47F2-BB93-94C84C19287B}"/>
              </a:ext>
            </a:extLst>
          </p:cNvPr>
          <p:cNvSpPr txBox="1"/>
          <p:nvPr/>
        </p:nvSpPr>
        <p:spPr>
          <a:xfrm>
            <a:off x="4035393" y="1237129"/>
            <a:ext cx="4687261" cy="3693319"/>
          </a:xfrm>
          <a:prstGeom prst="rect">
            <a:avLst/>
          </a:prstGeom>
          <a:noFill/>
        </p:spPr>
        <p:txBody>
          <a:bodyPr wrap="square" rtlCol="0">
            <a:spAutoFit/>
          </a:bodyPr>
          <a:lstStyle/>
          <a:p>
            <a:pPr marL="285750" indent="-285750">
              <a:buFont typeface="Arial" panose="020B0604020202020204" pitchFamily="34" charset="0"/>
              <a:buChar char="•"/>
            </a:pPr>
            <a:r>
              <a:rPr lang="en-US" dirty="0">
                <a:hlinkClick r:id="rId5"/>
              </a:rPr>
              <a:t>https://redbirdlife.illinoisstate.edu</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Student Engagement Portal</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Over 300 Student Organizations</a:t>
            </a:r>
          </a:p>
          <a:p>
            <a:pPr marL="742950" lvl="1" indent="-285750">
              <a:buFont typeface="Arial" panose="020B0604020202020204" pitchFamily="34" charset="0"/>
              <a:buChar char="•"/>
            </a:pPr>
            <a:r>
              <a:rPr lang="en-US" dirty="0"/>
              <a:t>Registered Student Organizations (RSOs)</a:t>
            </a:r>
          </a:p>
          <a:p>
            <a:pPr marL="742950" lvl="1" indent="-285750">
              <a:buFont typeface="Arial" panose="020B0604020202020204" pitchFamily="34" charset="0"/>
              <a:buChar char="•"/>
            </a:pPr>
            <a:r>
              <a:rPr lang="en-US" dirty="0"/>
              <a:t>Fraternities/Sororities</a:t>
            </a:r>
          </a:p>
          <a:p>
            <a:pPr marL="742950" lvl="1" indent="-285750">
              <a:buFont typeface="Arial" panose="020B0604020202020204" pitchFamily="34" charset="0"/>
              <a:buChar char="•"/>
            </a:pPr>
            <a:r>
              <a:rPr lang="en-US" dirty="0"/>
              <a:t>Sport Clubs</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University Organizations</a:t>
            </a:r>
          </a:p>
          <a:p>
            <a:pPr marL="742950" lvl="1" indent="-285750">
              <a:buFont typeface="Arial" panose="020B0604020202020204" pitchFamily="34" charset="0"/>
              <a:buChar char="•"/>
            </a:pPr>
            <a:r>
              <a:rPr lang="en-US" dirty="0"/>
              <a:t>Dean of Students Office</a:t>
            </a:r>
          </a:p>
          <a:p>
            <a:pPr marL="742950" lvl="1" indent="-285750">
              <a:buFont typeface="Arial" panose="020B0604020202020204" pitchFamily="34" charset="0"/>
              <a:buChar char="•"/>
            </a:pPr>
            <a:r>
              <a:rPr lang="en-US" dirty="0"/>
              <a:t>Career Center</a:t>
            </a:r>
          </a:p>
          <a:p>
            <a:pPr marL="742950" lvl="1" indent="-285750">
              <a:buFont typeface="Arial" panose="020B0604020202020204" pitchFamily="34" charset="0"/>
              <a:buChar char="•"/>
            </a:pPr>
            <a:r>
              <a:rPr lang="en-US" dirty="0"/>
              <a:t>Health Promotion &amp; Wellness</a:t>
            </a:r>
          </a:p>
        </p:txBody>
      </p:sp>
      <p:sp>
        <p:nvSpPr>
          <p:cNvPr id="7" name="TextBox 6">
            <a:extLst>
              <a:ext uri="{FF2B5EF4-FFF2-40B4-BE49-F238E27FC236}">
                <a16:creationId xmlns:a16="http://schemas.microsoft.com/office/drawing/2014/main" id="{26182DA5-BCA4-40FF-B22E-5133A41E4278}"/>
              </a:ext>
            </a:extLst>
          </p:cNvPr>
          <p:cNvSpPr txBox="1"/>
          <p:nvPr/>
        </p:nvSpPr>
        <p:spPr>
          <a:xfrm>
            <a:off x="7541926" y="4706688"/>
            <a:ext cx="1686424" cy="461665"/>
          </a:xfrm>
          <a:prstGeom prst="rect">
            <a:avLst/>
          </a:prstGeom>
          <a:noFill/>
        </p:spPr>
        <p:txBody>
          <a:bodyPr wrap="none" rtlCol="0">
            <a:spAutoFit/>
          </a:bodyPr>
          <a:lstStyle/>
          <a:p>
            <a:r>
              <a:rPr lang="en-US" sz="2400" dirty="0"/>
              <a:t>Justin Smith</a:t>
            </a:r>
          </a:p>
        </p:txBody>
      </p:sp>
    </p:spTree>
    <p:extLst>
      <p:ext uri="{BB962C8B-B14F-4D97-AF65-F5344CB8AC3E}">
        <p14:creationId xmlns:p14="http://schemas.microsoft.com/office/powerpoint/2010/main" val="3147810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11" name="TextBox 10">
            <a:extLst>
              <a:ext uri="{FF2B5EF4-FFF2-40B4-BE49-F238E27FC236}">
                <a16:creationId xmlns:a16="http://schemas.microsoft.com/office/drawing/2014/main" id="{F97B0E10-CFA1-4AC7-BBF2-0F3BD909C933}"/>
              </a:ext>
            </a:extLst>
          </p:cNvPr>
          <p:cNvSpPr txBox="1"/>
          <p:nvPr/>
        </p:nvSpPr>
        <p:spPr>
          <a:xfrm>
            <a:off x="6639198" y="702463"/>
            <a:ext cx="2270631" cy="3970318"/>
          </a:xfrm>
          <a:prstGeom prst="rect">
            <a:avLst/>
          </a:prstGeom>
          <a:noFill/>
        </p:spPr>
        <p:txBody>
          <a:bodyPr wrap="square" rtlCol="0">
            <a:spAutoFit/>
          </a:bodyPr>
          <a:lstStyle/>
          <a:p>
            <a:pPr marL="285750" indent="-285750">
              <a:buFont typeface="Arial" panose="020B0604020202020204" pitchFamily="34" charset="0"/>
              <a:buChar char="•"/>
            </a:pPr>
            <a:r>
              <a:rPr lang="en-US" dirty="0"/>
              <a:t>Organization Page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Join / Contact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Member Roster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Photos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Events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Forms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Constitution and other documents</a:t>
            </a:r>
          </a:p>
        </p:txBody>
      </p:sp>
      <p:pic>
        <p:nvPicPr>
          <p:cNvPr id="3" name="Picture 2">
            <a:extLst>
              <a:ext uri="{FF2B5EF4-FFF2-40B4-BE49-F238E27FC236}">
                <a16:creationId xmlns:a16="http://schemas.microsoft.com/office/drawing/2014/main" id="{6F8B2668-5F0E-4EE6-AE25-E1204A75D2F8}"/>
              </a:ext>
            </a:extLst>
          </p:cNvPr>
          <p:cNvPicPr>
            <a:picLocks noChangeAspect="1"/>
          </p:cNvPicPr>
          <p:nvPr/>
        </p:nvPicPr>
        <p:blipFill>
          <a:blip r:embed="rId4"/>
          <a:stretch>
            <a:fillRect/>
          </a:stretch>
        </p:blipFill>
        <p:spPr>
          <a:xfrm>
            <a:off x="234171" y="165619"/>
            <a:ext cx="6198966" cy="3953164"/>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D39685FF-D0E2-44BF-9A2C-7B4C7517E505}"/>
              </a:ext>
            </a:extLst>
          </p:cNvPr>
          <p:cNvSpPr txBox="1"/>
          <p:nvPr/>
        </p:nvSpPr>
        <p:spPr>
          <a:xfrm>
            <a:off x="7366080" y="4706688"/>
            <a:ext cx="1686424" cy="461665"/>
          </a:xfrm>
          <a:prstGeom prst="rect">
            <a:avLst/>
          </a:prstGeom>
          <a:noFill/>
        </p:spPr>
        <p:txBody>
          <a:bodyPr wrap="none" rtlCol="0">
            <a:spAutoFit/>
          </a:bodyPr>
          <a:lstStyle/>
          <a:p>
            <a:r>
              <a:rPr lang="en-US" sz="2400" dirty="0"/>
              <a:t>Justin Smith</a:t>
            </a:r>
          </a:p>
        </p:txBody>
      </p:sp>
    </p:spTree>
    <p:extLst>
      <p:ext uri="{BB962C8B-B14F-4D97-AF65-F5344CB8AC3E}">
        <p14:creationId xmlns:p14="http://schemas.microsoft.com/office/powerpoint/2010/main" val="652965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11" name="TextBox 10">
            <a:extLst>
              <a:ext uri="{FF2B5EF4-FFF2-40B4-BE49-F238E27FC236}">
                <a16:creationId xmlns:a16="http://schemas.microsoft.com/office/drawing/2014/main" id="{F97B0E10-CFA1-4AC7-BBF2-0F3BD909C933}"/>
              </a:ext>
            </a:extLst>
          </p:cNvPr>
          <p:cNvSpPr txBox="1"/>
          <p:nvPr/>
        </p:nvSpPr>
        <p:spPr>
          <a:xfrm>
            <a:off x="6500692" y="702463"/>
            <a:ext cx="2409137" cy="3693319"/>
          </a:xfrm>
          <a:prstGeom prst="rect">
            <a:avLst/>
          </a:prstGeom>
          <a:noFill/>
        </p:spPr>
        <p:txBody>
          <a:bodyPr wrap="square" rtlCol="0">
            <a:spAutoFit/>
          </a:bodyPr>
          <a:lstStyle/>
          <a:p>
            <a:pPr marL="285750" indent="-285750">
              <a:buFont typeface="Arial" panose="020B0604020202020204" pitchFamily="34" charset="0"/>
              <a:buChar char="•"/>
            </a:pPr>
            <a:r>
              <a:rPr lang="en-US" dirty="0"/>
              <a:t>Over 100 Events…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Filter by Theme, Category, or Perks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Perks = Free Stuff or Free Food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Limit Available Seats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Control Visibility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Track Attendance</a:t>
            </a:r>
          </a:p>
        </p:txBody>
      </p:sp>
      <p:pic>
        <p:nvPicPr>
          <p:cNvPr id="5" name="Picture 4">
            <a:extLst>
              <a:ext uri="{FF2B5EF4-FFF2-40B4-BE49-F238E27FC236}">
                <a16:creationId xmlns:a16="http://schemas.microsoft.com/office/drawing/2014/main" id="{18827294-C8D8-4DCB-9A79-6FEFE11DA463}"/>
              </a:ext>
            </a:extLst>
          </p:cNvPr>
          <p:cNvPicPr>
            <a:picLocks noChangeAspect="1"/>
          </p:cNvPicPr>
          <p:nvPr/>
        </p:nvPicPr>
        <p:blipFill>
          <a:blip r:embed="rId4"/>
          <a:stretch>
            <a:fillRect/>
          </a:stretch>
        </p:blipFill>
        <p:spPr>
          <a:xfrm>
            <a:off x="248082" y="166255"/>
            <a:ext cx="5850621" cy="3970318"/>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8D2C9FD8-142E-4467-8E06-C11541B95097}"/>
              </a:ext>
            </a:extLst>
          </p:cNvPr>
          <p:cNvSpPr txBox="1"/>
          <p:nvPr/>
        </p:nvSpPr>
        <p:spPr>
          <a:xfrm>
            <a:off x="7223405" y="4560954"/>
            <a:ext cx="1686424" cy="461665"/>
          </a:xfrm>
          <a:prstGeom prst="rect">
            <a:avLst/>
          </a:prstGeom>
          <a:noFill/>
        </p:spPr>
        <p:txBody>
          <a:bodyPr wrap="none" rtlCol="0">
            <a:spAutoFit/>
          </a:bodyPr>
          <a:lstStyle/>
          <a:p>
            <a:r>
              <a:rPr lang="en-US" sz="2400" dirty="0"/>
              <a:t>Justin Smith</a:t>
            </a:r>
          </a:p>
        </p:txBody>
      </p:sp>
    </p:spTree>
    <p:extLst>
      <p:ext uri="{BB962C8B-B14F-4D97-AF65-F5344CB8AC3E}">
        <p14:creationId xmlns:p14="http://schemas.microsoft.com/office/powerpoint/2010/main" val="41010568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pic>
        <p:nvPicPr>
          <p:cNvPr id="2" name="Picture 1">
            <a:extLst>
              <a:ext uri="{FF2B5EF4-FFF2-40B4-BE49-F238E27FC236}">
                <a16:creationId xmlns:a16="http://schemas.microsoft.com/office/drawing/2014/main" id="{AA72100B-1EFF-48FF-B773-8EAC83F88E6E}"/>
              </a:ext>
            </a:extLst>
          </p:cNvPr>
          <p:cNvPicPr>
            <a:picLocks noChangeAspect="1"/>
          </p:cNvPicPr>
          <p:nvPr/>
        </p:nvPicPr>
        <p:blipFill>
          <a:blip r:embed="rId4"/>
          <a:stretch>
            <a:fillRect/>
          </a:stretch>
        </p:blipFill>
        <p:spPr>
          <a:xfrm>
            <a:off x="605215" y="1289798"/>
            <a:ext cx="2037974" cy="2563903"/>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D0409205-AB74-4F60-89AF-8AAB0A5EAE6B}"/>
              </a:ext>
            </a:extLst>
          </p:cNvPr>
          <p:cNvPicPr>
            <a:picLocks noChangeAspect="1"/>
          </p:cNvPicPr>
          <p:nvPr/>
        </p:nvPicPr>
        <p:blipFill>
          <a:blip r:embed="rId5"/>
          <a:stretch>
            <a:fillRect/>
          </a:stretch>
        </p:blipFill>
        <p:spPr>
          <a:xfrm>
            <a:off x="3652285" y="937620"/>
            <a:ext cx="1648655" cy="3268259"/>
          </a:xfrm>
          <a:prstGeom prst="rect">
            <a:avLst/>
          </a:prstGeom>
        </p:spPr>
      </p:pic>
      <p:pic>
        <p:nvPicPr>
          <p:cNvPr id="7" name="Picture 6">
            <a:extLst>
              <a:ext uri="{FF2B5EF4-FFF2-40B4-BE49-F238E27FC236}">
                <a16:creationId xmlns:a16="http://schemas.microsoft.com/office/drawing/2014/main" id="{3549AB67-945F-4E5D-AB9A-2931A291D3F7}"/>
              </a:ext>
            </a:extLst>
          </p:cNvPr>
          <p:cNvPicPr>
            <a:picLocks noChangeAspect="1"/>
          </p:cNvPicPr>
          <p:nvPr/>
        </p:nvPicPr>
        <p:blipFill>
          <a:blip r:embed="rId6"/>
          <a:stretch>
            <a:fillRect/>
          </a:stretch>
        </p:blipFill>
        <p:spPr>
          <a:xfrm>
            <a:off x="7219948" y="937619"/>
            <a:ext cx="1651101" cy="3268259"/>
          </a:xfrm>
          <a:prstGeom prst="rect">
            <a:avLst/>
          </a:prstGeom>
        </p:spPr>
      </p:pic>
      <p:sp>
        <p:nvSpPr>
          <p:cNvPr id="8" name="TextBox 7">
            <a:extLst>
              <a:ext uri="{FF2B5EF4-FFF2-40B4-BE49-F238E27FC236}">
                <a16:creationId xmlns:a16="http://schemas.microsoft.com/office/drawing/2014/main" id="{8E8383C8-FED4-49E7-A6FF-BBED0FB46EC4}"/>
              </a:ext>
            </a:extLst>
          </p:cNvPr>
          <p:cNvSpPr txBox="1"/>
          <p:nvPr/>
        </p:nvSpPr>
        <p:spPr>
          <a:xfrm>
            <a:off x="546217" y="296883"/>
            <a:ext cx="2301873" cy="923330"/>
          </a:xfrm>
          <a:prstGeom prst="rect">
            <a:avLst/>
          </a:prstGeom>
          <a:noFill/>
        </p:spPr>
        <p:txBody>
          <a:bodyPr wrap="square" rtlCol="0">
            <a:spAutoFit/>
          </a:bodyPr>
          <a:lstStyle/>
          <a:p>
            <a:r>
              <a:rPr lang="en-US" dirty="0"/>
              <a:t>Event Pass</a:t>
            </a:r>
          </a:p>
          <a:p>
            <a:pPr marL="285750" indent="-285750">
              <a:buFont typeface="Arial" panose="020B0604020202020204" pitchFamily="34" charset="0"/>
              <a:buChar char="•"/>
            </a:pPr>
            <a:r>
              <a:rPr lang="en-US" dirty="0"/>
              <a:t>Use for ALL events</a:t>
            </a:r>
          </a:p>
          <a:p>
            <a:pPr marL="285750" indent="-285750">
              <a:buFont typeface="Arial" panose="020B0604020202020204" pitchFamily="34" charset="0"/>
              <a:buChar char="•"/>
            </a:pPr>
            <a:r>
              <a:rPr lang="en-US" dirty="0"/>
              <a:t>Save to Wallet</a:t>
            </a:r>
          </a:p>
        </p:txBody>
      </p:sp>
      <p:sp>
        <p:nvSpPr>
          <p:cNvPr id="9" name="Rectangle 8">
            <a:extLst>
              <a:ext uri="{FF2B5EF4-FFF2-40B4-BE49-F238E27FC236}">
                <a16:creationId xmlns:a16="http://schemas.microsoft.com/office/drawing/2014/main" id="{E453E9F0-E08C-4265-9B1A-41D621CC75AB}"/>
              </a:ext>
            </a:extLst>
          </p:cNvPr>
          <p:cNvSpPr/>
          <p:nvPr/>
        </p:nvSpPr>
        <p:spPr>
          <a:xfrm>
            <a:off x="5078015" y="301524"/>
            <a:ext cx="2141933" cy="369332"/>
          </a:xfrm>
          <a:prstGeom prst="rect">
            <a:avLst/>
          </a:prstGeom>
        </p:spPr>
        <p:txBody>
          <a:bodyPr wrap="none">
            <a:spAutoFit/>
          </a:bodyPr>
          <a:lstStyle/>
          <a:p>
            <a:r>
              <a:rPr lang="en-US" dirty="0"/>
              <a:t>Check-In Mobile App</a:t>
            </a:r>
          </a:p>
        </p:txBody>
      </p:sp>
      <p:pic>
        <p:nvPicPr>
          <p:cNvPr id="10" name="Picture 9">
            <a:extLst>
              <a:ext uri="{FF2B5EF4-FFF2-40B4-BE49-F238E27FC236}">
                <a16:creationId xmlns:a16="http://schemas.microsoft.com/office/drawing/2014/main" id="{BF293F20-1880-488F-9962-D51354F66181}"/>
              </a:ext>
            </a:extLst>
          </p:cNvPr>
          <p:cNvPicPr>
            <a:picLocks noChangeAspect="1"/>
          </p:cNvPicPr>
          <p:nvPr/>
        </p:nvPicPr>
        <p:blipFill>
          <a:blip r:embed="rId7"/>
          <a:stretch>
            <a:fillRect/>
          </a:stretch>
        </p:blipFill>
        <p:spPr>
          <a:xfrm>
            <a:off x="5428853" y="937620"/>
            <a:ext cx="1663182" cy="3268259"/>
          </a:xfrm>
          <a:prstGeom prst="rect">
            <a:avLst/>
          </a:prstGeom>
        </p:spPr>
      </p:pic>
      <p:sp>
        <p:nvSpPr>
          <p:cNvPr id="12" name="Arrow: Right 11">
            <a:extLst>
              <a:ext uri="{FF2B5EF4-FFF2-40B4-BE49-F238E27FC236}">
                <a16:creationId xmlns:a16="http://schemas.microsoft.com/office/drawing/2014/main" id="{7B5DF039-1057-41EA-9E3C-A1FB2E337F5C}"/>
              </a:ext>
            </a:extLst>
          </p:cNvPr>
          <p:cNvSpPr/>
          <p:nvPr/>
        </p:nvSpPr>
        <p:spPr>
          <a:xfrm>
            <a:off x="5103925" y="2282156"/>
            <a:ext cx="551523" cy="289592"/>
          </a:xfrm>
          <a:prstGeom prst="rightArrow">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F193595C-268A-42E5-8CA7-CDE92E70DB38}"/>
              </a:ext>
            </a:extLst>
          </p:cNvPr>
          <p:cNvSpPr/>
          <p:nvPr/>
        </p:nvSpPr>
        <p:spPr>
          <a:xfrm>
            <a:off x="6891839" y="2282156"/>
            <a:ext cx="551523" cy="289592"/>
          </a:xfrm>
          <a:prstGeom prst="rightArrow">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E6BAFEE-AA23-4BB0-ADF7-68EBE9799711}"/>
              </a:ext>
            </a:extLst>
          </p:cNvPr>
          <p:cNvSpPr/>
          <p:nvPr/>
        </p:nvSpPr>
        <p:spPr>
          <a:xfrm>
            <a:off x="4049977" y="4407549"/>
            <a:ext cx="4821072" cy="369332"/>
          </a:xfrm>
          <a:prstGeom prst="rect">
            <a:avLst/>
          </a:prstGeom>
        </p:spPr>
        <p:txBody>
          <a:bodyPr wrap="square">
            <a:spAutoFit/>
          </a:bodyPr>
          <a:lstStyle/>
          <a:p>
            <a:r>
              <a:rPr lang="en-US" dirty="0"/>
              <a:t>Free App – iOS and Android – Anyone Can Use It</a:t>
            </a:r>
          </a:p>
        </p:txBody>
      </p:sp>
      <p:sp>
        <p:nvSpPr>
          <p:cNvPr id="13" name="TextBox 12">
            <a:extLst>
              <a:ext uri="{FF2B5EF4-FFF2-40B4-BE49-F238E27FC236}">
                <a16:creationId xmlns:a16="http://schemas.microsoft.com/office/drawing/2014/main" id="{78A3B47A-7552-4AB6-B7E0-3A0FAC6E76F5}"/>
              </a:ext>
            </a:extLst>
          </p:cNvPr>
          <p:cNvSpPr txBox="1"/>
          <p:nvPr/>
        </p:nvSpPr>
        <p:spPr>
          <a:xfrm>
            <a:off x="7318199" y="4706688"/>
            <a:ext cx="1686424" cy="461665"/>
          </a:xfrm>
          <a:prstGeom prst="rect">
            <a:avLst/>
          </a:prstGeom>
          <a:noFill/>
        </p:spPr>
        <p:txBody>
          <a:bodyPr wrap="none" rtlCol="0">
            <a:spAutoFit/>
          </a:bodyPr>
          <a:lstStyle/>
          <a:p>
            <a:r>
              <a:rPr lang="en-US" sz="2400" dirty="0"/>
              <a:t>Justin Smith</a:t>
            </a:r>
          </a:p>
        </p:txBody>
      </p:sp>
    </p:spTree>
    <p:extLst>
      <p:ext uri="{BB962C8B-B14F-4D97-AF65-F5344CB8AC3E}">
        <p14:creationId xmlns:p14="http://schemas.microsoft.com/office/powerpoint/2010/main" val="32260208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a:xfrm>
            <a:off x="3657600" y="205979"/>
            <a:ext cx="5029199" cy="857250"/>
          </a:xfrm>
        </p:spPr>
        <p:txBody>
          <a:bodyPr/>
          <a:lstStyle/>
          <a:p>
            <a:r>
              <a:rPr lang="en-US" dirty="0"/>
              <a:t>My.IllinoisState.edu</a:t>
            </a:r>
          </a:p>
        </p:txBody>
      </p:sp>
      <p:sp>
        <p:nvSpPr>
          <p:cNvPr id="6" name="TextBox 5">
            <a:extLst>
              <a:ext uri="{FF2B5EF4-FFF2-40B4-BE49-F238E27FC236}">
                <a16:creationId xmlns:a16="http://schemas.microsoft.com/office/drawing/2014/main" id="{0109909D-3E90-47F2-BB93-94C84C19287B}"/>
              </a:ext>
            </a:extLst>
          </p:cNvPr>
          <p:cNvSpPr txBox="1"/>
          <p:nvPr/>
        </p:nvSpPr>
        <p:spPr>
          <a:xfrm>
            <a:off x="4035393" y="1237129"/>
            <a:ext cx="4687261" cy="2031325"/>
          </a:xfrm>
          <a:prstGeom prst="rect">
            <a:avLst/>
          </a:prstGeom>
          <a:noFill/>
        </p:spPr>
        <p:txBody>
          <a:bodyPr wrap="square" rtlCol="0">
            <a:spAutoFit/>
          </a:bodyPr>
          <a:lstStyle/>
          <a:p>
            <a:pPr marL="285750" indent="-285750">
              <a:buFont typeface="Arial" panose="020B0604020202020204" pitchFamily="34" charset="0"/>
              <a:buChar char="•"/>
            </a:pPr>
            <a:r>
              <a:rPr lang="en-US" dirty="0"/>
              <a:t>Redbird Life Memberships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Events List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My Event Pass</a:t>
            </a:r>
          </a:p>
          <a:p>
            <a:endParaRPr lang="en-US" dirty="0"/>
          </a:p>
          <a:p>
            <a:pPr algn="ctr"/>
            <a:r>
              <a:rPr lang="en-US" dirty="0"/>
              <a:t>THANK YOU, AT WEB!!</a:t>
            </a:r>
          </a:p>
        </p:txBody>
      </p:sp>
      <p:pic>
        <p:nvPicPr>
          <p:cNvPr id="3" name="Picture 2">
            <a:extLst>
              <a:ext uri="{FF2B5EF4-FFF2-40B4-BE49-F238E27FC236}">
                <a16:creationId xmlns:a16="http://schemas.microsoft.com/office/drawing/2014/main" id="{16C29FEA-F4DD-41E9-BD57-382308DE7235}"/>
              </a:ext>
            </a:extLst>
          </p:cNvPr>
          <p:cNvPicPr>
            <a:picLocks noChangeAspect="1"/>
          </p:cNvPicPr>
          <p:nvPr/>
        </p:nvPicPr>
        <p:blipFill>
          <a:blip r:embed="rId5"/>
          <a:stretch>
            <a:fillRect/>
          </a:stretch>
        </p:blipFill>
        <p:spPr>
          <a:xfrm>
            <a:off x="3916856" y="3268454"/>
            <a:ext cx="895350" cy="1019175"/>
          </a:xfrm>
          <a:prstGeom prst="rect">
            <a:avLst/>
          </a:prstGeom>
        </p:spPr>
      </p:pic>
      <p:graphicFrame>
        <p:nvGraphicFramePr>
          <p:cNvPr id="7" name="Object 6">
            <a:extLst>
              <a:ext uri="{FF2B5EF4-FFF2-40B4-BE49-F238E27FC236}">
                <a16:creationId xmlns:a16="http://schemas.microsoft.com/office/drawing/2014/main" id="{8BF54717-A667-4A43-9140-FA649FB4CC8F}"/>
              </a:ext>
            </a:extLst>
          </p:cNvPr>
          <p:cNvGraphicFramePr>
            <a:graphicFrameLocks noChangeAspect="1"/>
          </p:cNvGraphicFramePr>
          <p:nvPr>
            <p:extLst/>
          </p:nvPr>
        </p:nvGraphicFramePr>
        <p:xfrm>
          <a:off x="4812206" y="3339891"/>
          <a:ext cx="857250" cy="876300"/>
        </p:xfrm>
        <a:graphic>
          <a:graphicData uri="http://schemas.openxmlformats.org/presentationml/2006/ole">
            <mc:AlternateContent xmlns:mc="http://schemas.openxmlformats.org/markup-compatibility/2006">
              <mc:Choice xmlns:v="urn:schemas-microsoft-com:vml" Requires="v">
                <p:oleObj spid="_x0000_s3084" name="Bitmap Image" r:id="rId6" imgW="857160" imgH="876240" progId="Paint.Picture">
                  <p:embed/>
                </p:oleObj>
              </mc:Choice>
              <mc:Fallback>
                <p:oleObj name="Bitmap Image" r:id="rId6" imgW="857160" imgH="876240" progId="Paint.Picture">
                  <p:embed/>
                  <p:pic>
                    <p:nvPicPr>
                      <p:cNvPr id="7" name="Object 6">
                        <a:extLst>
                          <a:ext uri="{FF2B5EF4-FFF2-40B4-BE49-F238E27FC236}">
                            <a16:creationId xmlns:a16="http://schemas.microsoft.com/office/drawing/2014/main" id="{8BF54717-A667-4A43-9140-FA649FB4CC8F}"/>
                          </a:ext>
                        </a:extLst>
                      </p:cNvPr>
                      <p:cNvPicPr/>
                      <p:nvPr/>
                    </p:nvPicPr>
                    <p:blipFill>
                      <a:blip r:embed="rId7"/>
                      <a:stretch>
                        <a:fillRect/>
                      </a:stretch>
                    </p:blipFill>
                    <p:spPr>
                      <a:xfrm>
                        <a:off x="4812206" y="3339891"/>
                        <a:ext cx="857250" cy="876300"/>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2853D9BB-C02F-47AF-8E87-5CDEF47436F8}"/>
              </a:ext>
            </a:extLst>
          </p:cNvPr>
          <p:cNvPicPr>
            <a:picLocks noChangeAspect="1"/>
          </p:cNvPicPr>
          <p:nvPr/>
        </p:nvPicPr>
        <p:blipFill>
          <a:blip r:embed="rId8"/>
          <a:stretch>
            <a:fillRect/>
          </a:stretch>
        </p:blipFill>
        <p:spPr>
          <a:xfrm>
            <a:off x="5669456" y="3339891"/>
            <a:ext cx="809625" cy="952500"/>
          </a:xfrm>
          <a:prstGeom prst="rect">
            <a:avLst/>
          </a:prstGeom>
        </p:spPr>
      </p:pic>
      <p:graphicFrame>
        <p:nvGraphicFramePr>
          <p:cNvPr id="9" name="Object 8">
            <a:extLst>
              <a:ext uri="{FF2B5EF4-FFF2-40B4-BE49-F238E27FC236}">
                <a16:creationId xmlns:a16="http://schemas.microsoft.com/office/drawing/2014/main" id="{58B0F3C4-EB19-40C3-A56E-D8E2B71F11B8}"/>
              </a:ext>
            </a:extLst>
          </p:cNvPr>
          <p:cNvGraphicFramePr>
            <a:graphicFrameLocks noChangeAspect="1"/>
          </p:cNvGraphicFramePr>
          <p:nvPr>
            <p:extLst/>
          </p:nvPr>
        </p:nvGraphicFramePr>
        <p:xfrm>
          <a:off x="7296779" y="3325602"/>
          <a:ext cx="904875" cy="981075"/>
        </p:xfrm>
        <a:graphic>
          <a:graphicData uri="http://schemas.openxmlformats.org/presentationml/2006/ole">
            <mc:AlternateContent xmlns:mc="http://schemas.openxmlformats.org/markup-compatibility/2006">
              <mc:Choice xmlns:v="urn:schemas-microsoft-com:vml" Requires="v">
                <p:oleObj spid="_x0000_s3085" name="Bitmap Image" r:id="rId9" imgW="905040" imgH="981000" progId="Paint.Picture">
                  <p:embed/>
                </p:oleObj>
              </mc:Choice>
              <mc:Fallback>
                <p:oleObj name="Bitmap Image" r:id="rId9" imgW="905040" imgH="981000" progId="Paint.Picture">
                  <p:embed/>
                  <p:pic>
                    <p:nvPicPr>
                      <p:cNvPr id="9" name="Object 8">
                        <a:extLst>
                          <a:ext uri="{FF2B5EF4-FFF2-40B4-BE49-F238E27FC236}">
                            <a16:creationId xmlns:a16="http://schemas.microsoft.com/office/drawing/2014/main" id="{58B0F3C4-EB19-40C3-A56E-D8E2B71F11B8}"/>
                          </a:ext>
                        </a:extLst>
                      </p:cNvPr>
                      <p:cNvPicPr/>
                      <p:nvPr/>
                    </p:nvPicPr>
                    <p:blipFill>
                      <a:blip r:embed="rId10"/>
                      <a:stretch>
                        <a:fillRect/>
                      </a:stretch>
                    </p:blipFill>
                    <p:spPr>
                      <a:xfrm>
                        <a:off x="7296779" y="3325602"/>
                        <a:ext cx="904875" cy="981075"/>
                      </a:xfrm>
                      <a:prstGeom prst="rect">
                        <a:avLst/>
                      </a:prstGeom>
                    </p:spPr>
                  </p:pic>
                </p:oleObj>
              </mc:Fallback>
            </mc:AlternateContent>
          </a:graphicData>
        </a:graphic>
      </p:graphicFrame>
      <p:pic>
        <p:nvPicPr>
          <p:cNvPr id="10" name="Picture 9">
            <a:extLst>
              <a:ext uri="{FF2B5EF4-FFF2-40B4-BE49-F238E27FC236}">
                <a16:creationId xmlns:a16="http://schemas.microsoft.com/office/drawing/2014/main" id="{1BCDDC61-543A-4F56-9F8C-E11370AAA001}"/>
              </a:ext>
            </a:extLst>
          </p:cNvPr>
          <p:cNvPicPr>
            <a:picLocks noChangeAspect="1"/>
          </p:cNvPicPr>
          <p:nvPr/>
        </p:nvPicPr>
        <p:blipFill>
          <a:blip r:embed="rId11"/>
          <a:stretch>
            <a:fillRect/>
          </a:stretch>
        </p:blipFill>
        <p:spPr>
          <a:xfrm>
            <a:off x="8189734" y="3339891"/>
            <a:ext cx="876300" cy="942975"/>
          </a:xfrm>
          <a:prstGeom prst="rect">
            <a:avLst/>
          </a:prstGeom>
        </p:spPr>
      </p:pic>
      <p:pic>
        <p:nvPicPr>
          <p:cNvPr id="11" name="Picture 10">
            <a:extLst>
              <a:ext uri="{FF2B5EF4-FFF2-40B4-BE49-F238E27FC236}">
                <a16:creationId xmlns:a16="http://schemas.microsoft.com/office/drawing/2014/main" id="{3CC82BE1-E070-41C5-863E-093A0BF498FB}"/>
              </a:ext>
            </a:extLst>
          </p:cNvPr>
          <p:cNvPicPr>
            <a:picLocks noChangeAspect="1"/>
          </p:cNvPicPr>
          <p:nvPr/>
        </p:nvPicPr>
        <p:blipFill>
          <a:blip r:embed="rId12"/>
          <a:stretch>
            <a:fillRect/>
          </a:stretch>
        </p:blipFill>
        <p:spPr>
          <a:xfrm>
            <a:off x="6401429" y="3387516"/>
            <a:ext cx="895350" cy="904875"/>
          </a:xfrm>
          <a:prstGeom prst="rect">
            <a:avLst/>
          </a:prstGeom>
        </p:spPr>
      </p:pic>
      <p:sp>
        <p:nvSpPr>
          <p:cNvPr id="12" name="Rectangle 11">
            <a:extLst>
              <a:ext uri="{FF2B5EF4-FFF2-40B4-BE49-F238E27FC236}">
                <a16:creationId xmlns:a16="http://schemas.microsoft.com/office/drawing/2014/main" id="{2B0F8AB9-BF80-49FA-BCB9-194A179649DF}"/>
              </a:ext>
            </a:extLst>
          </p:cNvPr>
          <p:cNvSpPr/>
          <p:nvPr/>
        </p:nvSpPr>
        <p:spPr>
          <a:xfrm>
            <a:off x="3916856" y="4306677"/>
            <a:ext cx="839561" cy="369332"/>
          </a:xfrm>
          <a:prstGeom prst="rect">
            <a:avLst/>
          </a:prstGeom>
        </p:spPr>
        <p:txBody>
          <a:bodyPr wrap="square">
            <a:spAutoFit/>
          </a:bodyPr>
          <a:lstStyle/>
          <a:p>
            <a:r>
              <a:rPr lang="en-US" dirty="0"/>
              <a:t>Arturo</a:t>
            </a:r>
          </a:p>
        </p:txBody>
      </p:sp>
      <p:sp>
        <p:nvSpPr>
          <p:cNvPr id="13" name="Rectangle 12">
            <a:extLst>
              <a:ext uri="{FF2B5EF4-FFF2-40B4-BE49-F238E27FC236}">
                <a16:creationId xmlns:a16="http://schemas.microsoft.com/office/drawing/2014/main" id="{E1E375BA-D002-4DB6-8845-5C5037CD0116}"/>
              </a:ext>
            </a:extLst>
          </p:cNvPr>
          <p:cNvSpPr/>
          <p:nvPr/>
        </p:nvSpPr>
        <p:spPr>
          <a:xfrm>
            <a:off x="4829895" y="4306677"/>
            <a:ext cx="839561" cy="369332"/>
          </a:xfrm>
          <a:prstGeom prst="rect">
            <a:avLst/>
          </a:prstGeom>
        </p:spPr>
        <p:txBody>
          <a:bodyPr wrap="square">
            <a:spAutoFit/>
          </a:bodyPr>
          <a:lstStyle/>
          <a:p>
            <a:r>
              <a:rPr lang="en-US" dirty="0"/>
              <a:t>Jordan</a:t>
            </a:r>
          </a:p>
        </p:txBody>
      </p:sp>
      <p:sp>
        <p:nvSpPr>
          <p:cNvPr id="14" name="Rectangle 13">
            <a:extLst>
              <a:ext uri="{FF2B5EF4-FFF2-40B4-BE49-F238E27FC236}">
                <a16:creationId xmlns:a16="http://schemas.microsoft.com/office/drawing/2014/main" id="{3D86A078-67D1-4FCC-AAB8-D50955641B59}"/>
              </a:ext>
            </a:extLst>
          </p:cNvPr>
          <p:cNvSpPr/>
          <p:nvPr/>
        </p:nvSpPr>
        <p:spPr>
          <a:xfrm>
            <a:off x="5725245" y="4306677"/>
            <a:ext cx="839561" cy="369332"/>
          </a:xfrm>
          <a:prstGeom prst="rect">
            <a:avLst/>
          </a:prstGeom>
        </p:spPr>
        <p:txBody>
          <a:bodyPr wrap="square">
            <a:spAutoFit/>
          </a:bodyPr>
          <a:lstStyle/>
          <a:p>
            <a:r>
              <a:rPr lang="en-US" dirty="0"/>
              <a:t>Ryan</a:t>
            </a:r>
          </a:p>
        </p:txBody>
      </p:sp>
      <p:sp>
        <p:nvSpPr>
          <p:cNvPr id="15" name="Rectangle 14">
            <a:extLst>
              <a:ext uri="{FF2B5EF4-FFF2-40B4-BE49-F238E27FC236}">
                <a16:creationId xmlns:a16="http://schemas.microsoft.com/office/drawing/2014/main" id="{DAC99B56-DB61-46CB-A27B-DC3ADCA97E48}"/>
              </a:ext>
            </a:extLst>
          </p:cNvPr>
          <p:cNvSpPr/>
          <p:nvPr/>
        </p:nvSpPr>
        <p:spPr>
          <a:xfrm>
            <a:off x="6379023" y="4320963"/>
            <a:ext cx="1042393" cy="369332"/>
          </a:xfrm>
          <a:prstGeom prst="rect">
            <a:avLst/>
          </a:prstGeom>
        </p:spPr>
        <p:txBody>
          <a:bodyPr wrap="square">
            <a:spAutoFit/>
          </a:bodyPr>
          <a:lstStyle/>
          <a:p>
            <a:r>
              <a:rPr lang="en-US" dirty="0"/>
              <a:t>Amanda</a:t>
            </a:r>
          </a:p>
        </p:txBody>
      </p:sp>
      <p:sp>
        <p:nvSpPr>
          <p:cNvPr id="16" name="Rectangle 15">
            <a:extLst>
              <a:ext uri="{FF2B5EF4-FFF2-40B4-BE49-F238E27FC236}">
                <a16:creationId xmlns:a16="http://schemas.microsoft.com/office/drawing/2014/main" id="{81682276-F333-47CD-B849-083EB0447A9E}"/>
              </a:ext>
            </a:extLst>
          </p:cNvPr>
          <p:cNvSpPr/>
          <p:nvPr/>
        </p:nvSpPr>
        <p:spPr>
          <a:xfrm>
            <a:off x="7423628" y="4320917"/>
            <a:ext cx="839561" cy="369332"/>
          </a:xfrm>
          <a:prstGeom prst="rect">
            <a:avLst/>
          </a:prstGeom>
        </p:spPr>
        <p:txBody>
          <a:bodyPr wrap="square">
            <a:spAutoFit/>
          </a:bodyPr>
          <a:lstStyle/>
          <a:p>
            <a:r>
              <a:rPr lang="en-US" dirty="0"/>
              <a:t>Mary</a:t>
            </a:r>
          </a:p>
        </p:txBody>
      </p:sp>
      <p:sp>
        <p:nvSpPr>
          <p:cNvPr id="17" name="Rectangle 16">
            <a:extLst>
              <a:ext uri="{FF2B5EF4-FFF2-40B4-BE49-F238E27FC236}">
                <a16:creationId xmlns:a16="http://schemas.microsoft.com/office/drawing/2014/main" id="{66CB3E2D-6854-4019-A0F8-7A8CDFAA94E6}"/>
              </a:ext>
            </a:extLst>
          </p:cNvPr>
          <p:cNvSpPr/>
          <p:nvPr/>
        </p:nvSpPr>
        <p:spPr>
          <a:xfrm>
            <a:off x="8335730" y="4317197"/>
            <a:ext cx="723745" cy="369332"/>
          </a:xfrm>
          <a:prstGeom prst="rect">
            <a:avLst/>
          </a:prstGeom>
        </p:spPr>
        <p:txBody>
          <a:bodyPr wrap="square">
            <a:spAutoFit/>
          </a:bodyPr>
          <a:lstStyle/>
          <a:p>
            <a:r>
              <a:rPr lang="en-US" dirty="0"/>
              <a:t>Trey</a:t>
            </a:r>
          </a:p>
        </p:txBody>
      </p:sp>
      <p:pic>
        <p:nvPicPr>
          <p:cNvPr id="27" name="Picture 26">
            <a:extLst>
              <a:ext uri="{FF2B5EF4-FFF2-40B4-BE49-F238E27FC236}">
                <a16:creationId xmlns:a16="http://schemas.microsoft.com/office/drawing/2014/main" id="{C3016C9C-B79C-4C7C-9FFB-C9479775DB37}"/>
              </a:ext>
            </a:extLst>
          </p:cNvPr>
          <p:cNvPicPr>
            <a:picLocks noChangeAspect="1"/>
          </p:cNvPicPr>
          <p:nvPr/>
        </p:nvPicPr>
        <p:blipFill>
          <a:blip r:embed="rId13"/>
          <a:stretch>
            <a:fillRect/>
          </a:stretch>
        </p:blipFill>
        <p:spPr>
          <a:xfrm>
            <a:off x="247160" y="398514"/>
            <a:ext cx="3716070" cy="353465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8" name="TextBox 17">
            <a:extLst>
              <a:ext uri="{FF2B5EF4-FFF2-40B4-BE49-F238E27FC236}">
                <a16:creationId xmlns:a16="http://schemas.microsoft.com/office/drawing/2014/main" id="{AF84E273-04AF-4B8A-941E-FD4CFC594320}"/>
              </a:ext>
            </a:extLst>
          </p:cNvPr>
          <p:cNvSpPr txBox="1"/>
          <p:nvPr/>
        </p:nvSpPr>
        <p:spPr>
          <a:xfrm>
            <a:off x="7419977" y="4688955"/>
            <a:ext cx="1686424" cy="461665"/>
          </a:xfrm>
          <a:prstGeom prst="rect">
            <a:avLst/>
          </a:prstGeom>
          <a:noFill/>
        </p:spPr>
        <p:txBody>
          <a:bodyPr wrap="none" rtlCol="0">
            <a:spAutoFit/>
          </a:bodyPr>
          <a:lstStyle/>
          <a:p>
            <a:r>
              <a:rPr lang="en-US" sz="2400" dirty="0"/>
              <a:t>Justin Smith</a:t>
            </a:r>
          </a:p>
        </p:txBody>
      </p:sp>
    </p:spTree>
    <p:extLst>
      <p:ext uri="{BB962C8B-B14F-4D97-AF65-F5344CB8AC3E}">
        <p14:creationId xmlns:p14="http://schemas.microsoft.com/office/powerpoint/2010/main" val="39530574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a:xfrm>
            <a:off x="3657600" y="205979"/>
            <a:ext cx="5029199" cy="857250"/>
          </a:xfrm>
        </p:spPr>
        <p:txBody>
          <a:bodyPr/>
          <a:lstStyle/>
          <a:p>
            <a:r>
              <a:rPr lang="en-US" dirty="0"/>
              <a:t>Campus Solutions</a:t>
            </a:r>
          </a:p>
        </p:txBody>
      </p:sp>
      <p:pic>
        <p:nvPicPr>
          <p:cNvPr id="5" name="Content Placeholder 4">
            <a:extLst>
              <a:ext uri="{FF2B5EF4-FFF2-40B4-BE49-F238E27FC236}">
                <a16:creationId xmlns:a16="http://schemas.microsoft.com/office/drawing/2014/main" id="{2A6D8658-433A-4437-8936-DF046EA890CB}"/>
              </a:ext>
            </a:extLst>
          </p:cNvPr>
          <p:cNvPicPr>
            <a:picLocks noGrp="1" noChangeAspect="1"/>
          </p:cNvPicPr>
          <p:nvPr>
            <p:ph idx="1"/>
          </p:nvPr>
        </p:nvPicPr>
        <p:blipFill>
          <a:blip r:embed="rId5"/>
          <a:stretch>
            <a:fillRect/>
          </a:stretch>
        </p:blipFill>
        <p:spPr>
          <a:xfrm>
            <a:off x="513555" y="634604"/>
            <a:ext cx="3521838" cy="339407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6" name="TextBox 5">
            <a:extLst>
              <a:ext uri="{FF2B5EF4-FFF2-40B4-BE49-F238E27FC236}">
                <a16:creationId xmlns:a16="http://schemas.microsoft.com/office/drawing/2014/main" id="{0109909D-3E90-47F2-BB93-94C84C19287B}"/>
              </a:ext>
            </a:extLst>
          </p:cNvPr>
          <p:cNvSpPr txBox="1"/>
          <p:nvPr/>
        </p:nvSpPr>
        <p:spPr>
          <a:xfrm>
            <a:off x="4035393" y="1237129"/>
            <a:ext cx="4539989" cy="2031325"/>
          </a:xfrm>
          <a:prstGeom prst="rect">
            <a:avLst/>
          </a:prstGeom>
          <a:noFill/>
        </p:spPr>
        <p:txBody>
          <a:bodyPr wrap="square" rtlCol="0">
            <a:spAutoFit/>
          </a:bodyPr>
          <a:lstStyle/>
          <a:p>
            <a:pPr marL="285750" indent="-285750">
              <a:buFont typeface="Arial" panose="020B0604020202020204" pitchFamily="34" charset="0"/>
              <a:buChar char="•"/>
            </a:pPr>
            <a:r>
              <a:rPr lang="en-US" dirty="0"/>
              <a:t>Daily Automated Import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All Students, Faculty, and Staff</a:t>
            </a:r>
          </a:p>
          <a:p>
            <a:pPr algn="ctr"/>
            <a:endParaRPr lang="en-US" dirty="0"/>
          </a:p>
          <a:p>
            <a:pPr algn="ctr"/>
            <a:endParaRPr lang="en-US" dirty="0"/>
          </a:p>
          <a:p>
            <a:pPr algn="ctr"/>
            <a:endParaRPr lang="en-US" dirty="0"/>
          </a:p>
          <a:p>
            <a:pPr algn="ctr"/>
            <a:r>
              <a:rPr lang="en-US" dirty="0"/>
              <a:t>THANK YOU, AT PROJECT TEAM!!</a:t>
            </a:r>
          </a:p>
        </p:txBody>
      </p:sp>
      <p:sp>
        <p:nvSpPr>
          <p:cNvPr id="12" name="Rectangle 11">
            <a:extLst>
              <a:ext uri="{FF2B5EF4-FFF2-40B4-BE49-F238E27FC236}">
                <a16:creationId xmlns:a16="http://schemas.microsoft.com/office/drawing/2014/main" id="{2B0F8AB9-BF80-49FA-BCB9-194A179649DF}"/>
              </a:ext>
            </a:extLst>
          </p:cNvPr>
          <p:cNvSpPr/>
          <p:nvPr/>
        </p:nvSpPr>
        <p:spPr>
          <a:xfrm>
            <a:off x="4641588" y="4326471"/>
            <a:ext cx="839561" cy="369332"/>
          </a:xfrm>
          <a:prstGeom prst="rect">
            <a:avLst/>
          </a:prstGeom>
        </p:spPr>
        <p:txBody>
          <a:bodyPr wrap="square">
            <a:spAutoFit/>
          </a:bodyPr>
          <a:lstStyle/>
          <a:p>
            <a:r>
              <a:rPr lang="en-US" dirty="0"/>
              <a:t>Dave</a:t>
            </a:r>
          </a:p>
        </p:txBody>
      </p:sp>
      <p:sp>
        <p:nvSpPr>
          <p:cNvPr id="13" name="Rectangle 12">
            <a:extLst>
              <a:ext uri="{FF2B5EF4-FFF2-40B4-BE49-F238E27FC236}">
                <a16:creationId xmlns:a16="http://schemas.microsoft.com/office/drawing/2014/main" id="{E1E375BA-D002-4DB6-8845-5C5037CD0116}"/>
              </a:ext>
            </a:extLst>
          </p:cNvPr>
          <p:cNvSpPr/>
          <p:nvPr/>
        </p:nvSpPr>
        <p:spPr>
          <a:xfrm>
            <a:off x="5520357" y="4318787"/>
            <a:ext cx="839561" cy="369332"/>
          </a:xfrm>
          <a:prstGeom prst="rect">
            <a:avLst/>
          </a:prstGeom>
        </p:spPr>
        <p:txBody>
          <a:bodyPr wrap="square">
            <a:spAutoFit/>
          </a:bodyPr>
          <a:lstStyle/>
          <a:p>
            <a:r>
              <a:rPr lang="en-US" dirty="0"/>
              <a:t>Kaiser</a:t>
            </a:r>
          </a:p>
        </p:txBody>
      </p:sp>
      <p:sp>
        <p:nvSpPr>
          <p:cNvPr id="14" name="Rectangle 13">
            <a:extLst>
              <a:ext uri="{FF2B5EF4-FFF2-40B4-BE49-F238E27FC236}">
                <a16:creationId xmlns:a16="http://schemas.microsoft.com/office/drawing/2014/main" id="{3D86A078-67D1-4FCC-AAB8-D50955641B59}"/>
              </a:ext>
            </a:extLst>
          </p:cNvPr>
          <p:cNvSpPr/>
          <p:nvPr/>
        </p:nvSpPr>
        <p:spPr>
          <a:xfrm>
            <a:off x="6396189" y="4318787"/>
            <a:ext cx="839561" cy="369332"/>
          </a:xfrm>
          <a:prstGeom prst="rect">
            <a:avLst/>
          </a:prstGeom>
        </p:spPr>
        <p:txBody>
          <a:bodyPr wrap="square">
            <a:spAutoFit/>
          </a:bodyPr>
          <a:lstStyle/>
          <a:p>
            <a:r>
              <a:rPr lang="en-US" dirty="0"/>
              <a:t>Jamie</a:t>
            </a:r>
          </a:p>
        </p:txBody>
      </p:sp>
      <p:sp>
        <p:nvSpPr>
          <p:cNvPr id="15" name="Rectangle 14">
            <a:extLst>
              <a:ext uri="{FF2B5EF4-FFF2-40B4-BE49-F238E27FC236}">
                <a16:creationId xmlns:a16="http://schemas.microsoft.com/office/drawing/2014/main" id="{DAC99B56-DB61-46CB-A27B-DC3ADCA97E48}"/>
              </a:ext>
            </a:extLst>
          </p:cNvPr>
          <p:cNvSpPr/>
          <p:nvPr/>
        </p:nvSpPr>
        <p:spPr>
          <a:xfrm>
            <a:off x="7313990" y="4326471"/>
            <a:ext cx="644184" cy="369332"/>
          </a:xfrm>
          <a:prstGeom prst="rect">
            <a:avLst/>
          </a:prstGeom>
        </p:spPr>
        <p:txBody>
          <a:bodyPr wrap="square">
            <a:spAutoFit/>
          </a:bodyPr>
          <a:lstStyle/>
          <a:p>
            <a:r>
              <a:rPr lang="en-US" dirty="0"/>
              <a:t>Jake</a:t>
            </a:r>
          </a:p>
        </p:txBody>
      </p:sp>
      <p:pic>
        <p:nvPicPr>
          <p:cNvPr id="18" name="Picture 17">
            <a:extLst>
              <a:ext uri="{FF2B5EF4-FFF2-40B4-BE49-F238E27FC236}">
                <a16:creationId xmlns:a16="http://schemas.microsoft.com/office/drawing/2014/main" id="{818960DB-941E-4ED6-A1B9-196E2A7BB20C}"/>
              </a:ext>
            </a:extLst>
          </p:cNvPr>
          <p:cNvPicPr>
            <a:picLocks noChangeAspect="1"/>
          </p:cNvPicPr>
          <p:nvPr/>
        </p:nvPicPr>
        <p:blipFill>
          <a:blip r:embed="rId6"/>
          <a:stretch>
            <a:fillRect/>
          </a:stretch>
        </p:blipFill>
        <p:spPr>
          <a:xfrm>
            <a:off x="5471044" y="3480331"/>
            <a:ext cx="828675" cy="876300"/>
          </a:xfrm>
          <a:prstGeom prst="rect">
            <a:avLst/>
          </a:prstGeom>
        </p:spPr>
      </p:pic>
      <p:pic>
        <p:nvPicPr>
          <p:cNvPr id="19" name="Picture 18">
            <a:extLst>
              <a:ext uri="{FF2B5EF4-FFF2-40B4-BE49-F238E27FC236}">
                <a16:creationId xmlns:a16="http://schemas.microsoft.com/office/drawing/2014/main" id="{6AB93A00-14A1-43F7-8CCD-DDA706D05413}"/>
              </a:ext>
            </a:extLst>
          </p:cNvPr>
          <p:cNvPicPr>
            <a:picLocks noChangeAspect="1"/>
          </p:cNvPicPr>
          <p:nvPr/>
        </p:nvPicPr>
        <p:blipFill>
          <a:blip r:embed="rId7"/>
          <a:stretch>
            <a:fillRect/>
          </a:stretch>
        </p:blipFill>
        <p:spPr>
          <a:xfrm>
            <a:off x="4548948" y="3439096"/>
            <a:ext cx="885825" cy="981075"/>
          </a:xfrm>
          <a:prstGeom prst="rect">
            <a:avLst/>
          </a:prstGeom>
        </p:spPr>
      </p:pic>
      <p:graphicFrame>
        <p:nvGraphicFramePr>
          <p:cNvPr id="20" name="Object 19">
            <a:extLst>
              <a:ext uri="{FF2B5EF4-FFF2-40B4-BE49-F238E27FC236}">
                <a16:creationId xmlns:a16="http://schemas.microsoft.com/office/drawing/2014/main" id="{AF5C96B1-E03F-4C87-8945-994575E8749F}"/>
              </a:ext>
            </a:extLst>
          </p:cNvPr>
          <p:cNvGraphicFramePr>
            <a:graphicFrameLocks noChangeAspect="1"/>
          </p:cNvGraphicFramePr>
          <p:nvPr>
            <p:extLst/>
          </p:nvPr>
        </p:nvGraphicFramePr>
        <p:xfrm>
          <a:off x="7159598" y="3433564"/>
          <a:ext cx="866775" cy="990600"/>
        </p:xfrm>
        <a:graphic>
          <a:graphicData uri="http://schemas.openxmlformats.org/presentationml/2006/ole">
            <mc:AlternateContent xmlns:mc="http://schemas.openxmlformats.org/markup-compatibility/2006">
              <mc:Choice xmlns:v="urn:schemas-microsoft-com:vml" Requires="v">
                <p:oleObj spid="_x0000_s2066" name="Bitmap Image" r:id="rId8" imgW="866880" imgH="990720" progId="Paint.Picture">
                  <p:embed/>
                </p:oleObj>
              </mc:Choice>
              <mc:Fallback>
                <p:oleObj name="Bitmap Image" r:id="rId8" imgW="866880" imgH="990720" progId="Paint.Picture">
                  <p:embed/>
                  <p:pic>
                    <p:nvPicPr>
                      <p:cNvPr id="20" name="Object 19">
                        <a:extLst>
                          <a:ext uri="{FF2B5EF4-FFF2-40B4-BE49-F238E27FC236}">
                            <a16:creationId xmlns:a16="http://schemas.microsoft.com/office/drawing/2014/main" id="{AF5C96B1-E03F-4C87-8945-994575E8749F}"/>
                          </a:ext>
                        </a:extLst>
                      </p:cNvPr>
                      <p:cNvPicPr/>
                      <p:nvPr/>
                    </p:nvPicPr>
                    <p:blipFill>
                      <a:blip r:embed="rId9"/>
                      <a:stretch>
                        <a:fillRect/>
                      </a:stretch>
                    </p:blipFill>
                    <p:spPr>
                      <a:xfrm>
                        <a:off x="7159598" y="3433564"/>
                        <a:ext cx="866775" cy="990600"/>
                      </a:xfrm>
                      <a:prstGeom prst="rect">
                        <a:avLst/>
                      </a:prstGeom>
                    </p:spPr>
                  </p:pic>
                </p:oleObj>
              </mc:Fallback>
            </mc:AlternateContent>
          </a:graphicData>
        </a:graphic>
      </p:graphicFrame>
      <p:pic>
        <p:nvPicPr>
          <p:cNvPr id="21" name="Picture 20">
            <a:extLst>
              <a:ext uri="{FF2B5EF4-FFF2-40B4-BE49-F238E27FC236}">
                <a16:creationId xmlns:a16="http://schemas.microsoft.com/office/drawing/2014/main" id="{76116B2D-0045-4867-BF56-011726F4BFA5}"/>
              </a:ext>
            </a:extLst>
          </p:cNvPr>
          <p:cNvPicPr>
            <a:picLocks noChangeAspect="1"/>
          </p:cNvPicPr>
          <p:nvPr/>
        </p:nvPicPr>
        <p:blipFill>
          <a:blip r:embed="rId10"/>
          <a:stretch>
            <a:fillRect/>
          </a:stretch>
        </p:blipFill>
        <p:spPr>
          <a:xfrm>
            <a:off x="6356332" y="3415795"/>
            <a:ext cx="895350" cy="962025"/>
          </a:xfrm>
          <a:prstGeom prst="rect">
            <a:avLst/>
          </a:prstGeom>
        </p:spPr>
      </p:pic>
      <p:sp>
        <p:nvSpPr>
          <p:cNvPr id="16" name="TextBox 15">
            <a:extLst>
              <a:ext uri="{FF2B5EF4-FFF2-40B4-BE49-F238E27FC236}">
                <a16:creationId xmlns:a16="http://schemas.microsoft.com/office/drawing/2014/main" id="{FCBB6698-8F47-4875-B4D1-B0F9136F50EF}"/>
              </a:ext>
            </a:extLst>
          </p:cNvPr>
          <p:cNvSpPr txBox="1"/>
          <p:nvPr/>
        </p:nvSpPr>
        <p:spPr>
          <a:xfrm>
            <a:off x="7382167" y="4679029"/>
            <a:ext cx="1686424" cy="461665"/>
          </a:xfrm>
          <a:prstGeom prst="rect">
            <a:avLst/>
          </a:prstGeom>
          <a:noFill/>
        </p:spPr>
        <p:txBody>
          <a:bodyPr wrap="none" rtlCol="0">
            <a:spAutoFit/>
          </a:bodyPr>
          <a:lstStyle/>
          <a:p>
            <a:r>
              <a:rPr lang="en-US" sz="2400" dirty="0"/>
              <a:t>Justin Smith</a:t>
            </a:r>
          </a:p>
        </p:txBody>
      </p:sp>
    </p:spTree>
    <p:extLst>
      <p:ext uri="{BB962C8B-B14F-4D97-AF65-F5344CB8AC3E}">
        <p14:creationId xmlns:p14="http://schemas.microsoft.com/office/powerpoint/2010/main" val="9116904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a:xfrm>
            <a:off x="3657600" y="205979"/>
            <a:ext cx="5029199" cy="857250"/>
          </a:xfrm>
        </p:spPr>
        <p:txBody>
          <a:bodyPr/>
          <a:lstStyle/>
          <a:p>
            <a:r>
              <a:rPr lang="en-US" dirty="0"/>
              <a:t>Contact Us</a:t>
            </a:r>
          </a:p>
        </p:txBody>
      </p:sp>
      <p:pic>
        <p:nvPicPr>
          <p:cNvPr id="5" name="Content Placeholder 4">
            <a:extLst>
              <a:ext uri="{FF2B5EF4-FFF2-40B4-BE49-F238E27FC236}">
                <a16:creationId xmlns:a16="http://schemas.microsoft.com/office/drawing/2014/main" id="{2A6D8658-433A-4437-8936-DF046EA890CB}"/>
              </a:ext>
            </a:extLst>
          </p:cNvPr>
          <p:cNvPicPr>
            <a:picLocks noGrp="1" noChangeAspect="1"/>
          </p:cNvPicPr>
          <p:nvPr>
            <p:ph idx="1"/>
          </p:nvPr>
        </p:nvPicPr>
        <p:blipFill>
          <a:blip r:embed="rId4"/>
          <a:stretch>
            <a:fillRect/>
          </a:stretch>
        </p:blipFill>
        <p:spPr>
          <a:xfrm>
            <a:off x="513555" y="634604"/>
            <a:ext cx="3521838" cy="339407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6" name="TextBox 5">
            <a:extLst>
              <a:ext uri="{FF2B5EF4-FFF2-40B4-BE49-F238E27FC236}">
                <a16:creationId xmlns:a16="http://schemas.microsoft.com/office/drawing/2014/main" id="{0109909D-3E90-47F2-BB93-94C84C19287B}"/>
              </a:ext>
            </a:extLst>
          </p:cNvPr>
          <p:cNvSpPr txBox="1"/>
          <p:nvPr/>
        </p:nvSpPr>
        <p:spPr>
          <a:xfrm>
            <a:off x="4794837" y="1454478"/>
            <a:ext cx="3780545" cy="1938992"/>
          </a:xfrm>
          <a:prstGeom prst="rect">
            <a:avLst/>
          </a:prstGeom>
          <a:noFill/>
        </p:spPr>
        <p:txBody>
          <a:bodyPr wrap="square" rtlCol="0">
            <a:spAutoFit/>
          </a:bodyPr>
          <a:lstStyle/>
          <a:p>
            <a:r>
              <a:rPr lang="en-US" sz="2000" dirty="0"/>
              <a:t>Student Affairs IT</a:t>
            </a:r>
          </a:p>
          <a:p>
            <a:r>
              <a:rPr lang="en-US" sz="2000" dirty="0">
                <a:hlinkClick r:id="rId5"/>
              </a:rPr>
              <a:t>StudentAffairsIT@IllinoisState.edu</a:t>
            </a:r>
            <a:r>
              <a:rPr lang="en-US" sz="2000" dirty="0"/>
              <a: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r>
              <a:rPr lang="en-US" sz="2000" dirty="0"/>
              <a:t>Justin Smith</a:t>
            </a:r>
          </a:p>
          <a:p>
            <a:r>
              <a:rPr lang="en-US" sz="2000" dirty="0">
                <a:hlinkClick r:id="rId6"/>
              </a:rPr>
              <a:t>jjsmit1@ilstu.edu</a:t>
            </a:r>
            <a:r>
              <a:rPr lang="en-US" sz="2000" dirty="0"/>
              <a:t> </a:t>
            </a:r>
          </a:p>
        </p:txBody>
      </p:sp>
      <p:sp>
        <p:nvSpPr>
          <p:cNvPr id="7" name="TextBox 6">
            <a:extLst>
              <a:ext uri="{FF2B5EF4-FFF2-40B4-BE49-F238E27FC236}">
                <a16:creationId xmlns:a16="http://schemas.microsoft.com/office/drawing/2014/main" id="{02E5678E-79BA-461E-9530-323AC0EE135D}"/>
              </a:ext>
            </a:extLst>
          </p:cNvPr>
          <p:cNvSpPr txBox="1"/>
          <p:nvPr/>
        </p:nvSpPr>
        <p:spPr>
          <a:xfrm>
            <a:off x="7352012" y="4646627"/>
            <a:ext cx="1686424" cy="461665"/>
          </a:xfrm>
          <a:prstGeom prst="rect">
            <a:avLst/>
          </a:prstGeom>
          <a:noFill/>
        </p:spPr>
        <p:txBody>
          <a:bodyPr wrap="none" rtlCol="0">
            <a:spAutoFit/>
          </a:bodyPr>
          <a:lstStyle/>
          <a:p>
            <a:r>
              <a:rPr lang="en-US" sz="2400" dirty="0"/>
              <a:t>Justin Smith</a:t>
            </a:r>
          </a:p>
        </p:txBody>
      </p:sp>
    </p:spTree>
    <p:extLst>
      <p:ext uri="{BB962C8B-B14F-4D97-AF65-F5344CB8AC3E}">
        <p14:creationId xmlns:p14="http://schemas.microsoft.com/office/powerpoint/2010/main" val="11238911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5" name="TextBox 4">
            <a:extLst>
              <a:ext uri="{FF2B5EF4-FFF2-40B4-BE49-F238E27FC236}">
                <a16:creationId xmlns:a16="http://schemas.microsoft.com/office/drawing/2014/main" id="{FF0264C4-702D-4ED8-8873-23B3165CCE8B}"/>
              </a:ext>
            </a:extLst>
          </p:cNvPr>
          <p:cNvSpPr txBox="1"/>
          <p:nvPr/>
        </p:nvSpPr>
        <p:spPr>
          <a:xfrm>
            <a:off x="2255006" y="1802309"/>
            <a:ext cx="4628191" cy="1446550"/>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4400" dirty="0">
                <a:solidFill>
                  <a:srgbClr val="C00000"/>
                </a:solidFill>
                <a:latin typeface="Eras Bold ITC" panose="020B0907030504020204" pitchFamily="34" charset="0"/>
              </a:rPr>
              <a:t>2</a:t>
            </a:r>
            <a:r>
              <a:rPr lang="en-US" sz="4400" baseline="30000" dirty="0">
                <a:solidFill>
                  <a:srgbClr val="C00000"/>
                </a:solidFill>
                <a:latin typeface="Eras Bold ITC" panose="020B0907030504020204" pitchFamily="34" charset="0"/>
              </a:rPr>
              <a:t>nd</a:t>
            </a:r>
            <a:r>
              <a:rPr lang="en-US" sz="4400" dirty="0">
                <a:solidFill>
                  <a:srgbClr val="C00000"/>
                </a:solidFill>
                <a:latin typeface="Eras Bold ITC" panose="020B0907030504020204" pitchFamily="34" charset="0"/>
              </a:rPr>
              <a:t> Annual</a:t>
            </a:r>
          </a:p>
          <a:p>
            <a:pPr algn="ctr"/>
            <a:r>
              <a:rPr lang="en-US" sz="4400" dirty="0">
                <a:solidFill>
                  <a:srgbClr val="C00000"/>
                </a:solidFill>
                <a:latin typeface="Eras Bold ITC" panose="020B0907030504020204" pitchFamily="34" charset="0"/>
              </a:rPr>
              <a:t>CIT MVP Award</a:t>
            </a:r>
          </a:p>
        </p:txBody>
      </p:sp>
    </p:spTree>
    <p:extLst>
      <p:ext uri="{BB962C8B-B14F-4D97-AF65-F5344CB8AC3E}">
        <p14:creationId xmlns:p14="http://schemas.microsoft.com/office/powerpoint/2010/main" val="10623276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5" name="TextBox 4">
            <a:extLst>
              <a:ext uri="{FF2B5EF4-FFF2-40B4-BE49-F238E27FC236}">
                <a16:creationId xmlns:a16="http://schemas.microsoft.com/office/drawing/2014/main" id="{FF0264C4-702D-4ED8-8873-23B3165CCE8B}"/>
              </a:ext>
            </a:extLst>
          </p:cNvPr>
          <p:cNvSpPr txBox="1"/>
          <p:nvPr/>
        </p:nvSpPr>
        <p:spPr>
          <a:xfrm>
            <a:off x="1559305" y="1602254"/>
            <a:ext cx="6019597" cy="1938992"/>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3200" dirty="0">
                <a:solidFill>
                  <a:srgbClr val="C00000"/>
                </a:solidFill>
                <a:latin typeface="Eras Bold ITC" panose="020B0907030504020204" pitchFamily="34" charset="0"/>
              </a:rPr>
              <a:t>Nominations:</a:t>
            </a:r>
          </a:p>
          <a:p>
            <a:pPr algn="ctr"/>
            <a:r>
              <a:rPr lang="en-US" sz="4400" dirty="0">
                <a:solidFill>
                  <a:srgbClr val="C00000"/>
                </a:solidFill>
                <a:latin typeface="Eras Bold ITC" panose="020B0907030504020204" pitchFamily="34" charset="0"/>
              </a:rPr>
              <a:t>Jen Bethmann, WEB</a:t>
            </a:r>
          </a:p>
          <a:p>
            <a:pPr algn="ctr"/>
            <a:r>
              <a:rPr lang="en-US" sz="4400" dirty="0">
                <a:solidFill>
                  <a:srgbClr val="C00000"/>
                </a:solidFill>
                <a:latin typeface="Eras Bold ITC" panose="020B0907030504020204" pitchFamily="34" charset="0"/>
              </a:rPr>
              <a:t>Ryan Northrup, ION</a:t>
            </a:r>
          </a:p>
        </p:txBody>
      </p:sp>
    </p:spTree>
    <p:extLst>
      <p:ext uri="{BB962C8B-B14F-4D97-AF65-F5344CB8AC3E}">
        <p14:creationId xmlns:p14="http://schemas.microsoft.com/office/powerpoint/2010/main" val="1031491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5" name="TextBox 4">
            <a:extLst>
              <a:ext uri="{FF2B5EF4-FFF2-40B4-BE49-F238E27FC236}">
                <a16:creationId xmlns:a16="http://schemas.microsoft.com/office/drawing/2014/main" id="{FF0264C4-702D-4ED8-8873-23B3165CCE8B}"/>
              </a:ext>
            </a:extLst>
          </p:cNvPr>
          <p:cNvSpPr txBox="1"/>
          <p:nvPr/>
        </p:nvSpPr>
        <p:spPr>
          <a:xfrm>
            <a:off x="801079" y="1588168"/>
            <a:ext cx="7536037" cy="1446550"/>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4400" dirty="0">
                <a:solidFill>
                  <a:srgbClr val="C00000"/>
                </a:solidFill>
                <a:latin typeface="Eras Bold ITC" panose="020B0907030504020204" pitchFamily="34" charset="0"/>
              </a:rPr>
              <a:t>This is the CIT Conference</a:t>
            </a:r>
          </a:p>
          <a:p>
            <a:pPr algn="ctr"/>
            <a:r>
              <a:rPr lang="en-US" sz="4400" dirty="0">
                <a:solidFill>
                  <a:srgbClr val="C00000"/>
                </a:solidFill>
                <a:latin typeface="Eras Bold ITC" panose="020B0907030504020204" pitchFamily="34" charset="0"/>
              </a:rPr>
              <a:t>For 2019… </a:t>
            </a:r>
          </a:p>
        </p:txBody>
      </p:sp>
    </p:spTree>
    <p:extLst>
      <p:ext uri="{BB962C8B-B14F-4D97-AF65-F5344CB8AC3E}">
        <p14:creationId xmlns:p14="http://schemas.microsoft.com/office/powerpoint/2010/main" val="20410702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F0264C4-702D-4ED8-8873-23B3165CCE8B}"/>
              </a:ext>
            </a:extLst>
          </p:cNvPr>
          <p:cNvSpPr txBox="1"/>
          <p:nvPr/>
        </p:nvSpPr>
        <p:spPr>
          <a:xfrm>
            <a:off x="1559305" y="1602254"/>
            <a:ext cx="6019597" cy="1938992"/>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3200" dirty="0">
                <a:solidFill>
                  <a:srgbClr val="C00000"/>
                </a:solidFill>
                <a:latin typeface="Eras Bold ITC" panose="020B0907030504020204" pitchFamily="34" charset="0"/>
              </a:rPr>
              <a:t>Nominations:</a:t>
            </a:r>
          </a:p>
          <a:p>
            <a:pPr algn="ctr"/>
            <a:r>
              <a:rPr lang="en-US" sz="4400" dirty="0">
                <a:solidFill>
                  <a:srgbClr val="C00000"/>
                </a:solidFill>
                <a:latin typeface="Eras Bold ITC" panose="020B0907030504020204" pitchFamily="34" charset="0"/>
              </a:rPr>
              <a:t>Jen Bethmann, WEB</a:t>
            </a:r>
          </a:p>
          <a:p>
            <a:pPr algn="ctr"/>
            <a:r>
              <a:rPr lang="en-US" sz="4400" dirty="0">
                <a:solidFill>
                  <a:srgbClr val="C00000"/>
                </a:solidFill>
                <a:latin typeface="Eras Bold ITC" panose="020B0907030504020204" pitchFamily="34" charset="0"/>
              </a:rPr>
              <a:t>Ryan Northrup, ION</a:t>
            </a:r>
          </a:p>
        </p:txBody>
      </p:sp>
      <p:pic>
        <p:nvPicPr>
          <p:cNvPr id="7" name="Picture 6">
            <a:extLst>
              <a:ext uri="{FF2B5EF4-FFF2-40B4-BE49-F238E27FC236}">
                <a16:creationId xmlns:a16="http://schemas.microsoft.com/office/drawing/2014/main" id="{1634563B-5260-4921-B883-BEC489FCC959}"/>
              </a:ext>
            </a:extLst>
          </p:cNvPr>
          <p:cNvPicPr>
            <a:picLocks noChangeAspect="1"/>
          </p:cNvPicPr>
          <p:nvPr/>
        </p:nvPicPr>
        <p:blipFill>
          <a:blip r:embed="rId3"/>
          <a:stretch>
            <a:fillRect/>
          </a:stretch>
        </p:blipFill>
        <p:spPr>
          <a:xfrm>
            <a:off x="1244861" y="0"/>
            <a:ext cx="6654277" cy="5143500"/>
          </a:xfrm>
          <a:prstGeom prst="rect">
            <a:avLst/>
          </a:prstGeom>
        </p:spPr>
      </p:pic>
    </p:spTree>
    <p:extLst>
      <p:ext uri="{BB962C8B-B14F-4D97-AF65-F5344CB8AC3E}">
        <p14:creationId xmlns:p14="http://schemas.microsoft.com/office/powerpoint/2010/main" val="33756483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5" name="TextBox 4">
            <a:extLst>
              <a:ext uri="{FF2B5EF4-FFF2-40B4-BE49-F238E27FC236}">
                <a16:creationId xmlns:a16="http://schemas.microsoft.com/office/drawing/2014/main" id="{FF0264C4-702D-4ED8-8873-23B3165CCE8B}"/>
              </a:ext>
            </a:extLst>
          </p:cNvPr>
          <p:cNvSpPr txBox="1"/>
          <p:nvPr/>
        </p:nvSpPr>
        <p:spPr>
          <a:xfrm>
            <a:off x="1058367" y="1509921"/>
            <a:ext cx="7021473" cy="2123658"/>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4400" dirty="0">
                <a:solidFill>
                  <a:srgbClr val="C00000"/>
                </a:solidFill>
                <a:latin typeface="Eras Bold ITC" panose="020B0907030504020204" pitchFamily="34" charset="0"/>
              </a:rPr>
              <a:t>2</a:t>
            </a:r>
            <a:r>
              <a:rPr lang="en-US" sz="4400" baseline="30000" dirty="0">
                <a:solidFill>
                  <a:srgbClr val="C00000"/>
                </a:solidFill>
                <a:latin typeface="Eras Bold ITC" panose="020B0907030504020204" pitchFamily="34" charset="0"/>
              </a:rPr>
              <a:t>nd</a:t>
            </a:r>
            <a:r>
              <a:rPr lang="en-US" sz="4400" dirty="0">
                <a:solidFill>
                  <a:srgbClr val="C00000"/>
                </a:solidFill>
                <a:latin typeface="Eras Bold ITC" panose="020B0907030504020204" pitchFamily="34" charset="0"/>
              </a:rPr>
              <a:t> Annual</a:t>
            </a:r>
          </a:p>
          <a:p>
            <a:pPr algn="ctr"/>
            <a:r>
              <a:rPr lang="en-US" sz="4400" dirty="0">
                <a:solidFill>
                  <a:srgbClr val="C00000"/>
                </a:solidFill>
                <a:latin typeface="Eras Bold ITC" panose="020B0907030504020204" pitchFamily="34" charset="0"/>
              </a:rPr>
              <a:t>CIT Student MVP Award</a:t>
            </a:r>
          </a:p>
          <a:p>
            <a:pPr algn="ctr"/>
            <a:r>
              <a:rPr lang="en-US" sz="4400" dirty="0">
                <a:solidFill>
                  <a:srgbClr val="C00000"/>
                </a:solidFill>
                <a:latin typeface="Eras Bold ITC" panose="020B0907030504020204" pitchFamily="34" charset="0"/>
              </a:rPr>
              <a:t>Is Coming Up…</a:t>
            </a:r>
          </a:p>
        </p:txBody>
      </p:sp>
    </p:spTree>
    <p:extLst>
      <p:ext uri="{BB962C8B-B14F-4D97-AF65-F5344CB8AC3E}">
        <p14:creationId xmlns:p14="http://schemas.microsoft.com/office/powerpoint/2010/main" val="41619302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dirty="0"/>
              <a:t>Cherwell Classification System</a:t>
            </a:r>
          </a:p>
        </p:txBody>
      </p:sp>
      <p:sp>
        <p:nvSpPr>
          <p:cNvPr id="3" name="Content Placeholder 2"/>
          <p:cNvSpPr>
            <a:spLocks noGrp="1"/>
          </p:cNvSpPr>
          <p:nvPr>
            <p:ph idx="1"/>
          </p:nvPr>
        </p:nvSpPr>
        <p:spPr>
          <a:xfrm>
            <a:off x="457200" y="1200151"/>
            <a:ext cx="4508938" cy="3394472"/>
          </a:xfrm>
        </p:spPr>
        <p:txBody>
          <a:bodyPr/>
          <a:lstStyle/>
          <a:p>
            <a:pPr marL="0" indent="0">
              <a:buNone/>
            </a:pPr>
            <a:r>
              <a:rPr lang="en-US" u="sng" dirty="0"/>
              <a:t>Production</a:t>
            </a:r>
          </a:p>
          <a:p>
            <a:pPr marL="0" indent="0">
              <a:buNone/>
            </a:pPr>
            <a:r>
              <a:rPr lang="en-US" sz="2800" dirty="0"/>
              <a:t>10 Services</a:t>
            </a:r>
          </a:p>
          <a:p>
            <a:pPr marL="0" indent="0">
              <a:buNone/>
            </a:pPr>
            <a:r>
              <a:rPr lang="en-US" sz="2800" dirty="0"/>
              <a:t>71 Categories</a:t>
            </a:r>
          </a:p>
          <a:p>
            <a:pPr marL="0" indent="0">
              <a:buNone/>
            </a:pPr>
            <a:r>
              <a:rPr lang="en-US" sz="2800" dirty="0"/>
              <a:t>43 Unique Subcategories</a:t>
            </a:r>
          </a:p>
          <a:p>
            <a:endParaRPr lang="en-US" dirty="0"/>
          </a:p>
        </p:txBody>
      </p:sp>
      <p:sp>
        <p:nvSpPr>
          <p:cNvPr id="6" name="Content Placeholder 2"/>
          <p:cNvSpPr txBox="1">
            <a:spLocks/>
          </p:cNvSpPr>
          <p:nvPr/>
        </p:nvSpPr>
        <p:spPr>
          <a:xfrm>
            <a:off x="4569098" y="1219204"/>
            <a:ext cx="4114800" cy="339447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u="sng" dirty="0"/>
              <a:t>Proposed</a:t>
            </a:r>
          </a:p>
          <a:p>
            <a:pPr marL="0" indent="0">
              <a:buFont typeface="Arial"/>
              <a:buNone/>
            </a:pPr>
            <a:r>
              <a:rPr lang="en-US" sz="2800" dirty="0"/>
              <a:t>5 Services</a:t>
            </a:r>
          </a:p>
          <a:p>
            <a:pPr marL="0" indent="0">
              <a:buFont typeface="Arial"/>
              <a:buNone/>
            </a:pPr>
            <a:r>
              <a:rPr lang="en-US" sz="2800" dirty="0"/>
              <a:t>16 Categories</a:t>
            </a:r>
          </a:p>
          <a:p>
            <a:pPr marL="0" indent="0">
              <a:buNone/>
            </a:pPr>
            <a:r>
              <a:rPr lang="en-US" sz="2800" dirty="0"/>
              <a:t>41 Unique Subcategories</a:t>
            </a:r>
          </a:p>
          <a:p>
            <a:endParaRPr lang="en-US" dirty="0"/>
          </a:p>
        </p:txBody>
      </p:sp>
    </p:spTree>
    <p:extLst>
      <p:ext uri="{BB962C8B-B14F-4D97-AF65-F5344CB8AC3E}">
        <p14:creationId xmlns:p14="http://schemas.microsoft.com/office/powerpoint/2010/main" val="309049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dirty="0"/>
              <a:t>Cherwell Classification System</a:t>
            </a:r>
          </a:p>
        </p:txBody>
      </p:sp>
      <p:sp>
        <p:nvSpPr>
          <p:cNvPr id="3" name="Content Placeholder 2"/>
          <p:cNvSpPr>
            <a:spLocks noGrp="1"/>
          </p:cNvSpPr>
          <p:nvPr>
            <p:ph idx="1"/>
          </p:nvPr>
        </p:nvSpPr>
        <p:spPr/>
        <p:txBody>
          <a:bodyPr/>
          <a:lstStyle/>
          <a:p>
            <a:r>
              <a:rPr lang="en-US" dirty="0"/>
              <a:t>ITSM Advisory Group Approved!</a:t>
            </a:r>
          </a:p>
          <a:p>
            <a:r>
              <a:rPr lang="en-US" dirty="0"/>
              <a:t>Now What?</a:t>
            </a:r>
          </a:p>
          <a:p>
            <a:pPr lvl="1"/>
            <a:r>
              <a:rPr lang="en-US" dirty="0"/>
              <a:t>IT Staff Review</a:t>
            </a:r>
          </a:p>
          <a:p>
            <a:pPr lvl="1"/>
            <a:r>
              <a:rPr lang="en-US" dirty="0"/>
              <a:t>Implementation</a:t>
            </a:r>
          </a:p>
        </p:txBody>
      </p:sp>
      <p:sp>
        <p:nvSpPr>
          <p:cNvPr id="5" name="TextBox 4">
            <a:extLst>
              <a:ext uri="{FF2B5EF4-FFF2-40B4-BE49-F238E27FC236}">
                <a16:creationId xmlns:a16="http://schemas.microsoft.com/office/drawing/2014/main" id="{31EFA3E3-519E-4B87-821A-0DF2430DC7F5}"/>
              </a:ext>
            </a:extLst>
          </p:cNvPr>
          <p:cNvSpPr txBox="1"/>
          <p:nvPr/>
        </p:nvSpPr>
        <p:spPr>
          <a:xfrm>
            <a:off x="7352012" y="4545386"/>
            <a:ext cx="1514004" cy="461665"/>
          </a:xfrm>
          <a:prstGeom prst="rect">
            <a:avLst/>
          </a:prstGeom>
          <a:noFill/>
        </p:spPr>
        <p:txBody>
          <a:bodyPr wrap="none" rtlCol="0">
            <a:spAutoFit/>
          </a:bodyPr>
          <a:lstStyle/>
          <a:p>
            <a:r>
              <a:rPr lang="en-US" sz="2400" dirty="0"/>
              <a:t>Tyler Piper</a:t>
            </a:r>
          </a:p>
        </p:txBody>
      </p:sp>
    </p:spTree>
    <p:extLst>
      <p:ext uri="{BB962C8B-B14F-4D97-AF65-F5344CB8AC3E}">
        <p14:creationId xmlns:p14="http://schemas.microsoft.com/office/powerpoint/2010/main" val="2374814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6766"/>
          </a:xfrm>
          <a:prstGeom prst="rect">
            <a:avLst/>
          </a:prstGeom>
        </p:spPr>
      </p:pic>
      <p:sp>
        <p:nvSpPr>
          <p:cNvPr id="2" name="Title 1"/>
          <p:cNvSpPr>
            <a:spLocks noGrp="1"/>
          </p:cNvSpPr>
          <p:nvPr>
            <p:ph type="title"/>
          </p:nvPr>
        </p:nvSpPr>
        <p:spPr/>
        <p:txBody>
          <a:bodyPr/>
          <a:lstStyle/>
          <a:p>
            <a:r>
              <a:rPr lang="en-US" dirty="0"/>
              <a:t>Working Group Members</a:t>
            </a:r>
          </a:p>
        </p:txBody>
      </p:sp>
      <p:sp>
        <p:nvSpPr>
          <p:cNvPr id="3" name="Content Placeholder 2"/>
          <p:cNvSpPr>
            <a:spLocks noGrp="1"/>
          </p:cNvSpPr>
          <p:nvPr>
            <p:ph sz="half" idx="1"/>
          </p:nvPr>
        </p:nvSpPr>
        <p:spPr/>
        <p:txBody>
          <a:bodyPr/>
          <a:lstStyle/>
          <a:p>
            <a:r>
              <a:rPr lang="en-US" sz="2700" dirty="0"/>
              <a:t>Tyler Piper – AT TSC</a:t>
            </a:r>
          </a:p>
          <a:p>
            <a:r>
              <a:rPr lang="en-US" sz="2700" dirty="0"/>
              <a:t>Seth Engeman – CFA</a:t>
            </a:r>
          </a:p>
          <a:p>
            <a:r>
              <a:rPr lang="en-US" sz="2700" dirty="0"/>
              <a:t>Sam Dockery – COE</a:t>
            </a:r>
          </a:p>
          <a:p>
            <a:r>
              <a:rPr lang="en-US" sz="2700" dirty="0"/>
              <a:t>George Wiman – COB</a:t>
            </a:r>
          </a:p>
          <a:p>
            <a:pPr marL="0" indent="0">
              <a:buNone/>
            </a:pPr>
            <a:endParaRPr lang="en-US" dirty="0"/>
          </a:p>
        </p:txBody>
      </p:sp>
      <p:sp>
        <p:nvSpPr>
          <p:cNvPr id="4" name="Content Placeholder 3"/>
          <p:cNvSpPr>
            <a:spLocks noGrp="1"/>
          </p:cNvSpPr>
          <p:nvPr>
            <p:ph sz="half" idx="2"/>
          </p:nvPr>
        </p:nvSpPr>
        <p:spPr/>
        <p:txBody>
          <a:bodyPr>
            <a:noAutofit/>
          </a:bodyPr>
          <a:lstStyle/>
          <a:p>
            <a:r>
              <a:rPr lang="en-US" sz="2700" dirty="0"/>
              <a:t>Eric Schuller – CAS IT</a:t>
            </a:r>
          </a:p>
          <a:p>
            <a:r>
              <a:rPr lang="en-US" sz="2700" dirty="0"/>
              <a:t>Tim Tribble – SAIT</a:t>
            </a:r>
          </a:p>
          <a:p>
            <a:r>
              <a:rPr lang="en-US" sz="2700" dirty="0"/>
              <a:t>Ben Hendrix – CAST</a:t>
            </a:r>
          </a:p>
          <a:p>
            <a:r>
              <a:rPr lang="en-US" sz="2700" dirty="0"/>
              <a:t>Matt Helton – Milner</a:t>
            </a:r>
          </a:p>
          <a:p>
            <a:endParaRPr lang="en-US" sz="2700" dirty="0"/>
          </a:p>
        </p:txBody>
      </p:sp>
      <p:sp>
        <p:nvSpPr>
          <p:cNvPr id="6" name="TextBox 5"/>
          <p:cNvSpPr txBox="1"/>
          <p:nvPr/>
        </p:nvSpPr>
        <p:spPr>
          <a:xfrm>
            <a:off x="536028" y="3121572"/>
            <a:ext cx="7567448" cy="1107996"/>
          </a:xfrm>
          <a:prstGeom prst="rect">
            <a:avLst/>
          </a:prstGeom>
          <a:noFill/>
        </p:spPr>
        <p:txBody>
          <a:bodyPr wrap="square" rtlCol="0">
            <a:spAutoFit/>
          </a:bodyPr>
          <a:lstStyle/>
          <a:p>
            <a:pPr algn="ctr"/>
            <a:r>
              <a:rPr lang="en-US" sz="6600" dirty="0"/>
              <a:t>Thank You!</a:t>
            </a:r>
          </a:p>
        </p:txBody>
      </p:sp>
      <p:sp>
        <p:nvSpPr>
          <p:cNvPr id="7" name="TextBox 6">
            <a:extLst>
              <a:ext uri="{FF2B5EF4-FFF2-40B4-BE49-F238E27FC236}">
                <a16:creationId xmlns:a16="http://schemas.microsoft.com/office/drawing/2014/main" id="{6377D1B0-D396-422B-B2A1-2CED1280A914}"/>
              </a:ext>
            </a:extLst>
          </p:cNvPr>
          <p:cNvSpPr txBox="1"/>
          <p:nvPr/>
        </p:nvSpPr>
        <p:spPr>
          <a:xfrm>
            <a:off x="7352012" y="4545386"/>
            <a:ext cx="1514004" cy="461665"/>
          </a:xfrm>
          <a:prstGeom prst="rect">
            <a:avLst/>
          </a:prstGeom>
          <a:noFill/>
        </p:spPr>
        <p:txBody>
          <a:bodyPr wrap="none" rtlCol="0">
            <a:spAutoFit/>
          </a:bodyPr>
          <a:lstStyle/>
          <a:p>
            <a:r>
              <a:rPr lang="en-US" sz="2400" dirty="0"/>
              <a:t>Tyler Piper</a:t>
            </a:r>
          </a:p>
        </p:txBody>
      </p:sp>
    </p:spTree>
    <p:extLst>
      <p:ext uri="{BB962C8B-B14F-4D97-AF65-F5344CB8AC3E}">
        <p14:creationId xmlns:p14="http://schemas.microsoft.com/office/powerpoint/2010/main" val="2544899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dirty="0"/>
              <a:t>Tech Alerts 2.0</a:t>
            </a:r>
          </a:p>
        </p:txBody>
      </p: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57200" y="1063230"/>
            <a:ext cx="4139625" cy="3059454"/>
          </a:xfrm>
        </p:spPr>
      </p:pic>
      <p:pic>
        <p:nvPicPr>
          <p:cNvPr id="6" name="Content Placeholder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3168" y="1066226"/>
            <a:ext cx="3893632" cy="3053460"/>
          </a:xfrm>
          <a:prstGeom prst="rect">
            <a:avLst/>
          </a:prstGeom>
        </p:spPr>
      </p:pic>
      <p:sp>
        <p:nvSpPr>
          <p:cNvPr id="7" name="TextBox 6">
            <a:extLst>
              <a:ext uri="{FF2B5EF4-FFF2-40B4-BE49-F238E27FC236}">
                <a16:creationId xmlns:a16="http://schemas.microsoft.com/office/drawing/2014/main" id="{A95C38CE-E60A-4C04-9F14-9409FBAD4147}"/>
              </a:ext>
            </a:extLst>
          </p:cNvPr>
          <p:cNvSpPr txBox="1"/>
          <p:nvPr/>
        </p:nvSpPr>
        <p:spPr>
          <a:xfrm>
            <a:off x="7352012" y="4545386"/>
            <a:ext cx="1514004" cy="461665"/>
          </a:xfrm>
          <a:prstGeom prst="rect">
            <a:avLst/>
          </a:prstGeom>
          <a:noFill/>
        </p:spPr>
        <p:txBody>
          <a:bodyPr wrap="none" rtlCol="0">
            <a:spAutoFit/>
          </a:bodyPr>
          <a:lstStyle/>
          <a:p>
            <a:r>
              <a:rPr lang="en-US" sz="2400" dirty="0"/>
              <a:t>Tyler Piper</a:t>
            </a:r>
          </a:p>
        </p:txBody>
      </p:sp>
    </p:spTree>
    <p:extLst>
      <p:ext uri="{BB962C8B-B14F-4D97-AF65-F5344CB8AC3E}">
        <p14:creationId xmlns:p14="http://schemas.microsoft.com/office/powerpoint/2010/main" val="3362199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dirty="0"/>
              <a:t>Tech Alerts 2.0</a:t>
            </a:r>
          </a:p>
        </p:txBody>
      </p:sp>
      <p:sp>
        <p:nvSpPr>
          <p:cNvPr id="3" name="Content Placeholder 2"/>
          <p:cNvSpPr>
            <a:spLocks noGrp="1"/>
          </p:cNvSpPr>
          <p:nvPr>
            <p:ph idx="1"/>
          </p:nvPr>
        </p:nvSpPr>
        <p:spPr>
          <a:xfrm>
            <a:off x="457199" y="1200151"/>
            <a:ext cx="5335845" cy="3394472"/>
          </a:xfrm>
        </p:spPr>
        <p:txBody>
          <a:bodyPr>
            <a:normAutofit/>
          </a:bodyPr>
          <a:lstStyle/>
          <a:p>
            <a:r>
              <a:rPr lang="en-US" sz="2800" dirty="0"/>
              <a:t>Service Based Subscriptions</a:t>
            </a:r>
          </a:p>
          <a:p>
            <a:r>
              <a:rPr lang="en-US" sz="2800" dirty="0"/>
              <a:t>Separate Email and SMS Notifications</a:t>
            </a:r>
          </a:p>
          <a:p>
            <a:r>
              <a:rPr lang="en-US" sz="2800" dirty="0"/>
              <a:t>Alerts.IllinoisState.edu</a:t>
            </a:r>
          </a:p>
          <a:p>
            <a:r>
              <a:rPr lang="en-US" sz="2800" dirty="0"/>
              <a:t>Go Live = August 12th</a:t>
            </a:r>
          </a:p>
        </p:txBody>
      </p:sp>
      <p:pic>
        <p:nvPicPr>
          <p:cNvPr id="7"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0862" y="938048"/>
            <a:ext cx="3176751" cy="4091152"/>
          </a:xfrm>
          <a:prstGeom prst="rect">
            <a:avLst/>
          </a:prstGeom>
        </p:spPr>
      </p:pic>
    </p:spTree>
    <p:extLst>
      <p:ext uri="{BB962C8B-B14F-4D97-AF65-F5344CB8AC3E}">
        <p14:creationId xmlns:p14="http://schemas.microsoft.com/office/powerpoint/2010/main" val="1881016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3" y="205979"/>
            <a:ext cx="9138197" cy="5143500"/>
          </a:xfrm>
          <a:prstGeom prst="rect">
            <a:avLst/>
          </a:prstGeom>
        </p:spPr>
      </p:pic>
      <p:sp>
        <p:nvSpPr>
          <p:cNvPr id="6" name="Title 5">
            <a:extLst>
              <a:ext uri="{FF2B5EF4-FFF2-40B4-BE49-F238E27FC236}">
                <a16:creationId xmlns:a16="http://schemas.microsoft.com/office/drawing/2014/main" id="{F4DAD351-27B4-A042-8048-82D7EC1259AB}"/>
              </a:ext>
            </a:extLst>
          </p:cNvPr>
          <p:cNvSpPr>
            <a:spLocks noGrp="1"/>
          </p:cNvSpPr>
          <p:nvPr>
            <p:ph type="title"/>
          </p:nvPr>
        </p:nvSpPr>
        <p:spPr/>
        <p:txBody>
          <a:bodyPr/>
          <a:lstStyle/>
          <a:p>
            <a:r>
              <a:rPr lang="en-US" dirty="0"/>
              <a:t>Student Technology Education</a:t>
            </a:r>
          </a:p>
        </p:txBody>
      </p:sp>
      <p:pic>
        <p:nvPicPr>
          <p:cNvPr id="10" name="Content Placeholder 9">
            <a:extLst>
              <a:ext uri="{FF2B5EF4-FFF2-40B4-BE49-F238E27FC236}">
                <a16:creationId xmlns:a16="http://schemas.microsoft.com/office/drawing/2014/main" id="{1AB0BFBD-FDAF-0548-8B1B-364E2E89550A}"/>
              </a:ext>
            </a:extLst>
          </p:cNvPr>
          <p:cNvPicPr>
            <a:picLocks noGrp="1" noChangeAspect="1"/>
          </p:cNvPicPr>
          <p:nvPr>
            <p:ph sz="half" idx="2"/>
          </p:nvPr>
        </p:nvPicPr>
        <p:blipFill>
          <a:blip r:embed="rId4"/>
          <a:stretch>
            <a:fillRect/>
          </a:stretch>
        </p:blipFill>
        <p:spPr>
          <a:xfrm>
            <a:off x="885524" y="982275"/>
            <a:ext cx="3610276" cy="3554770"/>
          </a:xfrm>
          <a:prstGeom prst="rect">
            <a:avLst/>
          </a:prstGeom>
        </p:spPr>
      </p:pic>
      <p:sp>
        <p:nvSpPr>
          <p:cNvPr id="9" name="Content Placeholder 8">
            <a:extLst>
              <a:ext uri="{FF2B5EF4-FFF2-40B4-BE49-F238E27FC236}">
                <a16:creationId xmlns:a16="http://schemas.microsoft.com/office/drawing/2014/main" id="{09D604CC-4506-A447-BC7E-CC579ACB5D77}"/>
              </a:ext>
            </a:extLst>
          </p:cNvPr>
          <p:cNvSpPr>
            <a:spLocks noGrp="1"/>
          </p:cNvSpPr>
          <p:nvPr>
            <p:ph sz="half" idx="1"/>
          </p:nvPr>
        </p:nvSpPr>
        <p:spPr>
          <a:xfrm>
            <a:off x="4648201" y="1148591"/>
            <a:ext cx="4038600" cy="3182776"/>
          </a:xfrm>
        </p:spPr>
        <p:txBody>
          <a:bodyPr>
            <a:normAutofit fontScale="85000" lnSpcReduction="20000"/>
          </a:bodyPr>
          <a:lstStyle/>
          <a:p>
            <a:r>
              <a:rPr lang="en-US" dirty="0"/>
              <a:t>Student Technology QuickStart Guide</a:t>
            </a:r>
          </a:p>
          <a:p>
            <a:pPr lvl="1"/>
            <a:r>
              <a:rPr lang="en-US" dirty="0"/>
              <a:t>Available on the IT Help Portal.</a:t>
            </a:r>
          </a:p>
          <a:p>
            <a:r>
              <a:rPr lang="en-US" dirty="0"/>
              <a:t>Introduction to Technology </a:t>
            </a:r>
            <a:r>
              <a:rPr lang="en-US" dirty="0" err="1"/>
              <a:t>ReggieNet</a:t>
            </a:r>
            <a:r>
              <a:rPr lang="en-US" dirty="0"/>
              <a:t> course</a:t>
            </a:r>
          </a:p>
          <a:p>
            <a:pPr lvl="1"/>
            <a:r>
              <a:rPr lang="en-US" dirty="0"/>
              <a:t>Course completion not required</a:t>
            </a:r>
          </a:p>
          <a:p>
            <a:pPr lvl="1"/>
            <a:r>
              <a:rPr lang="en-US" dirty="0"/>
              <a:t>Available to all incoming students this fall. </a:t>
            </a:r>
          </a:p>
          <a:p>
            <a:pPr lvl="1"/>
            <a:endParaRPr lang="en-US" dirty="0"/>
          </a:p>
          <a:p>
            <a:pPr lvl="1"/>
            <a:endParaRPr lang="en-US" dirty="0"/>
          </a:p>
          <a:p>
            <a:pPr lvl="1"/>
            <a:endParaRPr lang="en-US" dirty="0"/>
          </a:p>
        </p:txBody>
      </p:sp>
      <p:sp>
        <p:nvSpPr>
          <p:cNvPr id="7" name="TextBox 6">
            <a:extLst>
              <a:ext uri="{FF2B5EF4-FFF2-40B4-BE49-F238E27FC236}">
                <a16:creationId xmlns:a16="http://schemas.microsoft.com/office/drawing/2014/main" id="{8360AA20-31C4-4916-BD41-4BA59BCC0305}"/>
              </a:ext>
            </a:extLst>
          </p:cNvPr>
          <p:cNvSpPr txBox="1"/>
          <p:nvPr/>
        </p:nvSpPr>
        <p:spPr>
          <a:xfrm>
            <a:off x="6944049" y="4676323"/>
            <a:ext cx="1984582" cy="461665"/>
          </a:xfrm>
          <a:prstGeom prst="rect">
            <a:avLst/>
          </a:prstGeom>
          <a:noFill/>
        </p:spPr>
        <p:txBody>
          <a:bodyPr wrap="none" rtlCol="0">
            <a:spAutoFit/>
          </a:bodyPr>
          <a:lstStyle/>
          <a:p>
            <a:r>
              <a:rPr lang="en-US" sz="2400" dirty="0"/>
              <a:t>Trevor Neuber</a:t>
            </a:r>
          </a:p>
        </p:txBody>
      </p:sp>
    </p:spTree>
    <p:extLst>
      <p:ext uri="{BB962C8B-B14F-4D97-AF65-F5344CB8AC3E}">
        <p14:creationId xmlns:p14="http://schemas.microsoft.com/office/powerpoint/2010/main" val="279997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3" y="205979"/>
            <a:ext cx="9138197" cy="5143500"/>
          </a:xfrm>
          <a:prstGeom prst="rect">
            <a:avLst/>
          </a:prstGeom>
        </p:spPr>
      </p:pic>
      <p:sp>
        <p:nvSpPr>
          <p:cNvPr id="6" name="Title 5">
            <a:extLst>
              <a:ext uri="{FF2B5EF4-FFF2-40B4-BE49-F238E27FC236}">
                <a16:creationId xmlns:a16="http://schemas.microsoft.com/office/drawing/2014/main" id="{F4DAD351-27B4-A042-8048-82D7EC1259AB}"/>
              </a:ext>
            </a:extLst>
          </p:cNvPr>
          <p:cNvSpPr>
            <a:spLocks noGrp="1"/>
          </p:cNvSpPr>
          <p:nvPr>
            <p:ph type="title"/>
          </p:nvPr>
        </p:nvSpPr>
        <p:spPr/>
        <p:txBody>
          <a:bodyPr/>
          <a:lstStyle/>
          <a:p>
            <a:r>
              <a:rPr lang="en-US" dirty="0"/>
              <a:t>TSC Live Chat</a:t>
            </a:r>
          </a:p>
        </p:txBody>
      </p:sp>
      <p:sp>
        <p:nvSpPr>
          <p:cNvPr id="7" name="Content Placeholder 6">
            <a:extLst>
              <a:ext uri="{FF2B5EF4-FFF2-40B4-BE49-F238E27FC236}">
                <a16:creationId xmlns:a16="http://schemas.microsoft.com/office/drawing/2014/main" id="{0B7C862C-CCEC-4748-AEB3-49496C57EC18}"/>
              </a:ext>
            </a:extLst>
          </p:cNvPr>
          <p:cNvSpPr>
            <a:spLocks noGrp="1"/>
          </p:cNvSpPr>
          <p:nvPr>
            <p:ph sz="half" idx="2"/>
          </p:nvPr>
        </p:nvSpPr>
        <p:spPr>
          <a:xfrm>
            <a:off x="457201" y="1063228"/>
            <a:ext cx="4038600" cy="3268139"/>
          </a:xfrm>
        </p:spPr>
        <p:txBody>
          <a:bodyPr/>
          <a:lstStyle/>
          <a:p>
            <a:r>
              <a:rPr lang="en-US" dirty="0"/>
              <a:t>New point of contact for the TSC!</a:t>
            </a:r>
          </a:p>
          <a:p>
            <a:r>
              <a:rPr lang="en-US" dirty="0"/>
              <a:t>Available from the IT Help Portal!</a:t>
            </a:r>
          </a:p>
          <a:p>
            <a:r>
              <a:rPr lang="en-US" dirty="0"/>
              <a:t>Go Live = September 3</a:t>
            </a:r>
            <a:r>
              <a:rPr lang="en-US" baseline="30000" dirty="0"/>
              <a:t>rd</a:t>
            </a:r>
            <a:r>
              <a:rPr lang="en-US" dirty="0"/>
              <a:t>!</a:t>
            </a:r>
          </a:p>
        </p:txBody>
      </p:sp>
      <p:pic>
        <p:nvPicPr>
          <p:cNvPr id="12" name="Online Media 11" descr="Live Chat - Customer.mp4">
            <a:hlinkClick r:id="" action="ppaction://media"/>
            <a:extLst>
              <a:ext uri="{FF2B5EF4-FFF2-40B4-BE49-F238E27FC236}">
                <a16:creationId xmlns:a16="http://schemas.microsoft.com/office/drawing/2014/main" id="{3C65128A-57BD-7B48-ACA7-7178932C3470}"/>
              </a:ext>
            </a:extLst>
          </p:cNvPr>
          <p:cNvPicPr>
            <a:picLocks noGrp="1" noChangeAspect="1"/>
          </p:cNvPicPr>
          <p:nvPr>
            <p:ph sz="half" idx="1"/>
            <a:videoFile r:link="rId2"/>
            <p:extLst>
              <p:ext uri="{DAA4B4D4-6D71-4841-9C94-3DE7FCFB9230}">
                <p14:media xmlns:p14="http://schemas.microsoft.com/office/powerpoint/2010/main" r:embed="rId1">
                  <p14:fade in="250" out="250"/>
                </p14:media>
              </p:ext>
            </p:extLst>
          </p:nvPr>
        </p:nvPicPr>
        <p:blipFill>
          <a:blip r:embed="rId6"/>
          <a:stretch>
            <a:fillRect/>
          </a:stretch>
        </p:blipFill>
        <p:spPr>
          <a:xfrm>
            <a:off x="4160044" y="1063227"/>
            <a:ext cx="4858544" cy="3191139"/>
          </a:xfrm>
        </p:spPr>
      </p:pic>
      <p:sp>
        <p:nvSpPr>
          <p:cNvPr id="8" name="TextBox 7">
            <a:extLst>
              <a:ext uri="{FF2B5EF4-FFF2-40B4-BE49-F238E27FC236}">
                <a16:creationId xmlns:a16="http://schemas.microsoft.com/office/drawing/2014/main" id="{F179BF47-8E02-4519-93CB-4C72BCD1ACB7}"/>
              </a:ext>
            </a:extLst>
          </p:cNvPr>
          <p:cNvSpPr txBox="1"/>
          <p:nvPr/>
        </p:nvSpPr>
        <p:spPr>
          <a:xfrm>
            <a:off x="6944049" y="4676323"/>
            <a:ext cx="1984582" cy="461665"/>
          </a:xfrm>
          <a:prstGeom prst="rect">
            <a:avLst/>
          </a:prstGeom>
          <a:noFill/>
        </p:spPr>
        <p:txBody>
          <a:bodyPr wrap="none" rtlCol="0">
            <a:spAutoFit/>
          </a:bodyPr>
          <a:lstStyle/>
          <a:p>
            <a:r>
              <a:rPr lang="en-US" sz="2400" dirty="0"/>
              <a:t>Trevor Neuber</a:t>
            </a:r>
          </a:p>
        </p:txBody>
      </p:sp>
    </p:spTree>
    <p:extLst>
      <p:ext uri="{BB962C8B-B14F-4D97-AF65-F5344CB8AC3E}">
        <p14:creationId xmlns:p14="http://schemas.microsoft.com/office/powerpoint/2010/main" val="1779885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73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3" y="205979"/>
            <a:ext cx="9138197" cy="5143500"/>
          </a:xfrm>
          <a:prstGeom prst="rect">
            <a:avLst/>
          </a:prstGeom>
        </p:spPr>
      </p:pic>
      <p:sp>
        <p:nvSpPr>
          <p:cNvPr id="6" name="Title 5">
            <a:extLst>
              <a:ext uri="{FF2B5EF4-FFF2-40B4-BE49-F238E27FC236}">
                <a16:creationId xmlns:a16="http://schemas.microsoft.com/office/drawing/2014/main" id="{F4DAD351-27B4-A042-8048-82D7EC1259AB}"/>
              </a:ext>
            </a:extLst>
          </p:cNvPr>
          <p:cNvSpPr>
            <a:spLocks noGrp="1"/>
          </p:cNvSpPr>
          <p:nvPr>
            <p:ph type="title"/>
          </p:nvPr>
        </p:nvSpPr>
        <p:spPr>
          <a:xfrm>
            <a:off x="457200" y="205979"/>
            <a:ext cx="8229600" cy="1093432"/>
          </a:xfrm>
        </p:spPr>
        <p:txBody>
          <a:bodyPr>
            <a:normAutofit fontScale="90000"/>
          </a:bodyPr>
          <a:lstStyle/>
          <a:p>
            <a:r>
              <a:rPr lang="en-US" dirty="0"/>
              <a:t>Technology Support Center New Location</a:t>
            </a:r>
          </a:p>
        </p:txBody>
      </p:sp>
      <p:sp>
        <p:nvSpPr>
          <p:cNvPr id="7" name="Content Placeholder 6">
            <a:extLst>
              <a:ext uri="{FF2B5EF4-FFF2-40B4-BE49-F238E27FC236}">
                <a16:creationId xmlns:a16="http://schemas.microsoft.com/office/drawing/2014/main" id="{0B7C862C-CCEC-4748-AEB3-49496C57EC18}"/>
              </a:ext>
            </a:extLst>
          </p:cNvPr>
          <p:cNvSpPr>
            <a:spLocks noGrp="1"/>
          </p:cNvSpPr>
          <p:nvPr>
            <p:ph sz="half" idx="2"/>
          </p:nvPr>
        </p:nvSpPr>
        <p:spPr>
          <a:xfrm>
            <a:off x="4760844" y="1063229"/>
            <a:ext cx="4038600" cy="3268139"/>
          </a:xfrm>
        </p:spPr>
        <p:txBody>
          <a:bodyPr/>
          <a:lstStyle/>
          <a:p>
            <a:endParaRPr lang="en-US" dirty="0"/>
          </a:p>
          <a:p>
            <a:r>
              <a:rPr lang="en-US" dirty="0"/>
              <a:t>The TSC has moved!</a:t>
            </a:r>
          </a:p>
          <a:p>
            <a:r>
              <a:rPr lang="en-US" dirty="0"/>
              <a:t>Now located in Julian Hall 115</a:t>
            </a:r>
          </a:p>
        </p:txBody>
      </p:sp>
      <p:pic>
        <p:nvPicPr>
          <p:cNvPr id="9" name="Content Placeholder 8">
            <a:extLst>
              <a:ext uri="{FF2B5EF4-FFF2-40B4-BE49-F238E27FC236}">
                <a16:creationId xmlns:a16="http://schemas.microsoft.com/office/drawing/2014/main" id="{7DC34436-6371-2948-BDC0-FC53D0A9A200}"/>
              </a:ext>
            </a:extLst>
          </p:cNvPr>
          <p:cNvPicPr>
            <a:picLocks noGrp="1" noChangeAspect="1"/>
          </p:cNvPicPr>
          <p:nvPr>
            <p:ph sz="half" idx="1"/>
          </p:nvPr>
        </p:nvPicPr>
        <p:blipFill>
          <a:blip r:embed="rId4"/>
          <a:stretch>
            <a:fillRect/>
          </a:stretch>
        </p:blipFill>
        <p:spPr>
          <a:xfrm>
            <a:off x="524246" y="1299411"/>
            <a:ext cx="2045384" cy="1361459"/>
          </a:xfrm>
        </p:spPr>
      </p:pic>
      <p:pic>
        <p:nvPicPr>
          <p:cNvPr id="12" name="Content Placeholder 8">
            <a:extLst>
              <a:ext uri="{FF2B5EF4-FFF2-40B4-BE49-F238E27FC236}">
                <a16:creationId xmlns:a16="http://schemas.microsoft.com/office/drawing/2014/main" id="{E56837B0-102E-3746-8338-6B98B35C848B}"/>
              </a:ext>
            </a:extLst>
          </p:cNvPr>
          <p:cNvPicPr>
            <a:picLocks noChangeAspect="1"/>
          </p:cNvPicPr>
          <p:nvPr/>
        </p:nvPicPr>
        <p:blipFill>
          <a:blip r:embed="rId5"/>
          <a:srcRect/>
          <a:stretch/>
        </p:blipFill>
        <p:spPr>
          <a:xfrm>
            <a:off x="2288049" y="2697298"/>
            <a:ext cx="2211092" cy="1471757"/>
          </a:xfrm>
          <a:prstGeom prst="rect">
            <a:avLst/>
          </a:prstGeom>
        </p:spPr>
      </p:pic>
      <p:pic>
        <p:nvPicPr>
          <p:cNvPr id="10" name="Content Placeholder 8">
            <a:extLst>
              <a:ext uri="{FF2B5EF4-FFF2-40B4-BE49-F238E27FC236}">
                <a16:creationId xmlns:a16="http://schemas.microsoft.com/office/drawing/2014/main" id="{33DA0E53-9B27-D64A-A43B-22583A032012}"/>
              </a:ext>
            </a:extLst>
          </p:cNvPr>
          <p:cNvPicPr>
            <a:picLocks noChangeAspect="1"/>
          </p:cNvPicPr>
          <p:nvPr/>
        </p:nvPicPr>
        <p:blipFill>
          <a:blip r:embed="rId6"/>
          <a:srcRect/>
          <a:stretch/>
        </p:blipFill>
        <p:spPr>
          <a:xfrm>
            <a:off x="2453756" y="1480447"/>
            <a:ext cx="2045385" cy="1361459"/>
          </a:xfrm>
          <a:prstGeom prst="rect">
            <a:avLst/>
          </a:prstGeom>
        </p:spPr>
      </p:pic>
      <p:pic>
        <p:nvPicPr>
          <p:cNvPr id="13" name="Content Placeholder 8">
            <a:extLst>
              <a:ext uri="{FF2B5EF4-FFF2-40B4-BE49-F238E27FC236}">
                <a16:creationId xmlns:a16="http://schemas.microsoft.com/office/drawing/2014/main" id="{B3775D01-2C14-0B48-B6FE-DF1A176DFF34}"/>
              </a:ext>
            </a:extLst>
          </p:cNvPr>
          <p:cNvPicPr>
            <a:picLocks noChangeAspect="1"/>
          </p:cNvPicPr>
          <p:nvPr/>
        </p:nvPicPr>
        <p:blipFill>
          <a:blip r:embed="rId7"/>
          <a:srcRect/>
          <a:stretch/>
        </p:blipFill>
        <p:spPr>
          <a:xfrm>
            <a:off x="524246" y="2660871"/>
            <a:ext cx="2045384" cy="1361458"/>
          </a:xfrm>
          <a:prstGeom prst="rect">
            <a:avLst/>
          </a:prstGeom>
        </p:spPr>
      </p:pic>
      <p:sp>
        <p:nvSpPr>
          <p:cNvPr id="11" name="TextBox 10">
            <a:extLst>
              <a:ext uri="{FF2B5EF4-FFF2-40B4-BE49-F238E27FC236}">
                <a16:creationId xmlns:a16="http://schemas.microsoft.com/office/drawing/2014/main" id="{15ABBB59-483F-4A82-9821-115AA83EECB7}"/>
              </a:ext>
            </a:extLst>
          </p:cNvPr>
          <p:cNvSpPr txBox="1"/>
          <p:nvPr/>
        </p:nvSpPr>
        <p:spPr>
          <a:xfrm>
            <a:off x="6944049" y="4676323"/>
            <a:ext cx="1984582" cy="461665"/>
          </a:xfrm>
          <a:prstGeom prst="rect">
            <a:avLst/>
          </a:prstGeom>
          <a:noFill/>
        </p:spPr>
        <p:txBody>
          <a:bodyPr wrap="none" rtlCol="0">
            <a:spAutoFit/>
          </a:bodyPr>
          <a:lstStyle/>
          <a:p>
            <a:r>
              <a:rPr lang="en-US" sz="2400" dirty="0"/>
              <a:t>Trevor Neuber</a:t>
            </a:r>
          </a:p>
        </p:txBody>
      </p:sp>
    </p:spTree>
    <p:extLst>
      <p:ext uri="{BB962C8B-B14F-4D97-AF65-F5344CB8AC3E}">
        <p14:creationId xmlns:p14="http://schemas.microsoft.com/office/powerpoint/2010/main" val="1820924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5" name="TextBox 4">
            <a:extLst>
              <a:ext uri="{FF2B5EF4-FFF2-40B4-BE49-F238E27FC236}">
                <a16:creationId xmlns:a16="http://schemas.microsoft.com/office/drawing/2014/main" id="{FF0264C4-702D-4ED8-8873-23B3165CCE8B}"/>
              </a:ext>
            </a:extLst>
          </p:cNvPr>
          <p:cNvSpPr txBox="1"/>
          <p:nvPr/>
        </p:nvSpPr>
        <p:spPr>
          <a:xfrm>
            <a:off x="135034" y="1588168"/>
            <a:ext cx="8868133" cy="769441"/>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4400" dirty="0">
                <a:solidFill>
                  <a:srgbClr val="C00000"/>
                </a:solidFill>
                <a:latin typeface="Eras Bold ITC" panose="020B0907030504020204" pitchFamily="34" charset="0"/>
              </a:rPr>
              <a:t>…Our 7</a:t>
            </a:r>
            <a:r>
              <a:rPr lang="en-US" sz="4400" baseline="30000" dirty="0">
                <a:solidFill>
                  <a:srgbClr val="C00000"/>
                </a:solidFill>
                <a:latin typeface="Eras Bold ITC" panose="020B0907030504020204" pitchFamily="34" charset="0"/>
              </a:rPr>
              <a:t>th</a:t>
            </a:r>
            <a:r>
              <a:rPr lang="en-US" sz="4400" dirty="0">
                <a:solidFill>
                  <a:srgbClr val="C00000"/>
                </a:solidFill>
                <a:latin typeface="Eras Bold ITC" panose="020B0907030504020204" pitchFamily="34" charset="0"/>
              </a:rPr>
              <a:t> Annual Conference…</a:t>
            </a:r>
          </a:p>
        </p:txBody>
      </p:sp>
    </p:spTree>
    <p:extLst>
      <p:ext uri="{BB962C8B-B14F-4D97-AF65-F5344CB8AC3E}">
        <p14:creationId xmlns:p14="http://schemas.microsoft.com/office/powerpoint/2010/main" val="28826068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dirty="0"/>
              <a:t>Data Center Network Upgrade</a:t>
            </a:r>
          </a:p>
        </p:txBody>
      </p:sp>
      <p:sp>
        <p:nvSpPr>
          <p:cNvPr id="3" name="Content Placeholder 2"/>
          <p:cNvSpPr>
            <a:spLocks noGrp="1"/>
          </p:cNvSpPr>
          <p:nvPr>
            <p:ph idx="1"/>
          </p:nvPr>
        </p:nvSpPr>
        <p:spPr>
          <a:xfrm>
            <a:off x="457199" y="1200151"/>
            <a:ext cx="8522044" cy="3394472"/>
          </a:xfrm>
        </p:spPr>
        <p:txBody>
          <a:bodyPr>
            <a:normAutofit/>
          </a:bodyPr>
          <a:lstStyle/>
          <a:p>
            <a:r>
              <a:rPr lang="en-US" sz="2800" dirty="0"/>
              <a:t>Increased backbone speeds up to 400GB/s</a:t>
            </a:r>
          </a:p>
          <a:p>
            <a:r>
              <a:rPr lang="en-US" sz="2800" dirty="0"/>
              <a:t>Increased redundancy at the switch and router level</a:t>
            </a:r>
          </a:p>
          <a:p>
            <a:r>
              <a:rPr lang="en-US" sz="2800" dirty="0"/>
              <a:t>Connect servers/appliances </a:t>
            </a:r>
          </a:p>
          <a:p>
            <a:pPr lvl="1"/>
            <a:r>
              <a:rPr lang="en-US" sz="2400" dirty="0"/>
              <a:t>1G, 10G, 25G, 40G, 100G</a:t>
            </a:r>
          </a:p>
          <a:p>
            <a:pPr marL="0" indent="0">
              <a:buNone/>
            </a:pPr>
            <a:endParaRPr lang="en-US" sz="2800" dirty="0"/>
          </a:p>
          <a:p>
            <a:r>
              <a:rPr lang="en-US" sz="2800" dirty="0"/>
              <a:t>Please consult with Networking</a:t>
            </a:r>
          </a:p>
        </p:txBody>
      </p:sp>
      <p:pic>
        <p:nvPicPr>
          <p:cNvPr id="10" name="Picture 9"/>
          <p:cNvPicPr>
            <a:picLocks noChangeAspect="1"/>
          </p:cNvPicPr>
          <p:nvPr/>
        </p:nvPicPr>
        <p:blipFill>
          <a:blip r:embed="rId4"/>
          <a:stretch>
            <a:fillRect/>
          </a:stretch>
        </p:blipFill>
        <p:spPr>
          <a:xfrm>
            <a:off x="5601731" y="2217868"/>
            <a:ext cx="3456990" cy="2862820"/>
          </a:xfrm>
          <a:prstGeom prst="rect">
            <a:avLst/>
          </a:prstGeom>
        </p:spPr>
      </p:pic>
    </p:spTree>
    <p:extLst>
      <p:ext uri="{BB962C8B-B14F-4D97-AF65-F5344CB8AC3E}">
        <p14:creationId xmlns:p14="http://schemas.microsoft.com/office/powerpoint/2010/main" val="2744133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3" y="0"/>
            <a:ext cx="9138197" cy="5143500"/>
          </a:xfrm>
          <a:prstGeom prst="rect">
            <a:avLst/>
          </a:prstGeom>
        </p:spPr>
      </p:pic>
      <p:sp>
        <p:nvSpPr>
          <p:cNvPr id="2" name="Title 1"/>
          <p:cNvSpPr>
            <a:spLocks noGrp="1"/>
          </p:cNvSpPr>
          <p:nvPr>
            <p:ph type="title"/>
          </p:nvPr>
        </p:nvSpPr>
        <p:spPr/>
        <p:txBody>
          <a:bodyPr>
            <a:normAutofit/>
          </a:bodyPr>
          <a:lstStyle/>
          <a:p>
            <a:r>
              <a:rPr lang="en-US" dirty="0"/>
              <a:t>				Server Updating</a:t>
            </a:r>
            <a:endParaRPr lang="en-US" sz="3100" dirty="0"/>
          </a:p>
        </p:txBody>
      </p:sp>
      <p:sp>
        <p:nvSpPr>
          <p:cNvPr id="3" name="Content Placeholder 2"/>
          <p:cNvSpPr>
            <a:spLocks noGrp="1"/>
          </p:cNvSpPr>
          <p:nvPr>
            <p:ph idx="1"/>
          </p:nvPr>
        </p:nvSpPr>
        <p:spPr>
          <a:xfrm>
            <a:off x="457199" y="1200151"/>
            <a:ext cx="8229601" cy="3394472"/>
          </a:xfrm>
        </p:spPr>
        <p:txBody>
          <a:bodyPr>
            <a:normAutofit/>
          </a:bodyPr>
          <a:lstStyle/>
          <a:p>
            <a:pPr marL="0" indent="0">
              <a:buNone/>
            </a:pPr>
            <a:r>
              <a:rPr lang="en-US" sz="2400" dirty="0"/>
              <a:t> </a:t>
            </a:r>
            <a:br>
              <a:rPr lang="en-US" sz="2400" dirty="0"/>
            </a:br>
            <a:endParaRPr lang="en-US" sz="2400" dirty="0"/>
          </a:p>
          <a:p>
            <a:endParaRPr lang="en-US" sz="2800" dirty="0"/>
          </a:p>
        </p:txBody>
      </p:sp>
      <p:pic>
        <p:nvPicPr>
          <p:cNvPr id="5" name="Picture 4"/>
          <p:cNvPicPr>
            <a:picLocks noChangeAspect="1"/>
          </p:cNvPicPr>
          <p:nvPr/>
        </p:nvPicPr>
        <p:blipFill>
          <a:blip r:embed="rId4"/>
          <a:stretch>
            <a:fillRect/>
          </a:stretch>
        </p:blipFill>
        <p:spPr>
          <a:xfrm>
            <a:off x="140339" y="651274"/>
            <a:ext cx="3026727" cy="2846665"/>
          </a:xfrm>
          <a:prstGeom prst="rect">
            <a:avLst/>
          </a:prstGeom>
        </p:spPr>
      </p:pic>
      <p:pic>
        <p:nvPicPr>
          <p:cNvPr id="7" name="Picture 6"/>
          <p:cNvPicPr>
            <a:picLocks noChangeAspect="1"/>
          </p:cNvPicPr>
          <p:nvPr/>
        </p:nvPicPr>
        <p:blipFill>
          <a:blip r:embed="rId5"/>
          <a:stretch>
            <a:fillRect/>
          </a:stretch>
        </p:blipFill>
        <p:spPr>
          <a:xfrm>
            <a:off x="3301601" y="2793603"/>
            <a:ext cx="5824647" cy="1961104"/>
          </a:xfrm>
          <a:prstGeom prst="rect">
            <a:avLst/>
          </a:prstGeom>
        </p:spPr>
      </p:pic>
      <p:sp>
        <p:nvSpPr>
          <p:cNvPr id="8" name="TextBox 7">
            <a:extLst>
              <a:ext uri="{FF2B5EF4-FFF2-40B4-BE49-F238E27FC236}">
                <a16:creationId xmlns:a16="http://schemas.microsoft.com/office/drawing/2014/main" id="{27D4195A-B785-40AB-971D-21CC27622855}"/>
              </a:ext>
            </a:extLst>
          </p:cNvPr>
          <p:cNvSpPr txBox="1"/>
          <p:nvPr/>
        </p:nvSpPr>
        <p:spPr>
          <a:xfrm>
            <a:off x="7153615" y="4750296"/>
            <a:ext cx="1836208" cy="461665"/>
          </a:xfrm>
          <a:prstGeom prst="rect">
            <a:avLst/>
          </a:prstGeom>
          <a:noFill/>
        </p:spPr>
        <p:txBody>
          <a:bodyPr wrap="none" rtlCol="0">
            <a:spAutoFit/>
          </a:bodyPr>
          <a:lstStyle/>
          <a:p>
            <a:r>
              <a:rPr lang="en-US" sz="2400" dirty="0"/>
              <a:t>Craig Jackson</a:t>
            </a:r>
          </a:p>
        </p:txBody>
      </p:sp>
    </p:spTree>
    <p:extLst>
      <p:ext uri="{BB962C8B-B14F-4D97-AF65-F5344CB8AC3E}">
        <p14:creationId xmlns:p14="http://schemas.microsoft.com/office/powerpoint/2010/main" val="1667666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895"/>
            <a:ext cx="9138197" cy="5143500"/>
          </a:xfrm>
          <a:prstGeom prst="rect">
            <a:avLst/>
          </a:prstGeom>
        </p:spPr>
      </p:pic>
      <p:sp>
        <p:nvSpPr>
          <p:cNvPr id="2" name="Title 1"/>
          <p:cNvSpPr>
            <a:spLocks noGrp="1"/>
          </p:cNvSpPr>
          <p:nvPr>
            <p:ph type="title"/>
          </p:nvPr>
        </p:nvSpPr>
        <p:spPr/>
        <p:txBody>
          <a:bodyPr/>
          <a:lstStyle/>
          <a:p>
            <a:pPr algn="l"/>
            <a:r>
              <a:rPr lang="en-US" dirty="0"/>
              <a:t>	Upgrades</a:t>
            </a:r>
          </a:p>
        </p:txBody>
      </p:sp>
      <p:pic>
        <p:nvPicPr>
          <p:cNvPr id="5" name="Picture 4"/>
          <p:cNvPicPr>
            <a:picLocks noChangeAspect="1"/>
          </p:cNvPicPr>
          <p:nvPr/>
        </p:nvPicPr>
        <p:blipFill>
          <a:blip r:embed="rId4"/>
          <a:stretch>
            <a:fillRect/>
          </a:stretch>
        </p:blipFill>
        <p:spPr>
          <a:xfrm>
            <a:off x="188253" y="1373369"/>
            <a:ext cx="3842084" cy="2580794"/>
          </a:xfrm>
          <a:prstGeom prst="rect">
            <a:avLst/>
          </a:prstGeom>
        </p:spPr>
      </p:pic>
      <p:pic>
        <p:nvPicPr>
          <p:cNvPr id="9" name="Picture 8"/>
          <p:cNvPicPr>
            <a:picLocks noChangeAspect="1"/>
          </p:cNvPicPr>
          <p:nvPr/>
        </p:nvPicPr>
        <p:blipFill>
          <a:blip r:embed="rId5"/>
          <a:stretch>
            <a:fillRect/>
          </a:stretch>
        </p:blipFill>
        <p:spPr>
          <a:xfrm>
            <a:off x="4630449" y="137692"/>
            <a:ext cx="4469181" cy="2231808"/>
          </a:xfrm>
          <a:prstGeom prst="rect">
            <a:avLst/>
          </a:prstGeom>
        </p:spPr>
      </p:pic>
      <p:pic>
        <p:nvPicPr>
          <p:cNvPr id="10" name="Picture 9"/>
          <p:cNvPicPr>
            <a:picLocks noChangeAspect="1"/>
          </p:cNvPicPr>
          <p:nvPr/>
        </p:nvPicPr>
        <p:blipFill>
          <a:blip r:embed="rId6"/>
          <a:stretch>
            <a:fillRect/>
          </a:stretch>
        </p:blipFill>
        <p:spPr>
          <a:xfrm>
            <a:off x="4197178" y="2494067"/>
            <a:ext cx="3941806" cy="2508971"/>
          </a:xfrm>
          <a:prstGeom prst="rect">
            <a:avLst/>
          </a:prstGeom>
        </p:spPr>
      </p:pic>
    </p:spTree>
    <p:extLst>
      <p:ext uri="{BB962C8B-B14F-4D97-AF65-F5344CB8AC3E}">
        <p14:creationId xmlns:p14="http://schemas.microsoft.com/office/powerpoint/2010/main" val="850895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3" y="0"/>
            <a:ext cx="9138197" cy="5143500"/>
          </a:xfrm>
          <a:prstGeom prst="rect">
            <a:avLst/>
          </a:prstGeom>
        </p:spPr>
      </p:pic>
      <p:sp>
        <p:nvSpPr>
          <p:cNvPr id="2" name="Title 1"/>
          <p:cNvSpPr>
            <a:spLocks noGrp="1"/>
          </p:cNvSpPr>
          <p:nvPr>
            <p:ph type="title"/>
          </p:nvPr>
        </p:nvSpPr>
        <p:spPr/>
        <p:txBody>
          <a:bodyPr>
            <a:normAutofit fontScale="90000"/>
          </a:bodyPr>
          <a:lstStyle/>
          <a:p>
            <a:r>
              <a:rPr lang="en-US" dirty="0"/>
              <a:t>Supporting Innovation</a:t>
            </a:r>
            <a:br>
              <a:rPr lang="en-US" dirty="0"/>
            </a:br>
            <a:r>
              <a:rPr lang="en-US" sz="3100" dirty="0" err="1"/>
              <a:t>Esports</a:t>
            </a:r>
            <a:endParaRPr lang="en-US" sz="3100" dirty="0"/>
          </a:p>
        </p:txBody>
      </p:sp>
      <p:sp>
        <p:nvSpPr>
          <p:cNvPr id="3" name="Content Placeholder 2"/>
          <p:cNvSpPr>
            <a:spLocks noGrp="1"/>
          </p:cNvSpPr>
          <p:nvPr>
            <p:ph idx="1"/>
          </p:nvPr>
        </p:nvSpPr>
        <p:spPr>
          <a:xfrm>
            <a:off x="457199" y="1200151"/>
            <a:ext cx="8229601" cy="3394472"/>
          </a:xfrm>
        </p:spPr>
        <p:txBody>
          <a:bodyPr>
            <a:normAutofit/>
          </a:bodyPr>
          <a:lstStyle/>
          <a:p>
            <a:pPr marL="0" indent="0">
              <a:buNone/>
            </a:pPr>
            <a:r>
              <a:rPr lang="en-US" sz="2400" dirty="0"/>
              <a:t> </a:t>
            </a:r>
            <a:br>
              <a:rPr lang="en-US" sz="2400" dirty="0"/>
            </a:br>
            <a:endParaRPr lang="en-US" sz="2400" dirty="0"/>
          </a:p>
          <a:p>
            <a:endParaRPr lang="en-US" sz="2800" dirty="0"/>
          </a:p>
        </p:txBody>
      </p:sp>
      <p:pic>
        <p:nvPicPr>
          <p:cNvPr id="6" name="Picture 5"/>
          <p:cNvPicPr>
            <a:picLocks noChangeAspect="1"/>
          </p:cNvPicPr>
          <p:nvPr/>
        </p:nvPicPr>
        <p:blipFill rotWithShape="1">
          <a:blip r:embed="rId4"/>
          <a:srcRect t="46460" b="200"/>
          <a:stretch/>
        </p:blipFill>
        <p:spPr>
          <a:xfrm>
            <a:off x="6468336" y="962258"/>
            <a:ext cx="2629903" cy="2362249"/>
          </a:xfrm>
          <a:prstGeom prst="rect">
            <a:avLst/>
          </a:prstGeom>
        </p:spPr>
      </p:pic>
      <p:pic>
        <p:nvPicPr>
          <p:cNvPr id="9" name="Picture 8"/>
          <p:cNvPicPr>
            <a:picLocks noChangeAspect="1"/>
          </p:cNvPicPr>
          <p:nvPr/>
        </p:nvPicPr>
        <p:blipFill rotWithShape="1">
          <a:blip r:embed="rId5"/>
          <a:srcRect r="10111"/>
          <a:stretch/>
        </p:blipFill>
        <p:spPr>
          <a:xfrm>
            <a:off x="91520" y="1306532"/>
            <a:ext cx="3533129" cy="1913695"/>
          </a:xfrm>
          <a:prstGeom prst="rect">
            <a:avLst/>
          </a:prstGeom>
        </p:spPr>
      </p:pic>
      <p:pic>
        <p:nvPicPr>
          <p:cNvPr id="8" name="Picture 7"/>
          <p:cNvPicPr>
            <a:picLocks noChangeAspect="1"/>
          </p:cNvPicPr>
          <p:nvPr/>
        </p:nvPicPr>
        <p:blipFill>
          <a:blip r:embed="rId6"/>
          <a:stretch>
            <a:fillRect/>
          </a:stretch>
        </p:blipFill>
        <p:spPr>
          <a:xfrm>
            <a:off x="3451654" y="2931055"/>
            <a:ext cx="2970922" cy="2173176"/>
          </a:xfrm>
          <a:prstGeom prst="rect">
            <a:avLst/>
          </a:prstGeom>
        </p:spPr>
      </p:pic>
      <p:sp>
        <p:nvSpPr>
          <p:cNvPr id="10" name="TextBox 9">
            <a:extLst>
              <a:ext uri="{FF2B5EF4-FFF2-40B4-BE49-F238E27FC236}">
                <a16:creationId xmlns:a16="http://schemas.microsoft.com/office/drawing/2014/main" id="{0939A661-6E43-4F0D-B23C-8B8FD49B053A}"/>
              </a:ext>
            </a:extLst>
          </p:cNvPr>
          <p:cNvSpPr txBox="1"/>
          <p:nvPr/>
        </p:nvSpPr>
        <p:spPr>
          <a:xfrm>
            <a:off x="7301989" y="4729357"/>
            <a:ext cx="1836208" cy="461665"/>
          </a:xfrm>
          <a:prstGeom prst="rect">
            <a:avLst/>
          </a:prstGeom>
          <a:noFill/>
        </p:spPr>
        <p:txBody>
          <a:bodyPr wrap="none" rtlCol="0">
            <a:spAutoFit/>
          </a:bodyPr>
          <a:lstStyle/>
          <a:p>
            <a:r>
              <a:rPr lang="en-US" sz="2400" dirty="0"/>
              <a:t>Craig Jackson</a:t>
            </a:r>
          </a:p>
        </p:txBody>
      </p:sp>
    </p:spTree>
    <p:extLst>
      <p:ext uri="{BB962C8B-B14F-4D97-AF65-F5344CB8AC3E}">
        <p14:creationId xmlns:p14="http://schemas.microsoft.com/office/powerpoint/2010/main" val="3892420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57"/>
            <a:ext cx="9138197" cy="5143500"/>
          </a:xfrm>
          <a:prstGeom prst="rect">
            <a:avLst/>
          </a:prstGeom>
        </p:spPr>
      </p:pic>
      <p:sp>
        <p:nvSpPr>
          <p:cNvPr id="2" name="Title 1"/>
          <p:cNvSpPr>
            <a:spLocks noGrp="1"/>
          </p:cNvSpPr>
          <p:nvPr>
            <p:ph type="title"/>
          </p:nvPr>
        </p:nvSpPr>
        <p:spPr/>
        <p:txBody>
          <a:bodyPr>
            <a:normAutofit fontScale="90000"/>
          </a:bodyPr>
          <a:lstStyle/>
          <a:p>
            <a:r>
              <a:rPr lang="en-US" dirty="0"/>
              <a:t>Supporting Innovation</a:t>
            </a:r>
            <a:br>
              <a:rPr lang="en-US" dirty="0"/>
            </a:br>
            <a:r>
              <a:rPr lang="en-US" sz="3100" dirty="0"/>
              <a:t>AR/VR</a:t>
            </a:r>
          </a:p>
        </p:txBody>
      </p:sp>
      <p:sp>
        <p:nvSpPr>
          <p:cNvPr id="3" name="Content Placeholder 2"/>
          <p:cNvSpPr>
            <a:spLocks noGrp="1"/>
          </p:cNvSpPr>
          <p:nvPr>
            <p:ph idx="1"/>
          </p:nvPr>
        </p:nvSpPr>
        <p:spPr>
          <a:xfrm>
            <a:off x="457199" y="1200151"/>
            <a:ext cx="8229601" cy="3394472"/>
          </a:xfrm>
        </p:spPr>
        <p:txBody>
          <a:bodyPr>
            <a:normAutofit/>
          </a:bodyPr>
          <a:lstStyle/>
          <a:p>
            <a:pPr marL="0" indent="0">
              <a:buNone/>
            </a:pPr>
            <a:r>
              <a:rPr lang="en-US" sz="2400" dirty="0"/>
              <a:t> </a:t>
            </a:r>
            <a:br>
              <a:rPr lang="en-US" sz="2400" dirty="0"/>
            </a:br>
            <a:endParaRPr lang="en-US" sz="2400" dirty="0"/>
          </a:p>
          <a:p>
            <a:endParaRPr lang="en-US" sz="2800" dirty="0"/>
          </a:p>
        </p:txBody>
      </p:sp>
      <p:pic>
        <p:nvPicPr>
          <p:cNvPr id="5" name="Picture 4"/>
          <p:cNvPicPr>
            <a:picLocks noChangeAspect="1"/>
          </p:cNvPicPr>
          <p:nvPr/>
        </p:nvPicPr>
        <p:blipFill>
          <a:blip r:embed="rId4"/>
          <a:stretch>
            <a:fillRect/>
          </a:stretch>
        </p:blipFill>
        <p:spPr>
          <a:xfrm>
            <a:off x="5786921" y="2818402"/>
            <a:ext cx="3241750" cy="2226449"/>
          </a:xfrm>
          <a:prstGeom prst="rect">
            <a:avLst/>
          </a:prstGeom>
        </p:spPr>
      </p:pic>
      <p:pic>
        <p:nvPicPr>
          <p:cNvPr id="7" name="Picture 6"/>
          <p:cNvPicPr>
            <a:picLocks noChangeAspect="1"/>
          </p:cNvPicPr>
          <p:nvPr/>
        </p:nvPicPr>
        <p:blipFill>
          <a:blip r:embed="rId5"/>
          <a:stretch>
            <a:fillRect/>
          </a:stretch>
        </p:blipFill>
        <p:spPr>
          <a:xfrm>
            <a:off x="115327" y="1547553"/>
            <a:ext cx="2388975" cy="2306833"/>
          </a:xfrm>
          <a:prstGeom prst="rect">
            <a:avLst/>
          </a:prstGeom>
        </p:spPr>
      </p:pic>
      <p:pic>
        <p:nvPicPr>
          <p:cNvPr id="10" name="Picture 9"/>
          <p:cNvPicPr>
            <a:picLocks noChangeAspect="1"/>
          </p:cNvPicPr>
          <p:nvPr/>
        </p:nvPicPr>
        <p:blipFill>
          <a:blip r:embed="rId6"/>
          <a:stretch>
            <a:fillRect/>
          </a:stretch>
        </p:blipFill>
        <p:spPr>
          <a:xfrm>
            <a:off x="2619628" y="2207741"/>
            <a:ext cx="3051967" cy="1844354"/>
          </a:xfrm>
          <a:prstGeom prst="rect">
            <a:avLst/>
          </a:prstGeom>
        </p:spPr>
      </p:pic>
    </p:spTree>
    <p:extLst>
      <p:ext uri="{BB962C8B-B14F-4D97-AF65-F5344CB8AC3E}">
        <p14:creationId xmlns:p14="http://schemas.microsoft.com/office/powerpoint/2010/main" val="2210437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3" y="0"/>
            <a:ext cx="9138197" cy="5143500"/>
          </a:xfrm>
          <a:prstGeom prst="rect">
            <a:avLst/>
          </a:prstGeom>
        </p:spPr>
      </p:pic>
      <p:sp>
        <p:nvSpPr>
          <p:cNvPr id="2" name="Title 1"/>
          <p:cNvSpPr>
            <a:spLocks noGrp="1"/>
          </p:cNvSpPr>
          <p:nvPr>
            <p:ph type="title"/>
          </p:nvPr>
        </p:nvSpPr>
        <p:spPr/>
        <p:txBody>
          <a:bodyPr>
            <a:normAutofit fontScale="90000"/>
          </a:bodyPr>
          <a:lstStyle/>
          <a:p>
            <a:r>
              <a:rPr lang="en-US" dirty="0"/>
              <a:t>Supporting Innovation</a:t>
            </a:r>
            <a:br>
              <a:rPr lang="en-US" dirty="0"/>
            </a:br>
            <a:r>
              <a:rPr lang="en-US" sz="3100" dirty="0"/>
              <a:t>SEE Program Enhancement</a:t>
            </a:r>
          </a:p>
        </p:txBody>
      </p:sp>
      <p:sp>
        <p:nvSpPr>
          <p:cNvPr id="3" name="Content Placeholder 2"/>
          <p:cNvSpPr>
            <a:spLocks noGrp="1"/>
          </p:cNvSpPr>
          <p:nvPr>
            <p:ph idx="1"/>
          </p:nvPr>
        </p:nvSpPr>
        <p:spPr>
          <a:xfrm>
            <a:off x="457199" y="1200151"/>
            <a:ext cx="8229601" cy="3394472"/>
          </a:xfrm>
        </p:spPr>
        <p:txBody>
          <a:bodyPr>
            <a:normAutofit/>
          </a:bodyPr>
          <a:lstStyle/>
          <a:p>
            <a:pPr marL="0" indent="0">
              <a:buNone/>
            </a:pPr>
            <a:r>
              <a:rPr lang="en-US" sz="2400" dirty="0"/>
              <a:t> </a:t>
            </a:r>
            <a:br>
              <a:rPr lang="en-US" sz="2400" dirty="0"/>
            </a:br>
            <a:endParaRPr lang="en-US" sz="2400" dirty="0"/>
          </a:p>
          <a:p>
            <a:endParaRPr lang="en-US" sz="2800" dirty="0"/>
          </a:p>
        </p:txBody>
      </p:sp>
      <p:pic>
        <p:nvPicPr>
          <p:cNvPr id="11" name="Picture 10"/>
          <p:cNvPicPr>
            <a:picLocks noChangeAspect="1"/>
          </p:cNvPicPr>
          <p:nvPr/>
        </p:nvPicPr>
        <p:blipFill>
          <a:blip r:embed="rId4"/>
          <a:stretch>
            <a:fillRect/>
          </a:stretch>
        </p:blipFill>
        <p:spPr>
          <a:xfrm>
            <a:off x="4373066" y="1554926"/>
            <a:ext cx="4588892" cy="3438593"/>
          </a:xfrm>
          <a:prstGeom prst="rect">
            <a:avLst/>
          </a:prstGeom>
        </p:spPr>
      </p:pic>
      <p:pic>
        <p:nvPicPr>
          <p:cNvPr id="12" name="Picture 11"/>
          <p:cNvPicPr>
            <a:picLocks noChangeAspect="1"/>
          </p:cNvPicPr>
          <p:nvPr/>
        </p:nvPicPr>
        <p:blipFill>
          <a:blip r:embed="rId5"/>
          <a:stretch>
            <a:fillRect/>
          </a:stretch>
        </p:blipFill>
        <p:spPr>
          <a:xfrm>
            <a:off x="1377704" y="1355492"/>
            <a:ext cx="2601172" cy="2999617"/>
          </a:xfrm>
          <a:prstGeom prst="rect">
            <a:avLst/>
          </a:prstGeom>
        </p:spPr>
      </p:pic>
    </p:spTree>
    <p:extLst>
      <p:ext uri="{BB962C8B-B14F-4D97-AF65-F5344CB8AC3E}">
        <p14:creationId xmlns:p14="http://schemas.microsoft.com/office/powerpoint/2010/main" val="3438623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pic>
        <p:nvPicPr>
          <p:cNvPr id="6" name="Picture 5"/>
          <p:cNvPicPr>
            <a:picLocks noChangeAspect="1"/>
          </p:cNvPicPr>
          <p:nvPr/>
        </p:nvPicPr>
        <p:blipFill>
          <a:blip r:embed="rId4"/>
          <a:stretch>
            <a:fillRect/>
          </a:stretch>
        </p:blipFill>
        <p:spPr>
          <a:xfrm>
            <a:off x="304800" y="37070"/>
            <a:ext cx="8157296" cy="1276865"/>
          </a:xfrm>
          <a:prstGeom prst="rect">
            <a:avLst/>
          </a:prstGeom>
        </p:spPr>
      </p:pic>
      <p:pic>
        <p:nvPicPr>
          <p:cNvPr id="7" name="Picture 6"/>
          <p:cNvPicPr>
            <a:picLocks noChangeAspect="1"/>
          </p:cNvPicPr>
          <p:nvPr/>
        </p:nvPicPr>
        <p:blipFill rotWithShape="1">
          <a:blip r:embed="rId5"/>
          <a:srcRect l="9893" r="7202"/>
          <a:stretch/>
        </p:blipFill>
        <p:spPr>
          <a:xfrm>
            <a:off x="1112108" y="1337929"/>
            <a:ext cx="2644346" cy="2878294"/>
          </a:xfrm>
          <a:prstGeom prst="rect">
            <a:avLst/>
          </a:prstGeom>
        </p:spPr>
      </p:pic>
      <p:pic>
        <p:nvPicPr>
          <p:cNvPr id="8" name="Picture 7"/>
          <p:cNvPicPr>
            <a:picLocks noChangeAspect="1"/>
          </p:cNvPicPr>
          <p:nvPr/>
        </p:nvPicPr>
        <p:blipFill>
          <a:blip r:embed="rId6"/>
          <a:stretch>
            <a:fillRect/>
          </a:stretch>
        </p:blipFill>
        <p:spPr>
          <a:xfrm>
            <a:off x="4267200" y="1337929"/>
            <a:ext cx="2486822" cy="2884284"/>
          </a:xfrm>
          <a:prstGeom prst="rect">
            <a:avLst/>
          </a:prstGeom>
        </p:spPr>
      </p:pic>
      <p:pic>
        <p:nvPicPr>
          <p:cNvPr id="9" name="Picture 8"/>
          <p:cNvPicPr>
            <a:picLocks noChangeAspect="1"/>
          </p:cNvPicPr>
          <p:nvPr/>
        </p:nvPicPr>
        <p:blipFill>
          <a:blip r:embed="rId7"/>
          <a:stretch>
            <a:fillRect/>
          </a:stretch>
        </p:blipFill>
        <p:spPr>
          <a:xfrm>
            <a:off x="7355970" y="2571750"/>
            <a:ext cx="1680256" cy="2499154"/>
          </a:xfrm>
          <a:prstGeom prst="rect">
            <a:avLst/>
          </a:prstGeom>
        </p:spPr>
      </p:pic>
      <p:sp>
        <p:nvSpPr>
          <p:cNvPr id="10" name="TextBox 9">
            <a:extLst>
              <a:ext uri="{FF2B5EF4-FFF2-40B4-BE49-F238E27FC236}">
                <a16:creationId xmlns:a16="http://schemas.microsoft.com/office/drawing/2014/main" id="{F0E3ED56-94B2-4660-A3D0-89E06C712D8D}"/>
              </a:ext>
            </a:extLst>
          </p:cNvPr>
          <p:cNvSpPr txBox="1"/>
          <p:nvPr/>
        </p:nvSpPr>
        <p:spPr>
          <a:xfrm>
            <a:off x="5510611" y="4722347"/>
            <a:ext cx="1836208" cy="461665"/>
          </a:xfrm>
          <a:prstGeom prst="rect">
            <a:avLst/>
          </a:prstGeom>
          <a:noFill/>
        </p:spPr>
        <p:txBody>
          <a:bodyPr wrap="none" rtlCol="0">
            <a:spAutoFit/>
          </a:bodyPr>
          <a:lstStyle/>
          <a:p>
            <a:r>
              <a:rPr lang="en-US" sz="2400" dirty="0"/>
              <a:t>Craig Jackson</a:t>
            </a:r>
          </a:p>
        </p:txBody>
      </p:sp>
    </p:spTree>
    <p:extLst>
      <p:ext uri="{BB962C8B-B14F-4D97-AF65-F5344CB8AC3E}">
        <p14:creationId xmlns:p14="http://schemas.microsoft.com/office/powerpoint/2010/main" val="1595719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a:xfrm>
            <a:off x="457200" y="205979"/>
            <a:ext cx="8229600" cy="1245316"/>
          </a:xfrm>
        </p:spPr>
        <p:txBody>
          <a:bodyPr>
            <a:normAutofit fontScale="90000"/>
          </a:bodyPr>
          <a:lstStyle/>
          <a:p>
            <a:r>
              <a:rPr lang="en-US" sz="3600" b="1" dirty="0"/>
              <a:t>Data Stewardship Council Portfolio </a:t>
            </a:r>
            <a:br>
              <a:rPr lang="en-US" b="1"/>
            </a:br>
            <a:r>
              <a:rPr lang="en-US" b="1">
                <a:solidFill>
                  <a:srgbClr val="C00000"/>
                </a:solidFill>
              </a:rPr>
              <a:t>Fiscal Year 2019 </a:t>
            </a:r>
            <a:r>
              <a:rPr lang="en-US" b="1" dirty="0">
                <a:solidFill>
                  <a:srgbClr val="C00000"/>
                </a:solidFill>
              </a:rPr>
              <a:t>Year in Review</a:t>
            </a:r>
          </a:p>
        </p:txBody>
      </p:sp>
      <p:sp>
        <p:nvSpPr>
          <p:cNvPr id="5" name="TextBox 4">
            <a:extLst>
              <a:ext uri="{FF2B5EF4-FFF2-40B4-BE49-F238E27FC236}">
                <a16:creationId xmlns:a16="http://schemas.microsoft.com/office/drawing/2014/main" id="{E892A8DF-B0AD-4A5C-AEDA-431E34C0A66A}"/>
              </a:ext>
            </a:extLst>
          </p:cNvPr>
          <p:cNvSpPr txBox="1"/>
          <p:nvPr/>
        </p:nvSpPr>
        <p:spPr>
          <a:xfrm>
            <a:off x="569647" y="1640062"/>
            <a:ext cx="7998902" cy="1015663"/>
          </a:xfrm>
          <a:prstGeom prst="rect">
            <a:avLst/>
          </a:prstGeom>
          <a:noFill/>
        </p:spPr>
        <p:txBody>
          <a:bodyPr wrap="square" rtlCol="0">
            <a:spAutoFit/>
          </a:bodyPr>
          <a:lstStyle/>
          <a:p>
            <a:r>
              <a:rPr lang="en-US" sz="2000" dirty="0"/>
              <a:t>The Data Stewardship Council (DSC) manages the demand process for enterprise IT efforts to enable the University to integrate and coordinate its business and academic processes.</a:t>
            </a:r>
          </a:p>
        </p:txBody>
      </p:sp>
      <p:pic>
        <p:nvPicPr>
          <p:cNvPr id="13" name="Picture 12">
            <a:extLst>
              <a:ext uri="{FF2B5EF4-FFF2-40B4-BE49-F238E27FC236}">
                <a16:creationId xmlns:a16="http://schemas.microsoft.com/office/drawing/2014/main" id="{405CE57D-B33F-4970-8CFC-40904EE72DBD}"/>
              </a:ext>
            </a:extLst>
          </p:cNvPr>
          <p:cNvPicPr>
            <a:picLocks noChangeAspect="1"/>
          </p:cNvPicPr>
          <p:nvPr/>
        </p:nvPicPr>
        <p:blipFill>
          <a:blip r:embed="rId4"/>
          <a:stretch>
            <a:fillRect/>
          </a:stretch>
        </p:blipFill>
        <p:spPr>
          <a:xfrm>
            <a:off x="1857982" y="2644254"/>
            <a:ext cx="5428036" cy="1543721"/>
          </a:xfrm>
          <a:prstGeom prst="rect">
            <a:avLst/>
          </a:prstGeom>
        </p:spPr>
      </p:pic>
      <p:sp>
        <p:nvSpPr>
          <p:cNvPr id="6" name="TextBox 5">
            <a:extLst>
              <a:ext uri="{FF2B5EF4-FFF2-40B4-BE49-F238E27FC236}">
                <a16:creationId xmlns:a16="http://schemas.microsoft.com/office/drawing/2014/main" id="{4D454EE8-A882-4BFA-AB1E-389E472BA97F}"/>
              </a:ext>
            </a:extLst>
          </p:cNvPr>
          <p:cNvSpPr txBox="1"/>
          <p:nvPr/>
        </p:nvSpPr>
        <p:spPr>
          <a:xfrm>
            <a:off x="7352012" y="4545386"/>
            <a:ext cx="1529265" cy="461665"/>
          </a:xfrm>
          <a:prstGeom prst="rect">
            <a:avLst/>
          </a:prstGeom>
          <a:noFill/>
        </p:spPr>
        <p:txBody>
          <a:bodyPr wrap="none" rtlCol="0">
            <a:spAutoFit/>
          </a:bodyPr>
          <a:lstStyle/>
          <a:p>
            <a:r>
              <a:rPr lang="en-US" sz="2400" dirty="0"/>
              <a:t>Amy Tuttle</a:t>
            </a:r>
          </a:p>
        </p:txBody>
      </p:sp>
    </p:spTree>
    <p:extLst>
      <p:ext uri="{BB962C8B-B14F-4D97-AF65-F5344CB8AC3E}">
        <p14:creationId xmlns:p14="http://schemas.microsoft.com/office/powerpoint/2010/main" val="38178208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a:xfrm>
            <a:off x="457200" y="73081"/>
            <a:ext cx="8229600" cy="857250"/>
          </a:xfrm>
        </p:spPr>
        <p:txBody>
          <a:bodyPr>
            <a:normAutofit/>
          </a:bodyPr>
          <a:lstStyle/>
          <a:p>
            <a:r>
              <a:rPr lang="en-US" sz="4000" b="1" dirty="0"/>
              <a:t>Types of Projects Completed</a:t>
            </a:r>
          </a:p>
        </p:txBody>
      </p:sp>
      <p:sp>
        <p:nvSpPr>
          <p:cNvPr id="3" name="Content Placeholder 2"/>
          <p:cNvSpPr>
            <a:spLocks noGrp="1"/>
          </p:cNvSpPr>
          <p:nvPr>
            <p:ph idx="1"/>
          </p:nvPr>
        </p:nvSpPr>
        <p:spPr>
          <a:xfrm>
            <a:off x="457200" y="930332"/>
            <a:ext cx="8686801" cy="3512196"/>
          </a:xfrm>
        </p:spPr>
        <p:txBody>
          <a:bodyPr numCol="2" spcCol="182880">
            <a:normAutofit fontScale="92500" lnSpcReduction="20000"/>
          </a:bodyPr>
          <a:lstStyle/>
          <a:p>
            <a:pPr marL="0" indent="0">
              <a:buNone/>
            </a:pPr>
            <a:r>
              <a:rPr lang="en-US" sz="1900" b="1" dirty="0"/>
              <a:t>Projects with measurable impact</a:t>
            </a:r>
          </a:p>
          <a:p>
            <a:pPr marL="112713" indent="-112713">
              <a:spcBef>
                <a:spcPts val="600"/>
              </a:spcBef>
            </a:pPr>
            <a:r>
              <a:rPr lang="en-US" sz="1600" dirty="0"/>
              <a:t>Enhance diversity, global learning, and a global campus environment</a:t>
            </a:r>
          </a:p>
          <a:p>
            <a:pPr marL="112713" indent="-112713">
              <a:spcBef>
                <a:spcPts val="600"/>
              </a:spcBef>
            </a:pPr>
            <a:r>
              <a:rPr lang="en-US" sz="1600" dirty="0"/>
              <a:t>Support, facilitate, and enhance student recruitment through enrollment</a:t>
            </a:r>
          </a:p>
          <a:p>
            <a:pPr marL="112713" indent="-112713">
              <a:spcBef>
                <a:spcPts val="600"/>
              </a:spcBef>
            </a:pPr>
            <a:r>
              <a:rPr lang="en-US" sz="1600" dirty="0"/>
              <a:t>Enhance campus emergency responsiveness </a:t>
            </a:r>
          </a:p>
          <a:p>
            <a:pPr marL="112713" indent="-112713"/>
            <a:endParaRPr lang="en-US" sz="900" b="1" dirty="0"/>
          </a:p>
          <a:p>
            <a:pPr marL="0" indent="0">
              <a:buNone/>
            </a:pPr>
            <a:r>
              <a:rPr lang="en-US" sz="1900" b="1" dirty="0"/>
              <a:t>Transformative projects</a:t>
            </a:r>
          </a:p>
          <a:p>
            <a:pPr marL="112713" indent="-112713">
              <a:spcBef>
                <a:spcPts val="600"/>
              </a:spcBef>
              <a:buFont typeface="Arial" panose="020B0604020202020204" pitchFamily="34" charset="0"/>
              <a:buChar char="•"/>
            </a:pPr>
            <a:r>
              <a:rPr lang="en-US" sz="1600" dirty="0"/>
              <a:t>Improve the student experience – study abroad, signing up for Preview Day, activating their account, managing their financial aid disbursements, etc. </a:t>
            </a:r>
          </a:p>
          <a:p>
            <a:pPr marL="112713" indent="-112713">
              <a:spcBef>
                <a:spcPts val="600"/>
              </a:spcBef>
              <a:buFont typeface="Arial" panose="020B0604020202020204" pitchFamily="34" charset="0"/>
              <a:buChar char="•"/>
            </a:pPr>
            <a:r>
              <a:rPr lang="en-US" sz="1600" dirty="0"/>
              <a:t>Improve the staff experience – providing data in an easy to use manner</a:t>
            </a:r>
          </a:p>
          <a:p>
            <a:pPr marL="112713" indent="-112713">
              <a:spcBef>
                <a:spcPts val="600"/>
              </a:spcBef>
              <a:buFont typeface="Arial" panose="020B0604020202020204" pitchFamily="34" charset="0"/>
              <a:buChar char="•"/>
            </a:pPr>
            <a:r>
              <a:rPr lang="en-US" sz="1600" dirty="0"/>
              <a:t>Improve faculty experience through reducing the complexity of steps</a:t>
            </a:r>
          </a:p>
          <a:p>
            <a:pPr marL="0" indent="0">
              <a:buNone/>
            </a:pPr>
            <a:r>
              <a:rPr lang="en-US" sz="1900" b="1" dirty="0"/>
              <a:t>Security and compliance projects</a:t>
            </a:r>
          </a:p>
          <a:p>
            <a:pPr marL="112713" indent="-112713">
              <a:spcBef>
                <a:spcPts val="600"/>
              </a:spcBef>
              <a:buFont typeface="Arial" panose="020B0604020202020204" pitchFamily="34" charset="0"/>
              <a:buChar char="•"/>
            </a:pPr>
            <a:r>
              <a:rPr lang="en-US" sz="1600" dirty="0"/>
              <a:t>Comply with yearly mandatory training requirements</a:t>
            </a:r>
          </a:p>
          <a:p>
            <a:pPr marL="112713" indent="-112713">
              <a:spcBef>
                <a:spcPts val="600"/>
              </a:spcBef>
              <a:buFont typeface="Arial" panose="020B0604020202020204" pitchFamily="34" charset="0"/>
              <a:buChar char="•"/>
            </a:pPr>
            <a:r>
              <a:rPr lang="en-US" sz="1600" dirty="0"/>
              <a:t>Support the security posture of Illinois State</a:t>
            </a:r>
          </a:p>
          <a:p>
            <a:pPr indent="-230188">
              <a:buFont typeface="Arial" panose="020B0604020202020204" pitchFamily="34" charset="0"/>
              <a:buChar char="•"/>
            </a:pPr>
            <a:endParaRPr lang="en-US" sz="900" dirty="0"/>
          </a:p>
          <a:p>
            <a:pPr>
              <a:buNone/>
            </a:pPr>
            <a:r>
              <a:rPr lang="en-US" sz="1900" b="1" dirty="0"/>
              <a:t>Projects to increase efficiency and effectiveness</a:t>
            </a:r>
          </a:p>
          <a:p>
            <a:pPr marL="112713" indent="-112713">
              <a:spcBef>
                <a:spcPts val="600"/>
              </a:spcBef>
              <a:buFont typeface="Arial" panose="020B0604020202020204" pitchFamily="34" charset="0"/>
              <a:buChar char="•"/>
            </a:pPr>
            <a:r>
              <a:rPr lang="en-US" sz="1600" dirty="0"/>
              <a:t>Eliminate manual data entry and improve data integrity</a:t>
            </a:r>
          </a:p>
          <a:p>
            <a:pPr marL="112713" indent="-112713">
              <a:spcBef>
                <a:spcPts val="600"/>
              </a:spcBef>
              <a:buFont typeface="Arial" panose="020B0604020202020204" pitchFamily="34" charset="0"/>
              <a:buChar char="•"/>
            </a:pPr>
            <a:r>
              <a:rPr lang="en-US" sz="1600" dirty="0"/>
              <a:t>Improve ability for staff to find files in a secure environment through electronic storage</a:t>
            </a:r>
          </a:p>
          <a:p>
            <a:pPr marL="112713" indent="-112713">
              <a:spcBef>
                <a:spcPts val="600"/>
              </a:spcBef>
              <a:buFont typeface="Arial" panose="020B0604020202020204" pitchFamily="34" charset="0"/>
              <a:buChar char="•"/>
            </a:pPr>
            <a:r>
              <a:rPr lang="en-US" sz="1600" dirty="0"/>
              <a:t>Provide recommendations for improving transparency, eliminating waste, and improving awareness of process</a:t>
            </a:r>
          </a:p>
        </p:txBody>
      </p:sp>
      <p:sp>
        <p:nvSpPr>
          <p:cNvPr id="5" name="TextBox 4">
            <a:extLst>
              <a:ext uri="{FF2B5EF4-FFF2-40B4-BE49-F238E27FC236}">
                <a16:creationId xmlns:a16="http://schemas.microsoft.com/office/drawing/2014/main" id="{A1AC2DA5-3E2C-4DCD-9CEB-66FF955DEDEE}"/>
              </a:ext>
            </a:extLst>
          </p:cNvPr>
          <p:cNvSpPr txBox="1"/>
          <p:nvPr/>
        </p:nvSpPr>
        <p:spPr>
          <a:xfrm>
            <a:off x="7352012" y="4545386"/>
            <a:ext cx="1529265" cy="461665"/>
          </a:xfrm>
          <a:prstGeom prst="rect">
            <a:avLst/>
          </a:prstGeom>
          <a:noFill/>
        </p:spPr>
        <p:txBody>
          <a:bodyPr wrap="none" rtlCol="0">
            <a:spAutoFit/>
          </a:bodyPr>
          <a:lstStyle/>
          <a:p>
            <a:r>
              <a:rPr lang="en-US" sz="2400" dirty="0"/>
              <a:t>Amy Tuttle</a:t>
            </a:r>
          </a:p>
        </p:txBody>
      </p:sp>
    </p:spTree>
    <p:extLst>
      <p:ext uri="{BB962C8B-B14F-4D97-AF65-F5344CB8AC3E}">
        <p14:creationId xmlns:p14="http://schemas.microsoft.com/office/powerpoint/2010/main" val="38756951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normAutofit/>
          </a:bodyPr>
          <a:lstStyle/>
          <a:p>
            <a:r>
              <a:rPr lang="en-US" sz="4000" b="1" dirty="0"/>
              <a:t>By the Numbers</a:t>
            </a:r>
          </a:p>
        </p:txBody>
      </p:sp>
      <p:sp>
        <p:nvSpPr>
          <p:cNvPr id="3" name="Content Placeholder 2"/>
          <p:cNvSpPr>
            <a:spLocks noGrp="1"/>
          </p:cNvSpPr>
          <p:nvPr>
            <p:ph idx="1"/>
          </p:nvPr>
        </p:nvSpPr>
        <p:spPr>
          <a:xfrm>
            <a:off x="465098" y="990400"/>
            <a:ext cx="8477075" cy="3394472"/>
          </a:xfrm>
        </p:spPr>
        <p:txBody>
          <a:bodyPr numCol="1"/>
          <a:lstStyle/>
          <a:p>
            <a:r>
              <a:rPr lang="en-US" sz="2000" dirty="0"/>
              <a:t>Completed 42 DSC projects </a:t>
            </a:r>
          </a:p>
          <a:p>
            <a:r>
              <a:rPr lang="en-US" sz="2000" dirty="0"/>
              <a:t>AT staff spent &gt;26,100 hours towards these projects (that does not include the time of our business partners)</a:t>
            </a:r>
          </a:p>
          <a:p>
            <a:r>
              <a:rPr lang="en-US" sz="2000" dirty="0"/>
              <a:t>Categorized by type and size of project:</a:t>
            </a:r>
          </a:p>
          <a:p>
            <a:pPr marL="0" indent="0">
              <a:buNone/>
            </a:pPr>
            <a:endParaRPr lang="en-US" dirty="0"/>
          </a:p>
        </p:txBody>
      </p:sp>
      <p:graphicFrame>
        <p:nvGraphicFramePr>
          <p:cNvPr id="7" name="Table 6">
            <a:extLst>
              <a:ext uri="{FF2B5EF4-FFF2-40B4-BE49-F238E27FC236}">
                <a16:creationId xmlns:a16="http://schemas.microsoft.com/office/drawing/2014/main" id="{5F3F3BF0-E5A7-432F-AB6D-5960700FF24C}"/>
              </a:ext>
            </a:extLst>
          </p:cNvPr>
          <p:cNvGraphicFramePr>
            <a:graphicFrameLocks noGrp="1"/>
          </p:cNvGraphicFramePr>
          <p:nvPr>
            <p:extLst/>
          </p:nvPr>
        </p:nvGraphicFramePr>
        <p:xfrm>
          <a:off x="1554968" y="2575561"/>
          <a:ext cx="3148668" cy="1483360"/>
        </p:xfrm>
        <a:graphic>
          <a:graphicData uri="http://schemas.openxmlformats.org/drawingml/2006/table">
            <a:tbl>
              <a:tblPr bandRow="1">
                <a:tableStyleId>{5C22544A-7EE6-4342-B048-85BDC9FD1C3A}</a:tableStyleId>
              </a:tblPr>
              <a:tblGrid>
                <a:gridCol w="2654703">
                  <a:extLst>
                    <a:ext uri="{9D8B030D-6E8A-4147-A177-3AD203B41FA5}">
                      <a16:colId xmlns:a16="http://schemas.microsoft.com/office/drawing/2014/main" val="3848373150"/>
                    </a:ext>
                  </a:extLst>
                </a:gridCol>
                <a:gridCol w="493965">
                  <a:extLst>
                    <a:ext uri="{9D8B030D-6E8A-4147-A177-3AD203B41FA5}">
                      <a16:colId xmlns:a16="http://schemas.microsoft.com/office/drawing/2014/main" val="2631906293"/>
                    </a:ext>
                  </a:extLst>
                </a:gridCol>
              </a:tblGrid>
              <a:tr h="370840">
                <a:tc>
                  <a:txBody>
                    <a:bodyPr/>
                    <a:lstStyle/>
                    <a:p>
                      <a:r>
                        <a:rPr lang="en-US" dirty="0"/>
                        <a:t>PeopleSoft</a:t>
                      </a:r>
                    </a:p>
                  </a:txBody>
                  <a:tcPr>
                    <a:solidFill>
                      <a:schemeClr val="bg1">
                        <a:lumMod val="95000"/>
                      </a:schemeClr>
                    </a:solidFill>
                  </a:tcPr>
                </a:tc>
                <a:tc>
                  <a:txBody>
                    <a:bodyPr/>
                    <a:lstStyle/>
                    <a:p>
                      <a:r>
                        <a:rPr lang="en-US" dirty="0"/>
                        <a:t>18</a:t>
                      </a:r>
                    </a:p>
                  </a:txBody>
                  <a:tcPr>
                    <a:solidFill>
                      <a:schemeClr val="bg1">
                        <a:lumMod val="95000"/>
                      </a:schemeClr>
                    </a:solidFill>
                  </a:tcPr>
                </a:tc>
                <a:extLst>
                  <a:ext uri="{0D108BD9-81ED-4DB2-BD59-A6C34878D82A}">
                    <a16:rowId xmlns:a16="http://schemas.microsoft.com/office/drawing/2014/main" val="50350284"/>
                  </a:ext>
                </a:extLst>
              </a:tr>
              <a:tr h="370840">
                <a:tc>
                  <a:txBody>
                    <a:bodyPr/>
                    <a:lstStyle/>
                    <a:p>
                      <a:r>
                        <a:rPr lang="en-US" dirty="0"/>
                        <a:t>Line of Business</a:t>
                      </a:r>
                    </a:p>
                  </a:txBody>
                  <a:tcPr>
                    <a:solidFill>
                      <a:schemeClr val="bg1">
                        <a:lumMod val="95000"/>
                      </a:schemeClr>
                    </a:solidFill>
                  </a:tcPr>
                </a:tc>
                <a:tc>
                  <a:txBody>
                    <a:bodyPr/>
                    <a:lstStyle/>
                    <a:p>
                      <a:r>
                        <a:rPr lang="en-US" dirty="0"/>
                        <a:t>10</a:t>
                      </a:r>
                    </a:p>
                  </a:txBody>
                  <a:tcPr>
                    <a:solidFill>
                      <a:schemeClr val="bg1">
                        <a:lumMod val="95000"/>
                      </a:schemeClr>
                    </a:solidFill>
                  </a:tcPr>
                </a:tc>
                <a:extLst>
                  <a:ext uri="{0D108BD9-81ED-4DB2-BD59-A6C34878D82A}">
                    <a16:rowId xmlns:a16="http://schemas.microsoft.com/office/drawing/2014/main" val="2281433959"/>
                  </a:ext>
                </a:extLst>
              </a:tr>
              <a:tr h="370840">
                <a:tc>
                  <a:txBody>
                    <a:bodyPr/>
                    <a:lstStyle/>
                    <a:p>
                      <a:r>
                        <a:rPr lang="en-US" dirty="0"/>
                        <a:t>Integrations / Homegrown</a:t>
                      </a:r>
                    </a:p>
                  </a:txBody>
                  <a:tcPr>
                    <a:solidFill>
                      <a:schemeClr val="bg1">
                        <a:lumMod val="95000"/>
                      </a:schemeClr>
                    </a:solidFill>
                  </a:tcPr>
                </a:tc>
                <a:tc>
                  <a:txBody>
                    <a:bodyPr/>
                    <a:lstStyle/>
                    <a:p>
                      <a:r>
                        <a:rPr lang="en-US" dirty="0"/>
                        <a:t>12</a:t>
                      </a:r>
                    </a:p>
                  </a:txBody>
                  <a:tcPr>
                    <a:solidFill>
                      <a:schemeClr val="bg1">
                        <a:lumMod val="95000"/>
                      </a:schemeClr>
                    </a:solidFill>
                  </a:tcPr>
                </a:tc>
                <a:extLst>
                  <a:ext uri="{0D108BD9-81ED-4DB2-BD59-A6C34878D82A}">
                    <a16:rowId xmlns:a16="http://schemas.microsoft.com/office/drawing/2014/main" val="1508999718"/>
                  </a:ext>
                </a:extLst>
              </a:tr>
              <a:tr h="370840">
                <a:tc>
                  <a:txBody>
                    <a:bodyPr/>
                    <a:lstStyle/>
                    <a:p>
                      <a:r>
                        <a:rPr lang="en-US" dirty="0"/>
                        <a:t>Process Improvement</a:t>
                      </a:r>
                    </a:p>
                  </a:txBody>
                  <a:tcPr>
                    <a:solidFill>
                      <a:schemeClr val="bg1">
                        <a:lumMod val="95000"/>
                      </a:schemeClr>
                    </a:solidFill>
                  </a:tcPr>
                </a:tc>
                <a:tc>
                  <a:txBody>
                    <a:bodyPr/>
                    <a:lstStyle/>
                    <a:p>
                      <a:r>
                        <a:rPr lang="en-US" dirty="0"/>
                        <a:t>2</a:t>
                      </a:r>
                    </a:p>
                  </a:txBody>
                  <a:tcPr>
                    <a:solidFill>
                      <a:schemeClr val="bg1">
                        <a:lumMod val="95000"/>
                      </a:schemeClr>
                    </a:solidFill>
                  </a:tcPr>
                </a:tc>
                <a:extLst>
                  <a:ext uri="{0D108BD9-81ED-4DB2-BD59-A6C34878D82A}">
                    <a16:rowId xmlns:a16="http://schemas.microsoft.com/office/drawing/2014/main" val="1833465432"/>
                  </a:ext>
                </a:extLst>
              </a:tr>
            </a:tbl>
          </a:graphicData>
        </a:graphic>
      </p:graphicFrame>
      <p:graphicFrame>
        <p:nvGraphicFramePr>
          <p:cNvPr id="8" name="Table 7">
            <a:extLst>
              <a:ext uri="{FF2B5EF4-FFF2-40B4-BE49-F238E27FC236}">
                <a16:creationId xmlns:a16="http://schemas.microsoft.com/office/drawing/2014/main" id="{A1194FAB-AA08-4AA4-9335-F9F69552D54E}"/>
              </a:ext>
            </a:extLst>
          </p:cNvPr>
          <p:cNvGraphicFramePr>
            <a:graphicFrameLocks noGrp="1"/>
          </p:cNvGraphicFramePr>
          <p:nvPr>
            <p:extLst/>
          </p:nvPr>
        </p:nvGraphicFramePr>
        <p:xfrm>
          <a:off x="5160836" y="2579687"/>
          <a:ext cx="2265025" cy="2225040"/>
        </p:xfrm>
        <a:graphic>
          <a:graphicData uri="http://schemas.openxmlformats.org/drawingml/2006/table">
            <a:tbl>
              <a:tblPr bandRow="1">
                <a:tableStyleId>{5C22544A-7EE6-4342-B048-85BDC9FD1C3A}</a:tableStyleId>
              </a:tblPr>
              <a:tblGrid>
                <a:gridCol w="1662663">
                  <a:extLst>
                    <a:ext uri="{9D8B030D-6E8A-4147-A177-3AD203B41FA5}">
                      <a16:colId xmlns:a16="http://schemas.microsoft.com/office/drawing/2014/main" val="3307152751"/>
                    </a:ext>
                  </a:extLst>
                </a:gridCol>
                <a:gridCol w="602362">
                  <a:extLst>
                    <a:ext uri="{9D8B030D-6E8A-4147-A177-3AD203B41FA5}">
                      <a16:colId xmlns:a16="http://schemas.microsoft.com/office/drawing/2014/main" val="2836912464"/>
                    </a:ext>
                  </a:extLst>
                </a:gridCol>
              </a:tblGrid>
              <a:tr h="370840">
                <a:tc>
                  <a:txBody>
                    <a:bodyPr/>
                    <a:lstStyle/>
                    <a:p>
                      <a:pPr algn="r" fontAlgn="b"/>
                      <a:r>
                        <a:rPr lang="en-US" sz="1800" b="0" i="0" u="none" strike="noStrike" dirty="0">
                          <a:solidFill>
                            <a:srgbClr val="000000"/>
                          </a:solidFill>
                          <a:effectLst/>
                          <a:latin typeface="Calibri" panose="020F0502020204030204" pitchFamily="34" charset="0"/>
                        </a:rPr>
                        <a:t>&lt;30 hours</a:t>
                      </a:r>
                    </a:p>
                  </a:txBody>
                  <a:tcPr marL="0" marR="0" marT="0" marB="0" anchor="ctr">
                    <a:solidFill>
                      <a:schemeClr val="bg1">
                        <a:lumMod val="95000"/>
                      </a:schemeClr>
                    </a:solidFill>
                  </a:tcPr>
                </a:tc>
                <a:tc>
                  <a:txBody>
                    <a:bodyPr/>
                    <a:lstStyle/>
                    <a:p>
                      <a:pPr algn="ctr" fontAlgn="b"/>
                      <a:r>
                        <a:rPr lang="en-US" sz="1800" b="0" i="0" u="none" strike="noStrike">
                          <a:solidFill>
                            <a:srgbClr val="000000"/>
                          </a:solidFill>
                          <a:effectLst/>
                          <a:latin typeface="Calibri" panose="020F0502020204030204" pitchFamily="34" charset="0"/>
                        </a:rPr>
                        <a:t>9</a:t>
                      </a:r>
                    </a:p>
                  </a:txBody>
                  <a:tcPr marL="0" marR="0" marT="0" marB="0" anchor="ctr">
                    <a:solidFill>
                      <a:schemeClr val="bg1">
                        <a:lumMod val="95000"/>
                      </a:schemeClr>
                    </a:solidFill>
                  </a:tcPr>
                </a:tc>
                <a:extLst>
                  <a:ext uri="{0D108BD9-81ED-4DB2-BD59-A6C34878D82A}">
                    <a16:rowId xmlns:a16="http://schemas.microsoft.com/office/drawing/2014/main" val="3437825023"/>
                  </a:ext>
                </a:extLst>
              </a:tr>
              <a:tr h="370840">
                <a:tc>
                  <a:txBody>
                    <a:bodyPr/>
                    <a:lstStyle/>
                    <a:p>
                      <a:pPr algn="r" fontAlgn="b"/>
                      <a:r>
                        <a:rPr lang="en-US" sz="1800" b="0" i="0" u="none" strike="noStrike" dirty="0">
                          <a:solidFill>
                            <a:srgbClr val="000000"/>
                          </a:solidFill>
                          <a:effectLst/>
                          <a:latin typeface="Calibri" panose="020F0502020204030204" pitchFamily="34" charset="0"/>
                        </a:rPr>
                        <a:t>30-100 hours</a:t>
                      </a:r>
                    </a:p>
                  </a:txBody>
                  <a:tcPr marL="0" marR="0" marT="0" marB="0" anchor="ctr">
                    <a:solidFill>
                      <a:schemeClr val="bg1">
                        <a:lumMod val="95000"/>
                      </a:schemeClr>
                    </a:solidFill>
                  </a:tcPr>
                </a:tc>
                <a:tc>
                  <a:txBody>
                    <a:bodyPr/>
                    <a:lstStyle/>
                    <a:p>
                      <a:pPr algn="ctr" fontAlgn="b"/>
                      <a:r>
                        <a:rPr lang="en-US" sz="1800" b="0" i="0" u="none" strike="noStrike" dirty="0">
                          <a:solidFill>
                            <a:srgbClr val="000000"/>
                          </a:solidFill>
                          <a:effectLst/>
                          <a:latin typeface="Calibri" panose="020F0502020204030204" pitchFamily="34" charset="0"/>
                        </a:rPr>
                        <a:t>15</a:t>
                      </a:r>
                    </a:p>
                  </a:txBody>
                  <a:tcPr marL="0" marR="0" marT="0" marB="0" anchor="ctr">
                    <a:solidFill>
                      <a:schemeClr val="bg1">
                        <a:lumMod val="95000"/>
                      </a:schemeClr>
                    </a:solidFill>
                  </a:tcPr>
                </a:tc>
                <a:extLst>
                  <a:ext uri="{0D108BD9-81ED-4DB2-BD59-A6C34878D82A}">
                    <a16:rowId xmlns:a16="http://schemas.microsoft.com/office/drawing/2014/main" val="1319338409"/>
                  </a:ext>
                </a:extLst>
              </a:tr>
              <a:tr h="370840">
                <a:tc>
                  <a:txBody>
                    <a:bodyPr/>
                    <a:lstStyle/>
                    <a:p>
                      <a:pPr algn="r" fontAlgn="b"/>
                      <a:r>
                        <a:rPr lang="en-US" sz="1800" b="0" i="0" u="none" strike="noStrike" dirty="0">
                          <a:solidFill>
                            <a:srgbClr val="000000"/>
                          </a:solidFill>
                          <a:effectLst/>
                          <a:latin typeface="Calibri" panose="020F0502020204030204" pitchFamily="34" charset="0"/>
                        </a:rPr>
                        <a:t>100-300 hours</a:t>
                      </a:r>
                    </a:p>
                  </a:txBody>
                  <a:tcPr marL="0" marR="0" marT="0" marB="0" anchor="ctr">
                    <a:solidFill>
                      <a:schemeClr val="bg1">
                        <a:lumMod val="95000"/>
                      </a:schemeClr>
                    </a:solidFill>
                  </a:tcPr>
                </a:tc>
                <a:tc>
                  <a:txBody>
                    <a:bodyPr/>
                    <a:lstStyle/>
                    <a:p>
                      <a:pPr algn="ctr" fontAlgn="b"/>
                      <a:r>
                        <a:rPr lang="en-US" sz="1800" b="0" i="0" u="none" strike="noStrike" dirty="0">
                          <a:solidFill>
                            <a:srgbClr val="000000"/>
                          </a:solidFill>
                          <a:effectLst/>
                          <a:latin typeface="Calibri" panose="020F0502020204030204" pitchFamily="34" charset="0"/>
                        </a:rPr>
                        <a:t>11</a:t>
                      </a:r>
                    </a:p>
                  </a:txBody>
                  <a:tcPr marL="0" marR="0" marT="0" marB="0" anchor="ctr">
                    <a:solidFill>
                      <a:schemeClr val="bg1">
                        <a:lumMod val="95000"/>
                      </a:schemeClr>
                    </a:solidFill>
                  </a:tcPr>
                </a:tc>
                <a:extLst>
                  <a:ext uri="{0D108BD9-81ED-4DB2-BD59-A6C34878D82A}">
                    <a16:rowId xmlns:a16="http://schemas.microsoft.com/office/drawing/2014/main" val="1276068832"/>
                  </a:ext>
                </a:extLst>
              </a:tr>
              <a:tr h="370840">
                <a:tc>
                  <a:txBody>
                    <a:bodyPr/>
                    <a:lstStyle/>
                    <a:p>
                      <a:pPr algn="r" fontAlgn="b"/>
                      <a:r>
                        <a:rPr lang="en-US" sz="1800" b="0" i="0" u="none" strike="noStrike" dirty="0">
                          <a:solidFill>
                            <a:srgbClr val="000000"/>
                          </a:solidFill>
                          <a:effectLst/>
                          <a:latin typeface="Calibri" panose="020F0502020204030204" pitchFamily="34" charset="0"/>
                        </a:rPr>
                        <a:t>300-500 hours</a:t>
                      </a:r>
                    </a:p>
                  </a:txBody>
                  <a:tcPr marL="0" marR="0" marT="0" marB="0" anchor="ctr">
                    <a:solidFill>
                      <a:schemeClr val="bg1">
                        <a:lumMod val="95000"/>
                      </a:schemeClr>
                    </a:solidFill>
                  </a:tcPr>
                </a:tc>
                <a:tc>
                  <a:txBody>
                    <a:bodyPr/>
                    <a:lstStyle/>
                    <a:p>
                      <a:pPr algn="ctr" fontAlgn="b"/>
                      <a:r>
                        <a:rPr lang="en-US" sz="1800" b="0" i="0" u="none" strike="noStrike" dirty="0">
                          <a:solidFill>
                            <a:srgbClr val="000000"/>
                          </a:solidFill>
                          <a:effectLst/>
                          <a:latin typeface="Calibri" panose="020F0502020204030204" pitchFamily="34" charset="0"/>
                        </a:rPr>
                        <a:t>1</a:t>
                      </a:r>
                    </a:p>
                  </a:txBody>
                  <a:tcPr marL="0" marR="0" marT="0" marB="0" anchor="ctr">
                    <a:solidFill>
                      <a:schemeClr val="bg1">
                        <a:lumMod val="95000"/>
                      </a:schemeClr>
                    </a:solidFill>
                  </a:tcPr>
                </a:tc>
                <a:extLst>
                  <a:ext uri="{0D108BD9-81ED-4DB2-BD59-A6C34878D82A}">
                    <a16:rowId xmlns:a16="http://schemas.microsoft.com/office/drawing/2014/main" val="2282779018"/>
                  </a:ext>
                </a:extLst>
              </a:tr>
              <a:tr h="370840">
                <a:tc>
                  <a:txBody>
                    <a:bodyPr/>
                    <a:lstStyle/>
                    <a:p>
                      <a:pPr algn="r" fontAlgn="b"/>
                      <a:r>
                        <a:rPr lang="en-US" sz="1800" b="0" i="0" u="none" strike="noStrike" dirty="0">
                          <a:solidFill>
                            <a:srgbClr val="000000"/>
                          </a:solidFill>
                          <a:effectLst/>
                          <a:latin typeface="Calibri" panose="020F0502020204030204" pitchFamily="34" charset="0"/>
                        </a:rPr>
                        <a:t>500-850 hours</a:t>
                      </a:r>
                    </a:p>
                  </a:txBody>
                  <a:tcPr marL="0" marR="0" marT="0" marB="0" anchor="ctr">
                    <a:solidFill>
                      <a:schemeClr val="bg1">
                        <a:lumMod val="95000"/>
                      </a:schemeClr>
                    </a:solidFill>
                  </a:tcPr>
                </a:tc>
                <a:tc>
                  <a:txBody>
                    <a:bodyPr/>
                    <a:lstStyle/>
                    <a:p>
                      <a:pPr algn="ctr" fontAlgn="b"/>
                      <a:r>
                        <a:rPr lang="en-US" sz="1800" b="0" i="0" u="none" strike="noStrike" dirty="0">
                          <a:solidFill>
                            <a:srgbClr val="000000"/>
                          </a:solidFill>
                          <a:effectLst/>
                          <a:latin typeface="Calibri" panose="020F0502020204030204" pitchFamily="34" charset="0"/>
                        </a:rPr>
                        <a:t>3</a:t>
                      </a:r>
                    </a:p>
                  </a:txBody>
                  <a:tcPr marL="0" marR="0" marT="0" marB="0" anchor="ctr">
                    <a:solidFill>
                      <a:schemeClr val="bg1">
                        <a:lumMod val="95000"/>
                      </a:schemeClr>
                    </a:solidFill>
                  </a:tcPr>
                </a:tc>
                <a:extLst>
                  <a:ext uri="{0D108BD9-81ED-4DB2-BD59-A6C34878D82A}">
                    <a16:rowId xmlns:a16="http://schemas.microsoft.com/office/drawing/2014/main" val="1849640446"/>
                  </a:ext>
                </a:extLst>
              </a:tr>
              <a:tr h="370840">
                <a:tc>
                  <a:txBody>
                    <a:bodyPr/>
                    <a:lstStyle/>
                    <a:p>
                      <a:pPr algn="r" fontAlgn="b"/>
                      <a:r>
                        <a:rPr lang="en-US" sz="1800" b="0" i="0" u="none" strike="noStrike" dirty="0">
                          <a:solidFill>
                            <a:srgbClr val="000000"/>
                          </a:solidFill>
                          <a:effectLst/>
                          <a:latin typeface="Calibri" panose="020F0502020204030204" pitchFamily="34" charset="0"/>
                        </a:rPr>
                        <a:t>5500-8000 hours</a:t>
                      </a:r>
                    </a:p>
                  </a:txBody>
                  <a:tcPr marL="0" marR="0" marT="0" marB="0" anchor="ctr">
                    <a:solidFill>
                      <a:schemeClr val="bg1">
                        <a:lumMod val="95000"/>
                      </a:schemeClr>
                    </a:solidFill>
                  </a:tcPr>
                </a:tc>
                <a:tc>
                  <a:txBody>
                    <a:bodyPr/>
                    <a:lstStyle/>
                    <a:p>
                      <a:pPr algn="ctr" fontAlgn="b"/>
                      <a:r>
                        <a:rPr lang="en-US" sz="1800" b="0" i="0" u="none" strike="noStrike" dirty="0">
                          <a:solidFill>
                            <a:srgbClr val="000000"/>
                          </a:solidFill>
                          <a:effectLst/>
                          <a:latin typeface="Calibri" panose="020F0502020204030204" pitchFamily="34" charset="0"/>
                        </a:rPr>
                        <a:t>3</a:t>
                      </a:r>
                    </a:p>
                  </a:txBody>
                  <a:tcPr marL="0" marR="0" marT="0" marB="0" anchor="ctr">
                    <a:solidFill>
                      <a:schemeClr val="bg1">
                        <a:lumMod val="95000"/>
                      </a:schemeClr>
                    </a:solidFill>
                  </a:tcPr>
                </a:tc>
                <a:extLst>
                  <a:ext uri="{0D108BD9-81ED-4DB2-BD59-A6C34878D82A}">
                    <a16:rowId xmlns:a16="http://schemas.microsoft.com/office/drawing/2014/main" val="2803984316"/>
                  </a:ext>
                </a:extLst>
              </a:tr>
            </a:tbl>
          </a:graphicData>
        </a:graphic>
      </p:graphicFrame>
      <p:sp>
        <p:nvSpPr>
          <p:cNvPr id="9" name="TextBox 8">
            <a:extLst>
              <a:ext uri="{FF2B5EF4-FFF2-40B4-BE49-F238E27FC236}">
                <a16:creationId xmlns:a16="http://schemas.microsoft.com/office/drawing/2014/main" id="{5508C3E9-04CC-4E8E-9651-EC07A1C05AFC}"/>
              </a:ext>
            </a:extLst>
          </p:cNvPr>
          <p:cNvSpPr txBox="1"/>
          <p:nvPr/>
        </p:nvSpPr>
        <p:spPr>
          <a:xfrm>
            <a:off x="7517396" y="4660930"/>
            <a:ext cx="1529265" cy="461665"/>
          </a:xfrm>
          <a:prstGeom prst="rect">
            <a:avLst/>
          </a:prstGeom>
          <a:noFill/>
        </p:spPr>
        <p:txBody>
          <a:bodyPr wrap="none" rtlCol="0">
            <a:spAutoFit/>
          </a:bodyPr>
          <a:lstStyle/>
          <a:p>
            <a:r>
              <a:rPr lang="en-US" sz="2400" dirty="0"/>
              <a:t>Amy Tuttle</a:t>
            </a:r>
          </a:p>
        </p:txBody>
      </p:sp>
    </p:spTree>
    <p:extLst>
      <p:ext uri="{BB962C8B-B14F-4D97-AF65-F5344CB8AC3E}">
        <p14:creationId xmlns:p14="http://schemas.microsoft.com/office/powerpoint/2010/main" val="247729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5" name="TextBox 4">
            <a:extLst>
              <a:ext uri="{FF2B5EF4-FFF2-40B4-BE49-F238E27FC236}">
                <a16:creationId xmlns:a16="http://schemas.microsoft.com/office/drawing/2014/main" id="{FF0264C4-702D-4ED8-8873-23B3165CCE8B}"/>
              </a:ext>
            </a:extLst>
          </p:cNvPr>
          <p:cNvSpPr txBox="1"/>
          <p:nvPr/>
        </p:nvSpPr>
        <p:spPr>
          <a:xfrm>
            <a:off x="163083" y="352496"/>
            <a:ext cx="8812029" cy="3231654"/>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2400" dirty="0">
                <a:latin typeface="Eras Bold ITC" panose="020B0907030504020204" pitchFamily="34" charset="0"/>
              </a:rPr>
              <a:t>Made Possible in Partnership With..</a:t>
            </a:r>
          </a:p>
          <a:p>
            <a:pPr algn="ctr"/>
            <a:endParaRPr lang="en-US" sz="3600" dirty="0">
              <a:solidFill>
                <a:srgbClr val="C00000"/>
              </a:solidFill>
              <a:latin typeface="Eras Bold ITC" panose="020B0907030504020204" pitchFamily="34" charset="0"/>
            </a:endParaRPr>
          </a:p>
          <a:p>
            <a:pPr algn="ctr"/>
            <a:r>
              <a:rPr lang="en-US" sz="3600" dirty="0">
                <a:solidFill>
                  <a:srgbClr val="C00000"/>
                </a:solidFill>
                <a:latin typeface="Eras Bold ITC" panose="020B0907030504020204" pitchFamily="34" charset="0"/>
              </a:rPr>
              <a:t>Administrative Technologies</a:t>
            </a:r>
          </a:p>
          <a:p>
            <a:pPr algn="ctr"/>
            <a:r>
              <a:rPr lang="en-US" sz="3600" dirty="0">
                <a:solidFill>
                  <a:srgbClr val="C00000"/>
                </a:solidFill>
                <a:latin typeface="Eras Bold ITC" panose="020B0907030504020204" pitchFamily="34" charset="0"/>
              </a:rPr>
              <a:t>The Office of Academic Technologies</a:t>
            </a:r>
          </a:p>
          <a:p>
            <a:pPr algn="ctr"/>
            <a:r>
              <a:rPr lang="en-US" sz="3600" dirty="0">
                <a:solidFill>
                  <a:srgbClr val="C00000"/>
                </a:solidFill>
                <a:latin typeface="Eras Bold ITC" panose="020B0907030504020204" pitchFamily="34" charset="0"/>
              </a:rPr>
              <a:t>And </a:t>
            </a:r>
          </a:p>
          <a:p>
            <a:pPr algn="ctr"/>
            <a:r>
              <a:rPr lang="en-US" sz="3600" dirty="0">
                <a:solidFill>
                  <a:srgbClr val="C00000"/>
                </a:solidFill>
                <a:latin typeface="Eras Bold ITC" panose="020B0907030504020204" pitchFamily="34" charset="0"/>
              </a:rPr>
              <a:t>Student Affairs IT</a:t>
            </a:r>
          </a:p>
        </p:txBody>
      </p:sp>
    </p:spTree>
    <p:extLst>
      <p:ext uri="{BB962C8B-B14F-4D97-AF65-F5344CB8AC3E}">
        <p14:creationId xmlns:p14="http://schemas.microsoft.com/office/powerpoint/2010/main" val="28973256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a:extLst>
              <a:ext uri="{FF2B5EF4-FFF2-40B4-BE49-F238E27FC236}">
                <a16:creationId xmlns:a16="http://schemas.microsoft.com/office/drawing/2014/main" id="{C3109964-0640-421A-B6B7-1D0F5E99AF7F}"/>
              </a:ext>
            </a:extLst>
          </p:cNvPr>
          <p:cNvGraphicFramePr>
            <a:graphicFrameLocks/>
          </p:cNvGraphicFramePr>
          <p:nvPr>
            <p:extLst/>
          </p:nvPr>
        </p:nvGraphicFramePr>
        <p:xfrm>
          <a:off x="664088" y="679508"/>
          <a:ext cx="7815822" cy="3616737"/>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D4AEEF0D-13A7-40ED-9034-6374B7F1CD4B}"/>
              </a:ext>
            </a:extLst>
          </p:cNvPr>
          <p:cNvSpPr txBox="1"/>
          <p:nvPr/>
        </p:nvSpPr>
        <p:spPr>
          <a:xfrm>
            <a:off x="7352012" y="4545386"/>
            <a:ext cx="1529265" cy="461665"/>
          </a:xfrm>
          <a:prstGeom prst="rect">
            <a:avLst/>
          </a:prstGeom>
          <a:noFill/>
        </p:spPr>
        <p:txBody>
          <a:bodyPr wrap="none" rtlCol="0">
            <a:spAutoFit/>
          </a:bodyPr>
          <a:lstStyle/>
          <a:p>
            <a:r>
              <a:rPr lang="en-US" sz="2400" dirty="0"/>
              <a:t>Amy Tuttle</a:t>
            </a:r>
          </a:p>
        </p:txBody>
      </p:sp>
    </p:spTree>
    <p:extLst>
      <p:ext uri="{BB962C8B-B14F-4D97-AF65-F5344CB8AC3E}">
        <p14:creationId xmlns:p14="http://schemas.microsoft.com/office/powerpoint/2010/main" val="14800458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ABD1752C-38AF-4946-8AA3-A296D3BED8B3}"/>
              </a:ext>
            </a:extLst>
          </p:cNvPr>
          <p:cNvGraphicFramePr>
            <a:graphicFrameLocks/>
          </p:cNvGraphicFramePr>
          <p:nvPr>
            <p:extLst/>
          </p:nvPr>
        </p:nvGraphicFramePr>
        <p:xfrm>
          <a:off x="-1" y="3"/>
          <a:ext cx="9880376" cy="568060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154391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a:xfrm>
            <a:off x="457200" y="205979"/>
            <a:ext cx="8229600" cy="1485256"/>
          </a:xfrm>
        </p:spPr>
        <p:txBody>
          <a:bodyPr>
            <a:normAutofit/>
          </a:bodyPr>
          <a:lstStyle/>
          <a:p>
            <a:pPr algn="l"/>
            <a:r>
              <a:rPr lang="en-US" sz="4000" b="1" dirty="0"/>
              <a:t>A Word from Mark Walbert</a:t>
            </a:r>
          </a:p>
        </p:txBody>
      </p:sp>
      <p:sp>
        <p:nvSpPr>
          <p:cNvPr id="3" name="Content Placeholder 2"/>
          <p:cNvSpPr>
            <a:spLocks noGrp="1"/>
          </p:cNvSpPr>
          <p:nvPr>
            <p:ph idx="1"/>
          </p:nvPr>
        </p:nvSpPr>
        <p:spPr>
          <a:xfrm>
            <a:off x="465098" y="1254265"/>
            <a:ext cx="8477075" cy="3130607"/>
          </a:xfrm>
        </p:spPr>
        <p:txBody>
          <a:bodyPr numCol="1"/>
          <a:lstStyle/>
          <a:p>
            <a:pPr marL="0" indent="0">
              <a:buNone/>
            </a:pPr>
            <a:r>
              <a:rPr lang="en-US" dirty="0"/>
              <a:t>Co-chair of the Data Stewardship Council</a:t>
            </a:r>
          </a:p>
        </p:txBody>
      </p:sp>
      <p:sp>
        <p:nvSpPr>
          <p:cNvPr id="5" name="TextBox 4">
            <a:extLst>
              <a:ext uri="{FF2B5EF4-FFF2-40B4-BE49-F238E27FC236}">
                <a16:creationId xmlns:a16="http://schemas.microsoft.com/office/drawing/2014/main" id="{360FE72D-92EC-41DB-A3BB-0F6CED9CD7CD}"/>
              </a:ext>
            </a:extLst>
          </p:cNvPr>
          <p:cNvSpPr txBox="1"/>
          <p:nvPr/>
        </p:nvSpPr>
        <p:spPr>
          <a:xfrm>
            <a:off x="7352012" y="4545386"/>
            <a:ext cx="1529265" cy="461665"/>
          </a:xfrm>
          <a:prstGeom prst="rect">
            <a:avLst/>
          </a:prstGeom>
          <a:noFill/>
        </p:spPr>
        <p:txBody>
          <a:bodyPr wrap="none" rtlCol="0">
            <a:spAutoFit/>
          </a:bodyPr>
          <a:lstStyle/>
          <a:p>
            <a:r>
              <a:rPr lang="en-US" sz="2400" dirty="0"/>
              <a:t>Amy Tuttle</a:t>
            </a:r>
          </a:p>
        </p:txBody>
      </p:sp>
      <p:sp>
        <p:nvSpPr>
          <p:cNvPr id="6" name="TextBox 5">
            <a:extLst>
              <a:ext uri="{FF2B5EF4-FFF2-40B4-BE49-F238E27FC236}">
                <a16:creationId xmlns:a16="http://schemas.microsoft.com/office/drawing/2014/main" id="{E71B1F0D-7D76-4352-8220-C840FCCF6645}"/>
              </a:ext>
            </a:extLst>
          </p:cNvPr>
          <p:cNvSpPr txBox="1"/>
          <p:nvPr/>
        </p:nvSpPr>
        <p:spPr>
          <a:xfrm>
            <a:off x="5617435" y="3171283"/>
            <a:ext cx="1734577" cy="461665"/>
          </a:xfrm>
          <a:prstGeom prst="rect">
            <a:avLst/>
          </a:prstGeom>
          <a:noFill/>
        </p:spPr>
        <p:txBody>
          <a:bodyPr wrap="none" rtlCol="0">
            <a:spAutoFit/>
          </a:bodyPr>
          <a:lstStyle/>
          <a:p>
            <a:r>
              <a:rPr lang="en-US" sz="2400" dirty="0"/>
              <a:t>Paul Unsbee</a:t>
            </a:r>
          </a:p>
        </p:txBody>
      </p:sp>
    </p:spTree>
    <p:extLst>
      <p:ext uri="{BB962C8B-B14F-4D97-AF65-F5344CB8AC3E}">
        <p14:creationId xmlns:p14="http://schemas.microsoft.com/office/powerpoint/2010/main" val="8794153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143000" y="1684357"/>
            <a:ext cx="6858000" cy="1016813"/>
          </a:xfrm>
        </p:spPr>
        <p:txBody>
          <a:bodyPr vert="horz" lIns="91440" tIns="45720" rIns="91440" bIns="45720" rtlCol="0" anchor="b">
            <a:normAutofit/>
          </a:bodyPr>
          <a:lstStyle/>
          <a:p>
            <a:pPr defTabSz="914400">
              <a:lnSpc>
                <a:spcPct val="90000"/>
              </a:lnSpc>
            </a:pPr>
            <a:r>
              <a:rPr lang="en-US" sz="4100" kern="1200">
                <a:solidFill>
                  <a:schemeClr val="tx1"/>
                </a:solidFill>
                <a:latin typeface="+mj-lt"/>
                <a:ea typeface="+mj-ea"/>
                <a:cs typeface="+mj-cs"/>
              </a:rPr>
              <a:t>3D Printing Update</a:t>
            </a:r>
          </a:p>
        </p:txBody>
      </p:sp>
      <p:sp>
        <p:nvSpPr>
          <p:cNvPr id="13" name="Freeform 31">
            <a:extLst>
              <a:ext uri="{FF2B5EF4-FFF2-40B4-BE49-F238E27FC236}">
                <a16:creationId xmlns:a16="http://schemas.microsoft.com/office/drawing/2014/main" id="{A2AEA782-0EA4-42E9-871D-7401D6A097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56355" cy="1598213"/>
          </a:xfrm>
          <a:custGeom>
            <a:avLst/>
            <a:gdLst>
              <a:gd name="connsiteX0" fmla="*/ 0 w 4475140"/>
              <a:gd name="connsiteY0" fmla="*/ 0 h 2130951"/>
              <a:gd name="connsiteX1" fmla="*/ 1074821 w 4475140"/>
              <a:gd name="connsiteY1" fmla="*/ 0 h 2130951"/>
              <a:gd name="connsiteX2" fmla="*/ 1074821 w 4475140"/>
              <a:gd name="connsiteY2" fmla="*/ 478 h 2130951"/>
              <a:gd name="connsiteX3" fmla="*/ 4475140 w 4475140"/>
              <a:gd name="connsiteY3" fmla="*/ 478 h 2130951"/>
              <a:gd name="connsiteX4" fmla="*/ 3488452 w 4475140"/>
              <a:gd name="connsiteY4" fmla="*/ 2130951 h 2130951"/>
              <a:gd name="connsiteX5" fmla="*/ 0 w 4475140"/>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5140" h="2130951">
                <a:moveTo>
                  <a:pt x="0" y="0"/>
                </a:moveTo>
                <a:lnTo>
                  <a:pt x="1074821" y="0"/>
                </a:lnTo>
                <a:lnTo>
                  <a:pt x="1074821" y="478"/>
                </a:lnTo>
                <a:lnTo>
                  <a:pt x="4475140" y="478"/>
                </a:lnTo>
                <a:lnTo>
                  <a:pt x="3488452" y="2130951"/>
                </a:lnTo>
                <a:lnTo>
                  <a:pt x="0" y="2130951"/>
                </a:lnTo>
                <a:close/>
              </a:path>
            </a:pathLst>
          </a:custGeom>
          <a:solidFill>
            <a:srgbClr val="6A4F5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 name="Picture 3" descr="whitebackground.jpg"/>
          <p:cNvPicPr>
            <a:picLocks noChangeAspect="1"/>
          </p:cNvPicPr>
          <p:nvPr/>
        </p:nvPicPr>
        <p:blipFill rotWithShape="1">
          <a:blip r:embed="rId2">
            <a:extLst>
              <a:ext uri="{28A0092B-C50C-407E-A947-70E740481C1C}">
                <a14:useLocalDpi xmlns:a14="http://schemas.microsoft.com/office/drawing/2010/main" val="0"/>
              </a:ext>
            </a:extLst>
          </a:blip>
          <a:srcRect t="55662" r="3" b="3"/>
          <a:stretch/>
        </p:blipFill>
        <p:spPr>
          <a:xfrm>
            <a:off x="2736988" y="10"/>
            <a:ext cx="6407012" cy="1597844"/>
          </a:xfrm>
          <a:custGeom>
            <a:avLst/>
            <a:gdLst>
              <a:gd name="connsiteX0" fmla="*/ 986689 w 8542682"/>
              <a:gd name="connsiteY0" fmla="*/ 0 h 2130473"/>
              <a:gd name="connsiteX1" fmla="*/ 8542682 w 8542682"/>
              <a:gd name="connsiteY1" fmla="*/ 0 h 2130473"/>
              <a:gd name="connsiteX2" fmla="*/ 8542682 w 8542682"/>
              <a:gd name="connsiteY2" fmla="*/ 2130473 h 2130473"/>
              <a:gd name="connsiteX3" fmla="*/ 0 w 8542682"/>
              <a:gd name="connsiteY3" fmla="*/ 2130473 h 2130473"/>
            </a:gdLst>
            <a:ahLst/>
            <a:cxnLst>
              <a:cxn ang="0">
                <a:pos x="connsiteX0" y="connsiteY0"/>
              </a:cxn>
              <a:cxn ang="0">
                <a:pos x="connsiteX1" y="connsiteY1"/>
              </a:cxn>
              <a:cxn ang="0">
                <a:pos x="connsiteX2" y="connsiteY2"/>
              </a:cxn>
              <a:cxn ang="0">
                <a:pos x="connsiteX3" y="connsiteY3"/>
              </a:cxn>
            </a:cxnLst>
            <a:rect l="l" t="t" r="r" b="b"/>
            <a:pathLst>
              <a:path w="8542682" h="2130473">
                <a:moveTo>
                  <a:pt x="986689" y="0"/>
                </a:moveTo>
                <a:lnTo>
                  <a:pt x="8542682" y="0"/>
                </a:lnTo>
                <a:lnTo>
                  <a:pt x="8542682" y="2130473"/>
                </a:lnTo>
                <a:lnTo>
                  <a:pt x="0" y="2130473"/>
                </a:lnTo>
                <a:close/>
              </a:path>
            </a:pathLst>
          </a:custGeom>
        </p:spPr>
      </p:pic>
      <p:sp>
        <p:nvSpPr>
          <p:cNvPr id="15" name="Freeform 34">
            <a:extLst>
              <a:ext uri="{FF2B5EF4-FFF2-40B4-BE49-F238E27FC236}">
                <a16:creationId xmlns:a16="http://schemas.microsoft.com/office/drawing/2014/main" id="{B0992639-1CDA-4FE6-BB95-E13221490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5787645" y="3511771"/>
            <a:ext cx="3356355" cy="1631010"/>
          </a:xfrm>
          <a:custGeom>
            <a:avLst/>
            <a:gdLst>
              <a:gd name="connsiteX0" fmla="*/ 3468199 w 4475140"/>
              <a:gd name="connsiteY0" fmla="*/ 2174680 h 2174680"/>
              <a:gd name="connsiteX1" fmla="*/ 0 w 4475140"/>
              <a:gd name="connsiteY1" fmla="*/ 2174680 h 2174680"/>
              <a:gd name="connsiteX2" fmla="*/ 0 w 4475140"/>
              <a:gd name="connsiteY2" fmla="*/ 0 h 2174680"/>
              <a:gd name="connsiteX3" fmla="*/ 1074821 w 4475140"/>
              <a:gd name="connsiteY3" fmla="*/ 0 h 2174680"/>
              <a:gd name="connsiteX4" fmla="*/ 1074821 w 4475140"/>
              <a:gd name="connsiteY4" fmla="*/ 478 h 2174680"/>
              <a:gd name="connsiteX5" fmla="*/ 4475140 w 4475140"/>
              <a:gd name="connsiteY5" fmla="*/ 478 h 217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5140" h="2174680">
                <a:moveTo>
                  <a:pt x="3468199" y="2174680"/>
                </a:moveTo>
                <a:lnTo>
                  <a:pt x="0" y="2174680"/>
                </a:lnTo>
                <a:lnTo>
                  <a:pt x="0" y="0"/>
                </a:lnTo>
                <a:lnTo>
                  <a:pt x="1074821" y="0"/>
                </a:lnTo>
                <a:lnTo>
                  <a:pt x="1074821" y="478"/>
                </a:lnTo>
                <a:lnTo>
                  <a:pt x="4475140" y="478"/>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88B5867E-8936-433C-A6C7-9346F2FC3C55}"/>
              </a:ext>
            </a:extLst>
          </p:cNvPr>
          <p:cNvPicPr>
            <a:picLocks noChangeAspect="1"/>
          </p:cNvPicPr>
          <p:nvPr/>
        </p:nvPicPr>
        <p:blipFill rotWithShape="1">
          <a:blip r:embed="rId3"/>
          <a:srcRect t="31844" r="-2" b="39291"/>
          <a:stretch/>
        </p:blipFill>
        <p:spPr>
          <a:xfrm>
            <a:off x="20" y="3512130"/>
            <a:ext cx="6422512" cy="1631370"/>
          </a:xfrm>
          <a:custGeom>
            <a:avLst/>
            <a:gdLst>
              <a:gd name="connsiteX0" fmla="*/ 0 w 8563376"/>
              <a:gd name="connsiteY0" fmla="*/ 0 h 2175160"/>
              <a:gd name="connsiteX1" fmla="*/ 8563376 w 8563376"/>
              <a:gd name="connsiteY1" fmla="*/ 0 h 2175160"/>
              <a:gd name="connsiteX2" fmla="*/ 7555992 w 8563376"/>
              <a:gd name="connsiteY2" fmla="*/ 2175160 h 2175160"/>
              <a:gd name="connsiteX3" fmla="*/ 0 w 8563376"/>
              <a:gd name="connsiteY3" fmla="*/ 2175160 h 2175160"/>
            </a:gdLst>
            <a:ahLst/>
            <a:cxnLst>
              <a:cxn ang="0">
                <a:pos x="connsiteX0" y="connsiteY0"/>
              </a:cxn>
              <a:cxn ang="0">
                <a:pos x="connsiteX1" y="connsiteY1"/>
              </a:cxn>
              <a:cxn ang="0">
                <a:pos x="connsiteX2" y="connsiteY2"/>
              </a:cxn>
              <a:cxn ang="0">
                <a:pos x="connsiteX3" y="connsiteY3"/>
              </a:cxn>
            </a:cxnLst>
            <a:rect l="l" t="t" r="r" b="b"/>
            <a:pathLst>
              <a:path w="8563376" h="2175160">
                <a:moveTo>
                  <a:pt x="0" y="0"/>
                </a:moveTo>
                <a:lnTo>
                  <a:pt x="8563376" y="0"/>
                </a:lnTo>
                <a:lnTo>
                  <a:pt x="7555992" y="2175160"/>
                </a:lnTo>
                <a:lnTo>
                  <a:pt x="0" y="2175160"/>
                </a:lnTo>
                <a:close/>
              </a:path>
            </a:pathLst>
          </a:custGeom>
        </p:spPr>
      </p:pic>
    </p:spTree>
    <p:extLst>
      <p:ext uri="{BB962C8B-B14F-4D97-AF65-F5344CB8AC3E}">
        <p14:creationId xmlns:p14="http://schemas.microsoft.com/office/powerpoint/2010/main" val="296119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5" name="Title 4"/>
          <p:cNvSpPr>
            <a:spLocks noGrp="1"/>
          </p:cNvSpPr>
          <p:nvPr>
            <p:ph type="title"/>
          </p:nvPr>
        </p:nvSpPr>
        <p:spPr/>
        <p:txBody>
          <a:bodyPr/>
          <a:lstStyle/>
          <a:p>
            <a:r>
              <a:rPr lang="en-US" dirty="0"/>
              <a:t>251% Fall to Spring Growth!</a:t>
            </a:r>
          </a:p>
        </p:txBody>
      </p:sp>
      <p:graphicFrame>
        <p:nvGraphicFramePr>
          <p:cNvPr id="21" name="Chart 20">
            <a:extLst>
              <a:ext uri="{FF2B5EF4-FFF2-40B4-BE49-F238E27FC236}">
                <a16:creationId xmlns:a16="http://schemas.microsoft.com/office/drawing/2014/main" id="{9650287F-325F-4B3B-B3F6-84B47967D99E}"/>
              </a:ext>
            </a:extLst>
          </p:cNvPr>
          <p:cNvGraphicFramePr/>
          <p:nvPr>
            <p:extLst/>
          </p:nvPr>
        </p:nvGraphicFramePr>
        <p:xfrm>
          <a:off x="753856" y="984202"/>
          <a:ext cx="7566486" cy="3106167"/>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ABEE5079-31E4-4C01-9767-165234741645}"/>
              </a:ext>
            </a:extLst>
          </p:cNvPr>
          <p:cNvSpPr txBox="1"/>
          <p:nvPr/>
        </p:nvSpPr>
        <p:spPr>
          <a:xfrm>
            <a:off x="7352012" y="4637759"/>
            <a:ext cx="1734577" cy="461665"/>
          </a:xfrm>
          <a:prstGeom prst="rect">
            <a:avLst/>
          </a:prstGeom>
          <a:noFill/>
        </p:spPr>
        <p:txBody>
          <a:bodyPr wrap="none" rtlCol="0">
            <a:spAutoFit/>
          </a:bodyPr>
          <a:lstStyle/>
          <a:p>
            <a:r>
              <a:rPr lang="en-US" sz="2400" dirty="0"/>
              <a:t>Paul Unsbee</a:t>
            </a:r>
          </a:p>
        </p:txBody>
      </p:sp>
    </p:spTree>
    <p:extLst>
      <p:ext uri="{BB962C8B-B14F-4D97-AF65-F5344CB8AC3E}">
        <p14:creationId xmlns:p14="http://schemas.microsoft.com/office/powerpoint/2010/main" val="23217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51435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itle 2">
            <a:extLst>
              <a:ext uri="{FF2B5EF4-FFF2-40B4-BE49-F238E27FC236}">
                <a16:creationId xmlns:a16="http://schemas.microsoft.com/office/drawing/2014/main" id="{155F845A-2599-4E79-9609-D84B5726CF07}"/>
              </a:ext>
            </a:extLst>
          </p:cNvPr>
          <p:cNvSpPr>
            <a:spLocks noGrp="1"/>
          </p:cNvSpPr>
          <p:nvPr>
            <p:ph type="title"/>
          </p:nvPr>
        </p:nvSpPr>
        <p:spPr>
          <a:xfrm>
            <a:off x="482600" y="482600"/>
            <a:ext cx="2522980" cy="1197986"/>
          </a:xfrm>
          <a:noFill/>
          <a:ln w="19050">
            <a:solidFill>
              <a:schemeClr val="bg1"/>
            </a:solidFill>
          </a:ln>
        </p:spPr>
        <p:txBody>
          <a:bodyPr vert="horz" wrap="square" lIns="91440" tIns="45720" rIns="91440" bIns="45720" rtlCol="0" anchor="ctr">
            <a:normAutofit/>
          </a:bodyPr>
          <a:lstStyle/>
          <a:p>
            <a:pPr algn="ctr" defTabSz="914400">
              <a:lnSpc>
                <a:spcPct val="90000"/>
              </a:lnSpc>
            </a:pPr>
            <a:r>
              <a:rPr lang="en-US" sz="2100" kern="1200" dirty="0">
                <a:solidFill>
                  <a:schemeClr val="bg1"/>
                </a:solidFill>
                <a:latin typeface="+mj-lt"/>
                <a:ea typeface="+mj-ea"/>
                <a:cs typeface="+mj-cs"/>
              </a:rPr>
              <a:t>New 3D Printer</a:t>
            </a:r>
            <a:br>
              <a:rPr lang="en-US" sz="2100" kern="1200" dirty="0">
                <a:solidFill>
                  <a:schemeClr val="bg1"/>
                </a:solidFill>
                <a:latin typeface="+mj-lt"/>
                <a:ea typeface="+mj-ea"/>
                <a:cs typeface="+mj-cs"/>
              </a:rPr>
            </a:br>
            <a:r>
              <a:rPr lang="en-US" sz="2100" kern="1200" dirty="0" err="1">
                <a:solidFill>
                  <a:schemeClr val="bg1"/>
                </a:solidFill>
                <a:latin typeface="+mj-lt"/>
                <a:ea typeface="+mj-ea"/>
                <a:cs typeface="+mj-cs"/>
              </a:rPr>
              <a:t>LulzBot</a:t>
            </a:r>
            <a:r>
              <a:rPr lang="en-US" sz="2100" kern="1200" dirty="0">
                <a:solidFill>
                  <a:schemeClr val="bg1"/>
                </a:solidFill>
                <a:latin typeface="+mj-lt"/>
                <a:ea typeface="+mj-ea"/>
                <a:cs typeface="+mj-cs"/>
              </a:rPr>
              <a:t> TAZ 6</a:t>
            </a:r>
          </a:p>
        </p:txBody>
      </p:sp>
      <p:sp>
        <p:nvSpPr>
          <p:cNvPr id="5" name="Text Placeholder 4">
            <a:extLst>
              <a:ext uri="{FF2B5EF4-FFF2-40B4-BE49-F238E27FC236}">
                <a16:creationId xmlns:a16="http://schemas.microsoft.com/office/drawing/2014/main" id="{84FFCFD2-C6E2-4C61-9B61-A38EBEC3B4D6}"/>
              </a:ext>
            </a:extLst>
          </p:cNvPr>
          <p:cNvSpPr>
            <a:spLocks noGrp="1"/>
          </p:cNvSpPr>
          <p:nvPr>
            <p:ph type="body" sz="half" idx="2"/>
          </p:nvPr>
        </p:nvSpPr>
        <p:spPr>
          <a:xfrm>
            <a:off x="482601" y="1978532"/>
            <a:ext cx="2522980" cy="2942475"/>
          </a:xfrm>
        </p:spPr>
        <p:txBody>
          <a:bodyPr vert="horz" lIns="91440" tIns="45720" rIns="91440" bIns="45720" rtlCol="0">
            <a:noAutofit/>
          </a:bodyPr>
          <a:lstStyle/>
          <a:p>
            <a:pPr marL="285750" indent="-228600" defTabSz="914400">
              <a:lnSpc>
                <a:spcPct val="90000"/>
              </a:lnSpc>
              <a:buFont typeface="Arial" panose="020B0604020202020204" pitchFamily="34" charset="0"/>
              <a:buChar char="•"/>
            </a:pPr>
            <a:r>
              <a:rPr lang="en-US" sz="1600" dirty="0">
                <a:solidFill>
                  <a:schemeClr val="bg1"/>
                </a:solidFill>
              </a:rPr>
              <a:t>Doubles capacity</a:t>
            </a:r>
            <a:br>
              <a:rPr lang="en-US" sz="1600" dirty="0">
                <a:solidFill>
                  <a:schemeClr val="bg1"/>
                </a:solidFill>
              </a:rPr>
            </a:br>
            <a:endParaRPr lang="en-US" sz="1600" dirty="0">
              <a:solidFill>
                <a:schemeClr val="bg1"/>
              </a:solidFill>
            </a:endParaRPr>
          </a:p>
          <a:p>
            <a:pPr marL="285750" indent="-228600" defTabSz="914400">
              <a:lnSpc>
                <a:spcPct val="90000"/>
              </a:lnSpc>
              <a:buFont typeface="Arial" panose="020B0604020202020204" pitchFamily="34" charset="0"/>
              <a:buChar char="•"/>
            </a:pPr>
            <a:r>
              <a:rPr lang="en-US" sz="1600" dirty="0">
                <a:solidFill>
                  <a:schemeClr val="bg1"/>
                </a:solidFill>
              </a:rPr>
              <a:t>Dual color printing</a:t>
            </a:r>
            <a:br>
              <a:rPr lang="en-US" sz="1600" dirty="0">
                <a:solidFill>
                  <a:schemeClr val="bg1"/>
                </a:solidFill>
              </a:rPr>
            </a:br>
            <a:endParaRPr lang="en-US" sz="1600" dirty="0">
              <a:solidFill>
                <a:schemeClr val="bg1"/>
              </a:solidFill>
            </a:endParaRPr>
          </a:p>
          <a:p>
            <a:pPr marL="285750" indent="-228600" defTabSz="914400">
              <a:lnSpc>
                <a:spcPct val="90000"/>
              </a:lnSpc>
              <a:buFont typeface="Arial" panose="020B0604020202020204" pitchFamily="34" charset="0"/>
              <a:buChar char="•"/>
            </a:pPr>
            <a:r>
              <a:rPr lang="en-US" sz="1600" dirty="0">
                <a:solidFill>
                  <a:schemeClr val="bg1"/>
                </a:solidFill>
              </a:rPr>
              <a:t>Better print quality</a:t>
            </a:r>
            <a:br>
              <a:rPr lang="en-US" sz="1600" dirty="0">
                <a:solidFill>
                  <a:schemeClr val="bg1"/>
                </a:solidFill>
              </a:rPr>
            </a:br>
            <a:endParaRPr lang="en-US" sz="1600" dirty="0">
              <a:solidFill>
                <a:schemeClr val="bg1"/>
              </a:solidFill>
            </a:endParaRPr>
          </a:p>
          <a:p>
            <a:pPr marL="285750" indent="-228600" defTabSz="914400">
              <a:lnSpc>
                <a:spcPct val="90000"/>
              </a:lnSpc>
              <a:buFont typeface="Arial" panose="020B0604020202020204" pitchFamily="34" charset="0"/>
              <a:buChar char="•"/>
            </a:pPr>
            <a:r>
              <a:rPr lang="en-US" sz="1600" dirty="0">
                <a:solidFill>
                  <a:schemeClr val="bg1"/>
                </a:solidFill>
              </a:rPr>
              <a:t>Higher success rates</a:t>
            </a:r>
            <a:br>
              <a:rPr lang="en-US" sz="1600" dirty="0">
                <a:solidFill>
                  <a:schemeClr val="bg1"/>
                </a:solidFill>
              </a:rPr>
            </a:br>
            <a:endParaRPr lang="en-US" sz="1600" dirty="0">
              <a:solidFill>
                <a:schemeClr val="bg1"/>
              </a:solidFill>
            </a:endParaRPr>
          </a:p>
          <a:p>
            <a:pPr marL="285750" indent="-228600" defTabSz="914400">
              <a:lnSpc>
                <a:spcPct val="90000"/>
              </a:lnSpc>
              <a:buFont typeface="Arial" panose="020B0604020202020204" pitchFamily="34" charset="0"/>
              <a:buChar char="•"/>
            </a:pPr>
            <a:r>
              <a:rPr lang="en-US" sz="1600" dirty="0">
                <a:solidFill>
                  <a:schemeClr val="bg1"/>
                </a:solidFill>
              </a:rPr>
              <a:t>Cheaper filament</a:t>
            </a:r>
            <a:br>
              <a:rPr lang="en-US" sz="1600" dirty="0">
                <a:solidFill>
                  <a:schemeClr val="bg1"/>
                </a:solidFill>
              </a:rPr>
            </a:br>
            <a:endParaRPr lang="en-US" sz="1600" dirty="0">
              <a:solidFill>
                <a:schemeClr val="bg1"/>
              </a:solidFill>
            </a:endParaRPr>
          </a:p>
          <a:p>
            <a:pPr marL="285750" indent="-228600" defTabSz="914400">
              <a:lnSpc>
                <a:spcPct val="90000"/>
              </a:lnSpc>
              <a:buFont typeface="Arial" panose="020B0604020202020204" pitchFamily="34" charset="0"/>
              <a:buChar char="•"/>
            </a:pPr>
            <a:r>
              <a:rPr lang="en-US" sz="1600" dirty="0">
                <a:solidFill>
                  <a:schemeClr val="bg1"/>
                </a:solidFill>
              </a:rPr>
              <a:t>Greater filament choice</a:t>
            </a:r>
            <a:br>
              <a:rPr lang="en-US" sz="1600" dirty="0">
                <a:solidFill>
                  <a:schemeClr val="bg1"/>
                </a:solidFill>
              </a:rPr>
            </a:br>
            <a:endParaRPr lang="en-US" sz="1600" dirty="0">
              <a:solidFill>
                <a:schemeClr val="bg1"/>
              </a:solidFill>
            </a:endParaRPr>
          </a:p>
          <a:p>
            <a:pPr marL="285750" indent="-228600" defTabSz="914400">
              <a:lnSpc>
                <a:spcPct val="90000"/>
              </a:lnSpc>
              <a:buFont typeface="Arial" panose="020B0604020202020204" pitchFamily="34" charset="0"/>
              <a:buChar char="•"/>
            </a:pPr>
            <a:endParaRPr lang="en-US" sz="1600" dirty="0">
              <a:solidFill>
                <a:schemeClr val="bg1"/>
              </a:solidFill>
            </a:endParaRPr>
          </a:p>
        </p:txBody>
      </p:sp>
      <p:pic>
        <p:nvPicPr>
          <p:cNvPr id="7" name="Content Placeholder 6">
            <a:extLst>
              <a:ext uri="{FF2B5EF4-FFF2-40B4-BE49-F238E27FC236}">
                <a16:creationId xmlns:a16="http://schemas.microsoft.com/office/drawing/2014/main" id="{0B78DD9A-9299-429A-9F9B-2A808B8C0E1C}"/>
              </a:ext>
            </a:extLst>
          </p:cNvPr>
          <p:cNvPicPr>
            <a:picLocks noGrp="1" noChangeAspect="1"/>
          </p:cNvPicPr>
          <p:nvPr>
            <p:ph idx="1"/>
          </p:nvPr>
        </p:nvPicPr>
        <p:blipFill rotWithShape="1">
          <a:blip r:embed="rId2"/>
          <a:srcRect l="3083" r="-1" b="-1"/>
          <a:stretch/>
        </p:blipFill>
        <p:spPr>
          <a:xfrm>
            <a:off x="4082953" y="482600"/>
            <a:ext cx="4468815" cy="4057649"/>
          </a:xfrm>
          <a:prstGeom prst="rect">
            <a:avLst/>
          </a:prstGeom>
        </p:spPr>
      </p:pic>
      <p:sp>
        <p:nvSpPr>
          <p:cNvPr id="6" name="TextBox 5">
            <a:extLst>
              <a:ext uri="{FF2B5EF4-FFF2-40B4-BE49-F238E27FC236}">
                <a16:creationId xmlns:a16="http://schemas.microsoft.com/office/drawing/2014/main" id="{6E590F9C-84C4-40F4-B5AD-77E02049ECC8}"/>
              </a:ext>
            </a:extLst>
          </p:cNvPr>
          <p:cNvSpPr txBox="1"/>
          <p:nvPr/>
        </p:nvSpPr>
        <p:spPr>
          <a:xfrm>
            <a:off x="7409423" y="4690174"/>
            <a:ext cx="1734577" cy="461665"/>
          </a:xfrm>
          <a:prstGeom prst="rect">
            <a:avLst/>
          </a:prstGeom>
          <a:noFill/>
        </p:spPr>
        <p:txBody>
          <a:bodyPr wrap="none" rtlCol="0">
            <a:spAutoFit/>
          </a:bodyPr>
          <a:lstStyle/>
          <a:p>
            <a:r>
              <a:rPr lang="en-US" sz="2400" dirty="0"/>
              <a:t>Paul Unsbee</a:t>
            </a:r>
          </a:p>
        </p:txBody>
      </p:sp>
    </p:spTree>
    <p:extLst>
      <p:ext uri="{BB962C8B-B14F-4D97-AF65-F5344CB8AC3E}">
        <p14:creationId xmlns:p14="http://schemas.microsoft.com/office/powerpoint/2010/main" val="33057462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143000" y="1684357"/>
            <a:ext cx="6858000" cy="1016813"/>
          </a:xfrm>
        </p:spPr>
        <p:txBody>
          <a:bodyPr vert="horz" lIns="91440" tIns="45720" rIns="91440" bIns="45720" rtlCol="0" anchor="b">
            <a:normAutofit/>
          </a:bodyPr>
          <a:lstStyle/>
          <a:p>
            <a:pPr defTabSz="914400">
              <a:lnSpc>
                <a:spcPct val="90000"/>
              </a:lnSpc>
            </a:pPr>
            <a:r>
              <a:rPr lang="en-US" sz="3500" kern="1200" dirty="0">
                <a:solidFill>
                  <a:schemeClr val="tx1"/>
                </a:solidFill>
                <a:latin typeface="+mj-lt"/>
                <a:ea typeface="+mj-ea"/>
                <a:cs typeface="+mj-cs"/>
              </a:rPr>
              <a:t>College Computer Lab Update</a:t>
            </a:r>
          </a:p>
        </p:txBody>
      </p:sp>
      <p:sp>
        <p:nvSpPr>
          <p:cNvPr id="11" name="Freeform 31">
            <a:extLst>
              <a:ext uri="{FF2B5EF4-FFF2-40B4-BE49-F238E27FC236}">
                <a16:creationId xmlns:a16="http://schemas.microsoft.com/office/drawing/2014/main" id="{A2AEA782-0EA4-42E9-871D-7401D6A097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56355" cy="1598213"/>
          </a:xfrm>
          <a:custGeom>
            <a:avLst/>
            <a:gdLst>
              <a:gd name="connsiteX0" fmla="*/ 0 w 4475140"/>
              <a:gd name="connsiteY0" fmla="*/ 0 h 2130951"/>
              <a:gd name="connsiteX1" fmla="*/ 1074821 w 4475140"/>
              <a:gd name="connsiteY1" fmla="*/ 0 h 2130951"/>
              <a:gd name="connsiteX2" fmla="*/ 1074821 w 4475140"/>
              <a:gd name="connsiteY2" fmla="*/ 478 h 2130951"/>
              <a:gd name="connsiteX3" fmla="*/ 4475140 w 4475140"/>
              <a:gd name="connsiteY3" fmla="*/ 478 h 2130951"/>
              <a:gd name="connsiteX4" fmla="*/ 3488452 w 4475140"/>
              <a:gd name="connsiteY4" fmla="*/ 2130951 h 2130951"/>
              <a:gd name="connsiteX5" fmla="*/ 0 w 4475140"/>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5140" h="2130951">
                <a:moveTo>
                  <a:pt x="0" y="0"/>
                </a:moveTo>
                <a:lnTo>
                  <a:pt x="1074821" y="0"/>
                </a:lnTo>
                <a:lnTo>
                  <a:pt x="1074821" y="478"/>
                </a:lnTo>
                <a:lnTo>
                  <a:pt x="4475140" y="478"/>
                </a:lnTo>
                <a:lnTo>
                  <a:pt x="3488452" y="2130951"/>
                </a:lnTo>
                <a:lnTo>
                  <a:pt x="0" y="2130951"/>
                </a:lnTo>
                <a:close/>
              </a:path>
            </a:pathLst>
          </a:custGeom>
          <a:solidFill>
            <a:srgbClr val="AD8A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 name="Picture 3" descr="whitebackground.jpg"/>
          <p:cNvPicPr>
            <a:picLocks noChangeAspect="1"/>
          </p:cNvPicPr>
          <p:nvPr/>
        </p:nvPicPr>
        <p:blipFill rotWithShape="1">
          <a:blip r:embed="rId2">
            <a:extLst>
              <a:ext uri="{28A0092B-C50C-407E-A947-70E740481C1C}">
                <a14:useLocalDpi xmlns:a14="http://schemas.microsoft.com/office/drawing/2010/main" val="0"/>
              </a:ext>
            </a:extLst>
          </a:blip>
          <a:srcRect t="55662" r="3" b="3"/>
          <a:stretch/>
        </p:blipFill>
        <p:spPr>
          <a:xfrm>
            <a:off x="2736988" y="10"/>
            <a:ext cx="6407012" cy="1597844"/>
          </a:xfrm>
          <a:custGeom>
            <a:avLst/>
            <a:gdLst>
              <a:gd name="connsiteX0" fmla="*/ 986689 w 8542682"/>
              <a:gd name="connsiteY0" fmla="*/ 0 h 2130473"/>
              <a:gd name="connsiteX1" fmla="*/ 8542682 w 8542682"/>
              <a:gd name="connsiteY1" fmla="*/ 0 h 2130473"/>
              <a:gd name="connsiteX2" fmla="*/ 8542682 w 8542682"/>
              <a:gd name="connsiteY2" fmla="*/ 2130473 h 2130473"/>
              <a:gd name="connsiteX3" fmla="*/ 0 w 8542682"/>
              <a:gd name="connsiteY3" fmla="*/ 2130473 h 2130473"/>
            </a:gdLst>
            <a:ahLst/>
            <a:cxnLst>
              <a:cxn ang="0">
                <a:pos x="connsiteX0" y="connsiteY0"/>
              </a:cxn>
              <a:cxn ang="0">
                <a:pos x="connsiteX1" y="connsiteY1"/>
              </a:cxn>
              <a:cxn ang="0">
                <a:pos x="connsiteX2" y="connsiteY2"/>
              </a:cxn>
              <a:cxn ang="0">
                <a:pos x="connsiteX3" y="connsiteY3"/>
              </a:cxn>
            </a:cxnLst>
            <a:rect l="l" t="t" r="r" b="b"/>
            <a:pathLst>
              <a:path w="8542682" h="2130473">
                <a:moveTo>
                  <a:pt x="986689" y="0"/>
                </a:moveTo>
                <a:lnTo>
                  <a:pt x="8542682" y="0"/>
                </a:lnTo>
                <a:lnTo>
                  <a:pt x="8542682" y="2130473"/>
                </a:lnTo>
                <a:lnTo>
                  <a:pt x="0" y="2130473"/>
                </a:lnTo>
                <a:close/>
              </a:path>
            </a:pathLst>
          </a:custGeom>
        </p:spPr>
      </p:pic>
      <p:sp>
        <p:nvSpPr>
          <p:cNvPr id="13" name="Freeform 34">
            <a:extLst>
              <a:ext uri="{FF2B5EF4-FFF2-40B4-BE49-F238E27FC236}">
                <a16:creationId xmlns:a16="http://schemas.microsoft.com/office/drawing/2014/main" id="{B0992639-1CDA-4FE6-BB95-E13221490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5787645" y="3511771"/>
            <a:ext cx="3356355" cy="1631010"/>
          </a:xfrm>
          <a:custGeom>
            <a:avLst/>
            <a:gdLst>
              <a:gd name="connsiteX0" fmla="*/ 3468199 w 4475140"/>
              <a:gd name="connsiteY0" fmla="*/ 2174680 h 2174680"/>
              <a:gd name="connsiteX1" fmla="*/ 0 w 4475140"/>
              <a:gd name="connsiteY1" fmla="*/ 2174680 h 2174680"/>
              <a:gd name="connsiteX2" fmla="*/ 0 w 4475140"/>
              <a:gd name="connsiteY2" fmla="*/ 0 h 2174680"/>
              <a:gd name="connsiteX3" fmla="*/ 1074821 w 4475140"/>
              <a:gd name="connsiteY3" fmla="*/ 0 h 2174680"/>
              <a:gd name="connsiteX4" fmla="*/ 1074821 w 4475140"/>
              <a:gd name="connsiteY4" fmla="*/ 478 h 2174680"/>
              <a:gd name="connsiteX5" fmla="*/ 4475140 w 4475140"/>
              <a:gd name="connsiteY5" fmla="*/ 478 h 217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5140" h="2174680">
                <a:moveTo>
                  <a:pt x="3468199" y="2174680"/>
                </a:moveTo>
                <a:lnTo>
                  <a:pt x="0" y="2174680"/>
                </a:lnTo>
                <a:lnTo>
                  <a:pt x="0" y="0"/>
                </a:lnTo>
                <a:lnTo>
                  <a:pt x="1074821" y="0"/>
                </a:lnTo>
                <a:lnTo>
                  <a:pt x="1074821" y="478"/>
                </a:lnTo>
                <a:lnTo>
                  <a:pt x="4475140" y="478"/>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CBFDF2D9-711C-4B66-BB8E-C4C15380EA7E}"/>
              </a:ext>
            </a:extLst>
          </p:cNvPr>
          <p:cNvPicPr>
            <a:picLocks noChangeAspect="1"/>
          </p:cNvPicPr>
          <p:nvPr/>
        </p:nvPicPr>
        <p:blipFill rotWithShape="1">
          <a:blip r:embed="rId3"/>
          <a:srcRect t="52437" r="-2" b="2406"/>
          <a:stretch/>
        </p:blipFill>
        <p:spPr>
          <a:xfrm>
            <a:off x="20" y="3512130"/>
            <a:ext cx="6422512" cy="1631370"/>
          </a:xfrm>
          <a:custGeom>
            <a:avLst/>
            <a:gdLst>
              <a:gd name="connsiteX0" fmla="*/ 0 w 8563376"/>
              <a:gd name="connsiteY0" fmla="*/ 0 h 2175160"/>
              <a:gd name="connsiteX1" fmla="*/ 8563376 w 8563376"/>
              <a:gd name="connsiteY1" fmla="*/ 0 h 2175160"/>
              <a:gd name="connsiteX2" fmla="*/ 7555992 w 8563376"/>
              <a:gd name="connsiteY2" fmla="*/ 2175160 h 2175160"/>
              <a:gd name="connsiteX3" fmla="*/ 0 w 8563376"/>
              <a:gd name="connsiteY3" fmla="*/ 2175160 h 2175160"/>
            </a:gdLst>
            <a:ahLst/>
            <a:cxnLst>
              <a:cxn ang="0">
                <a:pos x="connsiteX0" y="connsiteY0"/>
              </a:cxn>
              <a:cxn ang="0">
                <a:pos x="connsiteX1" y="connsiteY1"/>
              </a:cxn>
              <a:cxn ang="0">
                <a:pos x="connsiteX2" y="connsiteY2"/>
              </a:cxn>
              <a:cxn ang="0">
                <a:pos x="connsiteX3" y="connsiteY3"/>
              </a:cxn>
            </a:cxnLst>
            <a:rect l="l" t="t" r="r" b="b"/>
            <a:pathLst>
              <a:path w="8563376" h="2175160">
                <a:moveTo>
                  <a:pt x="0" y="0"/>
                </a:moveTo>
                <a:lnTo>
                  <a:pt x="8563376" y="0"/>
                </a:lnTo>
                <a:lnTo>
                  <a:pt x="7555992" y="2175160"/>
                </a:lnTo>
                <a:lnTo>
                  <a:pt x="0" y="2175160"/>
                </a:lnTo>
                <a:close/>
              </a:path>
            </a:pathLst>
          </a:custGeom>
        </p:spPr>
      </p:pic>
    </p:spTree>
    <p:extLst>
      <p:ext uri="{BB962C8B-B14F-4D97-AF65-F5344CB8AC3E}">
        <p14:creationId xmlns:p14="http://schemas.microsoft.com/office/powerpoint/2010/main" val="8832702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5" name="Title 4"/>
          <p:cNvSpPr>
            <a:spLocks noGrp="1"/>
          </p:cNvSpPr>
          <p:nvPr>
            <p:ph type="title"/>
          </p:nvPr>
        </p:nvSpPr>
        <p:spPr>
          <a:xfrm>
            <a:off x="457200" y="205979"/>
            <a:ext cx="8229600" cy="857250"/>
          </a:xfrm>
        </p:spPr>
        <p:txBody>
          <a:bodyPr>
            <a:normAutofit/>
          </a:bodyPr>
          <a:lstStyle/>
          <a:p>
            <a:r>
              <a:rPr lang="en-US" dirty="0"/>
              <a:t>Where we started</a:t>
            </a:r>
          </a:p>
        </p:txBody>
      </p:sp>
      <p:sp>
        <p:nvSpPr>
          <p:cNvPr id="2" name="Content Placeholder 1"/>
          <p:cNvSpPr>
            <a:spLocks noGrp="1"/>
          </p:cNvSpPr>
          <p:nvPr>
            <p:ph idx="1"/>
          </p:nvPr>
        </p:nvSpPr>
        <p:spPr>
          <a:xfrm>
            <a:off x="457200" y="1200151"/>
            <a:ext cx="8229600" cy="3394472"/>
          </a:xfrm>
        </p:spPr>
        <p:txBody>
          <a:bodyPr>
            <a:normAutofit/>
          </a:bodyPr>
          <a:lstStyle/>
          <a:p>
            <a:pPr marL="0" indent="0">
              <a:buNone/>
            </a:pPr>
            <a:br>
              <a:rPr lang="en-US" dirty="0"/>
            </a:br>
            <a:endParaRPr lang="en-US" dirty="0"/>
          </a:p>
          <a:p>
            <a:endParaRPr lang="en-US" dirty="0"/>
          </a:p>
        </p:txBody>
      </p:sp>
      <p:pic>
        <p:nvPicPr>
          <p:cNvPr id="6" name="Picture 5">
            <a:extLst>
              <a:ext uri="{FF2B5EF4-FFF2-40B4-BE49-F238E27FC236}">
                <a16:creationId xmlns:a16="http://schemas.microsoft.com/office/drawing/2014/main" id="{A8C65F15-A736-438F-A93C-5EE1E42C4FB4}"/>
              </a:ext>
            </a:extLst>
          </p:cNvPr>
          <p:cNvPicPr>
            <a:picLocks noChangeAspect="1"/>
          </p:cNvPicPr>
          <p:nvPr/>
        </p:nvPicPr>
        <p:blipFill>
          <a:blip r:embed="rId3"/>
          <a:stretch>
            <a:fillRect/>
          </a:stretch>
        </p:blipFill>
        <p:spPr>
          <a:xfrm>
            <a:off x="1644514" y="1063229"/>
            <a:ext cx="5854972" cy="3290125"/>
          </a:xfrm>
          <a:prstGeom prst="rect">
            <a:avLst/>
          </a:prstGeom>
        </p:spPr>
      </p:pic>
      <p:sp>
        <p:nvSpPr>
          <p:cNvPr id="7" name="TextBox 6">
            <a:extLst>
              <a:ext uri="{FF2B5EF4-FFF2-40B4-BE49-F238E27FC236}">
                <a16:creationId xmlns:a16="http://schemas.microsoft.com/office/drawing/2014/main" id="{A8310E05-033A-4487-9EA2-CBCF24F85B23}"/>
              </a:ext>
            </a:extLst>
          </p:cNvPr>
          <p:cNvSpPr txBox="1"/>
          <p:nvPr/>
        </p:nvSpPr>
        <p:spPr>
          <a:xfrm>
            <a:off x="7352012" y="4638229"/>
            <a:ext cx="1734577" cy="461665"/>
          </a:xfrm>
          <a:prstGeom prst="rect">
            <a:avLst/>
          </a:prstGeom>
          <a:noFill/>
        </p:spPr>
        <p:txBody>
          <a:bodyPr wrap="none" rtlCol="0">
            <a:spAutoFit/>
          </a:bodyPr>
          <a:lstStyle/>
          <a:p>
            <a:r>
              <a:rPr lang="en-US" sz="2400" dirty="0"/>
              <a:t>Paul Unsbee</a:t>
            </a:r>
          </a:p>
        </p:txBody>
      </p:sp>
    </p:spTree>
    <p:extLst>
      <p:ext uri="{BB962C8B-B14F-4D97-AF65-F5344CB8AC3E}">
        <p14:creationId xmlns:p14="http://schemas.microsoft.com/office/powerpoint/2010/main" val="6733366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5" name="Title 4"/>
          <p:cNvSpPr>
            <a:spLocks noGrp="1"/>
          </p:cNvSpPr>
          <p:nvPr>
            <p:ph type="title"/>
          </p:nvPr>
        </p:nvSpPr>
        <p:spPr/>
        <p:txBody>
          <a:bodyPr>
            <a:normAutofit/>
          </a:bodyPr>
          <a:lstStyle/>
          <a:p>
            <a:r>
              <a:rPr lang="en-US" dirty="0"/>
              <a:t>Where We Are Now</a:t>
            </a:r>
          </a:p>
        </p:txBody>
      </p:sp>
      <p:sp>
        <p:nvSpPr>
          <p:cNvPr id="2" name="Content Placeholder 1"/>
          <p:cNvSpPr>
            <a:spLocks noGrp="1"/>
          </p:cNvSpPr>
          <p:nvPr>
            <p:ph idx="1"/>
          </p:nvPr>
        </p:nvSpPr>
        <p:spPr/>
        <p:txBody>
          <a:bodyPr>
            <a:normAutofit fontScale="92500" lnSpcReduction="20000"/>
          </a:bodyPr>
          <a:lstStyle/>
          <a:p>
            <a:r>
              <a:rPr lang="en-US" dirty="0"/>
              <a:t>2 COB Lab Workstations</a:t>
            </a:r>
            <a:br>
              <a:rPr lang="en-US" dirty="0"/>
            </a:br>
            <a:endParaRPr lang="en-US" dirty="0"/>
          </a:p>
          <a:p>
            <a:r>
              <a:rPr lang="en-US" dirty="0"/>
              <a:t>2 CAST Lab Workstations</a:t>
            </a:r>
            <a:br>
              <a:rPr lang="en-US" dirty="0"/>
            </a:br>
            <a:endParaRPr lang="en-US" dirty="0"/>
          </a:p>
          <a:p>
            <a:r>
              <a:rPr lang="en-US" dirty="0"/>
              <a:t>2 CAS Chemistry Workstations</a:t>
            </a:r>
            <a:br>
              <a:rPr lang="en-US" dirty="0"/>
            </a:br>
            <a:endParaRPr lang="en-US" dirty="0"/>
          </a:p>
          <a:p>
            <a:r>
              <a:rPr lang="en-US" dirty="0"/>
              <a:t>Interest from two additional schools</a:t>
            </a:r>
            <a:br>
              <a:rPr lang="en-US" dirty="0"/>
            </a:br>
            <a:endParaRPr lang="en-US" dirty="0"/>
          </a:p>
          <a:p>
            <a:endParaRPr lang="en-US" dirty="0"/>
          </a:p>
        </p:txBody>
      </p:sp>
      <p:sp>
        <p:nvSpPr>
          <p:cNvPr id="6" name="TextBox 5">
            <a:extLst>
              <a:ext uri="{FF2B5EF4-FFF2-40B4-BE49-F238E27FC236}">
                <a16:creationId xmlns:a16="http://schemas.microsoft.com/office/drawing/2014/main" id="{F591BD3A-B273-493E-B40C-1A6E70A2FDB2}"/>
              </a:ext>
            </a:extLst>
          </p:cNvPr>
          <p:cNvSpPr txBox="1"/>
          <p:nvPr/>
        </p:nvSpPr>
        <p:spPr>
          <a:xfrm>
            <a:off x="7177921" y="4519464"/>
            <a:ext cx="1734577" cy="461665"/>
          </a:xfrm>
          <a:prstGeom prst="rect">
            <a:avLst/>
          </a:prstGeom>
          <a:noFill/>
        </p:spPr>
        <p:txBody>
          <a:bodyPr wrap="none" rtlCol="0">
            <a:spAutoFit/>
          </a:bodyPr>
          <a:lstStyle/>
          <a:p>
            <a:r>
              <a:rPr lang="en-US" sz="2400" dirty="0"/>
              <a:t>Paul Unsbee</a:t>
            </a:r>
          </a:p>
        </p:txBody>
      </p:sp>
    </p:spTree>
    <p:extLst>
      <p:ext uri="{BB962C8B-B14F-4D97-AF65-F5344CB8AC3E}">
        <p14:creationId xmlns:p14="http://schemas.microsoft.com/office/powerpoint/2010/main" val="26310579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5" name="Title 4"/>
          <p:cNvSpPr>
            <a:spLocks noGrp="1"/>
          </p:cNvSpPr>
          <p:nvPr>
            <p:ph type="title"/>
          </p:nvPr>
        </p:nvSpPr>
        <p:spPr>
          <a:xfrm>
            <a:off x="457200" y="205979"/>
            <a:ext cx="8229600" cy="857250"/>
          </a:xfrm>
        </p:spPr>
        <p:txBody>
          <a:bodyPr>
            <a:normAutofit/>
          </a:bodyPr>
          <a:lstStyle/>
          <a:p>
            <a:r>
              <a:rPr lang="en-US"/>
              <a:t>Impact Last Academic Year</a:t>
            </a:r>
            <a:endParaRPr lang="en-US" dirty="0"/>
          </a:p>
        </p:txBody>
      </p:sp>
      <p:sp>
        <p:nvSpPr>
          <p:cNvPr id="2" name="Content Placeholder 1"/>
          <p:cNvSpPr>
            <a:spLocks noGrp="1"/>
          </p:cNvSpPr>
          <p:nvPr>
            <p:ph idx="1"/>
          </p:nvPr>
        </p:nvSpPr>
        <p:spPr>
          <a:xfrm>
            <a:off x="457200" y="1200151"/>
            <a:ext cx="8229600" cy="3394472"/>
          </a:xfrm>
        </p:spPr>
        <p:txBody>
          <a:bodyPr>
            <a:normAutofit/>
          </a:bodyPr>
          <a:lstStyle/>
          <a:p>
            <a:r>
              <a:rPr lang="en-US" dirty="0"/>
              <a:t>1,741 total logins</a:t>
            </a:r>
            <a:br>
              <a:rPr lang="en-US" dirty="0"/>
            </a:br>
            <a:endParaRPr lang="en-US" dirty="0"/>
          </a:p>
          <a:p>
            <a:r>
              <a:rPr lang="en-US" dirty="0"/>
              <a:t>715 unique users</a:t>
            </a:r>
            <a:br>
              <a:rPr lang="en-US" dirty="0"/>
            </a:br>
            <a:endParaRPr lang="en-US" dirty="0"/>
          </a:p>
          <a:p>
            <a:r>
              <a:rPr lang="en-US" dirty="0"/>
              <a:t>1.5 hours average session time</a:t>
            </a:r>
            <a:br>
              <a:rPr lang="en-US" dirty="0"/>
            </a:br>
            <a:endParaRPr lang="en-US" dirty="0"/>
          </a:p>
          <a:p>
            <a:endParaRPr lang="en-US" dirty="0"/>
          </a:p>
        </p:txBody>
      </p:sp>
      <p:sp>
        <p:nvSpPr>
          <p:cNvPr id="6" name="TextBox 5">
            <a:extLst>
              <a:ext uri="{FF2B5EF4-FFF2-40B4-BE49-F238E27FC236}">
                <a16:creationId xmlns:a16="http://schemas.microsoft.com/office/drawing/2014/main" id="{9E793AF3-BC21-4459-AA92-BDB6B31F7786}"/>
              </a:ext>
            </a:extLst>
          </p:cNvPr>
          <p:cNvSpPr txBox="1"/>
          <p:nvPr/>
        </p:nvSpPr>
        <p:spPr>
          <a:xfrm>
            <a:off x="7291490" y="4621777"/>
            <a:ext cx="1734577" cy="461665"/>
          </a:xfrm>
          <a:prstGeom prst="rect">
            <a:avLst/>
          </a:prstGeom>
          <a:noFill/>
        </p:spPr>
        <p:txBody>
          <a:bodyPr wrap="none" rtlCol="0">
            <a:spAutoFit/>
          </a:bodyPr>
          <a:lstStyle/>
          <a:p>
            <a:r>
              <a:rPr lang="en-US" sz="2400" dirty="0"/>
              <a:t>Paul Unsbee</a:t>
            </a:r>
          </a:p>
        </p:txBody>
      </p:sp>
    </p:spTree>
    <p:extLst>
      <p:ext uri="{BB962C8B-B14F-4D97-AF65-F5344CB8AC3E}">
        <p14:creationId xmlns:p14="http://schemas.microsoft.com/office/powerpoint/2010/main" val="6869305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5" name="TextBox 4">
            <a:extLst>
              <a:ext uri="{FF2B5EF4-FFF2-40B4-BE49-F238E27FC236}">
                <a16:creationId xmlns:a16="http://schemas.microsoft.com/office/drawing/2014/main" id="{FF0264C4-702D-4ED8-8873-23B3165CCE8B}"/>
              </a:ext>
            </a:extLst>
          </p:cNvPr>
          <p:cNvSpPr txBox="1"/>
          <p:nvPr/>
        </p:nvSpPr>
        <p:spPr>
          <a:xfrm>
            <a:off x="302400" y="1039108"/>
            <a:ext cx="8740800" cy="280076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4400" dirty="0">
                <a:solidFill>
                  <a:srgbClr val="C00000"/>
                </a:solidFill>
                <a:latin typeface="Eras Bold ITC" panose="020B0907030504020204" pitchFamily="34" charset="0"/>
              </a:rPr>
              <a:t>Keynote Address</a:t>
            </a:r>
          </a:p>
          <a:p>
            <a:pPr algn="ctr"/>
            <a:r>
              <a:rPr lang="en-US" sz="4400" dirty="0">
                <a:latin typeface="Eras Bold ITC" panose="020B0907030504020204" pitchFamily="34" charset="0"/>
              </a:rPr>
              <a:t>Improving the Student Experience with </a:t>
            </a:r>
          </a:p>
          <a:p>
            <a:pPr algn="ctr"/>
            <a:r>
              <a:rPr lang="en-US" sz="4400" dirty="0">
                <a:latin typeface="Eras Bold ITC" panose="020B0907030504020204" pitchFamily="34" charset="0"/>
              </a:rPr>
              <a:t>a Smart Campus</a:t>
            </a:r>
          </a:p>
        </p:txBody>
      </p:sp>
    </p:spTree>
    <p:extLst>
      <p:ext uri="{BB962C8B-B14F-4D97-AF65-F5344CB8AC3E}">
        <p14:creationId xmlns:p14="http://schemas.microsoft.com/office/powerpoint/2010/main" val="42791219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43000" y="1684357"/>
            <a:ext cx="6858000" cy="1016813"/>
          </a:xfrm>
        </p:spPr>
        <p:txBody>
          <a:bodyPr vert="horz" lIns="91440" tIns="45720" rIns="91440" bIns="45720" rtlCol="0" anchor="b">
            <a:normAutofit/>
          </a:bodyPr>
          <a:lstStyle/>
          <a:p>
            <a:pPr defTabSz="914400">
              <a:lnSpc>
                <a:spcPct val="90000"/>
              </a:lnSpc>
            </a:pPr>
            <a:r>
              <a:rPr lang="en-US" sz="3500" kern="1200" dirty="0">
                <a:solidFill>
                  <a:schemeClr val="tx1"/>
                </a:solidFill>
                <a:latin typeface="+mj-lt"/>
                <a:ea typeface="+mj-ea"/>
                <a:cs typeface="+mj-cs"/>
              </a:rPr>
              <a:t>Collaboration Station Update</a:t>
            </a:r>
          </a:p>
        </p:txBody>
      </p:sp>
      <p:sp>
        <p:nvSpPr>
          <p:cNvPr id="18" name="Freeform 31">
            <a:extLst>
              <a:ext uri="{FF2B5EF4-FFF2-40B4-BE49-F238E27FC236}">
                <a16:creationId xmlns:a16="http://schemas.microsoft.com/office/drawing/2014/main" id="{A2AEA782-0EA4-42E9-871D-7401D6A097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56355" cy="1598213"/>
          </a:xfrm>
          <a:custGeom>
            <a:avLst/>
            <a:gdLst>
              <a:gd name="connsiteX0" fmla="*/ 0 w 4475140"/>
              <a:gd name="connsiteY0" fmla="*/ 0 h 2130951"/>
              <a:gd name="connsiteX1" fmla="*/ 1074821 w 4475140"/>
              <a:gd name="connsiteY1" fmla="*/ 0 h 2130951"/>
              <a:gd name="connsiteX2" fmla="*/ 1074821 w 4475140"/>
              <a:gd name="connsiteY2" fmla="*/ 478 h 2130951"/>
              <a:gd name="connsiteX3" fmla="*/ 4475140 w 4475140"/>
              <a:gd name="connsiteY3" fmla="*/ 478 h 2130951"/>
              <a:gd name="connsiteX4" fmla="*/ 3488452 w 4475140"/>
              <a:gd name="connsiteY4" fmla="*/ 2130951 h 2130951"/>
              <a:gd name="connsiteX5" fmla="*/ 0 w 4475140"/>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5140" h="2130951">
                <a:moveTo>
                  <a:pt x="0" y="0"/>
                </a:moveTo>
                <a:lnTo>
                  <a:pt x="1074821" y="0"/>
                </a:lnTo>
                <a:lnTo>
                  <a:pt x="1074821" y="478"/>
                </a:lnTo>
                <a:lnTo>
                  <a:pt x="4475140" y="478"/>
                </a:lnTo>
                <a:lnTo>
                  <a:pt x="3488452" y="2130951"/>
                </a:lnTo>
                <a:lnTo>
                  <a:pt x="0" y="2130951"/>
                </a:lnTo>
                <a:close/>
              </a:path>
            </a:pathLst>
          </a:custGeom>
          <a:solidFill>
            <a:srgbClr val="3A3D6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 name="Picture 3" descr="whitebackground.jpg"/>
          <p:cNvPicPr>
            <a:picLocks noChangeAspect="1"/>
          </p:cNvPicPr>
          <p:nvPr/>
        </p:nvPicPr>
        <p:blipFill rotWithShape="1">
          <a:blip r:embed="rId2">
            <a:extLst>
              <a:ext uri="{28A0092B-C50C-407E-A947-70E740481C1C}">
                <a14:useLocalDpi xmlns:a14="http://schemas.microsoft.com/office/drawing/2010/main" val="0"/>
              </a:ext>
            </a:extLst>
          </a:blip>
          <a:srcRect t="55662" r="3" b="3"/>
          <a:stretch/>
        </p:blipFill>
        <p:spPr>
          <a:xfrm>
            <a:off x="2736988" y="10"/>
            <a:ext cx="6407012" cy="1597844"/>
          </a:xfrm>
          <a:custGeom>
            <a:avLst/>
            <a:gdLst>
              <a:gd name="connsiteX0" fmla="*/ 986689 w 8542682"/>
              <a:gd name="connsiteY0" fmla="*/ 0 h 2130473"/>
              <a:gd name="connsiteX1" fmla="*/ 8542682 w 8542682"/>
              <a:gd name="connsiteY1" fmla="*/ 0 h 2130473"/>
              <a:gd name="connsiteX2" fmla="*/ 8542682 w 8542682"/>
              <a:gd name="connsiteY2" fmla="*/ 2130473 h 2130473"/>
              <a:gd name="connsiteX3" fmla="*/ 0 w 8542682"/>
              <a:gd name="connsiteY3" fmla="*/ 2130473 h 2130473"/>
            </a:gdLst>
            <a:ahLst/>
            <a:cxnLst>
              <a:cxn ang="0">
                <a:pos x="connsiteX0" y="connsiteY0"/>
              </a:cxn>
              <a:cxn ang="0">
                <a:pos x="connsiteX1" y="connsiteY1"/>
              </a:cxn>
              <a:cxn ang="0">
                <a:pos x="connsiteX2" y="connsiteY2"/>
              </a:cxn>
              <a:cxn ang="0">
                <a:pos x="connsiteX3" y="connsiteY3"/>
              </a:cxn>
            </a:cxnLst>
            <a:rect l="l" t="t" r="r" b="b"/>
            <a:pathLst>
              <a:path w="8542682" h="2130473">
                <a:moveTo>
                  <a:pt x="986689" y="0"/>
                </a:moveTo>
                <a:lnTo>
                  <a:pt x="8542682" y="0"/>
                </a:lnTo>
                <a:lnTo>
                  <a:pt x="8542682" y="2130473"/>
                </a:lnTo>
                <a:lnTo>
                  <a:pt x="0" y="2130473"/>
                </a:lnTo>
                <a:close/>
              </a:path>
            </a:pathLst>
          </a:custGeom>
        </p:spPr>
      </p:pic>
      <p:sp>
        <p:nvSpPr>
          <p:cNvPr id="20" name="Freeform 34">
            <a:extLst>
              <a:ext uri="{FF2B5EF4-FFF2-40B4-BE49-F238E27FC236}">
                <a16:creationId xmlns:a16="http://schemas.microsoft.com/office/drawing/2014/main" id="{B0992639-1CDA-4FE6-BB95-E13221490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5787645" y="3511771"/>
            <a:ext cx="3356355" cy="1631010"/>
          </a:xfrm>
          <a:custGeom>
            <a:avLst/>
            <a:gdLst>
              <a:gd name="connsiteX0" fmla="*/ 3468199 w 4475140"/>
              <a:gd name="connsiteY0" fmla="*/ 2174680 h 2174680"/>
              <a:gd name="connsiteX1" fmla="*/ 0 w 4475140"/>
              <a:gd name="connsiteY1" fmla="*/ 2174680 h 2174680"/>
              <a:gd name="connsiteX2" fmla="*/ 0 w 4475140"/>
              <a:gd name="connsiteY2" fmla="*/ 0 h 2174680"/>
              <a:gd name="connsiteX3" fmla="*/ 1074821 w 4475140"/>
              <a:gd name="connsiteY3" fmla="*/ 0 h 2174680"/>
              <a:gd name="connsiteX4" fmla="*/ 1074821 w 4475140"/>
              <a:gd name="connsiteY4" fmla="*/ 478 h 2174680"/>
              <a:gd name="connsiteX5" fmla="*/ 4475140 w 4475140"/>
              <a:gd name="connsiteY5" fmla="*/ 478 h 217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5140" h="2174680">
                <a:moveTo>
                  <a:pt x="3468199" y="2174680"/>
                </a:moveTo>
                <a:lnTo>
                  <a:pt x="0" y="2174680"/>
                </a:lnTo>
                <a:lnTo>
                  <a:pt x="0" y="0"/>
                </a:lnTo>
                <a:lnTo>
                  <a:pt x="1074821" y="0"/>
                </a:lnTo>
                <a:lnTo>
                  <a:pt x="1074821" y="478"/>
                </a:lnTo>
                <a:lnTo>
                  <a:pt x="4475140" y="478"/>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09C297F5-1430-4CF1-A7F8-5C7EDAACEDBC}"/>
              </a:ext>
            </a:extLst>
          </p:cNvPr>
          <p:cNvPicPr>
            <a:picLocks noChangeAspect="1"/>
          </p:cNvPicPr>
          <p:nvPr/>
        </p:nvPicPr>
        <p:blipFill rotWithShape="1">
          <a:blip r:embed="rId3"/>
          <a:srcRect t="30419" r="-2" b="18779"/>
          <a:stretch/>
        </p:blipFill>
        <p:spPr>
          <a:xfrm>
            <a:off x="20" y="3512130"/>
            <a:ext cx="6422512" cy="1631370"/>
          </a:xfrm>
          <a:custGeom>
            <a:avLst/>
            <a:gdLst>
              <a:gd name="connsiteX0" fmla="*/ 0 w 8563376"/>
              <a:gd name="connsiteY0" fmla="*/ 0 h 2175160"/>
              <a:gd name="connsiteX1" fmla="*/ 8563376 w 8563376"/>
              <a:gd name="connsiteY1" fmla="*/ 0 h 2175160"/>
              <a:gd name="connsiteX2" fmla="*/ 7555992 w 8563376"/>
              <a:gd name="connsiteY2" fmla="*/ 2175160 h 2175160"/>
              <a:gd name="connsiteX3" fmla="*/ 0 w 8563376"/>
              <a:gd name="connsiteY3" fmla="*/ 2175160 h 2175160"/>
            </a:gdLst>
            <a:ahLst/>
            <a:cxnLst>
              <a:cxn ang="0">
                <a:pos x="connsiteX0" y="connsiteY0"/>
              </a:cxn>
              <a:cxn ang="0">
                <a:pos x="connsiteX1" y="connsiteY1"/>
              </a:cxn>
              <a:cxn ang="0">
                <a:pos x="connsiteX2" y="connsiteY2"/>
              </a:cxn>
              <a:cxn ang="0">
                <a:pos x="connsiteX3" y="connsiteY3"/>
              </a:cxn>
            </a:cxnLst>
            <a:rect l="l" t="t" r="r" b="b"/>
            <a:pathLst>
              <a:path w="8563376" h="2175160">
                <a:moveTo>
                  <a:pt x="0" y="0"/>
                </a:moveTo>
                <a:lnTo>
                  <a:pt x="8563376" y="0"/>
                </a:lnTo>
                <a:lnTo>
                  <a:pt x="7555992" y="2175160"/>
                </a:lnTo>
                <a:lnTo>
                  <a:pt x="0" y="2175160"/>
                </a:lnTo>
                <a:close/>
              </a:path>
            </a:pathLst>
          </a:custGeom>
        </p:spPr>
      </p:pic>
    </p:spTree>
    <p:extLst>
      <p:ext uri="{BB962C8B-B14F-4D97-AF65-F5344CB8AC3E}">
        <p14:creationId xmlns:p14="http://schemas.microsoft.com/office/powerpoint/2010/main" val="41151818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5" name="Title 4"/>
          <p:cNvSpPr>
            <a:spLocks noGrp="1"/>
          </p:cNvSpPr>
          <p:nvPr>
            <p:ph type="title"/>
          </p:nvPr>
        </p:nvSpPr>
        <p:spPr/>
        <p:txBody>
          <a:bodyPr/>
          <a:lstStyle/>
          <a:p>
            <a:r>
              <a:rPr lang="en-US" dirty="0" err="1"/>
              <a:t>Collaboration.Next</a:t>
            </a:r>
            <a:endParaRPr lang="en-US" dirty="0"/>
          </a:p>
        </p:txBody>
      </p:sp>
      <p:sp>
        <p:nvSpPr>
          <p:cNvPr id="2" name="Content Placeholder 1"/>
          <p:cNvSpPr>
            <a:spLocks noGrp="1"/>
          </p:cNvSpPr>
          <p:nvPr>
            <p:ph type="body" idx="1"/>
          </p:nvPr>
        </p:nvSpPr>
        <p:spPr/>
        <p:txBody>
          <a:bodyPr>
            <a:normAutofit fontScale="62500" lnSpcReduction="20000"/>
          </a:bodyPr>
          <a:lstStyle/>
          <a:p>
            <a:br>
              <a:rPr lang="en-US" dirty="0"/>
            </a:br>
            <a:endParaRPr lang="en-US" dirty="0"/>
          </a:p>
          <a:p>
            <a:endParaRPr lang="en-US" dirty="0"/>
          </a:p>
        </p:txBody>
      </p:sp>
      <p:sp>
        <p:nvSpPr>
          <p:cNvPr id="3" name="Content Placeholder 2"/>
          <p:cNvSpPr>
            <a:spLocks noGrp="1"/>
          </p:cNvSpPr>
          <p:nvPr>
            <p:ph sz="half" idx="2"/>
          </p:nvPr>
        </p:nvSpPr>
        <p:spPr>
          <a:xfrm>
            <a:off x="457199" y="981983"/>
            <a:ext cx="4798855" cy="3612639"/>
          </a:xfrm>
        </p:spPr>
        <p:txBody>
          <a:bodyPr>
            <a:normAutofit fontScale="92500" lnSpcReduction="10000"/>
          </a:bodyPr>
          <a:lstStyle/>
          <a:p>
            <a:r>
              <a:rPr lang="en-US" dirty="0"/>
              <a:t>Larger 43” 1080p TVs</a:t>
            </a:r>
            <a:br>
              <a:rPr lang="en-US" dirty="0"/>
            </a:br>
            <a:endParaRPr lang="en-US" dirty="0"/>
          </a:p>
          <a:p>
            <a:r>
              <a:rPr lang="en-US" dirty="0"/>
              <a:t>LSAVT supplied BYOD-HUB</a:t>
            </a:r>
          </a:p>
          <a:p>
            <a:pPr lvl="1"/>
            <a:r>
              <a:rPr lang="en-US" dirty="0"/>
              <a:t>Matches classroom experience</a:t>
            </a:r>
            <a:br>
              <a:rPr lang="en-US" dirty="0"/>
            </a:br>
            <a:endParaRPr lang="en-US" dirty="0"/>
          </a:p>
          <a:p>
            <a:r>
              <a:rPr lang="en-US" dirty="0"/>
              <a:t>Simple, on-screen instructions</a:t>
            </a:r>
            <a:br>
              <a:rPr lang="en-US" dirty="0"/>
            </a:br>
            <a:endParaRPr lang="en-US" dirty="0"/>
          </a:p>
          <a:p>
            <a:r>
              <a:rPr lang="en-US" dirty="0"/>
              <a:t>Plug-n-Play</a:t>
            </a:r>
            <a:br>
              <a:rPr lang="en-US" dirty="0"/>
            </a:br>
            <a:endParaRPr lang="en-US" dirty="0"/>
          </a:p>
          <a:p>
            <a:r>
              <a:rPr lang="en-US" dirty="0"/>
              <a:t>No software, No Dongles</a:t>
            </a:r>
          </a:p>
        </p:txBody>
      </p:sp>
      <p:pic>
        <p:nvPicPr>
          <p:cNvPr id="8" name="Content Placeholder 7">
            <a:extLst>
              <a:ext uri="{FF2B5EF4-FFF2-40B4-BE49-F238E27FC236}">
                <a16:creationId xmlns:a16="http://schemas.microsoft.com/office/drawing/2014/main" id="{C434799C-A6FB-4078-83CC-EFE7A0D447DA}"/>
              </a:ext>
            </a:extLst>
          </p:cNvPr>
          <p:cNvPicPr>
            <a:picLocks noGrp="1" noChangeAspect="1"/>
          </p:cNvPicPr>
          <p:nvPr>
            <p:ph sz="quarter" idx="4"/>
          </p:nvPr>
        </p:nvPicPr>
        <p:blipFill>
          <a:blip r:embed="rId3"/>
          <a:stretch>
            <a:fillRect/>
          </a:stretch>
        </p:blipFill>
        <p:spPr>
          <a:xfrm rot="5400000">
            <a:off x="5047811" y="1487843"/>
            <a:ext cx="4046878" cy="3035158"/>
          </a:xfrm>
        </p:spPr>
      </p:pic>
    </p:spTree>
    <p:extLst>
      <p:ext uri="{BB962C8B-B14F-4D97-AF65-F5344CB8AC3E}">
        <p14:creationId xmlns:p14="http://schemas.microsoft.com/office/powerpoint/2010/main" val="38888133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2886501" y="1684357"/>
            <a:ext cx="5628849" cy="1016813"/>
          </a:xfrm>
        </p:spPr>
        <p:txBody>
          <a:bodyPr vert="horz" lIns="91440" tIns="45720" rIns="91440" bIns="45720" rtlCol="0" anchor="b">
            <a:normAutofit/>
          </a:bodyPr>
          <a:lstStyle/>
          <a:p>
            <a:pPr defTabSz="914400">
              <a:lnSpc>
                <a:spcPct val="90000"/>
              </a:lnSpc>
            </a:pPr>
            <a:r>
              <a:rPr lang="en-US" sz="4100" kern="1200" dirty="0">
                <a:solidFill>
                  <a:schemeClr val="tx1"/>
                </a:solidFill>
                <a:latin typeface="+mj-lt"/>
                <a:ea typeface="+mj-ea"/>
                <a:cs typeface="+mj-cs"/>
              </a:rPr>
              <a:t>IT services @ Milner</a:t>
            </a:r>
          </a:p>
        </p:txBody>
      </p:sp>
      <p:sp>
        <p:nvSpPr>
          <p:cNvPr id="2" name="Text Placeholder 1"/>
          <p:cNvSpPr>
            <a:spLocks noGrp="1"/>
          </p:cNvSpPr>
          <p:nvPr>
            <p:ph type="body" idx="1"/>
          </p:nvPr>
        </p:nvSpPr>
        <p:spPr>
          <a:xfrm>
            <a:off x="2886501" y="2706387"/>
            <a:ext cx="5628849" cy="465300"/>
          </a:xfrm>
        </p:spPr>
        <p:txBody>
          <a:bodyPr vert="horz" lIns="91440" tIns="45720" rIns="91440" bIns="45720" rtlCol="0">
            <a:normAutofit/>
          </a:bodyPr>
          <a:lstStyle/>
          <a:p>
            <a:pPr defTabSz="914400">
              <a:lnSpc>
                <a:spcPct val="90000"/>
              </a:lnSpc>
              <a:spcBef>
                <a:spcPts val="1000"/>
              </a:spcBef>
            </a:pPr>
            <a:r>
              <a:rPr lang="en-US" sz="1500" kern="1200" dirty="0">
                <a:solidFill>
                  <a:schemeClr val="tx1"/>
                </a:solidFill>
                <a:latin typeface="+mn-lt"/>
                <a:ea typeface="+mn-ea"/>
                <a:cs typeface="+mn-cs"/>
              </a:rPr>
              <a:t>Spoilers, there’s a </a:t>
            </a:r>
            <a:r>
              <a:rPr lang="en-US" sz="1500" dirty="0">
                <a:solidFill>
                  <a:schemeClr val="tx1"/>
                </a:solidFill>
              </a:rPr>
              <a:t>lot</a:t>
            </a:r>
            <a:endParaRPr lang="en-US" sz="1500" kern="1200" dirty="0">
              <a:solidFill>
                <a:schemeClr val="tx1"/>
              </a:solidFill>
              <a:latin typeface="+mn-lt"/>
              <a:ea typeface="+mn-ea"/>
              <a:cs typeface="+mn-cs"/>
            </a:endParaRPr>
          </a:p>
        </p:txBody>
      </p:sp>
      <p:pic>
        <p:nvPicPr>
          <p:cNvPr id="7" name="Picture 6">
            <a:extLst>
              <a:ext uri="{FF2B5EF4-FFF2-40B4-BE49-F238E27FC236}">
                <a16:creationId xmlns:a16="http://schemas.microsoft.com/office/drawing/2014/main" id="{09C297F5-1430-4CF1-A7F8-5C7EDAACEDBC}"/>
              </a:ext>
            </a:extLst>
          </p:cNvPr>
          <p:cNvPicPr>
            <a:picLocks noChangeAspect="1"/>
          </p:cNvPicPr>
          <p:nvPr/>
        </p:nvPicPr>
        <p:blipFill rotWithShape="1">
          <a:blip r:embed="rId2"/>
          <a:srcRect t="25059" r="3" b="25065"/>
          <a:stretch/>
        </p:blipFill>
        <p:spPr>
          <a:xfrm>
            <a:off x="2736988" y="10"/>
            <a:ext cx="6407012" cy="1597845"/>
          </a:xfrm>
          <a:custGeom>
            <a:avLst/>
            <a:gdLst>
              <a:gd name="connsiteX0" fmla="*/ 986689 w 8542682"/>
              <a:gd name="connsiteY0" fmla="*/ 0 h 2130473"/>
              <a:gd name="connsiteX1" fmla="*/ 8542682 w 8542682"/>
              <a:gd name="connsiteY1" fmla="*/ 0 h 2130473"/>
              <a:gd name="connsiteX2" fmla="*/ 8542682 w 8542682"/>
              <a:gd name="connsiteY2" fmla="*/ 2130473 h 2130473"/>
              <a:gd name="connsiteX3" fmla="*/ 0 w 8542682"/>
              <a:gd name="connsiteY3" fmla="*/ 2130473 h 2130473"/>
            </a:gdLst>
            <a:ahLst/>
            <a:cxnLst>
              <a:cxn ang="0">
                <a:pos x="connsiteX0" y="connsiteY0"/>
              </a:cxn>
              <a:cxn ang="0">
                <a:pos x="connsiteX1" y="connsiteY1"/>
              </a:cxn>
              <a:cxn ang="0">
                <a:pos x="connsiteX2" y="connsiteY2"/>
              </a:cxn>
              <a:cxn ang="0">
                <a:pos x="connsiteX3" y="connsiteY3"/>
              </a:cxn>
            </a:cxnLst>
            <a:rect l="l" t="t" r="r" b="b"/>
            <a:pathLst>
              <a:path w="8542682" h="2130473">
                <a:moveTo>
                  <a:pt x="986689" y="0"/>
                </a:moveTo>
                <a:lnTo>
                  <a:pt x="8542682" y="0"/>
                </a:lnTo>
                <a:lnTo>
                  <a:pt x="8542682" y="2130473"/>
                </a:lnTo>
                <a:lnTo>
                  <a:pt x="0" y="2130473"/>
                </a:lnTo>
                <a:close/>
              </a:path>
            </a:pathLst>
          </a:custGeom>
        </p:spPr>
      </p:pic>
      <p:pic>
        <p:nvPicPr>
          <p:cNvPr id="13" name="Picture 12">
            <a:extLst>
              <a:ext uri="{FF2B5EF4-FFF2-40B4-BE49-F238E27FC236}">
                <a16:creationId xmlns:a16="http://schemas.microsoft.com/office/drawing/2014/main" id="{EFAB3A28-DBBD-400B-926F-A4F3B3C0AC87}"/>
              </a:ext>
            </a:extLst>
          </p:cNvPr>
          <p:cNvPicPr>
            <a:picLocks noChangeAspect="1"/>
          </p:cNvPicPr>
          <p:nvPr/>
        </p:nvPicPr>
        <p:blipFill rotWithShape="1">
          <a:blip r:embed="rId3"/>
          <a:srcRect t="19840" r="2" b="8840"/>
          <a:stretch/>
        </p:blipFill>
        <p:spPr>
          <a:xfrm>
            <a:off x="20" y="-5216"/>
            <a:ext cx="3356335" cy="1597854"/>
          </a:xfrm>
          <a:custGeom>
            <a:avLst/>
            <a:gdLst>
              <a:gd name="connsiteX0" fmla="*/ 0 w 4475140"/>
              <a:gd name="connsiteY0" fmla="*/ 0 h 2130473"/>
              <a:gd name="connsiteX1" fmla="*/ 1074821 w 4475140"/>
              <a:gd name="connsiteY1" fmla="*/ 0 h 2130473"/>
              <a:gd name="connsiteX2" fmla="*/ 1074821 w 4475140"/>
              <a:gd name="connsiteY2" fmla="*/ 239 h 2130473"/>
              <a:gd name="connsiteX3" fmla="*/ 4475140 w 4475140"/>
              <a:gd name="connsiteY3" fmla="*/ 239 h 2130473"/>
              <a:gd name="connsiteX4" fmla="*/ 3488563 w 4475140"/>
              <a:gd name="connsiteY4" fmla="*/ 2130473 h 2130473"/>
              <a:gd name="connsiteX5" fmla="*/ 0 w 4475140"/>
              <a:gd name="connsiteY5" fmla="*/ 2130473 h 213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5140" h="2130473">
                <a:moveTo>
                  <a:pt x="0" y="0"/>
                </a:moveTo>
                <a:lnTo>
                  <a:pt x="1074821" y="0"/>
                </a:lnTo>
                <a:lnTo>
                  <a:pt x="1074821" y="239"/>
                </a:lnTo>
                <a:lnTo>
                  <a:pt x="4475140" y="239"/>
                </a:lnTo>
                <a:lnTo>
                  <a:pt x="3488563" y="2130473"/>
                </a:lnTo>
                <a:lnTo>
                  <a:pt x="0" y="2130473"/>
                </a:lnTo>
                <a:close/>
              </a:path>
            </a:pathLst>
          </a:custGeom>
        </p:spPr>
      </p:pic>
      <p:pic>
        <p:nvPicPr>
          <p:cNvPr id="11" name="Picture 10">
            <a:extLst>
              <a:ext uri="{FF2B5EF4-FFF2-40B4-BE49-F238E27FC236}">
                <a16:creationId xmlns:a16="http://schemas.microsoft.com/office/drawing/2014/main" id="{0E40D374-6890-40C0-85DF-21B80C4D4E0B}"/>
              </a:ext>
            </a:extLst>
          </p:cNvPr>
          <p:cNvPicPr>
            <a:picLocks noChangeAspect="1"/>
          </p:cNvPicPr>
          <p:nvPr/>
        </p:nvPicPr>
        <p:blipFill rotWithShape="1">
          <a:blip r:embed="rId4"/>
          <a:srcRect l="22378" r="5" b="5"/>
          <a:stretch/>
        </p:blipFill>
        <p:spPr>
          <a:xfrm>
            <a:off x="20" y="1709826"/>
            <a:ext cx="2613191" cy="1683315"/>
          </a:xfrm>
          <a:prstGeom prst="rect">
            <a:avLst/>
          </a:prstGeom>
        </p:spPr>
      </p:pic>
      <p:pic>
        <p:nvPicPr>
          <p:cNvPr id="6" name="Picture 5">
            <a:extLst>
              <a:ext uri="{FF2B5EF4-FFF2-40B4-BE49-F238E27FC236}">
                <a16:creationId xmlns:a16="http://schemas.microsoft.com/office/drawing/2014/main" id="{CE1DCEB7-6508-42B5-866D-A8AA122C6DB6}"/>
              </a:ext>
            </a:extLst>
          </p:cNvPr>
          <p:cNvPicPr>
            <a:picLocks noChangeAspect="1"/>
          </p:cNvPicPr>
          <p:nvPr/>
        </p:nvPicPr>
        <p:blipFill rotWithShape="1">
          <a:blip r:embed="rId5"/>
          <a:srcRect t="18665" r="1" b="26115"/>
          <a:stretch/>
        </p:blipFill>
        <p:spPr>
          <a:xfrm>
            <a:off x="5787645" y="3512490"/>
            <a:ext cx="3356355" cy="1631010"/>
          </a:xfrm>
          <a:custGeom>
            <a:avLst/>
            <a:gdLst>
              <a:gd name="connsiteX0" fmla="*/ 1006941 w 4475140"/>
              <a:gd name="connsiteY0" fmla="*/ 0 h 2174680"/>
              <a:gd name="connsiteX1" fmla="*/ 4475140 w 4475140"/>
              <a:gd name="connsiteY1" fmla="*/ 0 h 2174680"/>
              <a:gd name="connsiteX2" fmla="*/ 4475140 w 4475140"/>
              <a:gd name="connsiteY2" fmla="*/ 2174680 h 2174680"/>
              <a:gd name="connsiteX3" fmla="*/ 3400319 w 4475140"/>
              <a:gd name="connsiteY3" fmla="*/ 2174680 h 2174680"/>
              <a:gd name="connsiteX4" fmla="*/ 3400319 w 4475140"/>
              <a:gd name="connsiteY4" fmla="*/ 2174202 h 2174680"/>
              <a:gd name="connsiteX5" fmla="*/ 0 w 4475140"/>
              <a:gd name="connsiteY5" fmla="*/ 2174202 h 217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5140" h="2174680">
                <a:moveTo>
                  <a:pt x="1006941" y="0"/>
                </a:moveTo>
                <a:lnTo>
                  <a:pt x="4475140" y="0"/>
                </a:lnTo>
                <a:lnTo>
                  <a:pt x="4475140" y="2174680"/>
                </a:lnTo>
                <a:lnTo>
                  <a:pt x="3400319" y="2174680"/>
                </a:lnTo>
                <a:lnTo>
                  <a:pt x="3400319" y="2174202"/>
                </a:lnTo>
                <a:lnTo>
                  <a:pt x="0" y="2174202"/>
                </a:lnTo>
                <a:close/>
              </a:path>
            </a:pathLst>
          </a:custGeom>
        </p:spPr>
      </p:pic>
      <p:pic>
        <p:nvPicPr>
          <p:cNvPr id="21" name="Picture 20">
            <a:extLst>
              <a:ext uri="{FF2B5EF4-FFF2-40B4-BE49-F238E27FC236}">
                <a16:creationId xmlns:a16="http://schemas.microsoft.com/office/drawing/2014/main" id="{02283911-685A-4F9A-B25C-0B3D38970AB2}"/>
              </a:ext>
            </a:extLst>
          </p:cNvPr>
          <p:cNvPicPr>
            <a:picLocks noChangeAspect="1"/>
          </p:cNvPicPr>
          <p:nvPr/>
        </p:nvPicPr>
        <p:blipFill rotWithShape="1">
          <a:blip r:embed="rId6"/>
          <a:srcRect t="30173" r="-2" b="19024"/>
          <a:stretch/>
        </p:blipFill>
        <p:spPr>
          <a:xfrm>
            <a:off x="20" y="3512129"/>
            <a:ext cx="6422512" cy="1631370"/>
          </a:xfrm>
          <a:custGeom>
            <a:avLst/>
            <a:gdLst>
              <a:gd name="connsiteX0" fmla="*/ 0 w 8563376"/>
              <a:gd name="connsiteY0" fmla="*/ 0 h 2175160"/>
              <a:gd name="connsiteX1" fmla="*/ 8563376 w 8563376"/>
              <a:gd name="connsiteY1" fmla="*/ 0 h 2175160"/>
              <a:gd name="connsiteX2" fmla="*/ 7555992 w 8563376"/>
              <a:gd name="connsiteY2" fmla="*/ 2175160 h 2175160"/>
              <a:gd name="connsiteX3" fmla="*/ 0 w 8563376"/>
              <a:gd name="connsiteY3" fmla="*/ 2175160 h 2175160"/>
            </a:gdLst>
            <a:ahLst/>
            <a:cxnLst>
              <a:cxn ang="0">
                <a:pos x="connsiteX0" y="connsiteY0"/>
              </a:cxn>
              <a:cxn ang="0">
                <a:pos x="connsiteX1" y="connsiteY1"/>
              </a:cxn>
              <a:cxn ang="0">
                <a:pos x="connsiteX2" y="connsiteY2"/>
              </a:cxn>
              <a:cxn ang="0">
                <a:pos x="connsiteX3" y="connsiteY3"/>
              </a:cxn>
            </a:cxnLst>
            <a:rect l="l" t="t" r="r" b="b"/>
            <a:pathLst>
              <a:path w="8563376" h="2175160">
                <a:moveTo>
                  <a:pt x="0" y="0"/>
                </a:moveTo>
                <a:lnTo>
                  <a:pt x="8563376" y="0"/>
                </a:lnTo>
                <a:lnTo>
                  <a:pt x="7555992" y="2175160"/>
                </a:lnTo>
                <a:lnTo>
                  <a:pt x="0" y="2175160"/>
                </a:lnTo>
                <a:close/>
              </a:path>
            </a:pathLst>
          </a:custGeom>
        </p:spPr>
      </p:pic>
    </p:spTree>
    <p:extLst>
      <p:ext uri="{BB962C8B-B14F-4D97-AF65-F5344CB8AC3E}">
        <p14:creationId xmlns:p14="http://schemas.microsoft.com/office/powerpoint/2010/main" val="15282149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5" name="Title 4"/>
          <p:cNvSpPr>
            <a:spLocks noGrp="1"/>
          </p:cNvSpPr>
          <p:nvPr>
            <p:ph type="title"/>
          </p:nvPr>
        </p:nvSpPr>
        <p:spPr/>
        <p:txBody>
          <a:bodyPr/>
          <a:lstStyle/>
          <a:p>
            <a:r>
              <a:rPr lang="en-US" dirty="0"/>
              <a:t>LAAB – Library as a Lab</a:t>
            </a:r>
          </a:p>
        </p:txBody>
      </p:sp>
      <p:sp>
        <p:nvSpPr>
          <p:cNvPr id="2" name="Content Placeholder 1"/>
          <p:cNvSpPr>
            <a:spLocks noGrp="1"/>
          </p:cNvSpPr>
          <p:nvPr>
            <p:ph type="body" idx="1"/>
          </p:nvPr>
        </p:nvSpPr>
        <p:spPr/>
        <p:txBody>
          <a:bodyPr>
            <a:normAutofit fontScale="62500" lnSpcReduction="20000"/>
          </a:bodyPr>
          <a:lstStyle/>
          <a:p>
            <a:br>
              <a:rPr lang="en-US" dirty="0"/>
            </a:br>
            <a:endParaRPr lang="en-US" dirty="0"/>
          </a:p>
          <a:p>
            <a:endParaRPr lang="en-US" dirty="0"/>
          </a:p>
        </p:txBody>
      </p:sp>
      <p:sp>
        <p:nvSpPr>
          <p:cNvPr id="3" name="Content Placeholder 2"/>
          <p:cNvSpPr>
            <a:spLocks noGrp="1"/>
          </p:cNvSpPr>
          <p:nvPr>
            <p:ph sz="half" idx="2"/>
          </p:nvPr>
        </p:nvSpPr>
        <p:spPr>
          <a:xfrm>
            <a:off x="457200" y="1063229"/>
            <a:ext cx="4040188" cy="3531393"/>
          </a:xfrm>
        </p:spPr>
        <p:txBody>
          <a:bodyPr>
            <a:normAutofit fontScale="92500" lnSpcReduction="20000"/>
          </a:bodyPr>
          <a:lstStyle/>
          <a:p>
            <a:r>
              <a:rPr lang="en-US" dirty="0"/>
              <a:t>Printing/Copying/Scanning</a:t>
            </a:r>
          </a:p>
          <a:p>
            <a:pPr lvl="1"/>
            <a:r>
              <a:rPr lang="en-US" dirty="0"/>
              <a:t>Duplex &amp; Color Printing!</a:t>
            </a:r>
          </a:p>
          <a:p>
            <a:r>
              <a:rPr lang="en-US" dirty="0"/>
              <a:t>Workstations on every floor</a:t>
            </a:r>
          </a:p>
          <a:p>
            <a:r>
              <a:rPr lang="en-US" dirty="0"/>
              <a:t>High-end Multimedia Editing Workstations</a:t>
            </a:r>
          </a:p>
          <a:p>
            <a:r>
              <a:rPr lang="en-US" dirty="0"/>
              <a:t>College Lab Computers</a:t>
            </a:r>
          </a:p>
          <a:p>
            <a:r>
              <a:rPr lang="en-US" dirty="0"/>
              <a:t>Equipment Checkouts</a:t>
            </a:r>
          </a:p>
          <a:p>
            <a:pPr lvl="1"/>
            <a:r>
              <a:rPr lang="en-US" dirty="0"/>
              <a:t>DSLR Cameras, Camcorders, Projectors,  Microphones, and more!</a:t>
            </a:r>
            <a:br>
              <a:rPr lang="en-US" dirty="0"/>
            </a:br>
            <a:endParaRPr lang="en-US" dirty="0"/>
          </a:p>
        </p:txBody>
      </p:sp>
      <p:sp>
        <p:nvSpPr>
          <p:cNvPr id="7" name="Content Placeholder 6"/>
          <p:cNvSpPr>
            <a:spLocks noGrp="1"/>
          </p:cNvSpPr>
          <p:nvPr>
            <p:ph sz="quarter" idx="4"/>
          </p:nvPr>
        </p:nvSpPr>
        <p:spPr>
          <a:xfrm>
            <a:off x="4645026" y="1151335"/>
            <a:ext cx="4041775" cy="3846454"/>
          </a:xfrm>
        </p:spPr>
        <p:txBody>
          <a:bodyPr>
            <a:normAutofit fontScale="92500" lnSpcReduction="20000"/>
          </a:bodyPr>
          <a:lstStyle/>
          <a:p>
            <a:r>
              <a:rPr lang="en-US" dirty="0"/>
              <a:t>Make It Space</a:t>
            </a:r>
          </a:p>
          <a:p>
            <a:pPr lvl="1"/>
            <a:r>
              <a:rPr lang="en-US" dirty="0"/>
              <a:t>3D Printing now with 100% more color</a:t>
            </a:r>
          </a:p>
          <a:p>
            <a:pPr lvl="1"/>
            <a:r>
              <a:rPr lang="en-US" dirty="0"/>
              <a:t>Self-service Laminator</a:t>
            </a:r>
          </a:p>
          <a:p>
            <a:pPr lvl="1"/>
            <a:r>
              <a:rPr lang="en-US" dirty="0"/>
              <a:t>Ellison Die Cutter w/ Die Cuts</a:t>
            </a:r>
          </a:p>
          <a:p>
            <a:pPr lvl="1"/>
            <a:r>
              <a:rPr lang="en-US" dirty="0"/>
              <a:t>Paper cutter</a:t>
            </a:r>
          </a:p>
          <a:p>
            <a:pPr lvl="1"/>
            <a:r>
              <a:rPr lang="en-US" dirty="0"/>
              <a:t>Button Maker</a:t>
            </a:r>
          </a:p>
          <a:p>
            <a:r>
              <a:rPr lang="en-US" dirty="0"/>
              <a:t>Laptop Checkouts</a:t>
            </a:r>
          </a:p>
          <a:p>
            <a:pPr lvl="1"/>
            <a:r>
              <a:rPr lang="en-US" dirty="0"/>
              <a:t>In building only</a:t>
            </a:r>
          </a:p>
          <a:p>
            <a:r>
              <a:rPr lang="en-US" dirty="0"/>
              <a:t>Collaboration Stations</a:t>
            </a:r>
          </a:p>
          <a:p>
            <a:r>
              <a:rPr lang="en-US" dirty="0"/>
              <a:t>Meeting Rooms</a:t>
            </a:r>
          </a:p>
          <a:p>
            <a:r>
              <a:rPr lang="en-US" dirty="0"/>
              <a:t>…and more!</a:t>
            </a:r>
          </a:p>
          <a:p>
            <a:endParaRPr lang="en-US" dirty="0"/>
          </a:p>
        </p:txBody>
      </p:sp>
      <p:sp>
        <p:nvSpPr>
          <p:cNvPr id="8" name="TextBox 7">
            <a:extLst>
              <a:ext uri="{FF2B5EF4-FFF2-40B4-BE49-F238E27FC236}">
                <a16:creationId xmlns:a16="http://schemas.microsoft.com/office/drawing/2014/main" id="{AD43AFF1-6455-4EC3-A33B-81FA92E0FCE1}"/>
              </a:ext>
            </a:extLst>
          </p:cNvPr>
          <p:cNvSpPr txBox="1"/>
          <p:nvPr/>
        </p:nvSpPr>
        <p:spPr>
          <a:xfrm>
            <a:off x="7284457" y="4624230"/>
            <a:ext cx="1734577" cy="461665"/>
          </a:xfrm>
          <a:prstGeom prst="rect">
            <a:avLst/>
          </a:prstGeom>
          <a:noFill/>
        </p:spPr>
        <p:txBody>
          <a:bodyPr wrap="none" rtlCol="0">
            <a:spAutoFit/>
          </a:bodyPr>
          <a:lstStyle/>
          <a:p>
            <a:r>
              <a:rPr lang="en-US" sz="2400" dirty="0"/>
              <a:t>Paul Unsbee</a:t>
            </a:r>
          </a:p>
        </p:txBody>
      </p:sp>
    </p:spTree>
    <p:extLst>
      <p:ext uri="{BB962C8B-B14F-4D97-AF65-F5344CB8AC3E}">
        <p14:creationId xmlns:p14="http://schemas.microsoft.com/office/powerpoint/2010/main" val="14015102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3" y="0"/>
            <a:ext cx="9138197" cy="51435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04439" y="4374391"/>
            <a:ext cx="2793735" cy="436135"/>
          </a:xfrm>
          <a:prstGeom prst="rect">
            <a:avLst/>
          </a:prstGeom>
        </p:spPr>
      </p:pic>
      <p:sp>
        <p:nvSpPr>
          <p:cNvPr id="6" name="TextBox 5"/>
          <p:cNvSpPr txBox="1"/>
          <p:nvPr/>
        </p:nvSpPr>
        <p:spPr>
          <a:xfrm>
            <a:off x="282633" y="332974"/>
            <a:ext cx="8611985" cy="646331"/>
          </a:xfrm>
          <a:prstGeom prst="rect">
            <a:avLst/>
          </a:prstGeom>
          <a:solidFill>
            <a:schemeClr val="tx1">
              <a:lumMod val="75000"/>
              <a:lumOff val="25000"/>
            </a:schemeClr>
          </a:solidFill>
        </p:spPr>
        <p:txBody>
          <a:bodyPr wrap="square" rtlCol="0">
            <a:spAutoFit/>
          </a:bodyPr>
          <a:lstStyle/>
          <a:p>
            <a:pPr algn="ctr"/>
            <a:r>
              <a:rPr lang="en-US" sz="3600" b="1" dirty="0">
                <a:solidFill>
                  <a:schemeClr val="bg1"/>
                </a:solidFill>
              </a:rPr>
              <a:t>University-Funded Software for 2019-20</a:t>
            </a:r>
          </a:p>
        </p:txBody>
      </p:sp>
      <p:sp>
        <p:nvSpPr>
          <p:cNvPr id="7" name="TextBox 6"/>
          <p:cNvSpPr txBox="1"/>
          <p:nvPr/>
        </p:nvSpPr>
        <p:spPr>
          <a:xfrm>
            <a:off x="442913" y="1137965"/>
            <a:ext cx="8611985" cy="3908762"/>
          </a:xfrm>
          <a:prstGeom prst="rect">
            <a:avLst/>
          </a:prstGeom>
          <a:noFill/>
        </p:spPr>
        <p:txBody>
          <a:bodyPr wrap="square" rtlCol="0">
            <a:spAutoFit/>
          </a:bodyPr>
          <a:lstStyle/>
          <a:p>
            <a:r>
              <a:rPr lang="en-US" sz="2400" b="1" dirty="0"/>
              <a:t>Microsoft Office 365 A3 “Suite” including…</a:t>
            </a:r>
          </a:p>
          <a:p>
            <a:r>
              <a:rPr lang="en-US" sz="2400" dirty="0"/>
              <a:t>Office </a:t>
            </a:r>
            <a:r>
              <a:rPr lang="en-US" sz="2400" dirty="0" err="1"/>
              <a:t>ProPlus</a:t>
            </a:r>
            <a:endParaRPr lang="en-US" sz="2400" dirty="0"/>
          </a:p>
          <a:p>
            <a:pPr marL="1143000" lvl="1" indent="-685800">
              <a:buFont typeface="Arial" panose="020B0604020202020204" pitchFamily="34" charset="0"/>
              <a:buChar char="•"/>
            </a:pPr>
            <a:r>
              <a:rPr lang="en-US" sz="2400" dirty="0"/>
              <a:t>Windows OS computers </a:t>
            </a:r>
            <a:r>
              <a:rPr lang="en-US" sz="2000" dirty="0"/>
              <a:t>(managed; shared access; assigned; personally owned)</a:t>
            </a:r>
          </a:p>
          <a:p>
            <a:pPr lvl="1"/>
            <a:r>
              <a:rPr lang="en-US" i="1" dirty="0"/>
              <a:t>Note: OneNote 2016 can be added as separate app but now not needed</a:t>
            </a:r>
          </a:p>
          <a:p>
            <a:r>
              <a:rPr lang="en-US" sz="2400" dirty="0"/>
              <a:t>Office 2019</a:t>
            </a:r>
          </a:p>
          <a:p>
            <a:pPr marL="1143000" lvl="1" indent="-685800">
              <a:buFont typeface="Arial" panose="020B0604020202020204" pitchFamily="34" charset="0"/>
              <a:buChar char="•"/>
            </a:pPr>
            <a:r>
              <a:rPr lang="en-US" sz="2400" dirty="0"/>
              <a:t>Mac shared computers</a:t>
            </a:r>
          </a:p>
          <a:p>
            <a:pPr marL="1143000" lvl="1" indent="-685800">
              <a:buFont typeface="Arial" panose="020B0604020202020204" pitchFamily="34" charset="0"/>
              <a:buChar char="•"/>
            </a:pPr>
            <a:r>
              <a:rPr lang="en-US" sz="2400" dirty="0"/>
              <a:t>Mac assigned computers if not using user license</a:t>
            </a:r>
          </a:p>
          <a:p>
            <a:pPr lvl="1"/>
            <a:r>
              <a:rPr lang="en-US" dirty="0"/>
              <a:t>Note: Win/Mac user Office365 licenses available via ULID logon at office365.ilstu.edu</a:t>
            </a:r>
          </a:p>
          <a:p>
            <a:pPr marL="1143000" lvl="1" indent="-685800">
              <a:buFont typeface="Arial" panose="020B0604020202020204" pitchFamily="34" charset="0"/>
              <a:buChar char="•"/>
            </a:pPr>
            <a:endParaRPr lang="en-US" sz="2800" dirty="0"/>
          </a:p>
          <a:p>
            <a:endParaRPr lang="en-US" dirty="0"/>
          </a:p>
        </p:txBody>
      </p:sp>
      <p:sp>
        <p:nvSpPr>
          <p:cNvPr id="8" name="TextBox 7">
            <a:extLst>
              <a:ext uri="{FF2B5EF4-FFF2-40B4-BE49-F238E27FC236}">
                <a16:creationId xmlns:a16="http://schemas.microsoft.com/office/drawing/2014/main" id="{32427C49-2D54-4F4F-BD66-FC541CCC5ED1}"/>
              </a:ext>
            </a:extLst>
          </p:cNvPr>
          <p:cNvSpPr txBox="1"/>
          <p:nvPr/>
        </p:nvSpPr>
        <p:spPr>
          <a:xfrm>
            <a:off x="6850650" y="4761165"/>
            <a:ext cx="2192075" cy="461665"/>
          </a:xfrm>
          <a:prstGeom prst="rect">
            <a:avLst/>
          </a:prstGeom>
          <a:noFill/>
        </p:spPr>
        <p:txBody>
          <a:bodyPr wrap="none" rtlCol="0">
            <a:spAutoFit/>
          </a:bodyPr>
          <a:lstStyle/>
          <a:p>
            <a:r>
              <a:rPr lang="en-US" sz="2400" dirty="0"/>
              <a:t>Dave Greenfield</a:t>
            </a:r>
          </a:p>
        </p:txBody>
      </p:sp>
    </p:spTree>
    <p:extLst>
      <p:ext uri="{BB962C8B-B14F-4D97-AF65-F5344CB8AC3E}">
        <p14:creationId xmlns:p14="http://schemas.microsoft.com/office/powerpoint/2010/main" val="305690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3" y="0"/>
            <a:ext cx="9138197" cy="51435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4439" y="4374391"/>
            <a:ext cx="2793735" cy="436135"/>
          </a:xfrm>
          <a:prstGeom prst="rect">
            <a:avLst/>
          </a:prstGeom>
        </p:spPr>
      </p:pic>
      <p:sp>
        <p:nvSpPr>
          <p:cNvPr id="6" name="TextBox 5"/>
          <p:cNvSpPr txBox="1"/>
          <p:nvPr/>
        </p:nvSpPr>
        <p:spPr>
          <a:xfrm>
            <a:off x="282633" y="332974"/>
            <a:ext cx="8611985" cy="646331"/>
          </a:xfrm>
          <a:prstGeom prst="rect">
            <a:avLst/>
          </a:prstGeom>
          <a:solidFill>
            <a:schemeClr val="tx1">
              <a:lumMod val="75000"/>
              <a:lumOff val="25000"/>
            </a:schemeClr>
          </a:solidFill>
        </p:spPr>
        <p:txBody>
          <a:bodyPr wrap="square" rtlCol="0">
            <a:spAutoFit/>
          </a:bodyPr>
          <a:lstStyle/>
          <a:p>
            <a:pPr algn="ctr"/>
            <a:r>
              <a:rPr lang="en-US" sz="3600" b="1" dirty="0">
                <a:solidFill>
                  <a:schemeClr val="bg1"/>
                </a:solidFill>
              </a:rPr>
              <a:t>University-Funded Software for 2019-20</a:t>
            </a:r>
          </a:p>
        </p:txBody>
      </p:sp>
      <p:sp>
        <p:nvSpPr>
          <p:cNvPr id="7" name="TextBox 6"/>
          <p:cNvSpPr txBox="1"/>
          <p:nvPr/>
        </p:nvSpPr>
        <p:spPr>
          <a:xfrm>
            <a:off x="442913" y="1333710"/>
            <a:ext cx="8611985" cy="3231654"/>
          </a:xfrm>
          <a:prstGeom prst="rect">
            <a:avLst/>
          </a:prstGeom>
          <a:noFill/>
        </p:spPr>
        <p:txBody>
          <a:bodyPr wrap="square" rtlCol="0">
            <a:spAutoFit/>
          </a:bodyPr>
          <a:lstStyle/>
          <a:p>
            <a:r>
              <a:rPr lang="en-US" sz="2800" b="1" dirty="0"/>
              <a:t>   Adobe - Year2</a:t>
            </a:r>
          </a:p>
          <a:p>
            <a:r>
              <a:rPr lang="en-US" sz="2800" dirty="0"/>
              <a:t>ISU User License: All Fac/Staff/GAs - NO CHANGE</a:t>
            </a:r>
          </a:p>
          <a:p>
            <a:pPr marL="1143000" lvl="1" indent="-685800">
              <a:buFont typeface="Arial" panose="020B0604020202020204" pitchFamily="34" charset="0"/>
              <a:buChar char="•"/>
            </a:pPr>
            <a:r>
              <a:rPr lang="en-US" sz="2800" dirty="0"/>
              <a:t>Via app or package - upgrade any time</a:t>
            </a:r>
          </a:p>
          <a:p>
            <a:r>
              <a:rPr lang="en-US" sz="2800" dirty="0"/>
              <a:t>ISU Serial License: Labs/Classrooms/Open Areas</a:t>
            </a:r>
          </a:p>
          <a:p>
            <a:pPr marL="1143000" lvl="1" indent="-685800">
              <a:buFont typeface="Arial" panose="020B0604020202020204" pitchFamily="34" charset="0"/>
              <a:buChar char="•"/>
            </a:pPr>
            <a:r>
              <a:rPr lang="en-US" sz="2800" dirty="0"/>
              <a:t>Now Shared Device License</a:t>
            </a:r>
          </a:p>
          <a:p>
            <a:pPr marL="1143000" lvl="1" indent="-685800">
              <a:buFont typeface="Arial" panose="020B0604020202020204" pitchFamily="34" charset="0"/>
              <a:buChar char="•"/>
            </a:pPr>
            <a:r>
              <a:rPr lang="en-US" sz="2800" dirty="0"/>
              <a:t>Students federated</a:t>
            </a:r>
            <a:endParaRPr lang="en-US" sz="2400" dirty="0"/>
          </a:p>
          <a:p>
            <a:endParaRPr lang="en-US" dirty="0"/>
          </a:p>
          <a:p>
            <a:endParaRPr lang="en-US" dirty="0"/>
          </a:p>
        </p:txBody>
      </p:sp>
      <p:sp>
        <p:nvSpPr>
          <p:cNvPr id="9" name="TextBox 8">
            <a:extLst>
              <a:ext uri="{FF2B5EF4-FFF2-40B4-BE49-F238E27FC236}">
                <a16:creationId xmlns:a16="http://schemas.microsoft.com/office/drawing/2014/main" id="{C3D02E4E-91ED-4AA3-A789-B9EEF4AD17D9}"/>
              </a:ext>
            </a:extLst>
          </p:cNvPr>
          <p:cNvSpPr txBox="1"/>
          <p:nvPr/>
        </p:nvSpPr>
        <p:spPr>
          <a:xfrm>
            <a:off x="6850650" y="4761165"/>
            <a:ext cx="2192075" cy="461665"/>
          </a:xfrm>
          <a:prstGeom prst="rect">
            <a:avLst/>
          </a:prstGeom>
          <a:noFill/>
        </p:spPr>
        <p:txBody>
          <a:bodyPr wrap="none" rtlCol="0">
            <a:spAutoFit/>
          </a:bodyPr>
          <a:lstStyle/>
          <a:p>
            <a:r>
              <a:rPr lang="en-US" sz="2400" dirty="0"/>
              <a:t>Dave Greenfield</a:t>
            </a:r>
          </a:p>
        </p:txBody>
      </p:sp>
    </p:spTree>
    <p:extLst>
      <p:ext uri="{BB962C8B-B14F-4D97-AF65-F5344CB8AC3E}">
        <p14:creationId xmlns:p14="http://schemas.microsoft.com/office/powerpoint/2010/main" val="11901483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82633" y="332974"/>
            <a:ext cx="8611985" cy="646331"/>
          </a:xfrm>
          <a:prstGeom prst="rect">
            <a:avLst/>
          </a:prstGeom>
          <a:solidFill>
            <a:schemeClr val="tx1">
              <a:lumMod val="75000"/>
              <a:lumOff val="25000"/>
            </a:schemeClr>
          </a:solidFill>
        </p:spPr>
        <p:txBody>
          <a:bodyPr wrap="square" rtlCol="0">
            <a:spAutoFit/>
          </a:bodyPr>
          <a:lstStyle/>
          <a:p>
            <a:pPr algn="ctr"/>
            <a:r>
              <a:rPr lang="en-US" sz="3600" b="1" dirty="0">
                <a:solidFill>
                  <a:schemeClr val="bg1"/>
                </a:solidFill>
              </a:rPr>
              <a:t>Adobe Software Updates</a:t>
            </a:r>
          </a:p>
        </p:txBody>
      </p:sp>
      <p:sp>
        <p:nvSpPr>
          <p:cNvPr id="7" name="TextBox 6"/>
          <p:cNvSpPr txBox="1"/>
          <p:nvPr/>
        </p:nvSpPr>
        <p:spPr>
          <a:xfrm>
            <a:off x="442913" y="1333710"/>
            <a:ext cx="8611985" cy="800219"/>
          </a:xfrm>
          <a:prstGeom prst="rect">
            <a:avLst/>
          </a:prstGeom>
          <a:noFill/>
        </p:spPr>
        <p:txBody>
          <a:bodyPr wrap="square" rtlCol="0">
            <a:spAutoFit/>
          </a:bodyPr>
          <a:lstStyle/>
          <a:p>
            <a:r>
              <a:rPr lang="en-US" sz="2800" b="1" dirty="0"/>
              <a:t>   </a:t>
            </a:r>
            <a:endParaRPr lang="en-US" dirty="0"/>
          </a:p>
          <a:p>
            <a:endParaRPr lang="en-US" dirty="0"/>
          </a:p>
        </p:txBody>
      </p:sp>
      <p:pic>
        <p:nvPicPr>
          <p:cNvPr id="2" name="Picture 1">
            <a:extLst>
              <a:ext uri="{FF2B5EF4-FFF2-40B4-BE49-F238E27FC236}">
                <a16:creationId xmlns:a16="http://schemas.microsoft.com/office/drawing/2014/main" id="{237E58D5-A8BC-4F5F-9963-BAA95790F373}"/>
              </a:ext>
            </a:extLst>
          </p:cNvPr>
          <p:cNvPicPr>
            <a:picLocks noChangeAspect="1"/>
          </p:cNvPicPr>
          <p:nvPr/>
        </p:nvPicPr>
        <p:blipFill>
          <a:blip r:embed="rId2"/>
          <a:stretch>
            <a:fillRect/>
          </a:stretch>
        </p:blipFill>
        <p:spPr>
          <a:xfrm>
            <a:off x="3002253" y="1152939"/>
            <a:ext cx="3314534" cy="35214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8A2ECDBE-6546-4E34-B831-F206079993AE}"/>
              </a:ext>
            </a:extLst>
          </p:cNvPr>
          <p:cNvSpPr txBox="1"/>
          <p:nvPr/>
        </p:nvSpPr>
        <p:spPr>
          <a:xfrm>
            <a:off x="6850650" y="4674373"/>
            <a:ext cx="2192075" cy="461665"/>
          </a:xfrm>
          <a:prstGeom prst="rect">
            <a:avLst/>
          </a:prstGeom>
          <a:noFill/>
        </p:spPr>
        <p:txBody>
          <a:bodyPr wrap="none" rtlCol="0">
            <a:spAutoFit/>
          </a:bodyPr>
          <a:lstStyle/>
          <a:p>
            <a:r>
              <a:rPr lang="en-US" sz="2400" dirty="0"/>
              <a:t>Dave Greenfield</a:t>
            </a:r>
          </a:p>
        </p:txBody>
      </p:sp>
    </p:spTree>
    <p:extLst>
      <p:ext uri="{BB962C8B-B14F-4D97-AF65-F5344CB8AC3E}">
        <p14:creationId xmlns:p14="http://schemas.microsoft.com/office/powerpoint/2010/main" val="26469002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3" y="0"/>
            <a:ext cx="9138197" cy="51435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545" y="2445131"/>
            <a:ext cx="2793735" cy="436135"/>
          </a:xfrm>
          <a:prstGeom prst="rect">
            <a:avLst/>
          </a:prstGeom>
        </p:spPr>
      </p:pic>
      <p:sp>
        <p:nvSpPr>
          <p:cNvPr id="6" name="TextBox 5"/>
          <p:cNvSpPr txBox="1"/>
          <p:nvPr/>
        </p:nvSpPr>
        <p:spPr>
          <a:xfrm>
            <a:off x="282633" y="332974"/>
            <a:ext cx="8611985" cy="646331"/>
          </a:xfrm>
          <a:prstGeom prst="rect">
            <a:avLst/>
          </a:prstGeom>
          <a:solidFill>
            <a:schemeClr val="tx1">
              <a:lumMod val="75000"/>
              <a:lumOff val="25000"/>
            </a:schemeClr>
          </a:solidFill>
        </p:spPr>
        <p:txBody>
          <a:bodyPr wrap="square" rtlCol="0">
            <a:spAutoFit/>
          </a:bodyPr>
          <a:lstStyle/>
          <a:p>
            <a:pPr algn="ctr"/>
            <a:r>
              <a:rPr lang="en-US" sz="3600" b="1" dirty="0">
                <a:solidFill>
                  <a:schemeClr val="bg1"/>
                </a:solidFill>
              </a:rPr>
              <a:t>University-Funded Software for 2018-19</a:t>
            </a:r>
          </a:p>
        </p:txBody>
      </p:sp>
      <p:sp>
        <p:nvSpPr>
          <p:cNvPr id="7" name="TextBox 6"/>
          <p:cNvSpPr txBox="1"/>
          <p:nvPr/>
        </p:nvSpPr>
        <p:spPr>
          <a:xfrm>
            <a:off x="3181022" y="1199056"/>
            <a:ext cx="6743700" cy="3600986"/>
          </a:xfrm>
          <a:prstGeom prst="rect">
            <a:avLst/>
          </a:prstGeom>
          <a:noFill/>
        </p:spPr>
        <p:txBody>
          <a:bodyPr wrap="square" rtlCol="0">
            <a:spAutoFit/>
          </a:bodyPr>
          <a:lstStyle/>
          <a:p>
            <a:r>
              <a:rPr lang="en-US" sz="2400" dirty="0"/>
              <a:t>Statistical Programs</a:t>
            </a:r>
          </a:p>
          <a:p>
            <a:pPr marL="955228" lvl="1" indent="-342900">
              <a:buFont typeface="Arial" panose="020B0604020202020204" pitchFamily="34" charset="0"/>
              <a:buChar char="•"/>
            </a:pPr>
            <a:r>
              <a:rPr lang="en-US" sz="2400" dirty="0"/>
              <a:t>SPSS Premium (and Modeler)</a:t>
            </a:r>
          </a:p>
          <a:p>
            <a:pPr marL="612328" lvl="1"/>
            <a:r>
              <a:rPr lang="en-US" sz="2400" i="1" dirty="0"/>
              <a:t>             </a:t>
            </a:r>
            <a:r>
              <a:rPr lang="en-US" sz="2000" i="1" dirty="0"/>
              <a:t>Includes Tables &amp; Forecasting, NOT Amos</a:t>
            </a:r>
          </a:p>
          <a:p>
            <a:pPr marL="955228" lvl="1" indent="-342900">
              <a:buFont typeface="Arial" panose="020B0604020202020204" pitchFamily="34" charset="0"/>
              <a:buChar char="•"/>
            </a:pPr>
            <a:r>
              <a:rPr lang="en-US" sz="2400" dirty="0"/>
              <a:t>SAS</a:t>
            </a:r>
          </a:p>
          <a:p>
            <a:pPr marL="955228" lvl="1" indent="-342900">
              <a:buFont typeface="Arial" panose="020B0604020202020204" pitchFamily="34" charset="0"/>
              <a:buChar char="•"/>
            </a:pPr>
            <a:r>
              <a:rPr lang="en-US" sz="2400" dirty="0" err="1"/>
              <a:t>Mathmatica</a:t>
            </a:r>
            <a:endParaRPr lang="en-US" sz="2400" dirty="0"/>
          </a:p>
          <a:p>
            <a:pPr marL="955228" lvl="1" indent="-342900">
              <a:buFont typeface="Arial" panose="020B0604020202020204" pitchFamily="34" charset="0"/>
              <a:buChar char="•"/>
            </a:pPr>
            <a:r>
              <a:rPr lang="en-US" sz="2400" dirty="0" err="1"/>
              <a:t>MiniTab</a:t>
            </a:r>
            <a:endParaRPr lang="en-US" sz="2400" dirty="0"/>
          </a:p>
          <a:p>
            <a:pPr marL="155128"/>
            <a:r>
              <a:rPr lang="en-US" sz="2400" dirty="0"/>
              <a:t>Other</a:t>
            </a:r>
          </a:p>
          <a:p>
            <a:pPr marL="955228" lvl="1" indent="-342900">
              <a:buFont typeface="Arial" panose="020B0604020202020204" pitchFamily="34" charset="0"/>
              <a:buChar char="•"/>
            </a:pPr>
            <a:r>
              <a:rPr lang="en-US" sz="2400" dirty="0"/>
              <a:t>ESRI ArcGIS (Coming)</a:t>
            </a:r>
          </a:p>
          <a:p>
            <a:endParaRPr lang="en-US" dirty="0"/>
          </a:p>
          <a:p>
            <a:endParaRPr lang="en-US" dirty="0"/>
          </a:p>
        </p:txBody>
      </p:sp>
      <p:sp>
        <p:nvSpPr>
          <p:cNvPr id="8" name="TextBox 7">
            <a:extLst>
              <a:ext uri="{FF2B5EF4-FFF2-40B4-BE49-F238E27FC236}">
                <a16:creationId xmlns:a16="http://schemas.microsoft.com/office/drawing/2014/main" id="{D63EAB8B-C78D-47DD-972A-445DADDA6E57}"/>
              </a:ext>
            </a:extLst>
          </p:cNvPr>
          <p:cNvSpPr txBox="1"/>
          <p:nvPr/>
        </p:nvSpPr>
        <p:spPr>
          <a:xfrm>
            <a:off x="6850650" y="4629017"/>
            <a:ext cx="2192075" cy="461665"/>
          </a:xfrm>
          <a:prstGeom prst="rect">
            <a:avLst/>
          </a:prstGeom>
          <a:noFill/>
        </p:spPr>
        <p:txBody>
          <a:bodyPr wrap="none" rtlCol="0">
            <a:spAutoFit/>
          </a:bodyPr>
          <a:lstStyle/>
          <a:p>
            <a:r>
              <a:rPr lang="en-US" sz="2400" dirty="0"/>
              <a:t>Dave Greenfield</a:t>
            </a:r>
          </a:p>
        </p:txBody>
      </p:sp>
    </p:spTree>
    <p:extLst>
      <p:ext uri="{BB962C8B-B14F-4D97-AF65-F5344CB8AC3E}">
        <p14:creationId xmlns:p14="http://schemas.microsoft.com/office/powerpoint/2010/main" val="25865958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3" y="0"/>
            <a:ext cx="9138197" cy="51435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545" y="2445131"/>
            <a:ext cx="2793735" cy="436135"/>
          </a:xfrm>
          <a:prstGeom prst="rect">
            <a:avLst/>
          </a:prstGeom>
        </p:spPr>
      </p:pic>
      <p:sp>
        <p:nvSpPr>
          <p:cNvPr id="6" name="TextBox 5"/>
          <p:cNvSpPr txBox="1"/>
          <p:nvPr/>
        </p:nvSpPr>
        <p:spPr>
          <a:xfrm>
            <a:off x="282633" y="332974"/>
            <a:ext cx="8611985" cy="1200329"/>
          </a:xfrm>
          <a:prstGeom prst="rect">
            <a:avLst/>
          </a:prstGeom>
          <a:solidFill>
            <a:schemeClr val="tx1">
              <a:lumMod val="75000"/>
              <a:lumOff val="25000"/>
            </a:schemeClr>
          </a:solidFill>
        </p:spPr>
        <p:txBody>
          <a:bodyPr wrap="square" rtlCol="0">
            <a:spAutoFit/>
          </a:bodyPr>
          <a:lstStyle/>
          <a:p>
            <a:pPr algn="ctr"/>
            <a:r>
              <a:rPr lang="en-US" sz="3600" b="1" dirty="0">
                <a:solidFill>
                  <a:schemeClr val="bg1"/>
                </a:solidFill>
              </a:rPr>
              <a:t>Ongoing University coordinated/</a:t>
            </a:r>
          </a:p>
          <a:p>
            <a:pPr algn="ctr"/>
            <a:r>
              <a:rPr lang="en-US" sz="3600" b="1" dirty="0">
                <a:solidFill>
                  <a:schemeClr val="bg1"/>
                </a:solidFill>
              </a:rPr>
              <a:t>Unit-Funded Software</a:t>
            </a:r>
          </a:p>
        </p:txBody>
      </p:sp>
      <p:sp>
        <p:nvSpPr>
          <p:cNvPr id="7" name="TextBox 6"/>
          <p:cNvSpPr txBox="1"/>
          <p:nvPr/>
        </p:nvSpPr>
        <p:spPr>
          <a:xfrm>
            <a:off x="3369685" y="1866277"/>
            <a:ext cx="5524933" cy="1384995"/>
          </a:xfrm>
          <a:prstGeom prst="rect">
            <a:avLst/>
          </a:prstGeom>
          <a:noFill/>
        </p:spPr>
        <p:txBody>
          <a:bodyPr wrap="square" rtlCol="0">
            <a:spAutoFit/>
          </a:bodyPr>
          <a:lstStyle/>
          <a:p>
            <a:pPr marL="342900" indent="-342900">
              <a:buFont typeface="Arial" panose="020B0604020202020204" pitchFamily="34" charset="0"/>
              <a:buChar char="•"/>
            </a:pPr>
            <a:r>
              <a:rPr lang="en-US" sz="2400" dirty="0"/>
              <a:t>AirWatch</a:t>
            </a:r>
          </a:p>
          <a:p>
            <a:pPr marL="342900" indent="-342900">
              <a:buFont typeface="Arial" panose="020B0604020202020204" pitchFamily="34" charset="0"/>
              <a:buChar char="•"/>
            </a:pPr>
            <a:r>
              <a:rPr lang="en-US" sz="2400" dirty="0" err="1"/>
              <a:t>Jamf</a:t>
            </a:r>
            <a:r>
              <a:rPr lang="en-US" sz="2400" dirty="0"/>
              <a:t> (coming)</a:t>
            </a:r>
          </a:p>
          <a:p>
            <a:endParaRPr lang="en-US" dirty="0"/>
          </a:p>
          <a:p>
            <a:endParaRPr lang="en-US" dirty="0"/>
          </a:p>
        </p:txBody>
      </p:sp>
      <p:sp>
        <p:nvSpPr>
          <p:cNvPr id="8" name="TextBox 7">
            <a:extLst>
              <a:ext uri="{FF2B5EF4-FFF2-40B4-BE49-F238E27FC236}">
                <a16:creationId xmlns:a16="http://schemas.microsoft.com/office/drawing/2014/main" id="{E4614A85-FA66-4EFB-9811-34D2ABD2477A}"/>
              </a:ext>
            </a:extLst>
          </p:cNvPr>
          <p:cNvSpPr txBox="1"/>
          <p:nvPr/>
        </p:nvSpPr>
        <p:spPr>
          <a:xfrm>
            <a:off x="6850650" y="4617490"/>
            <a:ext cx="2192075" cy="461665"/>
          </a:xfrm>
          <a:prstGeom prst="rect">
            <a:avLst/>
          </a:prstGeom>
          <a:noFill/>
        </p:spPr>
        <p:txBody>
          <a:bodyPr wrap="none" rtlCol="0">
            <a:spAutoFit/>
          </a:bodyPr>
          <a:lstStyle/>
          <a:p>
            <a:r>
              <a:rPr lang="en-US" sz="2400" dirty="0"/>
              <a:t>Dave Greenfield</a:t>
            </a:r>
          </a:p>
        </p:txBody>
      </p:sp>
    </p:spTree>
    <p:extLst>
      <p:ext uri="{BB962C8B-B14F-4D97-AF65-F5344CB8AC3E}">
        <p14:creationId xmlns:p14="http://schemas.microsoft.com/office/powerpoint/2010/main" val="3044265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83AC6-707F-9F48-BE55-06F65818812E}"/>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B6FCA95E-B984-2A4A-8240-7E3523BEDA65}"/>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AEF6F40F-4042-3447-8862-6442B0B52583}"/>
              </a:ext>
            </a:extLst>
          </p:cNvPr>
          <p:cNvPicPr>
            <a:picLocks noChangeAspect="1"/>
          </p:cNvPicPr>
          <p:nvPr/>
        </p:nvPicPr>
        <p:blipFill>
          <a:blip r:embed="rId3"/>
          <a:stretch>
            <a:fillRect/>
          </a:stretch>
        </p:blipFill>
        <p:spPr>
          <a:xfrm>
            <a:off x="0" y="0"/>
            <a:ext cx="9144000" cy="5143500"/>
          </a:xfrm>
          <a:prstGeom prst="rect">
            <a:avLst/>
          </a:prstGeom>
        </p:spPr>
      </p:pic>
      <p:pic>
        <p:nvPicPr>
          <p:cNvPr id="6" name="Picture 5">
            <a:extLst>
              <a:ext uri="{FF2B5EF4-FFF2-40B4-BE49-F238E27FC236}">
                <a16:creationId xmlns:a16="http://schemas.microsoft.com/office/drawing/2014/main" id="{B3AE80C4-3898-ED48-A2DC-8C78BFA9BA09}"/>
              </a:ext>
            </a:extLst>
          </p:cNvPr>
          <p:cNvPicPr>
            <a:picLocks noChangeAspect="1"/>
          </p:cNvPicPr>
          <p:nvPr/>
        </p:nvPicPr>
        <p:blipFill>
          <a:blip r:embed="rId4"/>
          <a:stretch>
            <a:fillRect/>
          </a:stretch>
        </p:blipFill>
        <p:spPr>
          <a:xfrm>
            <a:off x="0" y="0"/>
            <a:ext cx="9144000" cy="5143500"/>
          </a:xfrm>
          <a:prstGeom prst="rect">
            <a:avLst/>
          </a:prstGeom>
        </p:spPr>
      </p:pic>
      <p:pic>
        <p:nvPicPr>
          <p:cNvPr id="7" name="Picture 6">
            <a:extLst>
              <a:ext uri="{FF2B5EF4-FFF2-40B4-BE49-F238E27FC236}">
                <a16:creationId xmlns:a16="http://schemas.microsoft.com/office/drawing/2014/main" id="{7C2863CD-4C5E-0D45-8C70-9F7AB1539A9E}"/>
              </a:ext>
            </a:extLst>
          </p:cNvPr>
          <p:cNvPicPr>
            <a:picLocks noChangeAspect="1"/>
          </p:cNvPicPr>
          <p:nvPr/>
        </p:nvPicPr>
        <p:blipFill>
          <a:blip r:embed="rId5"/>
          <a:stretch>
            <a:fillRect/>
          </a:stretch>
        </p:blipFill>
        <p:spPr>
          <a:xfrm>
            <a:off x="0" y="0"/>
            <a:ext cx="9144000" cy="5143500"/>
          </a:xfrm>
          <a:prstGeom prst="rect">
            <a:avLst/>
          </a:prstGeom>
        </p:spPr>
      </p:pic>
      <p:pic>
        <p:nvPicPr>
          <p:cNvPr id="9" name="Picture 8">
            <a:extLst>
              <a:ext uri="{FF2B5EF4-FFF2-40B4-BE49-F238E27FC236}">
                <a16:creationId xmlns:a16="http://schemas.microsoft.com/office/drawing/2014/main" id="{EEF24FC4-D10B-6046-88A1-69E0E63C25C9}"/>
              </a:ext>
            </a:extLst>
          </p:cNvPr>
          <p:cNvPicPr>
            <a:picLocks noChangeAspect="1"/>
          </p:cNvPicPr>
          <p:nvPr/>
        </p:nvPicPr>
        <p:blipFill>
          <a:blip r:embed="rId6"/>
          <a:stretch>
            <a:fillRect/>
          </a:stretch>
        </p:blipFill>
        <p:spPr>
          <a:xfrm>
            <a:off x="0" y="0"/>
            <a:ext cx="9144000" cy="5143500"/>
          </a:xfrm>
          <a:prstGeom prst="rect">
            <a:avLst/>
          </a:prstGeom>
        </p:spPr>
      </p:pic>
    </p:spTree>
    <p:extLst>
      <p:ext uri="{BB962C8B-B14F-4D97-AF65-F5344CB8AC3E}">
        <p14:creationId xmlns:p14="http://schemas.microsoft.com/office/powerpoint/2010/main" val="1192618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5" name="TextBox 4">
            <a:extLst>
              <a:ext uri="{FF2B5EF4-FFF2-40B4-BE49-F238E27FC236}">
                <a16:creationId xmlns:a16="http://schemas.microsoft.com/office/drawing/2014/main" id="{FF0264C4-702D-4ED8-8873-23B3165CCE8B}"/>
              </a:ext>
            </a:extLst>
          </p:cNvPr>
          <p:cNvSpPr txBox="1"/>
          <p:nvPr/>
        </p:nvSpPr>
        <p:spPr>
          <a:xfrm>
            <a:off x="1278777" y="789921"/>
            <a:ext cx="6580648" cy="3477875"/>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4400" dirty="0">
                <a:solidFill>
                  <a:srgbClr val="C00000"/>
                </a:solidFill>
                <a:latin typeface="Eras Bold ITC" panose="020B0907030504020204" pitchFamily="34" charset="0"/>
              </a:rPr>
              <a:t>Leroy Jenkins</a:t>
            </a:r>
            <a:br>
              <a:rPr lang="en-US" sz="4400" dirty="0">
                <a:solidFill>
                  <a:srgbClr val="C00000"/>
                </a:solidFill>
                <a:latin typeface="Eras Bold ITC" panose="020B0907030504020204" pitchFamily="34" charset="0"/>
              </a:rPr>
            </a:br>
            <a:r>
              <a:rPr lang="en-US" sz="4400" dirty="0">
                <a:solidFill>
                  <a:srgbClr val="C00000"/>
                </a:solidFill>
                <a:latin typeface="Eras Bold ITC" panose="020B0907030504020204" pitchFamily="34" charset="0"/>
              </a:rPr>
              <a:t>&amp;</a:t>
            </a:r>
          </a:p>
          <a:p>
            <a:pPr algn="ctr"/>
            <a:r>
              <a:rPr lang="en-US" sz="4400" dirty="0">
                <a:solidFill>
                  <a:srgbClr val="C00000"/>
                </a:solidFill>
                <a:latin typeface="Eras Bold ITC" panose="020B0907030504020204" pitchFamily="34" charset="0"/>
              </a:rPr>
              <a:t>Roger </a:t>
            </a:r>
            <a:r>
              <a:rPr lang="en-US" sz="4400" dirty="0" err="1">
                <a:solidFill>
                  <a:srgbClr val="C00000"/>
                </a:solidFill>
                <a:latin typeface="Eras Bold ITC" panose="020B0907030504020204" pitchFamily="34" charset="0"/>
              </a:rPr>
              <a:t>Murff</a:t>
            </a:r>
            <a:endParaRPr lang="en-US" sz="4400" dirty="0">
              <a:solidFill>
                <a:srgbClr val="C00000"/>
              </a:solidFill>
              <a:latin typeface="Eras Bold ITC" panose="020B0907030504020204" pitchFamily="34" charset="0"/>
            </a:endParaRPr>
          </a:p>
          <a:p>
            <a:pPr algn="ctr"/>
            <a:r>
              <a:rPr lang="en-US" sz="4400" dirty="0">
                <a:latin typeface="Eras Bold ITC" panose="020B0907030504020204" pitchFamily="34" charset="0"/>
              </a:rPr>
              <a:t>Amazon Web Services </a:t>
            </a:r>
          </a:p>
          <a:p>
            <a:pPr algn="ctr"/>
            <a:r>
              <a:rPr lang="en-US" sz="4400" dirty="0">
                <a:latin typeface="Eras Bold ITC" panose="020B0907030504020204" pitchFamily="34" charset="0"/>
              </a:rPr>
              <a:t>Education </a:t>
            </a:r>
          </a:p>
        </p:txBody>
      </p:sp>
    </p:spTree>
    <p:extLst>
      <p:ext uri="{BB962C8B-B14F-4D97-AF65-F5344CB8AC3E}">
        <p14:creationId xmlns:p14="http://schemas.microsoft.com/office/powerpoint/2010/main" val="6983782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pic>
        <p:nvPicPr>
          <p:cNvPr id="3" name="Picture 2">
            <a:extLst>
              <a:ext uri="{FF2B5EF4-FFF2-40B4-BE49-F238E27FC236}">
                <a16:creationId xmlns:a16="http://schemas.microsoft.com/office/drawing/2014/main" id="{74DC2F6E-50B0-4797-87F1-C05736A201E3}"/>
              </a:ext>
            </a:extLst>
          </p:cNvPr>
          <p:cNvPicPr>
            <a:picLocks noChangeAspect="1"/>
          </p:cNvPicPr>
          <p:nvPr/>
        </p:nvPicPr>
        <p:blipFill>
          <a:blip r:embed="rId4"/>
          <a:stretch>
            <a:fillRect/>
          </a:stretch>
        </p:blipFill>
        <p:spPr>
          <a:xfrm>
            <a:off x="382860" y="675326"/>
            <a:ext cx="8372475" cy="3091931"/>
          </a:xfrm>
          <a:prstGeom prst="rect">
            <a:avLst/>
          </a:prstGeom>
        </p:spPr>
      </p:pic>
      <p:sp>
        <p:nvSpPr>
          <p:cNvPr id="5" name="TextBox 4">
            <a:extLst>
              <a:ext uri="{FF2B5EF4-FFF2-40B4-BE49-F238E27FC236}">
                <a16:creationId xmlns:a16="http://schemas.microsoft.com/office/drawing/2014/main" id="{FFE6D78F-61CC-4451-94CD-8B8051AB618E}"/>
              </a:ext>
            </a:extLst>
          </p:cNvPr>
          <p:cNvSpPr txBox="1"/>
          <p:nvPr/>
        </p:nvSpPr>
        <p:spPr>
          <a:xfrm>
            <a:off x="6937344" y="4073987"/>
            <a:ext cx="1817991" cy="523220"/>
          </a:xfrm>
          <a:prstGeom prst="rect">
            <a:avLst/>
          </a:prstGeom>
          <a:solidFill>
            <a:schemeClr val="tx2">
              <a:lumMod val="60000"/>
              <a:lumOff val="40000"/>
            </a:schemeClr>
          </a:solidFill>
        </p:spPr>
        <p:txBody>
          <a:bodyPr wrap="square" rtlCol="0">
            <a:spAutoFit/>
          </a:bodyPr>
          <a:lstStyle/>
          <a:p>
            <a:r>
              <a:rPr lang="en-US" sz="2800" b="1">
                <a:latin typeface="Arial Black" panose="020B0A04020102020204" pitchFamily="34" charset="0"/>
              </a:rPr>
              <a:t>10/31/19</a:t>
            </a:r>
            <a:endParaRPr lang="en-US" sz="2800" b="1" dirty="0">
              <a:latin typeface="Arial Black" panose="020B0A04020102020204" pitchFamily="34" charset="0"/>
            </a:endParaRPr>
          </a:p>
        </p:txBody>
      </p:sp>
      <p:sp>
        <p:nvSpPr>
          <p:cNvPr id="6" name="TextBox 5">
            <a:extLst>
              <a:ext uri="{FF2B5EF4-FFF2-40B4-BE49-F238E27FC236}">
                <a16:creationId xmlns:a16="http://schemas.microsoft.com/office/drawing/2014/main" id="{C9F416A1-5BBB-42DC-9B3E-87D0A560C4C6}"/>
              </a:ext>
            </a:extLst>
          </p:cNvPr>
          <p:cNvSpPr txBox="1"/>
          <p:nvPr/>
        </p:nvSpPr>
        <p:spPr>
          <a:xfrm>
            <a:off x="6750301" y="4659985"/>
            <a:ext cx="2192075" cy="461665"/>
          </a:xfrm>
          <a:prstGeom prst="rect">
            <a:avLst/>
          </a:prstGeom>
          <a:noFill/>
        </p:spPr>
        <p:txBody>
          <a:bodyPr wrap="none" rtlCol="0">
            <a:spAutoFit/>
          </a:bodyPr>
          <a:lstStyle/>
          <a:p>
            <a:r>
              <a:rPr lang="en-US" sz="2400" dirty="0"/>
              <a:t>Dave Greenfield</a:t>
            </a:r>
          </a:p>
        </p:txBody>
      </p:sp>
    </p:spTree>
    <p:extLst>
      <p:ext uri="{BB962C8B-B14F-4D97-AF65-F5344CB8AC3E}">
        <p14:creationId xmlns:p14="http://schemas.microsoft.com/office/powerpoint/2010/main" val="18614985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5" name="TextBox 4">
            <a:extLst>
              <a:ext uri="{FF2B5EF4-FFF2-40B4-BE49-F238E27FC236}">
                <a16:creationId xmlns:a16="http://schemas.microsoft.com/office/drawing/2014/main" id="{FF0264C4-702D-4ED8-8873-23B3165CCE8B}"/>
              </a:ext>
            </a:extLst>
          </p:cNvPr>
          <p:cNvSpPr txBox="1"/>
          <p:nvPr/>
        </p:nvSpPr>
        <p:spPr>
          <a:xfrm>
            <a:off x="1395793" y="1511884"/>
            <a:ext cx="6346609" cy="2123658"/>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4400" dirty="0">
                <a:solidFill>
                  <a:srgbClr val="C00000"/>
                </a:solidFill>
                <a:latin typeface="Eras Bold ITC" panose="020B0907030504020204" pitchFamily="34" charset="0"/>
              </a:rPr>
              <a:t>The CIT “After Event”</a:t>
            </a:r>
          </a:p>
          <a:p>
            <a:pPr algn="ctr"/>
            <a:r>
              <a:rPr lang="en-US" sz="4400" dirty="0">
                <a:solidFill>
                  <a:srgbClr val="C00000"/>
                </a:solidFill>
                <a:latin typeface="Eras Bold ITC" panose="020B0907030504020204" pitchFamily="34" charset="0"/>
              </a:rPr>
              <a:t>@ Pub II</a:t>
            </a:r>
          </a:p>
          <a:p>
            <a:pPr algn="ctr"/>
            <a:r>
              <a:rPr lang="en-US" sz="4400" dirty="0">
                <a:solidFill>
                  <a:srgbClr val="C00000"/>
                </a:solidFill>
                <a:latin typeface="Eras Bold ITC" panose="020B0907030504020204" pitchFamily="34" charset="0"/>
              </a:rPr>
              <a:t>Come And Socialize!!!</a:t>
            </a:r>
          </a:p>
        </p:txBody>
      </p:sp>
    </p:spTree>
    <p:extLst>
      <p:ext uri="{BB962C8B-B14F-4D97-AF65-F5344CB8AC3E}">
        <p14:creationId xmlns:p14="http://schemas.microsoft.com/office/powerpoint/2010/main" val="19213008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5" name="TextBox 4">
            <a:extLst>
              <a:ext uri="{FF2B5EF4-FFF2-40B4-BE49-F238E27FC236}">
                <a16:creationId xmlns:a16="http://schemas.microsoft.com/office/drawing/2014/main" id="{FF0264C4-702D-4ED8-8873-23B3165CCE8B}"/>
              </a:ext>
            </a:extLst>
          </p:cNvPr>
          <p:cNvSpPr txBox="1"/>
          <p:nvPr/>
        </p:nvSpPr>
        <p:spPr>
          <a:xfrm>
            <a:off x="1869490" y="1509921"/>
            <a:ext cx="5399235" cy="769441"/>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4400" dirty="0">
                <a:solidFill>
                  <a:srgbClr val="C00000"/>
                </a:solidFill>
                <a:latin typeface="Eras Bold ITC" panose="020B0907030504020204" pitchFamily="34" charset="0"/>
              </a:rPr>
              <a:t>And now… Lunch!</a:t>
            </a:r>
          </a:p>
        </p:txBody>
      </p:sp>
    </p:spTree>
    <p:extLst>
      <p:ext uri="{BB962C8B-B14F-4D97-AF65-F5344CB8AC3E}">
        <p14:creationId xmlns:p14="http://schemas.microsoft.com/office/powerpoint/2010/main" val="3063801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d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Tree>
    <p:extLst>
      <p:ext uri="{BB962C8B-B14F-4D97-AF65-F5344CB8AC3E}">
        <p14:creationId xmlns:p14="http://schemas.microsoft.com/office/powerpoint/2010/main" val="424259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5" name="TextBox 4">
            <a:extLst>
              <a:ext uri="{FF2B5EF4-FFF2-40B4-BE49-F238E27FC236}">
                <a16:creationId xmlns:a16="http://schemas.microsoft.com/office/drawing/2014/main" id="{FF0264C4-702D-4ED8-8873-23B3165CCE8B}"/>
              </a:ext>
            </a:extLst>
          </p:cNvPr>
          <p:cNvSpPr txBox="1"/>
          <p:nvPr/>
        </p:nvSpPr>
        <p:spPr>
          <a:xfrm>
            <a:off x="3156692" y="2187029"/>
            <a:ext cx="2824812" cy="769441"/>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4400" dirty="0">
                <a:solidFill>
                  <a:srgbClr val="C00000"/>
                </a:solidFill>
                <a:latin typeface="Eras Bold ITC" panose="020B0907030504020204" pitchFamily="34" charset="0"/>
              </a:rPr>
              <a:t>Stretch!!!</a:t>
            </a:r>
          </a:p>
        </p:txBody>
      </p:sp>
    </p:spTree>
    <p:extLst>
      <p:ext uri="{BB962C8B-B14F-4D97-AF65-F5344CB8AC3E}">
        <p14:creationId xmlns:p14="http://schemas.microsoft.com/office/powerpoint/2010/main" val="3869142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5" name="TextBox 4">
            <a:extLst>
              <a:ext uri="{FF2B5EF4-FFF2-40B4-BE49-F238E27FC236}">
                <a16:creationId xmlns:a16="http://schemas.microsoft.com/office/drawing/2014/main" id="{FF0264C4-702D-4ED8-8873-23B3165CCE8B}"/>
              </a:ext>
            </a:extLst>
          </p:cNvPr>
          <p:cNvSpPr txBox="1"/>
          <p:nvPr/>
        </p:nvSpPr>
        <p:spPr>
          <a:xfrm>
            <a:off x="302400" y="2101219"/>
            <a:ext cx="8740800" cy="76944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4400" dirty="0">
                <a:solidFill>
                  <a:srgbClr val="C00000"/>
                </a:solidFill>
                <a:latin typeface="Eras Bold ITC" panose="020B0907030504020204" pitchFamily="34" charset="0"/>
              </a:rPr>
              <a:t>IT News</a:t>
            </a:r>
          </a:p>
        </p:txBody>
      </p:sp>
    </p:spTree>
    <p:extLst>
      <p:ext uri="{BB962C8B-B14F-4D97-AF65-F5344CB8AC3E}">
        <p14:creationId xmlns:p14="http://schemas.microsoft.com/office/powerpoint/2010/main" val="2867323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9573</TotalTime>
  <Words>2133</Words>
  <Application>Microsoft Office PowerPoint</Application>
  <PresentationFormat>On-screen Show (16:9)</PresentationFormat>
  <Paragraphs>527</Paragraphs>
  <Slides>73</Slides>
  <Notes>56</Notes>
  <HiddenSlides>0</HiddenSlides>
  <MMClips>1</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73</vt:i4>
      </vt:variant>
    </vt:vector>
  </HeadingPairs>
  <TitlesOfParts>
    <vt:vector size="79" baseType="lpstr">
      <vt:lpstr>Arial</vt:lpstr>
      <vt:lpstr>Arial Black</vt:lpstr>
      <vt:lpstr>Calibri</vt:lpstr>
      <vt:lpstr>Eras Bold ITC</vt:lpstr>
      <vt:lpstr>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Academic Enhancement Fund</vt:lpstr>
      <vt:lpstr>Academic Enhancement Fund</vt:lpstr>
      <vt:lpstr>Academic Enhancement Fund</vt:lpstr>
      <vt:lpstr>Multi-factor Authentication (MFA)</vt:lpstr>
      <vt:lpstr>Multi-factor Authentication (MFA)</vt:lpstr>
      <vt:lpstr>Multi-factor Authentication (MFA)</vt:lpstr>
      <vt:lpstr>Multi-factor Authentication (MFA)</vt:lpstr>
      <vt:lpstr>uPrint MobilePrint</vt:lpstr>
      <vt:lpstr>uPrint MobilePrint</vt:lpstr>
      <vt:lpstr>Updates from APPS</vt:lpstr>
      <vt:lpstr>Long Distance Authorization Codes</vt:lpstr>
      <vt:lpstr>Redbird Life</vt:lpstr>
      <vt:lpstr>PowerPoint Presentation</vt:lpstr>
      <vt:lpstr>PowerPoint Presentation</vt:lpstr>
      <vt:lpstr>PowerPoint Presentation</vt:lpstr>
      <vt:lpstr>My.IllinoisState.edu</vt:lpstr>
      <vt:lpstr>Campus Solutions</vt:lpstr>
      <vt:lpstr>Contact Us</vt:lpstr>
      <vt:lpstr>PowerPoint Presentation</vt:lpstr>
      <vt:lpstr>PowerPoint Presentation</vt:lpstr>
      <vt:lpstr>PowerPoint Presentation</vt:lpstr>
      <vt:lpstr>PowerPoint Presentation</vt:lpstr>
      <vt:lpstr>Cherwell Classification System</vt:lpstr>
      <vt:lpstr>Cherwell Classification System</vt:lpstr>
      <vt:lpstr>Working Group Members</vt:lpstr>
      <vt:lpstr>Tech Alerts 2.0</vt:lpstr>
      <vt:lpstr>Tech Alerts 2.0</vt:lpstr>
      <vt:lpstr>Student Technology Education</vt:lpstr>
      <vt:lpstr>TSC Live Chat</vt:lpstr>
      <vt:lpstr>Technology Support Center New Location</vt:lpstr>
      <vt:lpstr>Data Center Network Upgrade</vt:lpstr>
      <vt:lpstr>    Server Updating</vt:lpstr>
      <vt:lpstr> Upgrades</vt:lpstr>
      <vt:lpstr>Supporting Innovation Esports</vt:lpstr>
      <vt:lpstr>Supporting Innovation AR/VR</vt:lpstr>
      <vt:lpstr>Supporting Innovation SEE Program Enhancement</vt:lpstr>
      <vt:lpstr>PowerPoint Presentation</vt:lpstr>
      <vt:lpstr>Data Stewardship Council Portfolio  Fiscal Year 2019 Year in Review</vt:lpstr>
      <vt:lpstr>Types of Projects Completed</vt:lpstr>
      <vt:lpstr>By the Numbers</vt:lpstr>
      <vt:lpstr>PowerPoint Presentation</vt:lpstr>
      <vt:lpstr>PowerPoint Presentation</vt:lpstr>
      <vt:lpstr>A Word from Mark Walbert</vt:lpstr>
      <vt:lpstr>3D Printing Update</vt:lpstr>
      <vt:lpstr>251% Fall to Spring Growth!</vt:lpstr>
      <vt:lpstr>New 3D Printer LulzBot TAZ 6</vt:lpstr>
      <vt:lpstr>College Computer Lab Update</vt:lpstr>
      <vt:lpstr>Where we started</vt:lpstr>
      <vt:lpstr>Where We Are Now</vt:lpstr>
      <vt:lpstr>Impact Last Academic Year</vt:lpstr>
      <vt:lpstr>Collaboration Station Update</vt:lpstr>
      <vt:lpstr>Collaboration.Next</vt:lpstr>
      <vt:lpstr>IT services @ Milner</vt:lpstr>
      <vt:lpstr>LAAB – Library as a Lab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Derek</dc:creator>
  <cp:lastModifiedBy>Carla Birckelbaw</cp:lastModifiedBy>
  <cp:revision>23</cp:revision>
  <dcterms:created xsi:type="dcterms:W3CDTF">2016-07-01T14:13:07Z</dcterms:created>
  <dcterms:modified xsi:type="dcterms:W3CDTF">2019-08-06T12:17:54Z</dcterms:modified>
</cp:coreProperties>
</file>