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60" r:id="rId6"/>
    <p:sldId id="271" r:id="rId7"/>
    <p:sldId id="273" r:id="rId8"/>
    <p:sldId id="264" r:id="rId9"/>
    <p:sldId id="274" r:id="rId10"/>
    <p:sldId id="263" r:id="rId11"/>
    <p:sldId id="265" r:id="rId12"/>
    <p:sldId id="266" r:id="rId13"/>
    <p:sldId id="262" r:id="rId14"/>
    <p:sldId id="261" r:id="rId15"/>
    <p:sldId id="270" r:id="rId16"/>
    <p:sldId id="25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628" autoAdjust="0"/>
  </p:normalViewPr>
  <p:slideViewPr>
    <p:cSldViewPr snapToGrid="0" snapToObjects="1">
      <p:cViewPr varScale="1">
        <p:scale>
          <a:sx n="106" d="100"/>
          <a:sy n="106" d="100"/>
        </p:scale>
        <p:origin x="1764"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56C8B-6C39-46EF-8810-F3E61C522C48}"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8CEAC-B183-4F61-9ACB-253D235719CA}" type="slidenum">
              <a:rPr lang="en-US" smtClean="0"/>
              <a:t>‹#›</a:t>
            </a:fld>
            <a:endParaRPr lang="en-US"/>
          </a:p>
        </p:txBody>
      </p:sp>
    </p:spTree>
    <p:extLst>
      <p:ext uri="{BB962C8B-B14F-4D97-AF65-F5344CB8AC3E}">
        <p14:creationId xmlns:p14="http://schemas.microsoft.com/office/powerpoint/2010/main" val="117201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will discuss advancing</a:t>
            </a:r>
            <a:r>
              <a:rPr lang="en-US" baseline="0" dirty="0"/>
              <a:t> your career, while many tips I think could apply to getting your first real job most of them are from the perspective of getting that next job.  Your application materials need to take a little different shape when just graduating from college.</a:t>
            </a:r>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1</a:t>
            </a:fld>
            <a:endParaRPr lang="en-US"/>
          </a:p>
        </p:txBody>
      </p:sp>
    </p:spTree>
    <p:extLst>
      <p:ext uri="{BB962C8B-B14F-4D97-AF65-F5344CB8AC3E}">
        <p14:creationId xmlns:p14="http://schemas.microsoft.com/office/powerpoint/2010/main" val="3121576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Prep</a:t>
            </a:r>
          </a:p>
          <a:p>
            <a:pPr lvl="1"/>
            <a:r>
              <a:rPr lang="en-US" dirty="0"/>
              <a:t>Read up on company facts and any current press releases and recent company</a:t>
            </a:r>
            <a:r>
              <a:rPr lang="en-US" baseline="0" dirty="0"/>
              <a:t> highlights</a:t>
            </a:r>
            <a:endParaRPr lang="en-US" dirty="0"/>
          </a:p>
          <a:p>
            <a:pPr lvl="1"/>
            <a:r>
              <a:rPr lang="en-US" dirty="0"/>
              <a:t>Question Banks, Situation/Problem-&gt;Solution how did you contribute to that solution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baseline="0" dirty="0"/>
              <a:t>Sample Prep Sheet - </a:t>
            </a:r>
            <a:r>
              <a:rPr lang="en-US" dirty="0"/>
              <a:t>Know your own resume, you don’t always have to use the same example from your most recent job, show some diversity</a:t>
            </a:r>
          </a:p>
          <a:p>
            <a:pPr lvl="1"/>
            <a:r>
              <a:rPr lang="en-US" dirty="0"/>
              <a:t>Practice with someone else – Memorize some answers is ok</a:t>
            </a:r>
          </a:p>
          <a:p>
            <a:pPr lvl="1"/>
            <a:r>
              <a:rPr lang="en-US" dirty="0"/>
              <a:t>Ask around, know people who work there get a feeling for the interview process, 1 panel, multiple</a:t>
            </a:r>
            <a:r>
              <a:rPr lang="en-US" baseline="0" dirty="0"/>
              <a:t> people, multiple sessions.</a:t>
            </a:r>
          </a:p>
          <a:p>
            <a:pPr lvl="1"/>
            <a:r>
              <a:rPr lang="en-US" baseline="0" dirty="0"/>
              <a:t>Questions for Employer</a:t>
            </a:r>
          </a:p>
          <a:p>
            <a:r>
              <a:rPr lang="en-US" dirty="0"/>
              <a:t>Dress</a:t>
            </a:r>
          </a:p>
          <a:p>
            <a:r>
              <a:rPr lang="en-US" dirty="0"/>
              <a:t>	Always</a:t>
            </a:r>
            <a:r>
              <a:rPr lang="en-US" baseline="0" dirty="0"/>
              <a:t> Dress as well as or better than those interviewing you</a:t>
            </a:r>
          </a:p>
          <a:p>
            <a:r>
              <a:rPr lang="en-US" baseline="0" dirty="0"/>
              <a:t>	Grooming</a:t>
            </a:r>
            <a:endParaRPr lang="en-US" dirty="0"/>
          </a:p>
          <a:p>
            <a:r>
              <a:rPr lang="en-US" dirty="0"/>
              <a:t>Arrive Early</a:t>
            </a:r>
          </a:p>
          <a:p>
            <a:r>
              <a:rPr lang="en-US" dirty="0"/>
              <a:t>Eye Contact, Control your Fidgeting </a:t>
            </a:r>
          </a:p>
          <a:p>
            <a:r>
              <a:rPr lang="en-US" dirty="0"/>
              <a:t>Its ok to jot quick notes, or ask someone to repeat a question</a:t>
            </a:r>
          </a:p>
          <a:p>
            <a:r>
              <a:rPr lang="en-US" dirty="0"/>
              <a:t>Provide</a:t>
            </a:r>
            <a:r>
              <a:rPr lang="en-US" baseline="0" dirty="0"/>
              <a:t>/Bring Handouts, not just resume, but could be samples of work or architecture diagrams that you have done.  </a:t>
            </a:r>
          </a:p>
          <a:p>
            <a:r>
              <a:rPr lang="en-US" baseline="0" dirty="0"/>
              <a:t>You may not be able to give them away but you may be able to share them</a:t>
            </a:r>
            <a:endParaRPr lang="en-US" dirty="0"/>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10</a:t>
            </a:fld>
            <a:endParaRPr lang="en-US"/>
          </a:p>
        </p:txBody>
      </p:sp>
    </p:spTree>
    <p:extLst>
      <p:ext uri="{BB962C8B-B14F-4D97-AF65-F5344CB8AC3E}">
        <p14:creationId xmlns:p14="http://schemas.microsoft.com/office/powerpoint/2010/main" val="4025897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Send a Thank you and send it quick, email is ok whatever way you can find to connect with people. </a:t>
            </a:r>
          </a:p>
          <a:p>
            <a:r>
              <a:rPr lang="en-US" dirty="0"/>
              <a:t>	It may also be an opportunity to reflect on something you re-thought about later adding</a:t>
            </a:r>
            <a:r>
              <a:rPr lang="en-US" baseline="0" dirty="0"/>
              <a:t> more info</a:t>
            </a:r>
            <a:r>
              <a:rPr lang="en-US" dirty="0"/>
              <a:t>.</a:t>
            </a:r>
            <a:r>
              <a:rPr lang="en-US" baseline="0" dirty="0"/>
              <a:t>  </a:t>
            </a:r>
            <a:r>
              <a:rPr lang="en-US" dirty="0"/>
              <a:t>X asked me this</a:t>
            </a:r>
            <a:r>
              <a:rPr lang="en-US" baseline="0" dirty="0"/>
              <a:t> question and I had a little more time to think about it, and ...</a:t>
            </a:r>
            <a:endParaRPr lang="en-US" dirty="0"/>
          </a:p>
          <a:p>
            <a:endParaRPr lang="en-US" dirty="0"/>
          </a:p>
          <a:p>
            <a:r>
              <a:rPr lang="en-US" dirty="0"/>
              <a:t>If there</a:t>
            </a:r>
            <a:r>
              <a:rPr lang="en-US" baseline="0" dirty="0"/>
              <a:t> is only 1 perfect job out there for you, you might be in trouble, find something you love, that excites your passion, </a:t>
            </a:r>
          </a:p>
          <a:p>
            <a:endParaRPr lang="en-US" dirty="0"/>
          </a:p>
          <a:p>
            <a:pPr lvl="1"/>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11</a:t>
            </a:fld>
            <a:endParaRPr lang="en-US"/>
          </a:p>
        </p:txBody>
      </p:sp>
    </p:spTree>
    <p:extLst>
      <p:ext uri="{BB962C8B-B14F-4D97-AF65-F5344CB8AC3E}">
        <p14:creationId xmlns:p14="http://schemas.microsoft.com/office/powerpoint/2010/main" val="661992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12</a:t>
            </a:fld>
            <a:endParaRPr lang="en-US"/>
          </a:p>
        </p:txBody>
      </p:sp>
    </p:spTree>
    <p:extLst>
      <p:ext uri="{BB962C8B-B14F-4D97-AF65-F5344CB8AC3E}">
        <p14:creationId xmlns:p14="http://schemas.microsoft.com/office/powerpoint/2010/main" val="33502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ever talked</a:t>
            </a:r>
            <a:r>
              <a:rPr lang="en-US" baseline="0" dirty="0"/>
              <a:t> to anyone in your current employment place (a supervisor) about your possible advancement? Do you have mentor or coach who can guide you or be a legitimate sounding board?</a:t>
            </a:r>
          </a:p>
          <a:p>
            <a:endParaRPr lang="en-US" dirty="0"/>
          </a:p>
          <a:p>
            <a:r>
              <a:rPr lang="en-US" dirty="0"/>
              <a:t>Money $$</a:t>
            </a:r>
          </a:p>
          <a:p>
            <a:pPr lvl="1"/>
            <a:r>
              <a:rPr lang="en-US" dirty="0"/>
              <a:t>Your underpaid compared to who? Are they in the same job as you, do they have the same title? Noticed I didn’t mention same skills or experience.</a:t>
            </a:r>
          </a:p>
          <a:p>
            <a:pPr lvl="1"/>
            <a:r>
              <a:rPr lang="en-US" dirty="0"/>
              <a:t>Compared to some survey? Where you don’t really know the poll counts or other validations that make it a like for like comparison of you to all those other people with a related or similar title</a:t>
            </a:r>
          </a:p>
          <a:p>
            <a:pPr lvl="1"/>
            <a:r>
              <a:rPr lang="en-US" dirty="0"/>
              <a:t>Have you ever asked your boss directly for a raise and how do you justify it? More responsibilities, carrying a bigger load than others, mentoring others </a:t>
            </a:r>
          </a:p>
          <a:p>
            <a:r>
              <a:rPr lang="en-US" dirty="0"/>
              <a:t>Environment</a:t>
            </a:r>
          </a:p>
          <a:p>
            <a:pPr lvl="1"/>
            <a:r>
              <a:rPr lang="en-US" dirty="0"/>
              <a:t>Too much Stress, not enough stress</a:t>
            </a:r>
          </a:p>
          <a:p>
            <a:pPr lvl="1"/>
            <a:r>
              <a:rPr lang="en-US" dirty="0"/>
              <a:t>Not</a:t>
            </a:r>
            <a:r>
              <a:rPr lang="en-US" baseline="0" dirty="0"/>
              <a:t> Gelling with co-workers</a:t>
            </a:r>
            <a:endParaRPr lang="en-US" dirty="0"/>
          </a:p>
          <a:p>
            <a:r>
              <a:rPr lang="en-US" dirty="0"/>
              <a:t>You have more to contribute than you are able to in your current position</a:t>
            </a:r>
          </a:p>
          <a:p>
            <a:pPr lvl="1"/>
            <a:r>
              <a:rPr lang="en-US" dirty="0"/>
              <a:t>Feel held back, outpacing your peers</a:t>
            </a:r>
          </a:p>
          <a:p>
            <a:endParaRPr lang="en-US" baseline="0" dirty="0"/>
          </a:p>
          <a:p>
            <a:r>
              <a:rPr lang="en-US" baseline="0" dirty="0"/>
              <a:t>Now you need to figure out how to express it so it doesn’t seem like you’re the problem or just greedy or needy...</a:t>
            </a:r>
          </a:p>
          <a:p>
            <a:endParaRPr lang="en-US" baseline="0" dirty="0"/>
          </a:p>
          <a:p>
            <a:r>
              <a:rPr lang="en-US" baseline="0" dirty="0"/>
              <a:t>For the sake of this discussion you want to advance in the same field, however remember most soft skills translate across and many have learned technical skills can be trained but behaviors are inherent</a:t>
            </a:r>
          </a:p>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2</a:t>
            </a:fld>
            <a:endParaRPr lang="en-US"/>
          </a:p>
        </p:txBody>
      </p:sp>
    </p:spTree>
    <p:extLst>
      <p:ext uri="{BB962C8B-B14F-4D97-AF65-F5344CB8AC3E}">
        <p14:creationId xmlns:p14="http://schemas.microsoft.com/office/powerpoint/2010/main" val="3967968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aseline="0" dirty="0"/>
              <a:t>Recognize you are competing with other top candidates so bring you’re A game from the start.</a:t>
            </a:r>
          </a:p>
          <a:p>
            <a:pPr marL="0" indent="0">
              <a:buFont typeface="+mj-lt"/>
              <a:buNone/>
            </a:pPr>
            <a:endParaRPr lang="en-US" baseline="0" dirty="0"/>
          </a:p>
          <a:p>
            <a:pPr marL="0" indent="0">
              <a:buFont typeface="+mj-lt"/>
              <a:buNone/>
            </a:pPr>
            <a:r>
              <a:rPr lang="en-US" baseline="0" dirty="0"/>
              <a:t>We make a plan, we execute the plan!</a:t>
            </a:r>
            <a:endParaRPr lang="en-US" dirty="0"/>
          </a:p>
          <a:p>
            <a:pPr marL="514350" indent="-514350">
              <a:buFont typeface="+mj-lt"/>
              <a:buAutoNum type="arabicPeriod"/>
            </a:pPr>
            <a:r>
              <a:rPr lang="en-US" dirty="0"/>
              <a:t>Religious? Pray! </a:t>
            </a:r>
          </a:p>
          <a:p>
            <a:pPr marL="514350" indent="-514350">
              <a:buFont typeface="+mj-lt"/>
              <a:buAutoNum type="arabicPeriod"/>
            </a:pPr>
            <a:r>
              <a:rPr lang="en-US" dirty="0"/>
              <a:t>Update Resume/Cover Letter/References </a:t>
            </a:r>
          </a:p>
          <a:p>
            <a:pPr marL="514350" indent="-514350">
              <a:buFont typeface="+mj-lt"/>
              <a:buAutoNum type="arabicPeriod"/>
            </a:pPr>
            <a:r>
              <a:rPr lang="en-US" dirty="0"/>
              <a:t>Review Resume with other people  - Get a Mentor</a:t>
            </a:r>
            <a:r>
              <a:rPr lang="en-US" baseline="0" dirty="0"/>
              <a:t> if you don’t have one</a:t>
            </a:r>
            <a:endParaRPr lang="en-US" dirty="0"/>
          </a:p>
          <a:p>
            <a:pPr marL="514350" indent="-514350">
              <a:buFont typeface="+mj-lt"/>
              <a:buAutoNum type="arabicPeriod"/>
            </a:pPr>
            <a:r>
              <a:rPr lang="en-US" dirty="0"/>
              <a:t>Post Resume Online Resume and Professional Profile </a:t>
            </a:r>
            <a:r>
              <a:rPr lang="en-US" dirty="0" err="1"/>
              <a:t>Linkedin</a:t>
            </a:r>
            <a:r>
              <a:rPr lang="en-US" dirty="0"/>
              <a:t>, </a:t>
            </a:r>
            <a:r>
              <a:rPr lang="en-US" dirty="0" err="1"/>
              <a:t>Careerbuilder</a:t>
            </a:r>
            <a:r>
              <a:rPr lang="en-US" dirty="0"/>
              <a:t>, Monster, Dice, </a:t>
            </a:r>
          </a:p>
          <a:p>
            <a:pPr marL="514350" indent="-514350">
              <a:buFont typeface="+mj-lt"/>
              <a:buAutoNum type="arabicPeriod"/>
            </a:pPr>
            <a:r>
              <a:rPr lang="en-US" dirty="0"/>
              <a:t>Get the word out that your looking</a:t>
            </a:r>
          </a:p>
          <a:p>
            <a:pPr marL="514350" indent="-514350">
              <a:buFont typeface="+mj-lt"/>
              <a:buAutoNum type="arabicPeriod"/>
            </a:pPr>
            <a:r>
              <a:rPr lang="en-US" dirty="0"/>
              <a:t>Bookmark all current local job sites, major employers, create favorite searches </a:t>
            </a:r>
          </a:p>
          <a:p>
            <a:pPr marL="514350" indent="-514350">
              <a:buFont typeface="+mj-lt"/>
              <a:buAutoNum type="arabicPeriod"/>
            </a:pPr>
            <a:r>
              <a:rPr lang="en-US" dirty="0"/>
              <a:t>Dry clean suit</a:t>
            </a:r>
          </a:p>
          <a:p>
            <a:pPr marL="514350" indent="-514350">
              <a:buFont typeface="+mj-lt"/>
              <a:buAutoNum type="arabicPeriod"/>
            </a:pPr>
            <a:r>
              <a:rPr lang="en-US" dirty="0"/>
              <a:t>Review</a:t>
            </a:r>
            <a:r>
              <a:rPr lang="en-US" baseline="0" dirty="0"/>
              <a:t> y</a:t>
            </a:r>
            <a:r>
              <a:rPr lang="en-US" dirty="0"/>
              <a:t>our own of knowledge, terminology for different aspects of your career (PMP, ITIL)</a:t>
            </a:r>
          </a:p>
          <a:p>
            <a:pPr marL="514350" indent="-514350">
              <a:buFont typeface="+mj-lt"/>
              <a:buAutoNum type="arabicPeriod"/>
            </a:pPr>
            <a:r>
              <a:rPr lang="en-US" dirty="0"/>
              <a:t>Network Attend Professional Group Meetings</a:t>
            </a:r>
          </a:p>
          <a:p>
            <a:pPr marL="514350" indent="-514350">
              <a:buFont typeface="+mj-lt"/>
              <a:buAutoNum type="arabicPeriod"/>
            </a:pPr>
            <a:r>
              <a:rPr lang="en-US" dirty="0"/>
              <a:t>Do online training</a:t>
            </a:r>
          </a:p>
          <a:p>
            <a:pPr marL="514350" indent="-514350">
              <a:buFont typeface="+mj-lt"/>
              <a:buAutoNum type="arabicPeriod"/>
            </a:pPr>
            <a:r>
              <a:rPr lang="en-US" dirty="0"/>
              <a:t>Read up current trade publications (</a:t>
            </a:r>
            <a:r>
              <a:rPr lang="en-US" dirty="0" err="1"/>
              <a:t>Educause</a:t>
            </a:r>
            <a:r>
              <a:rPr lang="en-US" dirty="0"/>
              <a:t>, Forums) – looking for discussions on current trends, some you may have experience with, some you may want to learn what it takes to be successful with</a:t>
            </a:r>
          </a:p>
          <a:p>
            <a:pPr marL="514350" indent="-514350">
              <a:buFont typeface="+mj-lt"/>
              <a:buAutoNum type="arabicPeriod"/>
            </a:pPr>
            <a:r>
              <a:rPr lang="en-US" dirty="0"/>
              <a:t>Search and Apply for Jobs - </a:t>
            </a:r>
          </a:p>
          <a:p>
            <a:pPr marL="514350" indent="-514350">
              <a:buFont typeface="+mj-lt"/>
              <a:buAutoNum type="arabicPeriod"/>
            </a:pPr>
            <a:r>
              <a:rPr lang="en-US" dirty="0"/>
              <a:t>Interview</a:t>
            </a:r>
          </a:p>
          <a:p>
            <a:pPr marL="514350" indent="-514350">
              <a:buFont typeface="+mj-lt"/>
              <a:buAutoNum type="arabicPeriod"/>
            </a:pPr>
            <a:r>
              <a:rPr lang="en-US" dirty="0"/>
              <a:t>Follow-Up</a:t>
            </a:r>
          </a:p>
          <a:p>
            <a:pPr marL="514350" indent="-514350">
              <a:buFont typeface="+mj-lt"/>
              <a:buAutoNum type="arabicPeriod"/>
            </a:pPr>
            <a:r>
              <a:rPr lang="en-US" dirty="0"/>
              <a:t>Negotiate/Accept or Decline</a:t>
            </a:r>
          </a:p>
          <a:p>
            <a:pPr marL="514350" indent="-514350">
              <a:buFont typeface="+mj-lt"/>
              <a:buAutoNum type="arabicPeriod"/>
            </a:pPr>
            <a:r>
              <a:rPr lang="en-US" dirty="0"/>
              <a:t>Plan</a:t>
            </a:r>
            <a:r>
              <a:rPr lang="en-US" baseline="0" dirty="0"/>
              <a:t> your first 100 days</a:t>
            </a:r>
            <a:endParaRPr lang="en-US" dirty="0"/>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3</a:t>
            </a:fld>
            <a:endParaRPr lang="en-US"/>
          </a:p>
        </p:txBody>
      </p:sp>
    </p:spTree>
    <p:extLst>
      <p:ext uri="{BB962C8B-B14F-4D97-AF65-F5344CB8AC3E}">
        <p14:creationId xmlns:p14="http://schemas.microsoft.com/office/powerpoint/2010/main" val="3065838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need an elevator speech you can tell anyone when you say I’m looking for a job, something that describes you well but in that 1 minute of time you may</a:t>
            </a:r>
            <a:r>
              <a:rPr lang="en-US" baseline="0" dirty="0"/>
              <a:t> have.  Connect your background to terms and jobs titles they understand.</a:t>
            </a:r>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4</a:t>
            </a:fld>
            <a:endParaRPr lang="en-US"/>
          </a:p>
        </p:txBody>
      </p:sp>
    </p:spTree>
    <p:extLst>
      <p:ext uri="{BB962C8B-B14F-4D97-AF65-F5344CB8AC3E}">
        <p14:creationId xmlns:p14="http://schemas.microsoft.com/office/powerpoint/2010/main" val="363939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Connect the Refer to Job Posting/Job Description</a:t>
            </a:r>
          </a:p>
          <a:p>
            <a:pPr lvl="1"/>
            <a:r>
              <a:rPr lang="en-US" dirty="0"/>
              <a:t>Recommend you save it for later</a:t>
            </a:r>
          </a:p>
          <a:p>
            <a:pPr lvl="1"/>
            <a:r>
              <a:rPr lang="en-US" dirty="0"/>
              <a:t>Use it to adjust keywords in resume</a:t>
            </a:r>
          </a:p>
          <a:p>
            <a:r>
              <a:rPr lang="en-US" dirty="0"/>
              <a:t>Connect required </a:t>
            </a:r>
            <a:r>
              <a:rPr lang="en-US" dirty="0" err="1"/>
              <a:t>quals</a:t>
            </a:r>
            <a:r>
              <a:rPr lang="en-US" dirty="0"/>
              <a:t> to your resume</a:t>
            </a:r>
          </a:p>
          <a:p>
            <a:r>
              <a:rPr lang="en-US" dirty="0"/>
              <a:t>Highlight achievements and traits that help you stand out.</a:t>
            </a:r>
          </a:p>
          <a:p>
            <a:r>
              <a:rPr lang="en-US" sz="1200" b="1" kern="1200" dirty="0">
                <a:solidFill>
                  <a:schemeClr val="tx1"/>
                </a:solidFill>
                <a:effectLst/>
                <a:latin typeface="+mn-lt"/>
                <a:ea typeface="+mn-ea"/>
                <a:cs typeface="+mn-cs"/>
              </a:rPr>
              <a:t>Top 10 words</a:t>
            </a:r>
            <a:r>
              <a:rPr lang="en-US" sz="1200" kern="1200" dirty="0">
                <a:solidFill>
                  <a:schemeClr val="tx1"/>
                </a:solidFill>
                <a:effectLst/>
                <a:latin typeface="+mn-lt"/>
                <a:ea typeface="+mn-ea"/>
                <a:cs typeface="+mn-cs"/>
              </a:rPr>
              <a:t> to use in an interview or cover letter to describe yourself and your work history are:</a:t>
            </a:r>
          </a:p>
          <a:p>
            <a:pPr lvl="0"/>
            <a:r>
              <a:rPr lang="en-US" sz="1200" kern="1200" dirty="0">
                <a:solidFill>
                  <a:schemeClr val="tx1"/>
                </a:solidFill>
                <a:effectLst/>
                <a:latin typeface="+mn-lt"/>
                <a:ea typeface="+mn-ea"/>
                <a:cs typeface="+mn-cs"/>
              </a:rPr>
              <a:t>Achieve</a:t>
            </a:r>
          </a:p>
          <a:p>
            <a:pPr lvl="0"/>
            <a:r>
              <a:rPr lang="en-US" sz="1200" kern="1200" dirty="0">
                <a:solidFill>
                  <a:schemeClr val="tx1"/>
                </a:solidFill>
                <a:effectLst/>
                <a:latin typeface="+mn-lt"/>
                <a:ea typeface="+mn-ea"/>
                <a:cs typeface="+mn-cs"/>
              </a:rPr>
              <a:t>Analyze </a:t>
            </a:r>
          </a:p>
          <a:p>
            <a:pPr lvl="0"/>
            <a:r>
              <a:rPr lang="en-US" sz="1200" kern="1200" dirty="0">
                <a:solidFill>
                  <a:schemeClr val="tx1"/>
                </a:solidFill>
                <a:effectLst/>
                <a:latin typeface="+mn-lt"/>
                <a:ea typeface="+mn-ea"/>
                <a:cs typeface="+mn-cs"/>
              </a:rPr>
              <a:t>Create </a:t>
            </a:r>
          </a:p>
          <a:p>
            <a:pPr lvl="0"/>
            <a:r>
              <a:rPr lang="en-US" sz="1200" kern="1200" dirty="0">
                <a:solidFill>
                  <a:schemeClr val="tx1"/>
                </a:solidFill>
                <a:effectLst/>
                <a:latin typeface="+mn-lt"/>
                <a:ea typeface="+mn-ea"/>
                <a:cs typeface="+mn-cs"/>
              </a:rPr>
              <a:t>Implement </a:t>
            </a:r>
          </a:p>
          <a:p>
            <a:pPr lvl="0"/>
            <a:r>
              <a:rPr lang="en-US" sz="1200" kern="1200" dirty="0">
                <a:solidFill>
                  <a:schemeClr val="tx1"/>
                </a:solidFill>
                <a:effectLst/>
                <a:latin typeface="+mn-lt"/>
                <a:ea typeface="+mn-ea"/>
                <a:cs typeface="+mn-cs"/>
              </a:rPr>
              <a:t>Organize </a:t>
            </a:r>
          </a:p>
          <a:p>
            <a:pPr lvl="0"/>
            <a:r>
              <a:rPr lang="en-US" sz="1200" kern="1200" dirty="0">
                <a:solidFill>
                  <a:schemeClr val="tx1"/>
                </a:solidFill>
                <a:effectLst/>
                <a:latin typeface="+mn-lt"/>
                <a:ea typeface="+mn-ea"/>
                <a:cs typeface="+mn-cs"/>
              </a:rPr>
              <a:t>Persuade </a:t>
            </a:r>
          </a:p>
          <a:p>
            <a:pPr lvl="0"/>
            <a:r>
              <a:rPr lang="en-US" sz="1200" kern="1200" dirty="0">
                <a:solidFill>
                  <a:schemeClr val="tx1"/>
                </a:solidFill>
                <a:effectLst/>
                <a:latin typeface="+mn-lt"/>
                <a:ea typeface="+mn-ea"/>
                <a:cs typeface="+mn-cs"/>
              </a:rPr>
              <a:t>Produce </a:t>
            </a:r>
          </a:p>
          <a:p>
            <a:pPr lvl="0"/>
            <a:r>
              <a:rPr lang="en-US" sz="1200" kern="1200" dirty="0">
                <a:solidFill>
                  <a:schemeClr val="tx1"/>
                </a:solidFill>
                <a:effectLst/>
                <a:latin typeface="+mn-lt"/>
                <a:ea typeface="+mn-ea"/>
                <a:cs typeface="+mn-cs"/>
              </a:rPr>
              <a:t>Reduce </a:t>
            </a:r>
          </a:p>
          <a:p>
            <a:pPr lvl="0"/>
            <a:r>
              <a:rPr lang="en-US" sz="1200" kern="1200" dirty="0">
                <a:solidFill>
                  <a:schemeClr val="tx1"/>
                </a:solidFill>
                <a:effectLst/>
                <a:latin typeface="+mn-lt"/>
                <a:ea typeface="+mn-ea"/>
                <a:cs typeface="+mn-cs"/>
              </a:rPr>
              <a:t>Revitalize </a:t>
            </a:r>
          </a:p>
          <a:p>
            <a:pPr lvl="0"/>
            <a:r>
              <a:rPr lang="en-US" sz="1200" kern="1200" dirty="0">
                <a:solidFill>
                  <a:schemeClr val="tx1"/>
                </a:solidFill>
                <a:effectLst/>
                <a:latin typeface="+mn-lt"/>
                <a:ea typeface="+mn-ea"/>
                <a:cs typeface="+mn-cs"/>
              </a:rPr>
              <a:t>Succeed </a:t>
            </a:r>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5</a:t>
            </a:fld>
            <a:endParaRPr lang="en-US"/>
          </a:p>
        </p:txBody>
      </p:sp>
    </p:spTree>
    <p:extLst>
      <p:ext uri="{BB962C8B-B14F-4D97-AF65-F5344CB8AC3E}">
        <p14:creationId xmlns:p14="http://schemas.microsoft.com/office/powerpoint/2010/main" val="1451663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1. No Evidence of Your Experience </a:t>
            </a:r>
          </a:p>
          <a:p>
            <a:r>
              <a:rPr lang="en-US" sz="1200" kern="1200" dirty="0">
                <a:solidFill>
                  <a:schemeClr val="tx1"/>
                </a:solidFill>
                <a:effectLst/>
                <a:latin typeface="+mn-lt"/>
                <a:ea typeface="+mn-ea"/>
                <a:cs typeface="+mn-cs"/>
              </a:rPr>
              <a:t>Your résumé should not merely list the jobs you've held; it should provide specific examples of how you achieved success. Résumé-writing professionals recommend using the PARS formula: Describe a Problem, the Action you took, the Results you achieved and Skills you applied.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2. Use of Personal Pronouns and Articles</a:t>
            </a:r>
          </a:p>
          <a:p>
            <a:r>
              <a:rPr lang="en-US" sz="1200" kern="1200" dirty="0">
                <a:solidFill>
                  <a:schemeClr val="tx1"/>
                </a:solidFill>
                <a:effectLst/>
                <a:latin typeface="+mn-lt"/>
                <a:ea typeface="+mn-ea"/>
                <a:cs typeface="+mn-cs"/>
              </a:rPr>
              <a:t>With just two pages to sell yourself, make each word count. Write in a telegraphic style, eliminating all personal pronouns and articles like "the," "a" and "an." Removing the "I," "me" and "my" from your résumé not only frees up space, but creates a subliminal perception of objectivity.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3. Irrelevant Information</a:t>
            </a:r>
          </a:p>
          <a:p>
            <a:r>
              <a:rPr lang="en-US" sz="1200" kern="1200" dirty="0">
                <a:solidFill>
                  <a:schemeClr val="tx1"/>
                </a:solidFill>
                <a:effectLst/>
                <a:latin typeface="+mn-lt"/>
                <a:ea typeface="+mn-ea"/>
                <a:cs typeface="+mn-cs"/>
              </a:rPr>
              <a:t>Irrelevant information keeps the reader from seeing your selling points. Weigh each portion of your experience from the hiring company's perspective to decide what to include and what to emphasize. If you're applying for an engineering position, for example, don't devote a whole paragraph to your job as a camp counselor unless the position has elements that are transferable to the engineering job. And never include information about your marital status, personal situation, hobbies or interests unless they are relevant to the job for which you're applying. </a:t>
            </a:r>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6</a:t>
            </a:fld>
            <a:endParaRPr lang="en-US"/>
          </a:p>
        </p:txBody>
      </p:sp>
    </p:spTree>
    <p:extLst>
      <p:ext uri="{BB962C8B-B14F-4D97-AF65-F5344CB8AC3E}">
        <p14:creationId xmlns:p14="http://schemas.microsoft.com/office/powerpoint/2010/main" val="2441105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Facts</a:t>
            </a:r>
          </a:p>
          <a:p>
            <a:pPr lvl="1"/>
            <a:r>
              <a:rPr lang="en-US" dirty="0"/>
              <a:t>Truthful and Accurate?</a:t>
            </a:r>
          </a:p>
          <a:p>
            <a:pPr lvl="1"/>
            <a:r>
              <a:rPr lang="en-US" dirty="0"/>
              <a:t>But speak confidently and represent your broader set of skills</a:t>
            </a:r>
          </a:p>
          <a:p>
            <a:pPr lvl="1"/>
            <a:r>
              <a:rPr lang="en-US" dirty="0"/>
              <a:t>Shouldn’t include life history</a:t>
            </a:r>
          </a:p>
          <a:p>
            <a:pPr lvl="1"/>
            <a:r>
              <a:rPr lang="en-US" dirty="0"/>
              <a:t>You can be selective about what dates you include</a:t>
            </a:r>
            <a:r>
              <a:rPr lang="en-US" baseline="0" dirty="0"/>
              <a:t> – we don’t want our book to be judged by its cover</a:t>
            </a:r>
            <a:endParaRPr lang="en-US" dirty="0"/>
          </a:p>
          <a:p>
            <a:r>
              <a:rPr lang="en-US" dirty="0"/>
              <a:t>Action words</a:t>
            </a:r>
          </a:p>
          <a:p>
            <a:r>
              <a:rPr lang="en-US" sz="1200" kern="1200" dirty="0">
                <a:solidFill>
                  <a:schemeClr val="tx1"/>
                </a:solidFill>
                <a:effectLst/>
                <a:latin typeface="+mn-lt"/>
                <a:ea typeface="+mn-ea"/>
                <a:cs typeface="+mn-cs"/>
              </a:rPr>
              <a:t>	Complete, Actively, Provide, Work with, Prepare, Responsible, Deliver timely,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Validate, translate, perform, assess, identify, conduct, utilize, perform, Increased, Grew, restructured, Achieved, generated, slashed, maintained, preserved,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Directed the functions, initiated, accountable for, managed, established, eliminated, streamlined, structured, formulated, Efficiency, business process improvement. leading, influencing organization, motivating, communicating, negotiating, successful, consistent, predictable</a:t>
            </a:r>
          </a:p>
          <a:p>
            <a:endParaRPr lang="en-US" dirty="0"/>
          </a:p>
          <a:p>
            <a:r>
              <a:rPr lang="en-US" dirty="0"/>
              <a:t>Quantify Your Message</a:t>
            </a:r>
          </a:p>
          <a:p>
            <a:pPr lvl="1"/>
            <a:r>
              <a:rPr lang="en-US" dirty="0"/>
              <a:t>real numbers, size,</a:t>
            </a:r>
            <a:r>
              <a:rPr lang="en-US" baseline="0" dirty="0"/>
              <a:t> scale, impact</a:t>
            </a:r>
          </a:p>
          <a:p>
            <a:pPr lvl="1"/>
            <a:endParaRPr lang="en-US" dirty="0"/>
          </a:p>
          <a:p>
            <a:r>
              <a:rPr lang="en-US" dirty="0"/>
              <a:t>Review current job postings for</a:t>
            </a:r>
            <a:r>
              <a:rPr lang="en-US" baseline="0" dirty="0"/>
              <a:t> key words and requirements and make sure those phrases appear in your resume as well.</a:t>
            </a:r>
          </a:p>
          <a:p>
            <a:endParaRPr lang="en-US" baseline="0" dirty="0"/>
          </a:p>
          <a:p>
            <a:r>
              <a:rPr lang="en-US" sz="1200" kern="1200" dirty="0">
                <a:solidFill>
                  <a:schemeClr val="tx1"/>
                </a:solidFill>
                <a:effectLst/>
                <a:latin typeface="+mn-lt"/>
                <a:ea typeface="+mn-ea"/>
                <a:cs typeface="+mn-cs"/>
              </a:rPr>
              <a:t>don't use words: responsible, my, mine, this, I, Also</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don't use "consultant" unless you mention a specific project and results/accomplishments</a:t>
            </a:r>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7</a:t>
            </a:fld>
            <a:endParaRPr lang="en-US"/>
          </a:p>
        </p:txBody>
      </p:sp>
    </p:spTree>
    <p:extLst>
      <p:ext uri="{BB962C8B-B14F-4D97-AF65-F5344CB8AC3E}">
        <p14:creationId xmlns:p14="http://schemas.microsoft.com/office/powerpoint/2010/main" val="104422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do it</a:t>
            </a:r>
          </a:p>
          <a:p>
            <a:pPr lvl="1"/>
            <a:r>
              <a:rPr lang="en-US" dirty="0"/>
              <a:t>Let your references know you are actively seeking so they can be on their best behavior.</a:t>
            </a:r>
          </a:p>
          <a:p>
            <a:pPr lvl="1"/>
            <a:r>
              <a:rPr lang="en-US" dirty="0"/>
              <a:t>If they have titles that are impressive leverage that</a:t>
            </a:r>
          </a:p>
          <a:p>
            <a:pPr lvl="1"/>
            <a:r>
              <a:rPr lang="en-US" dirty="0"/>
              <a:t>Don’t be afraid to state your relationship/set the stage for why they are a reference</a:t>
            </a:r>
          </a:p>
          <a:p>
            <a:pPr lvl="2"/>
            <a:r>
              <a:rPr lang="en-US" dirty="0"/>
              <a:t>Former Supervisor, Co-Worker</a:t>
            </a:r>
          </a:p>
          <a:p>
            <a:pPr lvl="2"/>
            <a:r>
              <a:rPr lang="en-US" dirty="0"/>
              <a:t>Don’t be afraid to remind them of good talking points</a:t>
            </a:r>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8</a:t>
            </a:fld>
            <a:endParaRPr lang="en-US"/>
          </a:p>
        </p:txBody>
      </p:sp>
    </p:spTree>
    <p:extLst>
      <p:ext uri="{BB962C8B-B14F-4D97-AF65-F5344CB8AC3E}">
        <p14:creationId xmlns:p14="http://schemas.microsoft.com/office/powerpoint/2010/main" val="3392474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Spelling</a:t>
            </a:r>
          </a:p>
          <a:p>
            <a:pPr lvl="1"/>
            <a:r>
              <a:rPr lang="en-US" dirty="0"/>
              <a:t>Don’t count on MS Word to find everything</a:t>
            </a:r>
          </a:p>
          <a:p>
            <a:r>
              <a:rPr lang="en-US" dirty="0"/>
              <a:t>Grammar</a:t>
            </a:r>
          </a:p>
          <a:p>
            <a:pPr lvl="1"/>
            <a:r>
              <a:rPr lang="en-US" dirty="0"/>
              <a:t>Read over it more than once</a:t>
            </a:r>
          </a:p>
          <a:p>
            <a:pPr lvl="1"/>
            <a:r>
              <a:rPr lang="en-US" dirty="0"/>
              <a:t>have someone else read over it who is know for their literacy</a:t>
            </a:r>
          </a:p>
          <a:p>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9</a:t>
            </a:fld>
            <a:endParaRPr lang="en-US"/>
          </a:p>
        </p:txBody>
      </p:sp>
    </p:spTree>
    <p:extLst>
      <p:ext uri="{BB962C8B-B14F-4D97-AF65-F5344CB8AC3E}">
        <p14:creationId xmlns:p14="http://schemas.microsoft.com/office/powerpoint/2010/main" val="33267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C222DF-4A0C-564A-BDC4-89C55FF98B72}"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96891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47701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37222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270142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C222DF-4A0C-564A-BDC4-89C55FF98B72}" type="datetimeFigureOut">
              <a:rPr lang="en-US" smtClean="0"/>
              <a:t>8/8/2019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77926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C222DF-4A0C-564A-BDC4-89C55FF98B72}"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42030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C222DF-4A0C-564A-BDC4-89C55FF98B72}" type="datetimeFigureOut">
              <a:rPr lang="en-US" smtClean="0"/>
              <a:t>8/8/2019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64773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C222DF-4A0C-564A-BDC4-89C55FF98B72}" type="datetimeFigureOut">
              <a:rPr lang="en-US" smtClean="0"/>
              <a:t>8/8/2019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23687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222DF-4A0C-564A-BDC4-89C55FF98B72}" type="datetimeFigureOut">
              <a:rPr lang="en-US" smtClean="0"/>
              <a:t>8/8/2019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797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8887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8/8/2019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903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whitebackground.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EC222DF-4A0C-564A-BDC4-89C55FF98B72}" type="datetimeFigureOut">
              <a:rPr lang="en-US" smtClean="0"/>
              <a:t>8/8/2019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0700931-7141-904F-B72F-E2098AC593DB}" type="slidenum">
              <a:rPr lang="en-US" smtClean="0"/>
              <a:t>‹#›</a:t>
            </a:fld>
            <a:endParaRPr lang="en-US"/>
          </a:p>
        </p:txBody>
      </p:sp>
    </p:spTree>
    <p:extLst>
      <p:ext uri="{BB962C8B-B14F-4D97-AF65-F5344CB8AC3E}">
        <p14:creationId xmlns:p14="http://schemas.microsoft.com/office/powerpoint/2010/main" val="62663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extBox 1"/>
          <p:cNvSpPr txBox="1"/>
          <p:nvPr/>
        </p:nvSpPr>
        <p:spPr>
          <a:xfrm>
            <a:off x="2394193" y="537472"/>
            <a:ext cx="4460317" cy="14465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4400" b="1" dirty="0">
                <a:solidFill>
                  <a:schemeClr val="bg1"/>
                </a:solidFill>
                <a:latin typeface="Lucida Calligraphy" panose="03010101010101010101" pitchFamily="66" charset="0"/>
              </a:rPr>
              <a:t>Career Advancement</a:t>
            </a:r>
          </a:p>
        </p:txBody>
      </p:sp>
      <p:sp>
        <p:nvSpPr>
          <p:cNvPr id="3" name="TextBox 2"/>
          <p:cNvSpPr txBox="1"/>
          <p:nvPr/>
        </p:nvSpPr>
        <p:spPr>
          <a:xfrm>
            <a:off x="1900518" y="3478306"/>
            <a:ext cx="5136776" cy="646331"/>
          </a:xfrm>
          <a:prstGeom prst="rect">
            <a:avLst/>
          </a:prstGeom>
          <a:noFill/>
        </p:spPr>
        <p:txBody>
          <a:bodyPr wrap="square" rtlCol="0">
            <a:spAutoFit/>
          </a:bodyPr>
          <a:lstStyle/>
          <a:p>
            <a:pPr algn="ctr"/>
            <a:r>
              <a:rPr lang="en-US" i="1" dirty="0"/>
              <a:t>Todd Smoak</a:t>
            </a:r>
          </a:p>
          <a:p>
            <a:pPr algn="ctr"/>
            <a:r>
              <a:rPr lang="en-US" i="1" dirty="0"/>
              <a:t>Executive Director – Administrative Technologies</a:t>
            </a:r>
          </a:p>
        </p:txBody>
      </p:sp>
    </p:spTree>
    <p:extLst>
      <p:ext uri="{BB962C8B-B14F-4D97-AF65-F5344CB8AC3E}">
        <p14:creationId xmlns:p14="http://schemas.microsoft.com/office/powerpoint/2010/main" val="436015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Interview</a:t>
            </a:r>
          </a:p>
        </p:txBody>
      </p:sp>
      <p:sp>
        <p:nvSpPr>
          <p:cNvPr id="3" name="Content Placeholder 2"/>
          <p:cNvSpPr>
            <a:spLocks noGrp="1"/>
          </p:cNvSpPr>
          <p:nvPr>
            <p:ph idx="1"/>
          </p:nvPr>
        </p:nvSpPr>
        <p:spPr/>
        <p:txBody>
          <a:bodyPr>
            <a:normAutofit lnSpcReduction="10000"/>
          </a:bodyPr>
          <a:lstStyle/>
          <a:p>
            <a:r>
              <a:rPr lang="en-US" dirty="0"/>
              <a:t>Prep</a:t>
            </a:r>
          </a:p>
          <a:p>
            <a:r>
              <a:rPr lang="en-US" dirty="0"/>
              <a:t>Dress</a:t>
            </a:r>
          </a:p>
          <a:p>
            <a:r>
              <a:rPr lang="en-US" dirty="0"/>
              <a:t>Arrive Early</a:t>
            </a:r>
          </a:p>
          <a:p>
            <a:r>
              <a:rPr lang="en-US" dirty="0"/>
              <a:t>Eye Contact, Control your Fidgeting </a:t>
            </a:r>
          </a:p>
          <a:p>
            <a:r>
              <a:rPr lang="en-US" dirty="0"/>
              <a:t>Its ok to jot quick notes</a:t>
            </a:r>
          </a:p>
          <a:p>
            <a:r>
              <a:rPr lang="en-US" dirty="0"/>
              <a:t>Provide/Bring Handouts</a:t>
            </a:r>
          </a:p>
          <a:p>
            <a:endParaRPr lang="en-US" dirty="0"/>
          </a:p>
        </p:txBody>
      </p:sp>
    </p:spTree>
    <p:extLst>
      <p:ext uri="{BB962C8B-B14F-4D97-AF65-F5344CB8AC3E}">
        <p14:creationId xmlns:p14="http://schemas.microsoft.com/office/powerpoint/2010/main" val="3534633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Follow-Up</a:t>
            </a:r>
          </a:p>
        </p:txBody>
      </p:sp>
      <p:sp>
        <p:nvSpPr>
          <p:cNvPr id="3" name="Content Placeholder 2"/>
          <p:cNvSpPr>
            <a:spLocks noGrp="1"/>
          </p:cNvSpPr>
          <p:nvPr>
            <p:ph idx="1"/>
          </p:nvPr>
        </p:nvSpPr>
        <p:spPr/>
        <p:txBody>
          <a:bodyPr/>
          <a:lstStyle/>
          <a:p>
            <a:r>
              <a:rPr lang="en-US" dirty="0"/>
              <a:t>Send a Thank you and send it quick. </a:t>
            </a:r>
          </a:p>
          <a:p>
            <a:r>
              <a:rPr lang="en-US" dirty="0"/>
              <a:t>Hurry up and wait</a:t>
            </a:r>
          </a:p>
        </p:txBody>
      </p:sp>
    </p:spTree>
    <p:extLst>
      <p:ext uri="{BB962C8B-B14F-4D97-AF65-F5344CB8AC3E}">
        <p14:creationId xmlns:p14="http://schemas.microsoft.com/office/powerpoint/2010/main" val="4029841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did it: Now Considering that Offer</a:t>
            </a:r>
          </a:p>
        </p:txBody>
      </p:sp>
      <p:sp>
        <p:nvSpPr>
          <p:cNvPr id="3" name="Content Placeholder 2"/>
          <p:cNvSpPr>
            <a:spLocks noGrp="1"/>
          </p:cNvSpPr>
          <p:nvPr>
            <p:ph idx="1"/>
          </p:nvPr>
        </p:nvSpPr>
        <p:spPr/>
        <p:txBody>
          <a:bodyPr>
            <a:normAutofit fontScale="47500" lnSpcReduction="20000"/>
          </a:bodyPr>
          <a:lstStyle/>
          <a:p>
            <a:r>
              <a:rPr lang="en-US" dirty="0"/>
              <a:t>Work environment</a:t>
            </a:r>
          </a:p>
          <a:p>
            <a:r>
              <a:rPr lang="en-US" dirty="0"/>
              <a:t>Responsibilities</a:t>
            </a:r>
          </a:p>
          <a:p>
            <a:r>
              <a:rPr lang="en-US" dirty="0"/>
              <a:t>Wage/Salary *</a:t>
            </a:r>
          </a:p>
          <a:p>
            <a:r>
              <a:rPr lang="en-US" dirty="0"/>
              <a:t>Insurance benefits (medical, dental, life, and disability)</a:t>
            </a:r>
          </a:p>
          <a:p>
            <a:r>
              <a:rPr lang="en-US" dirty="0"/>
              <a:t>Sick and vacation leave *</a:t>
            </a:r>
          </a:p>
          <a:p>
            <a:r>
              <a:rPr lang="en-US" dirty="0"/>
              <a:t>Medical and other pre-tax accounts</a:t>
            </a:r>
          </a:p>
          <a:p>
            <a:r>
              <a:rPr lang="en-US" dirty="0"/>
              <a:t>Retirement plan options</a:t>
            </a:r>
          </a:p>
          <a:p>
            <a:r>
              <a:rPr lang="en-US" dirty="0"/>
              <a:t>Profit sharing or stock options</a:t>
            </a:r>
          </a:p>
          <a:p>
            <a:r>
              <a:rPr lang="en-US" dirty="0"/>
              <a:t>Parking or transportation</a:t>
            </a:r>
          </a:p>
          <a:p>
            <a:r>
              <a:rPr lang="en-US" dirty="0"/>
              <a:t>Child care needs</a:t>
            </a:r>
          </a:p>
          <a:p>
            <a:r>
              <a:rPr lang="en-US" dirty="0"/>
              <a:t>Flexible scheduling</a:t>
            </a:r>
          </a:p>
          <a:p>
            <a:r>
              <a:rPr lang="en-US" dirty="0"/>
              <a:t>Training Stipend *</a:t>
            </a:r>
          </a:p>
          <a:p>
            <a:r>
              <a:rPr lang="en-US" dirty="0"/>
              <a:t>Free College Tuition</a:t>
            </a:r>
          </a:p>
          <a:p>
            <a:endParaRPr lang="en-US" dirty="0"/>
          </a:p>
        </p:txBody>
      </p:sp>
      <p:sp>
        <p:nvSpPr>
          <p:cNvPr id="4" name="Rectangle 3"/>
          <p:cNvSpPr/>
          <p:nvPr/>
        </p:nvSpPr>
        <p:spPr>
          <a:xfrm rot="1309392">
            <a:off x="3512733" y="1879497"/>
            <a:ext cx="553760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*Always Negotiate</a:t>
            </a:r>
          </a:p>
        </p:txBody>
      </p:sp>
    </p:spTree>
    <p:extLst>
      <p:ext uri="{BB962C8B-B14F-4D97-AF65-F5344CB8AC3E}">
        <p14:creationId xmlns:p14="http://schemas.microsoft.com/office/powerpoint/2010/main" val="2263170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Tree>
    <p:extLst>
      <p:ext uri="{BB962C8B-B14F-4D97-AF65-F5344CB8AC3E}">
        <p14:creationId xmlns:p14="http://schemas.microsoft.com/office/powerpoint/2010/main" val="42425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but Why?</a:t>
            </a:r>
          </a:p>
        </p:txBody>
      </p:sp>
      <p:sp>
        <p:nvSpPr>
          <p:cNvPr id="3" name="Content Placeholder 2"/>
          <p:cNvSpPr>
            <a:spLocks noGrp="1"/>
          </p:cNvSpPr>
          <p:nvPr>
            <p:ph idx="1"/>
          </p:nvPr>
        </p:nvSpPr>
        <p:spPr/>
        <p:txBody>
          <a:bodyPr>
            <a:normAutofit/>
          </a:bodyPr>
          <a:lstStyle/>
          <a:p>
            <a:r>
              <a:rPr lang="en-US" dirty="0"/>
              <a:t>Money $$</a:t>
            </a:r>
          </a:p>
          <a:p>
            <a:r>
              <a:rPr lang="en-US" dirty="0"/>
              <a:t>Environment</a:t>
            </a:r>
          </a:p>
          <a:p>
            <a:r>
              <a:rPr lang="en-US" dirty="0"/>
              <a:t>So much more to give!</a:t>
            </a:r>
          </a:p>
          <a:p>
            <a:endParaRPr lang="en-US" dirty="0"/>
          </a:p>
        </p:txBody>
      </p:sp>
    </p:spTree>
    <p:extLst>
      <p:ext uri="{BB962C8B-B14F-4D97-AF65-F5344CB8AC3E}">
        <p14:creationId xmlns:p14="http://schemas.microsoft.com/office/powerpoint/2010/main" val="308007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Lets Make a Plan</a:t>
            </a:r>
          </a:p>
        </p:txBody>
      </p:sp>
      <p:sp>
        <p:nvSpPr>
          <p:cNvPr id="3" name="Content Placeholder 2"/>
          <p:cNvSpPr>
            <a:spLocks noGrp="1"/>
          </p:cNvSpPr>
          <p:nvPr>
            <p:ph idx="1"/>
          </p:nvPr>
        </p:nvSpPr>
        <p:spPr>
          <a:xfrm>
            <a:off x="457200" y="821933"/>
            <a:ext cx="8229600" cy="3772690"/>
          </a:xfrm>
        </p:spPr>
        <p:txBody>
          <a:bodyPr>
            <a:normAutofit fontScale="47500" lnSpcReduction="20000"/>
          </a:bodyPr>
          <a:lstStyle/>
          <a:p>
            <a:pPr marL="514350" indent="-514350">
              <a:buFont typeface="+mj-lt"/>
              <a:buAutoNum type="arabicPeriod"/>
            </a:pPr>
            <a:r>
              <a:rPr lang="en-US" dirty="0"/>
              <a:t>Religious? Pray! </a:t>
            </a:r>
          </a:p>
          <a:p>
            <a:pPr marL="514350" indent="-514350">
              <a:buFont typeface="+mj-lt"/>
              <a:buAutoNum type="arabicPeriod"/>
            </a:pPr>
            <a:r>
              <a:rPr lang="en-US" dirty="0"/>
              <a:t>Update Resume/Cover Letter/References </a:t>
            </a:r>
          </a:p>
          <a:p>
            <a:pPr marL="514350" indent="-514350">
              <a:buFont typeface="+mj-lt"/>
              <a:buAutoNum type="arabicPeriod"/>
            </a:pPr>
            <a:r>
              <a:rPr lang="en-US" dirty="0"/>
              <a:t>Review Resume with other people </a:t>
            </a:r>
          </a:p>
          <a:p>
            <a:pPr marL="514350" indent="-514350">
              <a:buFont typeface="+mj-lt"/>
              <a:buAutoNum type="arabicPeriod"/>
            </a:pPr>
            <a:r>
              <a:rPr lang="en-US" dirty="0"/>
              <a:t>Post Resume Online Resume and ensure a Professional Profile on the Internet</a:t>
            </a:r>
          </a:p>
          <a:p>
            <a:pPr marL="514350" indent="-514350">
              <a:buFont typeface="+mj-lt"/>
              <a:buAutoNum type="arabicPeriod"/>
            </a:pPr>
            <a:r>
              <a:rPr lang="en-US" dirty="0"/>
              <a:t>Get the word out that your looking</a:t>
            </a:r>
          </a:p>
          <a:p>
            <a:pPr marL="514350" indent="-514350">
              <a:buFont typeface="+mj-lt"/>
              <a:buAutoNum type="arabicPeriod"/>
            </a:pPr>
            <a:r>
              <a:rPr lang="en-US" dirty="0"/>
              <a:t>Bookmark local job sites, major employers, create favorite searches </a:t>
            </a:r>
          </a:p>
          <a:p>
            <a:pPr marL="514350" indent="-514350">
              <a:buFont typeface="+mj-lt"/>
              <a:buAutoNum type="arabicPeriod"/>
            </a:pPr>
            <a:r>
              <a:rPr lang="en-US" dirty="0"/>
              <a:t>Dry clean your suit</a:t>
            </a:r>
          </a:p>
          <a:p>
            <a:pPr marL="514350" indent="-514350">
              <a:buFont typeface="+mj-lt"/>
              <a:buAutoNum type="arabicPeriod"/>
            </a:pPr>
            <a:r>
              <a:rPr lang="en-US" dirty="0"/>
              <a:t>Review your knowledge</a:t>
            </a:r>
          </a:p>
          <a:p>
            <a:pPr marL="514350" indent="-514350">
              <a:buFont typeface="+mj-lt"/>
              <a:buAutoNum type="arabicPeriod"/>
            </a:pPr>
            <a:r>
              <a:rPr lang="en-US" dirty="0"/>
              <a:t>Network Attend Professional Group Meetings</a:t>
            </a:r>
          </a:p>
          <a:p>
            <a:pPr marL="514350" indent="-514350">
              <a:buFont typeface="+mj-lt"/>
              <a:buAutoNum type="arabicPeriod"/>
            </a:pPr>
            <a:r>
              <a:rPr lang="en-US" dirty="0"/>
              <a:t>Do online training</a:t>
            </a:r>
          </a:p>
          <a:p>
            <a:pPr marL="514350" indent="-514350">
              <a:buFont typeface="+mj-lt"/>
              <a:buAutoNum type="arabicPeriod"/>
            </a:pPr>
            <a:r>
              <a:rPr lang="en-US" dirty="0"/>
              <a:t>Read up current trade publications </a:t>
            </a:r>
          </a:p>
          <a:p>
            <a:pPr marL="514350" indent="-514350">
              <a:buFont typeface="+mj-lt"/>
              <a:buAutoNum type="arabicPeriod"/>
            </a:pPr>
            <a:r>
              <a:rPr lang="en-US" dirty="0"/>
              <a:t>Search and Apply for Jobs</a:t>
            </a:r>
          </a:p>
          <a:p>
            <a:pPr marL="514350" indent="-514350">
              <a:buFont typeface="+mj-lt"/>
              <a:buAutoNum type="arabicPeriod"/>
            </a:pPr>
            <a:r>
              <a:rPr lang="en-US" dirty="0"/>
              <a:t>Interview</a:t>
            </a:r>
          </a:p>
          <a:p>
            <a:pPr marL="514350" indent="-514350">
              <a:buFont typeface="+mj-lt"/>
              <a:buAutoNum type="arabicPeriod"/>
            </a:pPr>
            <a:r>
              <a:rPr lang="en-US" dirty="0"/>
              <a:t>Follow-Up</a:t>
            </a:r>
          </a:p>
          <a:p>
            <a:pPr marL="514350" indent="-514350">
              <a:buFont typeface="+mj-lt"/>
              <a:buAutoNum type="arabicPeriod"/>
            </a:pPr>
            <a:r>
              <a:rPr lang="en-US" dirty="0"/>
              <a:t>Negotiate and Accept</a:t>
            </a:r>
          </a:p>
          <a:p>
            <a:pPr marL="514350" indent="-514350">
              <a:buFont typeface="+mj-lt"/>
              <a:buAutoNum type="arabicPeriod"/>
            </a:pPr>
            <a:r>
              <a:rPr lang="en-US" dirty="0"/>
              <a:t>Plan your first 100 days</a:t>
            </a:r>
          </a:p>
          <a:p>
            <a:pPr marL="514350" indent="-514350">
              <a:buFont typeface="+mj-lt"/>
              <a:buAutoNum type="arabicPeriod"/>
            </a:pPr>
            <a:endParaRPr lang="en-US" dirty="0"/>
          </a:p>
          <a:p>
            <a:endParaRPr lang="en-US" dirty="0"/>
          </a:p>
        </p:txBody>
      </p:sp>
    </p:spTree>
    <p:extLst>
      <p:ext uri="{BB962C8B-B14F-4D97-AF65-F5344CB8AC3E}">
        <p14:creationId xmlns:p14="http://schemas.microsoft.com/office/powerpoint/2010/main" val="235851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Pitch</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I've been working in IT infrastructure for the last few years, but have some experience in insurance and a heavy concentration in application development.  My skills stretch above and beyond Technology, but I'm hoping to find a leadership position where I can leverage my technology expertise.  Some of the job titles I feel well equipped to tackle include: </a:t>
            </a:r>
          </a:p>
          <a:p>
            <a:r>
              <a:rPr lang="en-US" dirty="0"/>
              <a:t>CIO or CTO,  IT Director, IT Manager,  Infrastructure or Data Center Manager</a:t>
            </a:r>
          </a:p>
          <a:p>
            <a:r>
              <a:rPr lang="en-US" dirty="0"/>
              <a:t>Program or Portfolio Manager, Director of PMO, Project Manager</a:t>
            </a:r>
          </a:p>
          <a:p>
            <a:r>
              <a:rPr lang="en-US" dirty="0"/>
              <a:t>Helpdesk Manager, Web Manager</a:t>
            </a:r>
          </a:p>
          <a:p>
            <a:r>
              <a:rPr lang="en-US" dirty="0"/>
              <a:t>Solution Architect, Senior Enterprise Analyst</a:t>
            </a:r>
          </a:p>
          <a:p>
            <a:endParaRPr lang="en-US" dirty="0"/>
          </a:p>
        </p:txBody>
      </p:sp>
    </p:spTree>
    <p:extLst>
      <p:ext uri="{BB962C8B-B14F-4D97-AF65-F5344CB8AC3E}">
        <p14:creationId xmlns:p14="http://schemas.microsoft.com/office/powerpoint/2010/main" val="416021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Cover Letter</a:t>
            </a:r>
          </a:p>
        </p:txBody>
      </p:sp>
      <p:sp>
        <p:nvSpPr>
          <p:cNvPr id="3" name="Content Placeholder 2"/>
          <p:cNvSpPr>
            <a:spLocks noGrp="1"/>
          </p:cNvSpPr>
          <p:nvPr>
            <p:ph idx="1"/>
          </p:nvPr>
        </p:nvSpPr>
        <p:spPr/>
        <p:txBody>
          <a:bodyPr>
            <a:normAutofit fontScale="92500" lnSpcReduction="10000"/>
          </a:bodyPr>
          <a:lstStyle/>
          <a:p>
            <a:r>
              <a:rPr lang="en-US" dirty="0"/>
              <a:t>Refer to Job Posting/Job Description</a:t>
            </a:r>
          </a:p>
          <a:p>
            <a:r>
              <a:rPr lang="en-US" dirty="0"/>
              <a:t>Connect required </a:t>
            </a:r>
            <a:r>
              <a:rPr lang="en-US" dirty="0" err="1"/>
              <a:t>quals</a:t>
            </a:r>
            <a:r>
              <a:rPr lang="en-US" dirty="0"/>
              <a:t> to your resume</a:t>
            </a:r>
          </a:p>
          <a:p>
            <a:r>
              <a:rPr lang="en-US" dirty="0"/>
              <a:t>Highlight achievements and traits that help you stand out.</a:t>
            </a:r>
          </a:p>
          <a:p>
            <a:r>
              <a:rPr lang="en-US" dirty="0"/>
              <a:t>Top 10 Words to use: Achieve, Analyze, Create, Implement, Organize, Persuade, Produce, Reduce, Revitalize, Succeed </a:t>
            </a:r>
          </a:p>
          <a:p>
            <a:endParaRPr lang="en-US" dirty="0"/>
          </a:p>
        </p:txBody>
      </p:sp>
    </p:spTree>
    <p:extLst>
      <p:ext uri="{BB962C8B-B14F-4D97-AF65-F5344CB8AC3E}">
        <p14:creationId xmlns:p14="http://schemas.microsoft.com/office/powerpoint/2010/main" val="306406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Resume – Typical Problems</a:t>
            </a:r>
          </a:p>
        </p:txBody>
      </p:sp>
      <p:sp>
        <p:nvSpPr>
          <p:cNvPr id="3" name="Content Placeholder 2"/>
          <p:cNvSpPr>
            <a:spLocks noGrp="1"/>
          </p:cNvSpPr>
          <p:nvPr>
            <p:ph idx="1"/>
          </p:nvPr>
        </p:nvSpPr>
        <p:spPr/>
        <p:txBody>
          <a:bodyPr>
            <a:normAutofit/>
          </a:bodyPr>
          <a:lstStyle/>
          <a:p>
            <a:r>
              <a:rPr lang="en-US" dirty="0"/>
              <a:t>No Evidence of Your Experience </a:t>
            </a:r>
          </a:p>
          <a:p>
            <a:endParaRPr lang="en-US" dirty="0"/>
          </a:p>
          <a:p>
            <a:r>
              <a:rPr lang="en-US" dirty="0"/>
              <a:t>Use of Personal Pronouns and Articles</a:t>
            </a:r>
          </a:p>
          <a:p>
            <a:endParaRPr lang="en-US" dirty="0"/>
          </a:p>
          <a:p>
            <a:r>
              <a:rPr lang="en-US" dirty="0"/>
              <a:t>Irrelevant Information</a:t>
            </a:r>
          </a:p>
          <a:p>
            <a:endParaRPr lang="en-US" dirty="0"/>
          </a:p>
        </p:txBody>
      </p:sp>
    </p:spTree>
    <p:extLst>
      <p:ext uri="{BB962C8B-B14F-4D97-AF65-F5344CB8AC3E}">
        <p14:creationId xmlns:p14="http://schemas.microsoft.com/office/powerpoint/2010/main" val="34822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Resume - Building</a:t>
            </a:r>
          </a:p>
        </p:txBody>
      </p:sp>
      <p:sp>
        <p:nvSpPr>
          <p:cNvPr id="3" name="Content Placeholder 2"/>
          <p:cNvSpPr>
            <a:spLocks noGrp="1"/>
          </p:cNvSpPr>
          <p:nvPr>
            <p:ph idx="1"/>
          </p:nvPr>
        </p:nvSpPr>
        <p:spPr/>
        <p:txBody>
          <a:bodyPr>
            <a:normAutofit/>
          </a:bodyPr>
          <a:lstStyle/>
          <a:p>
            <a:r>
              <a:rPr lang="en-US" dirty="0"/>
              <a:t>Facts</a:t>
            </a:r>
          </a:p>
          <a:p>
            <a:r>
              <a:rPr lang="en-US" dirty="0"/>
              <a:t>Action words</a:t>
            </a:r>
          </a:p>
          <a:p>
            <a:r>
              <a:rPr lang="en-US" dirty="0"/>
              <a:t>Quantify Your Message</a:t>
            </a:r>
          </a:p>
          <a:p>
            <a:r>
              <a:rPr lang="en-US" dirty="0"/>
              <a:t>Keywords</a:t>
            </a:r>
          </a:p>
        </p:txBody>
      </p:sp>
    </p:spTree>
    <p:extLst>
      <p:ext uri="{BB962C8B-B14F-4D97-AF65-F5344CB8AC3E}">
        <p14:creationId xmlns:p14="http://schemas.microsoft.com/office/powerpoint/2010/main" val="3870013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Just provide them up front</a:t>
            </a:r>
          </a:p>
        </p:txBody>
      </p:sp>
    </p:spTree>
    <p:extLst>
      <p:ext uri="{BB962C8B-B14F-4D97-AF65-F5344CB8AC3E}">
        <p14:creationId xmlns:p14="http://schemas.microsoft.com/office/powerpoint/2010/main" val="701653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forget</a:t>
            </a:r>
          </a:p>
        </p:txBody>
      </p:sp>
      <p:sp>
        <p:nvSpPr>
          <p:cNvPr id="3" name="Content Placeholder 2"/>
          <p:cNvSpPr>
            <a:spLocks noGrp="1"/>
          </p:cNvSpPr>
          <p:nvPr>
            <p:ph idx="1"/>
          </p:nvPr>
        </p:nvSpPr>
        <p:spPr/>
        <p:txBody>
          <a:bodyPr/>
          <a:lstStyle/>
          <a:p>
            <a:r>
              <a:rPr lang="en-US" dirty="0"/>
              <a:t>Spelling</a:t>
            </a:r>
          </a:p>
          <a:p>
            <a:r>
              <a:rPr lang="en-US" dirty="0"/>
              <a:t>Grammar</a:t>
            </a:r>
          </a:p>
        </p:txBody>
      </p:sp>
    </p:spTree>
    <p:extLst>
      <p:ext uri="{BB962C8B-B14F-4D97-AF65-F5344CB8AC3E}">
        <p14:creationId xmlns:p14="http://schemas.microsoft.com/office/powerpoint/2010/main" val="3076385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97F978243156429BF6305A78EB83E2" ma:contentTypeVersion="8" ma:contentTypeDescription="Create a new document." ma:contentTypeScope="" ma:versionID="16506b5268a2b1adbf375d4210636e31">
  <xsd:schema xmlns:xsd="http://www.w3.org/2001/XMLSchema" xmlns:xs="http://www.w3.org/2001/XMLSchema" xmlns:p="http://schemas.microsoft.com/office/2006/metadata/properties" xmlns:ns2="05d58ff8-064a-428b-abc6-bc08e6acc9d3" targetNamespace="http://schemas.microsoft.com/office/2006/metadata/properties" ma:root="true" ma:fieldsID="4b9072f778a8ee674cc26109293e135b" ns2:_="">
    <xsd:import namespace="05d58ff8-064a-428b-abc6-bc08e6acc9d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d58ff8-064a-428b-abc6-bc08e6acc9d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66C06C-A4BB-4841-95EF-C38C53EB99D1}">
  <ds:schemaRefs>
    <ds:schemaRef ds:uri="http://schemas.microsoft.com/sharepoint/v3/contenttype/forms"/>
  </ds:schemaRefs>
</ds:datastoreItem>
</file>

<file path=customXml/itemProps2.xml><?xml version="1.0" encoding="utf-8"?>
<ds:datastoreItem xmlns:ds="http://schemas.openxmlformats.org/officeDocument/2006/customXml" ds:itemID="{71977EBE-E86E-42A1-AAB4-759173DD14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d58ff8-064a-428b-abc6-bc08e6acc9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A8F3EE-FA34-48F6-B19A-F908D52C2A06}">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05d58ff8-064a-428b-abc6-bc08e6acc9d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4298</TotalTime>
  <Words>1191</Words>
  <Application>Microsoft Office PowerPoint</Application>
  <PresentationFormat>On-screen Show (16:9)</PresentationFormat>
  <Paragraphs>194</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Lucida Calligraphy</vt:lpstr>
      <vt:lpstr>Office Theme</vt:lpstr>
      <vt:lpstr>PowerPoint Presentation</vt:lpstr>
      <vt:lpstr>Ok but Why?</vt:lpstr>
      <vt:lpstr>Ok Lets Make a Plan</vt:lpstr>
      <vt:lpstr>Quick Pitch</vt:lpstr>
      <vt:lpstr>Cover Letter</vt:lpstr>
      <vt:lpstr>Resume – Typical Problems</vt:lpstr>
      <vt:lpstr>Resume - Building</vt:lpstr>
      <vt:lpstr>References</vt:lpstr>
      <vt:lpstr>Don’t forget</vt:lpstr>
      <vt:lpstr>The Interview</vt:lpstr>
      <vt:lpstr>The Follow-Up</vt:lpstr>
      <vt:lpstr>You did it: Now Considering that Offer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wtsmoak@ilstu.edu</dc:creator>
  <cp:lastModifiedBy>Carla Birckelbaw</cp:lastModifiedBy>
  <cp:revision>24</cp:revision>
  <dcterms:created xsi:type="dcterms:W3CDTF">2016-07-01T14:13:07Z</dcterms:created>
  <dcterms:modified xsi:type="dcterms:W3CDTF">2019-08-08T21:59:29Z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0x0101000897F978243156429BF6305A78EB83E2</vt:lpwstr>
  </property>
</Properties>
</file>