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64" r:id="rId6"/>
    <p:sldId id="260" r:id="rId7"/>
    <p:sldId id="261" r:id="rId8"/>
    <p:sldId id="269" r:id="rId9"/>
    <p:sldId id="262" r:id="rId10"/>
    <p:sldId id="267" r:id="rId11"/>
    <p:sldId id="270" r:id="rId12"/>
    <p:sldId id="265" r:id="rId13"/>
    <p:sldId id="285" r:id="rId14"/>
    <p:sldId id="286" r:id="rId15"/>
    <p:sldId id="287" r:id="rId16"/>
    <p:sldId id="288" r:id="rId17"/>
    <p:sldId id="271" r:id="rId18"/>
    <p:sldId id="268" r:id="rId19"/>
    <p:sldId id="272" r:id="rId20"/>
    <p:sldId id="274" r:id="rId21"/>
    <p:sldId id="283" r:id="rId22"/>
    <p:sldId id="276" r:id="rId23"/>
    <p:sldId id="277" r:id="rId24"/>
    <p:sldId id="278" r:id="rId25"/>
    <p:sldId id="279" r:id="rId26"/>
    <p:sldId id="280" r:id="rId27"/>
    <p:sldId id="281" r:id="rId28"/>
    <p:sldId id="282" r:id="rId29"/>
    <p:sldId id="259" r:id="rId30"/>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DC293-764F-458F-8B51-4E4F9E3E8D6B}" v="6672" dt="2019-08-06T14:18:10.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00" autoAdjust="0"/>
  </p:normalViewPr>
  <p:slideViewPr>
    <p:cSldViewPr snapToGrid="0" snapToObjects="1">
      <p:cViewPr varScale="1">
        <p:scale>
          <a:sx n="131" d="100"/>
          <a:sy n="131" d="100"/>
        </p:scale>
        <p:origin x="966"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fld id="{7A356C8B-6C39-46EF-8810-F3E61C522C48}" type="datetimeFigureOut">
              <a:rPr lang="en-US" smtClean="0"/>
              <a:t>8/6/2019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3D8CEAC-B183-4F61-9ACB-253D235719CA}" type="slidenum">
              <a:rPr lang="en-US" smtClean="0"/>
              <a:t>‹#›</a:t>
            </a:fld>
            <a:endParaRPr lang="en-US"/>
          </a:p>
        </p:txBody>
      </p:sp>
    </p:spTree>
    <p:extLst>
      <p:ext uri="{BB962C8B-B14F-4D97-AF65-F5344CB8AC3E}">
        <p14:creationId xmlns:p14="http://schemas.microsoft.com/office/powerpoint/2010/main" val="117201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D8CEAC-B183-4F61-9ACB-253D235719CA}" type="slidenum">
              <a:rPr lang="en-US" smtClean="0"/>
              <a:t>1</a:t>
            </a:fld>
            <a:endParaRPr lang="en-US"/>
          </a:p>
        </p:txBody>
      </p:sp>
    </p:spTree>
    <p:extLst>
      <p:ext uri="{BB962C8B-B14F-4D97-AF65-F5344CB8AC3E}">
        <p14:creationId xmlns:p14="http://schemas.microsoft.com/office/powerpoint/2010/main" val="180747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baseline="0" dirty="0"/>
              <a:t>Regardless of which type you are looking at, Cherwell visualizations all have some key features that stay the same :</a:t>
            </a:r>
          </a:p>
          <a:p>
            <a:endParaRPr lang="en-US" baseline="0" dirty="0"/>
          </a:p>
          <a:p>
            <a:r>
              <a:rPr lang="en-US" baseline="0" dirty="0"/>
              <a:t>	Each one has a subject CI, and it will be displayed in a slightly larger box at the top of the diagram</a:t>
            </a:r>
          </a:p>
          <a:p>
            <a:r>
              <a:rPr lang="en-US" baseline="0" dirty="0"/>
              <a:t>	The other objects shown link to the subject via a relationship that is spelled out in the filters available under Links in the right panel.</a:t>
            </a:r>
          </a:p>
          <a:p>
            <a:r>
              <a:rPr lang="en-US" dirty="0"/>
              <a:t>	You can turn on multiple “layers” using these filters, but keep in mind that the different line colors indicate different relationships.</a:t>
            </a:r>
          </a:p>
          <a:p>
            <a:r>
              <a:rPr lang="en-US" dirty="0"/>
              <a:t>	Originally the CI colors would assign randomly each time you opened a visualization – at this point they have been assigned, and every light green object is an app instance of some type.</a:t>
            </a:r>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10</a:t>
            </a:fld>
            <a:endParaRPr lang="en-US"/>
          </a:p>
        </p:txBody>
      </p:sp>
    </p:spTree>
    <p:extLst>
      <p:ext uri="{BB962C8B-B14F-4D97-AF65-F5344CB8AC3E}">
        <p14:creationId xmlns:p14="http://schemas.microsoft.com/office/powerpoint/2010/main" val="334538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 have labeled these System Components Diagrams to call attention to the fact that this type of diagram is only useful for system CIs.</a:t>
            </a:r>
          </a:p>
          <a:p>
            <a:pPr defTabSz="933237">
              <a:defRPr/>
            </a:pPr>
            <a:r>
              <a:rPr lang="en-US" dirty="0"/>
              <a:t>    System Definition</a:t>
            </a:r>
          </a:p>
          <a:p>
            <a:pPr defTabSz="933237">
              <a:defRPr/>
            </a:pPr>
            <a:r>
              <a:rPr lang="en-US" dirty="0"/>
              <a:t>       For ISU’s purposes, a system is defined as any logical grouping of CIs that are designed to work together to provide a unique identifiable function, or service. </a:t>
            </a:r>
          </a:p>
          <a:p>
            <a:pPr defTabSz="933237">
              <a:defRPr/>
            </a:pPr>
            <a:r>
              <a:rPr lang="en-US" dirty="0"/>
              <a:t>       These grouping mechanisms are a little bit new to us and have caused some confusion as some see system and automatically think server …</a:t>
            </a:r>
          </a:p>
          <a:p>
            <a:pPr defTabSz="933237">
              <a:defRPr/>
            </a:pPr>
            <a:r>
              <a:rPr lang="en-US" dirty="0"/>
              <a:t>       but the longer we use them the more it becomes clear that they help us to track relationships and attributes that have been missing or documented inconsistently in the past.</a:t>
            </a:r>
          </a:p>
          <a:p>
            <a:pPr defTabSz="933237">
              <a:defRPr/>
            </a:pPr>
            <a:r>
              <a:rPr lang="en-US" dirty="0"/>
              <a:t>-If you display a visualization from a System CI, you will automatically get the system components diagram.</a:t>
            </a:r>
          </a:p>
          <a:p>
            <a:pPr defTabSz="933237">
              <a:defRPr/>
            </a:pPr>
            <a:r>
              <a:rPr lang="en-US" dirty="0"/>
              <a:t>-It is a dependency diagram as the subject system is dependent on all displayed components to be operational.</a:t>
            </a:r>
          </a:p>
          <a:p>
            <a:pPr defTabSz="933237">
              <a:defRPr/>
            </a:pPr>
            <a:r>
              <a:rPr lang="en-US" dirty="0"/>
              <a:t>-You may notice that each one of these could be written out something like:</a:t>
            </a:r>
          </a:p>
          <a:p>
            <a:pPr defTabSz="933237">
              <a:defRPr/>
            </a:pPr>
            <a:r>
              <a:rPr lang="en-US" dirty="0"/>
              <a:t>	Image site consists of these two application instances each running on an application server, on these virtual servers, on these physical servers</a:t>
            </a:r>
          </a:p>
          <a:p>
            <a:pPr defTabSz="933237">
              <a:defRPr/>
            </a:pPr>
            <a:r>
              <a:rPr lang="en-US" dirty="0"/>
              <a:t>	Where each layer is dependent on the next until you get to the physical blades that it all runs on.</a:t>
            </a:r>
          </a:p>
          <a:p>
            <a:endParaRPr lang="en-US" dirty="0"/>
          </a:p>
          <a:p>
            <a:endParaRPr lang="en-US" dirty="0"/>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11</a:t>
            </a:fld>
            <a:endParaRPr lang="en-US"/>
          </a:p>
        </p:txBody>
      </p:sp>
    </p:spTree>
    <p:extLst>
      <p:ext uri="{BB962C8B-B14F-4D97-AF65-F5344CB8AC3E}">
        <p14:creationId xmlns:p14="http://schemas.microsoft.com/office/powerpoint/2010/main" val="325140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Navigating to the visualization from any other CI type will bring up an impact diagram.</a:t>
            </a:r>
          </a:p>
          <a:p>
            <a:endParaRPr lang="en-US" dirty="0">
              <a:cs typeface="Calibri"/>
            </a:endParaRPr>
          </a:p>
          <a:p>
            <a:r>
              <a:rPr lang="en-US" dirty="0">
                <a:cs typeface="Calibri"/>
              </a:rPr>
              <a:t>They can be written out something like:  all of the CIs shown here would be impacted if the subject CI were to produce blue smoke…</a:t>
            </a:r>
          </a:p>
          <a:p>
            <a:endParaRPr lang="en-US" dirty="0">
              <a:cs typeface="Calibri"/>
            </a:endParaRPr>
          </a:p>
          <a:p>
            <a:r>
              <a:rPr lang="en-US" dirty="0">
                <a:cs typeface="Calibri"/>
              </a:rPr>
              <a:t>These diagrams can get rather large, and in order for them to be accurate (and useful) we need to build some discipline about sticking to dependency relationships.</a:t>
            </a:r>
          </a:p>
          <a:p>
            <a:endParaRPr lang="en-US" dirty="0">
              <a:cs typeface="Calibri"/>
            </a:endParaRPr>
          </a:p>
          <a:p>
            <a:r>
              <a:rPr lang="en-US" dirty="0">
                <a:cs typeface="Calibri"/>
              </a:rPr>
              <a:t>Often during mapping sessions the admins bring up a relationship that reflects a connection or process or an order of operation– because that is what they are accustomed to documenting in their environment diagrams.</a:t>
            </a:r>
          </a:p>
          <a:p>
            <a:endParaRPr lang="en-US" dirty="0">
              <a:cs typeface="Calibri"/>
            </a:endParaRPr>
          </a:p>
          <a:p>
            <a:r>
              <a:rPr lang="en-US" dirty="0">
                <a:cs typeface="Calibri"/>
              </a:rPr>
              <a:t>To some degree, the way that these CIs link to </a:t>
            </a:r>
            <a:r>
              <a:rPr lang="en-US" dirty="0" err="1">
                <a:cs typeface="Calibri"/>
              </a:rPr>
              <a:t>eachother</a:t>
            </a:r>
            <a:r>
              <a:rPr lang="en-US" dirty="0">
                <a:cs typeface="Calibri"/>
              </a:rPr>
              <a:t> helps because you can’t just relate any CI type to any other CI type – it turns out that dependency relationships are pretty predictable.</a:t>
            </a:r>
          </a:p>
          <a:p>
            <a:r>
              <a:rPr lang="en-US" dirty="0">
                <a:cs typeface="Calibri"/>
              </a:rPr>
              <a:t>For example, an app instance pretty much has to be hosted somewhere, and that CI has to be an app server, a cluster, a VM, or a physical server.</a:t>
            </a:r>
          </a:p>
          <a:p>
            <a:endParaRPr lang="en-US" dirty="0">
              <a:cs typeface="Calibri"/>
            </a:endParaRP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12</a:t>
            </a:fld>
            <a:endParaRPr lang="en-US"/>
          </a:p>
        </p:txBody>
      </p:sp>
    </p:spTree>
    <p:extLst>
      <p:ext uri="{BB962C8B-B14F-4D97-AF65-F5344CB8AC3E}">
        <p14:creationId xmlns:p14="http://schemas.microsoft.com/office/powerpoint/2010/main" val="2790852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in Test - Fourwinds</a:t>
            </a:r>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13</a:t>
            </a:fld>
            <a:endParaRPr lang="en-US"/>
          </a:p>
        </p:txBody>
      </p:sp>
    </p:spTree>
    <p:extLst>
      <p:ext uri="{BB962C8B-B14F-4D97-AF65-F5344CB8AC3E}">
        <p14:creationId xmlns:p14="http://schemas.microsoft.com/office/powerpoint/2010/main" val="2138276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 Tolliver calls in, maybe he calls the TSC, maybe he calls Rob Oakley. Says Velocity isn’t updating.</a:t>
            </a:r>
          </a:p>
          <a:p>
            <a:r>
              <a:rPr lang="en-US" dirty="0"/>
              <a:t>- Rob checks Velocity and it looks like they system is up and running. </a:t>
            </a:r>
          </a:p>
          <a:p>
            <a:r>
              <a:rPr lang="en-US" dirty="0"/>
              <a:t>- But, Rob knows that when the SQL database is updated, Velocity needs to be rebooted.</a:t>
            </a:r>
          </a:p>
          <a:p>
            <a:r>
              <a:rPr lang="en-US" dirty="0"/>
              <a:t>- But it’s July, and Rob likes to take a vacation.</a:t>
            </a:r>
          </a:p>
          <a:p>
            <a:r>
              <a:rPr lang="en-US" dirty="0"/>
              <a:t>- Now, the call goes to Jarrod, who started on the team last week.</a:t>
            </a:r>
          </a:p>
          <a:p>
            <a:r>
              <a:rPr lang="en-US" dirty="0"/>
              <a:t>- Jarrod doesn’t know about the SQL database situation.</a:t>
            </a:r>
          </a:p>
          <a:p>
            <a:r>
              <a:rPr lang="en-US" dirty="0"/>
              <a:t>- If Rob didn’t get a chance to tell him before he went to Europe for 2 weeks, Jarrod is left scrambling.</a:t>
            </a:r>
          </a:p>
          <a:p>
            <a:r>
              <a:rPr lang="en-US" dirty="0"/>
              <a:t>- But what if, Jarrod could log in to Cherwell, click on Velocity and see this:</a:t>
            </a:r>
          </a:p>
          <a:p>
            <a:endParaRPr lang="en-US" dirty="0"/>
          </a:p>
        </p:txBody>
      </p:sp>
      <p:sp>
        <p:nvSpPr>
          <p:cNvPr id="4" name="Slide Number Placeholder 3"/>
          <p:cNvSpPr>
            <a:spLocks noGrp="1"/>
          </p:cNvSpPr>
          <p:nvPr>
            <p:ph type="sldNum" sz="quarter" idx="10"/>
          </p:nvPr>
        </p:nvSpPr>
        <p:spPr/>
        <p:txBody>
          <a:bodyPr/>
          <a:lstStyle/>
          <a:p>
            <a:fld id="{93D8CEAC-B183-4F61-9ACB-253D235719CA}" type="slidenum">
              <a:rPr lang="en-US" smtClean="0"/>
              <a:t>14</a:t>
            </a:fld>
            <a:endParaRPr lang="en-US"/>
          </a:p>
        </p:txBody>
      </p:sp>
    </p:spTree>
    <p:extLst>
      <p:ext uri="{BB962C8B-B14F-4D97-AF65-F5344CB8AC3E}">
        <p14:creationId xmlns:p14="http://schemas.microsoft.com/office/powerpoint/2010/main" val="224194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he gets an idea bout the components, scale, technology involved, </a:t>
            </a:r>
          </a:p>
          <a:p>
            <a:endParaRPr lang="en-US" baseline="0" dirty="0"/>
          </a:p>
          <a:p>
            <a:r>
              <a:rPr lang="en-US" baseline="0" dirty="0"/>
              <a:t>even some of the other systems that have integrations with Velocity,</a:t>
            </a:r>
          </a:p>
          <a:p>
            <a:endParaRPr lang="en-US" baseline="0" dirty="0"/>
          </a:p>
          <a:p>
            <a:r>
              <a:rPr lang="en-US" baseline="0" dirty="0"/>
              <a:t>And if he has a question or hunch about any of the components, he can navigate to them and find out who the CI IT owners are for that item</a:t>
            </a:r>
          </a:p>
        </p:txBody>
      </p:sp>
      <p:sp>
        <p:nvSpPr>
          <p:cNvPr id="4" name="Slide Number Placeholder 3"/>
          <p:cNvSpPr>
            <a:spLocks noGrp="1"/>
          </p:cNvSpPr>
          <p:nvPr>
            <p:ph type="sldNum" sz="quarter" idx="10"/>
          </p:nvPr>
        </p:nvSpPr>
        <p:spPr/>
        <p:txBody>
          <a:bodyPr/>
          <a:lstStyle/>
          <a:p>
            <a:fld id="{93D8CEAC-B183-4F61-9ACB-253D235719CA}" type="slidenum">
              <a:rPr lang="en-US" smtClean="0"/>
              <a:t>15</a:t>
            </a:fld>
            <a:endParaRPr lang="en-US"/>
          </a:p>
        </p:txBody>
      </p:sp>
    </p:spTree>
    <p:extLst>
      <p:ext uri="{BB962C8B-B14F-4D97-AF65-F5344CB8AC3E}">
        <p14:creationId xmlns:p14="http://schemas.microsoft.com/office/powerpoint/2010/main" val="2124380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16</a:t>
            </a:fld>
            <a:endParaRPr lang="en-US"/>
          </a:p>
        </p:txBody>
      </p:sp>
    </p:spTree>
    <p:extLst>
      <p:ext uri="{BB962C8B-B14F-4D97-AF65-F5344CB8AC3E}">
        <p14:creationId xmlns:p14="http://schemas.microsoft.com/office/powerpoint/2010/main" val="325859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17</a:t>
            </a:fld>
            <a:endParaRPr lang="en-US"/>
          </a:p>
        </p:txBody>
      </p:sp>
    </p:spTree>
    <p:extLst>
      <p:ext uri="{BB962C8B-B14F-4D97-AF65-F5344CB8AC3E}">
        <p14:creationId xmlns:p14="http://schemas.microsoft.com/office/powerpoint/2010/main" val="2208395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 what making Archibus looked like and the ease of setting those links</a:t>
            </a:r>
          </a:p>
        </p:txBody>
      </p:sp>
      <p:sp>
        <p:nvSpPr>
          <p:cNvPr id="4" name="Slide Number Placeholder 3"/>
          <p:cNvSpPr>
            <a:spLocks noGrp="1"/>
          </p:cNvSpPr>
          <p:nvPr>
            <p:ph type="sldNum" sz="quarter" idx="10"/>
          </p:nvPr>
        </p:nvSpPr>
        <p:spPr/>
        <p:txBody>
          <a:bodyPr/>
          <a:lstStyle/>
          <a:p>
            <a:fld id="{93D8CEAC-B183-4F61-9ACB-253D235719CA}" type="slidenum">
              <a:rPr lang="en-US" smtClean="0"/>
              <a:t>18</a:t>
            </a:fld>
            <a:endParaRPr lang="en-US"/>
          </a:p>
        </p:txBody>
      </p:sp>
    </p:spTree>
    <p:extLst>
      <p:ext uri="{BB962C8B-B14F-4D97-AF65-F5344CB8AC3E}">
        <p14:creationId xmlns:p14="http://schemas.microsoft.com/office/powerpoint/2010/main" val="2665882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there is some kind of an outage or service degradation, we never know who will start seeing symptoms, or get the call first -all technical staff have read access to these records and can see the visualizations.  </a:t>
            </a:r>
          </a:p>
          <a:p>
            <a:r>
              <a:rPr lang="en-US" baseline="0" dirty="0"/>
              <a:t>In short order they can get an idea about system or service having trouble, its scope, and interactions with other systems, and who ALL of the teams and or people who keep its components running.</a:t>
            </a:r>
          </a:p>
        </p:txBody>
      </p:sp>
      <p:sp>
        <p:nvSpPr>
          <p:cNvPr id="4" name="Slide Number Placeholder 3"/>
          <p:cNvSpPr>
            <a:spLocks noGrp="1"/>
          </p:cNvSpPr>
          <p:nvPr>
            <p:ph type="sldNum" sz="quarter" idx="10"/>
          </p:nvPr>
        </p:nvSpPr>
        <p:spPr/>
        <p:txBody>
          <a:bodyPr/>
          <a:lstStyle/>
          <a:p>
            <a:fld id="{93D8CEAC-B183-4F61-9ACB-253D235719CA}" type="slidenum">
              <a:rPr lang="en-US" smtClean="0"/>
              <a:t>19</a:t>
            </a:fld>
            <a:endParaRPr lang="en-US"/>
          </a:p>
        </p:txBody>
      </p:sp>
    </p:spTree>
    <p:extLst>
      <p:ext uri="{BB962C8B-B14F-4D97-AF65-F5344CB8AC3E}">
        <p14:creationId xmlns:p14="http://schemas.microsoft.com/office/powerpoint/2010/main" val="238767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2</a:t>
            </a:fld>
            <a:endParaRPr lang="en-US"/>
          </a:p>
        </p:txBody>
      </p:sp>
    </p:spTree>
    <p:extLst>
      <p:ext uri="{BB962C8B-B14F-4D97-AF65-F5344CB8AC3E}">
        <p14:creationId xmlns:p14="http://schemas.microsoft.com/office/powerpoint/2010/main" val="1560574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have been associating everything at the System level, but that was never the goal, just kind of a workaround for reporting and building the </a:t>
            </a:r>
            <a:r>
              <a:rPr lang="en-US" baseline="0" dirty="0" err="1"/>
              <a:t>habbit</a:t>
            </a:r>
            <a:r>
              <a:rPr lang="en-US" baseline="0" dirty="0"/>
              <a:t>.</a:t>
            </a:r>
          </a:p>
          <a:p>
            <a:endParaRPr lang="en-US" baseline="0" dirty="0"/>
          </a:p>
          <a:p>
            <a:r>
              <a:rPr lang="en-US" baseline="0" dirty="0"/>
              <a:t>What if we could assign these things to the actual CI that is broken, or being upgraded or changed?</a:t>
            </a:r>
          </a:p>
        </p:txBody>
      </p:sp>
      <p:sp>
        <p:nvSpPr>
          <p:cNvPr id="4" name="Slide Number Placeholder 3"/>
          <p:cNvSpPr>
            <a:spLocks noGrp="1"/>
          </p:cNvSpPr>
          <p:nvPr>
            <p:ph type="sldNum" sz="quarter" idx="10"/>
          </p:nvPr>
        </p:nvSpPr>
        <p:spPr/>
        <p:txBody>
          <a:bodyPr/>
          <a:lstStyle/>
          <a:p>
            <a:fld id="{93D8CEAC-B183-4F61-9ACB-253D235719CA}" type="slidenum">
              <a:rPr lang="en-US" smtClean="0"/>
              <a:t>20</a:t>
            </a:fld>
            <a:endParaRPr lang="en-US"/>
          </a:p>
        </p:txBody>
      </p:sp>
    </p:spTree>
    <p:extLst>
      <p:ext uri="{BB962C8B-B14F-4D97-AF65-F5344CB8AC3E}">
        <p14:creationId xmlns:p14="http://schemas.microsoft.com/office/powerpoint/2010/main" val="2546173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has Change/Release coordination meetings every week on Monday afternoons, and we have seen a scenario play out many times in those meetings.</a:t>
            </a:r>
          </a:p>
          <a:p>
            <a:endParaRPr lang="en-US" baseline="0" dirty="0"/>
          </a:p>
          <a:p>
            <a:r>
              <a:rPr lang="en-US" baseline="0" dirty="0"/>
              <a:t>Someone proposes a change and Nathan Stien starts thinking and asking questions about how that change may affect one of the important integrations running in </a:t>
            </a:r>
            <a:r>
              <a:rPr lang="en-US" baseline="0" dirty="0" err="1"/>
              <a:t>jBoss</a:t>
            </a:r>
            <a:r>
              <a:rPr lang="en-US" baseline="0" dirty="0"/>
              <a:t> Fuse (ESB)</a:t>
            </a:r>
          </a:p>
          <a:p>
            <a:endParaRPr lang="en-US" baseline="0" dirty="0"/>
          </a:p>
          <a:p>
            <a:r>
              <a:rPr lang="en-US" baseline="0" dirty="0"/>
              <a:t>His initial set of integrations are all in the CMDB and linked to the systems involved, so if there is a question and we need all attendees to see/understand which integration(s) could be affected- we will be able to bring them up quickly</a:t>
            </a:r>
          </a:p>
          <a:p>
            <a:endParaRPr lang="en-US" baseline="0" dirty="0"/>
          </a:p>
          <a:p>
            <a:r>
              <a:rPr lang="en-US" baseline="0" dirty="0"/>
              <a:t>Beyond that, if there is no Nathan or other SME available that day and we are not sure – we can check!</a:t>
            </a:r>
          </a:p>
        </p:txBody>
      </p:sp>
      <p:sp>
        <p:nvSpPr>
          <p:cNvPr id="4" name="Slide Number Placeholder 3"/>
          <p:cNvSpPr>
            <a:spLocks noGrp="1"/>
          </p:cNvSpPr>
          <p:nvPr>
            <p:ph type="sldNum" sz="quarter" idx="10"/>
          </p:nvPr>
        </p:nvSpPr>
        <p:spPr/>
        <p:txBody>
          <a:bodyPr/>
          <a:lstStyle/>
          <a:p>
            <a:fld id="{93D8CEAC-B183-4F61-9ACB-253D235719CA}" type="slidenum">
              <a:rPr lang="en-US" smtClean="0"/>
              <a:t>21</a:t>
            </a:fld>
            <a:endParaRPr lang="en-US"/>
          </a:p>
        </p:txBody>
      </p:sp>
    </p:spTree>
    <p:extLst>
      <p:ext uri="{BB962C8B-B14F-4D97-AF65-F5344CB8AC3E}">
        <p14:creationId xmlns:p14="http://schemas.microsoft.com/office/powerpoint/2010/main" val="3040158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During these mapping sessions we have heard a lot of the app admins frustrations, and many of them are difficult to illustrate or report on reliably.</a:t>
            </a:r>
          </a:p>
          <a:p>
            <a:endParaRPr lang="en-US" baseline="0" dirty="0"/>
          </a:p>
          <a:p>
            <a:r>
              <a:rPr lang="en-US" baseline="0" dirty="0"/>
              <a:t>The system record, and the ability to add attributes to system CIs and app instance CIs will help with that in time.  </a:t>
            </a:r>
          </a:p>
          <a:p>
            <a:endParaRPr lang="en-US" baseline="0" dirty="0"/>
          </a:p>
          <a:p>
            <a:r>
              <a:rPr lang="en-US" baseline="0" dirty="0"/>
              <a:t>We all know that we have many duplicate systems that have uncalculated costs in licensing and administration </a:t>
            </a:r>
          </a:p>
          <a:p>
            <a:endParaRPr lang="en-US" baseline="0" dirty="0"/>
          </a:p>
          <a:p>
            <a:r>
              <a:rPr lang="en-US" baseline="0" dirty="0"/>
              <a:t>– lets stop talking about it and find ways to document and illustrate it so these problems get the attention they deserve</a:t>
            </a:r>
          </a:p>
        </p:txBody>
      </p:sp>
      <p:sp>
        <p:nvSpPr>
          <p:cNvPr id="4" name="Slide Number Placeholder 3"/>
          <p:cNvSpPr>
            <a:spLocks noGrp="1"/>
          </p:cNvSpPr>
          <p:nvPr>
            <p:ph type="sldNum" sz="quarter" idx="10"/>
          </p:nvPr>
        </p:nvSpPr>
        <p:spPr/>
        <p:txBody>
          <a:bodyPr/>
          <a:lstStyle/>
          <a:p>
            <a:fld id="{93D8CEAC-B183-4F61-9ACB-253D235719CA}" type="slidenum">
              <a:rPr lang="en-US" smtClean="0"/>
              <a:t>22</a:t>
            </a:fld>
            <a:endParaRPr lang="en-US"/>
          </a:p>
        </p:txBody>
      </p:sp>
    </p:spTree>
    <p:extLst>
      <p:ext uri="{BB962C8B-B14F-4D97-AF65-F5344CB8AC3E}">
        <p14:creationId xmlns:p14="http://schemas.microsoft.com/office/powerpoint/2010/main" val="325698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all know most systems depend on several teams, but no other system or method supports showing them and linking them all to reflect purpose </a:t>
            </a:r>
          </a:p>
        </p:txBody>
      </p:sp>
      <p:sp>
        <p:nvSpPr>
          <p:cNvPr id="4" name="Slide Number Placeholder 3"/>
          <p:cNvSpPr>
            <a:spLocks noGrp="1"/>
          </p:cNvSpPr>
          <p:nvPr>
            <p:ph type="sldNum" sz="quarter" idx="10"/>
          </p:nvPr>
        </p:nvSpPr>
        <p:spPr/>
        <p:txBody>
          <a:bodyPr/>
          <a:lstStyle/>
          <a:p>
            <a:fld id="{93D8CEAC-B183-4F61-9ACB-253D235719CA}" type="slidenum">
              <a:rPr lang="en-US" smtClean="0"/>
              <a:t>23</a:t>
            </a:fld>
            <a:endParaRPr lang="en-US"/>
          </a:p>
        </p:txBody>
      </p:sp>
    </p:spTree>
    <p:extLst>
      <p:ext uri="{BB962C8B-B14F-4D97-AF65-F5344CB8AC3E}">
        <p14:creationId xmlns:p14="http://schemas.microsoft.com/office/powerpoint/2010/main" val="2040178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we go through the system mapping process, it has been surprising how often the answers we need are in the contract and may not be in other diagrams or documentation.  Surprising to everyone but Lew Steinbach and Kevin Hand who know the contracts.  </a:t>
            </a:r>
          </a:p>
          <a:p>
            <a:endParaRPr lang="en-US" baseline="0" dirty="0"/>
          </a:p>
          <a:p>
            <a:r>
              <a:rPr lang="en-US" baseline="0" dirty="0"/>
              <a:t>For instance we rarely choose to call an application what it actually is, we say Archibus (the companies name) and pretend they only offer one solution, or a full suite of them and we have licensing to use the entire suite – but the contract says that we have X licenses to use products A, and B (in a lineup that goes to J).  </a:t>
            </a:r>
          </a:p>
          <a:p>
            <a:endParaRPr lang="en-US" baseline="0" dirty="0"/>
          </a:p>
          <a:p>
            <a:r>
              <a:rPr lang="en-US" baseline="0" dirty="0"/>
              <a:t>We are all </a:t>
            </a:r>
            <a:r>
              <a:rPr lang="en-US" baseline="0" dirty="0" err="1"/>
              <a:t>greatfull</a:t>
            </a:r>
            <a:r>
              <a:rPr lang="en-US" baseline="0" dirty="0"/>
              <a:t> to Lew for coordinating and taking care of those contracts, and I don’t think many are envious of that undertaking – but if all those contracts with important facts end up in a file drawer or Teams Folder only accessible to Lew –we can’t utilize them the way that we should.</a:t>
            </a:r>
          </a:p>
        </p:txBody>
      </p:sp>
      <p:sp>
        <p:nvSpPr>
          <p:cNvPr id="4" name="Slide Number Placeholder 3"/>
          <p:cNvSpPr>
            <a:spLocks noGrp="1"/>
          </p:cNvSpPr>
          <p:nvPr>
            <p:ph type="sldNum" sz="quarter" idx="10"/>
          </p:nvPr>
        </p:nvSpPr>
        <p:spPr/>
        <p:txBody>
          <a:bodyPr/>
          <a:lstStyle/>
          <a:p>
            <a:fld id="{93D8CEAC-B183-4F61-9ACB-253D235719CA}" type="slidenum">
              <a:rPr lang="en-US" smtClean="0"/>
              <a:t>24</a:t>
            </a:fld>
            <a:endParaRPr lang="en-US"/>
          </a:p>
        </p:txBody>
      </p:sp>
    </p:spTree>
    <p:extLst>
      <p:ext uri="{BB962C8B-B14F-4D97-AF65-F5344CB8AC3E}">
        <p14:creationId xmlns:p14="http://schemas.microsoft.com/office/powerpoint/2010/main" val="1589209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 most services are delivered with multiple systems and these diagrams just offer a more dynamic and accessible illustration of that.</a:t>
            </a:r>
            <a:endParaRPr lang="en-US" dirty="0">
              <a:cs typeface="Calibri"/>
            </a:endParaRPr>
          </a:p>
          <a:p>
            <a:endParaRPr lang="en-US" dirty="0"/>
          </a:p>
          <a:p>
            <a:r>
              <a:rPr lang="en-US" dirty="0"/>
              <a:t>They allow anyone with access a more complete understanding of those systems and the various ways they interact than we have had in the past.</a:t>
            </a:r>
            <a:endParaRPr lang="en-US" dirty="0">
              <a:cs typeface="Calibri"/>
            </a:endParaRPr>
          </a:p>
          <a:p>
            <a:endParaRPr lang="en-US" dirty="0"/>
          </a:p>
          <a:p>
            <a:r>
              <a:rPr lang="en-US" dirty="0"/>
              <a:t>Having this utility available will be transformational and improve the way that we design, troubleshoot, support and communicate about our services for the campus.</a:t>
            </a:r>
          </a:p>
        </p:txBody>
      </p:sp>
      <p:sp>
        <p:nvSpPr>
          <p:cNvPr id="4" name="Slide Number Placeholder 3"/>
          <p:cNvSpPr>
            <a:spLocks noGrp="1"/>
          </p:cNvSpPr>
          <p:nvPr>
            <p:ph type="sldNum" sz="quarter" idx="10"/>
          </p:nvPr>
        </p:nvSpPr>
        <p:spPr/>
        <p:txBody>
          <a:bodyPr/>
          <a:lstStyle/>
          <a:p>
            <a:fld id="{93D8CEAC-B183-4F61-9ACB-253D235719CA}" type="slidenum">
              <a:rPr lang="en-US" smtClean="0"/>
              <a:t>25</a:t>
            </a:fld>
            <a:endParaRPr lang="en-US"/>
          </a:p>
        </p:txBody>
      </p:sp>
    </p:spTree>
    <p:extLst>
      <p:ext uri="{BB962C8B-B14F-4D97-AF65-F5344CB8AC3E}">
        <p14:creationId xmlns:p14="http://schemas.microsoft.com/office/powerpoint/2010/main" val="2077969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26</a:t>
            </a:fld>
            <a:endParaRPr lang="en-US"/>
          </a:p>
        </p:txBody>
      </p:sp>
    </p:spTree>
    <p:extLst>
      <p:ext uri="{BB962C8B-B14F-4D97-AF65-F5344CB8AC3E}">
        <p14:creationId xmlns:p14="http://schemas.microsoft.com/office/powerpoint/2010/main" val="271384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3</a:t>
            </a:fld>
            <a:endParaRPr lang="en-US"/>
          </a:p>
        </p:txBody>
      </p:sp>
    </p:spTree>
    <p:extLst>
      <p:ext uri="{BB962C8B-B14F-4D97-AF65-F5344CB8AC3E}">
        <p14:creationId xmlns:p14="http://schemas.microsoft.com/office/powerpoint/2010/main" val="396796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repository that acts as a data warehouse storing information about the IT environment and the components that are used to deliver IT services.  The data consists of configuration items and relationships that allows the representation of systems and services incorporating components from the sections across our department, (and beyond).  </a:t>
            </a:r>
          </a:p>
          <a:p>
            <a:endParaRPr lang="en-US" dirty="0">
              <a:cs typeface="Calibri"/>
            </a:endParaRPr>
          </a:p>
          <a:p>
            <a:pPr defTabSz="933237">
              <a:defRPr/>
            </a:pPr>
            <a:r>
              <a:rPr lang="en-US" dirty="0">
                <a:cs typeface="Calibri"/>
              </a:rPr>
              <a:t>We have all been linking system CIs to incidents, problems, and changes for over a year – but until now that was only helping with reporting and statistics because the records did not include attributes or associations to the components.  So we have all been investing int The systems that we are mapping now are those same records so soon when you link them in other records you have the option to take a look and see more details about what makes it tick.</a:t>
            </a:r>
          </a:p>
          <a:p>
            <a:endParaRPr lang="en-US" dirty="0">
              <a:cs typeface="Calibri"/>
            </a:endParaRPr>
          </a:p>
          <a:p>
            <a:r>
              <a:rPr lang="en-US" dirty="0">
                <a:cs typeface="Calibri"/>
              </a:rPr>
              <a:t>When complete our CMDB will link our CIs into systems and services with a related history of events and changes, and help link the technical side of A.T. with things like costs, contracts and vendors.</a:t>
            </a:r>
          </a:p>
          <a:p>
            <a:endParaRPr lang="en-US" dirty="0">
              <a:cs typeface="Calibri"/>
            </a:endParaRP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4</a:t>
            </a:fld>
            <a:endParaRPr lang="en-US"/>
          </a:p>
        </p:txBody>
      </p:sp>
    </p:spTree>
    <p:extLst>
      <p:ext uri="{BB962C8B-B14F-4D97-AF65-F5344CB8AC3E}">
        <p14:creationId xmlns:p14="http://schemas.microsoft.com/office/powerpoint/2010/main" val="80237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repository that acts as a data warehouse storing information about the IT environment and the components that are used to deliver IT services.  The data consists of configuration items and relationships that allows the representation of systems and services incorporating components from the sections across our department, (and beyond).  </a:t>
            </a:r>
          </a:p>
          <a:p>
            <a:endParaRPr lang="en-US" dirty="0">
              <a:cs typeface="Calibri"/>
            </a:endParaRPr>
          </a:p>
          <a:p>
            <a:pPr defTabSz="933237">
              <a:defRPr/>
            </a:pPr>
            <a:r>
              <a:rPr lang="en-US" dirty="0">
                <a:cs typeface="Calibri"/>
              </a:rPr>
              <a:t>We have all been linking system CIs to incidents, problems, and changes for over a year – but until now that was only helping with reporting and statistics because the records did not include attributes or associations to the components.  So we have all been investing int The systems that we are mapping now are those same records so soon when you link them in other records you have the option to take a look and see more details about what makes it tick.</a:t>
            </a:r>
          </a:p>
          <a:p>
            <a:endParaRPr lang="en-US" dirty="0">
              <a:cs typeface="Calibri"/>
            </a:endParaRPr>
          </a:p>
          <a:p>
            <a:r>
              <a:rPr lang="en-US" dirty="0">
                <a:cs typeface="Calibri"/>
              </a:rPr>
              <a:t>When complete our CMDB will link our CIs into systems and services with a related history of events and changes, and help link the technical side of A.T. with things like costs, contracts and vendors.</a:t>
            </a:r>
          </a:p>
          <a:p>
            <a:endParaRPr lang="en-US" dirty="0">
              <a:cs typeface="Calibri"/>
            </a:endParaRP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5</a:t>
            </a:fld>
            <a:endParaRPr lang="en-US"/>
          </a:p>
        </p:txBody>
      </p:sp>
    </p:spTree>
    <p:extLst>
      <p:ext uri="{BB962C8B-B14F-4D97-AF65-F5344CB8AC3E}">
        <p14:creationId xmlns:p14="http://schemas.microsoft.com/office/powerpoint/2010/main" val="1973792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6</a:t>
            </a:fld>
            <a:endParaRPr lang="en-US"/>
          </a:p>
        </p:txBody>
      </p:sp>
    </p:spTree>
    <p:extLst>
      <p:ext uri="{BB962C8B-B14F-4D97-AF65-F5344CB8AC3E}">
        <p14:creationId xmlns:p14="http://schemas.microsoft.com/office/powerpoint/2010/main" val="52458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7</a:t>
            </a:fld>
            <a:endParaRPr lang="en-US"/>
          </a:p>
        </p:txBody>
      </p:sp>
    </p:spTree>
    <p:extLst>
      <p:ext uri="{BB962C8B-B14F-4D97-AF65-F5344CB8AC3E}">
        <p14:creationId xmlns:p14="http://schemas.microsoft.com/office/powerpoint/2010/main" val="2361469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8</a:t>
            </a:fld>
            <a:endParaRPr lang="en-US"/>
          </a:p>
        </p:txBody>
      </p:sp>
    </p:spTree>
    <p:extLst>
      <p:ext uri="{BB962C8B-B14F-4D97-AF65-F5344CB8AC3E}">
        <p14:creationId xmlns:p14="http://schemas.microsoft.com/office/powerpoint/2010/main" val="54303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couple months we have been meeting with the system administrators on Dudley Roach’s team to make system dependency maps.</a:t>
            </a:r>
          </a:p>
          <a:p>
            <a:endParaRPr lang="en-US" dirty="0"/>
          </a:p>
          <a:p>
            <a:r>
              <a:rPr lang="en-US" dirty="0"/>
              <a:t>There are two main visualizations that result from these sessions,</a:t>
            </a:r>
          </a:p>
          <a:p>
            <a:endParaRPr lang="en-US" dirty="0"/>
          </a:p>
          <a:p>
            <a:r>
              <a:rPr lang="en-US" dirty="0"/>
              <a:t>	Dependency, and Impact</a:t>
            </a:r>
          </a:p>
          <a:p>
            <a:endParaRPr lang="en-US" dirty="0"/>
          </a:p>
          <a:p>
            <a:r>
              <a:rPr lang="en-US" dirty="0"/>
              <a:t>I am going to go over a little bit about how to navigate to, and read them along with details about each, and when they will be useful.</a:t>
            </a:r>
          </a:p>
          <a:p>
            <a:endParaRPr lang="en-US" dirty="0"/>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9</a:t>
            </a:fld>
            <a:endParaRPr lang="en-US"/>
          </a:p>
        </p:txBody>
      </p:sp>
    </p:spTree>
    <p:extLst>
      <p:ext uri="{BB962C8B-B14F-4D97-AF65-F5344CB8AC3E}">
        <p14:creationId xmlns:p14="http://schemas.microsoft.com/office/powerpoint/2010/main" val="31849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C222DF-4A0C-564A-BDC4-89C55FF98B7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9689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47701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37222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70142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222DF-4A0C-564A-BDC4-89C55FF98B7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77926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C222DF-4A0C-564A-BDC4-89C55FF98B7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42030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C222DF-4A0C-564A-BDC4-89C55FF98B72}"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64773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C222DF-4A0C-564A-BDC4-89C55FF98B72}"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23687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222DF-4A0C-564A-BDC4-89C55FF98B72}"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797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8887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903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C222DF-4A0C-564A-BDC4-89C55FF98B72}" type="datetimeFigureOut">
              <a:rPr lang="en-US" smtClean="0"/>
              <a:t>8/6/2019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700931-7141-904F-B72F-E2098AC593DB}" type="slidenum">
              <a:rPr lang="en-US" smtClean="0"/>
              <a:t>‹#›</a:t>
            </a:fld>
            <a:endParaRPr lang="en-US"/>
          </a:p>
        </p:txBody>
      </p:sp>
    </p:spTree>
    <p:extLst>
      <p:ext uri="{BB962C8B-B14F-4D97-AF65-F5344CB8AC3E}">
        <p14:creationId xmlns:p14="http://schemas.microsoft.com/office/powerpoint/2010/main" val="62663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7.svg"/><Relationship Id="rId3" Type="http://schemas.openxmlformats.org/officeDocument/2006/relationships/image" Target="../media/image2.jp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4.png"/><Relationship Id="rId5" Type="http://schemas.openxmlformats.org/officeDocument/2006/relationships/image" Target="../media/image20.png"/><Relationship Id="rId15" Type="http://schemas.openxmlformats.org/officeDocument/2006/relationships/image" Target="../media/image29.svg"/><Relationship Id="rId10" Type="http://schemas.openxmlformats.org/officeDocument/2006/relationships/image" Target="../media/image25.sv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36015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216"/>
            <a:ext cx="9138197" cy="5143500"/>
          </a:xfrm>
          <a:prstGeom prst="rect">
            <a:avLst/>
          </a:prstGeom>
        </p:spPr>
      </p:pic>
      <p:pic>
        <p:nvPicPr>
          <p:cNvPr id="2" name="Content Placeholder 1">
            <a:extLst>
              <a:ext uri="{FF2B5EF4-FFF2-40B4-BE49-F238E27FC236}">
                <a16:creationId xmlns:a16="http://schemas.microsoft.com/office/drawing/2014/main" id="{54B43FBC-7449-45D6-8CFC-C8753E968DBB}"/>
              </a:ext>
            </a:extLst>
          </p:cNvPr>
          <p:cNvPicPr>
            <a:picLocks noGrp="1" noChangeAspect="1"/>
          </p:cNvPicPr>
          <p:nvPr>
            <p:ph idx="1"/>
          </p:nvPr>
        </p:nvPicPr>
        <p:blipFill>
          <a:blip r:embed="rId4"/>
          <a:stretch>
            <a:fillRect/>
          </a:stretch>
        </p:blipFill>
        <p:spPr>
          <a:xfrm>
            <a:off x="3832860" y="1063229"/>
            <a:ext cx="5118707" cy="3672840"/>
          </a:xfrm>
          <a:prstGeom prst="rect">
            <a:avLst/>
          </a:prstGeom>
        </p:spPr>
      </p:pic>
      <p:sp>
        <p:nvSpPr>
          <p:cNvPr id="37" name="Title 36">
            <a:extLst>
              <a:ext uri="{FF2B5EF4-FFF2-40B4-BE49-F238E27FC236}">
                <a16:creationId xmlns:a16="http://schemas.microsoft.com/office/drawing/2014/main" id="{521CD845-1F33-46C0-998F-CBD285504C1E}"/>
              </a:ext>
            </a:extLst>
          </p:cNvPr>
          <p:cNvSpPr>
            <a:spLocks noGrp="1"/>
          </p:cNvSpPr>
          <p:nvPr>
            <p:ph type="title"/>
          </p:nvPr>
        </p:nvSpPr>
        <p:spPr>
          <a:xfrm>
            <a:off x="457200" y="205979"/>
            <a:ext cx="8229600" cy="857250"/>
          </a:xfrm>
        </p:spPr>
        <p:txBody>
          <a:bodyPr>
            <a:normAutofit fontScale="90000"/>
          </a:bodyPr>
          <a:lstStyle/>
          <a:p>
            <a:r>
              <a:rPr lang="en-US">
                <a:solidFill>
                  <a:srgbClr val="C00000"/>
                </a:solidFill>
              </a:rPr>
              <a:t>How to read Cherwell Visualizations</a:t>
            </a:r>
            <a:endParaRPr lang="en-US" dirty="0">
              <a:solidFill>
                <a:srgbClr val="C00000"/>
              </a:solidFill>
            </a:endParaRPr>
          </a:p>
        </p:txBody>
      </p:sp>
      <p:sp>
        <p:nvSpPr>
          <p:cNvPr id="3" name="TextBox 2">
            <a:extLst>
              <a:ext uri="{FF2B5EF4-FFF2-40B4-BE49-F238E27FC236}">
                <a16:creationId xmlns:a16="http://schemas.microsoft.com/office/drawing/2014/main" id="{A7C6FA69-5999-4F87-84A3-804000A6805B}"/>
              </a:ext>
            </a:extLst>
          </p:cNvPr>
          <p:cNvSpPr txBox="1"/>
          <p:nvPr/>
        </p:nvSpPr>
        <p:spPr>
          <a:xfrm>
            <a:off x="192433" y="1731803"/>
            <a:ext cx="3497580" cy="1754326"/>
          </a:xfrm>
          <a:prstGeom prst="rect">
            <a:avLst/>
          </a:prstGeom>
          <a:noFill/>
        </p:spPr>
        <p:txBody>
          <a:bodyPr wrap="square" rtlCol="0">
            <a:spAutoFit/>
          </a:bodyPr>
          <a:lstStyle/>
          <a:p>
            <a:pPr marL="342900" indent="-342900">
              <a:buFont typeface="+mj-lt"/>
              <a:buAutoNum type="arabicPeriod"/>
            </a:pPr>
            <a:r>
              <a:rPr lang="en-US" dirty="0"/>
              <a:t>Subject CI </a:t>
            </a:r>
          </a:p>
          <a:p>
            <a:pPr marL="342900" indent="-342900">
              <a:buFont typeface="+mj-lt"/>
              <a:buAutoNum type="arabicPeriod"/>
            </a:pPr>
            <a:r>
              <a:rPr lang="en-US" dirty="0"/>
              <a:t>All others related </a:t>
            </a:r>
          </a:p>
          <a:p>
            <a:pPr marL="342900" indent="-342900">
              <a:buFont typeface="+mj-lt"/>
              <a:buAutoNum type="arabicPeriod"/>
            </a:pPr>
            <a:r>
              <a:rPr lang="en-US" dirty="0"/>
              <a:t>Relationship type in right panel</a:t>
            </a:r>
          </a:p>
          <a:p>
            <a:pPr marL="342900" indent="-342900">
              <a:buFont typeface="+mj-lt"/>
              <a:buAutoNum type="arabicPeriod"/>
            </a:pPr>
            <a:r>
              <a:rPr lang="en-US" dirty="0"/>
              <a:t>Filters show other relationships</a:t>
            </a:r>
          </a:p>
          <a:p>
            <a:r>
              <a:rPr lang="en-US" dirty="0"/>
              <a:t>	(with alternate colored lines)</a:t>
            </a:r>
          </a:p>
          <a:p>
            <a:r>
              <a:rPr lang="en-US" dirty="0"/>
              <a:t>5.   CI type colors remain consistent</a:t>
            </a:r>
          </a:p>
        </p:txBody>
      </p:sp>
    </p:spTree>
    <p:extLst>
      <p:ext uri="{BB962C8B-B14F-4D97-AF65-F5344CB8AC3E}">
        <p14:creationId xmlns:p14="http://schemas.microsoft.com/office/powerpoint/2010/main" val="39295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rotWithShape="1">
          <a:blip r:embed="rId3">
            <a:duotone>
              <a:prstClr val="black"/>
              <a:schemeClr val="tx2">
                <a:tint val="45000"/>
                <a:satMod val="400000"/>
              </a:schemeClr>
            </a:duotone>
            <a:alphaModFix amt="35000"/>
            <a:extLst>
              <a:ext uri="{28A0092B-C50C-407E-A947-70E740481C1C}">
                <a14:useLocalDpi xmlns:a14="http://schemas.microsoft.com/office/drawing/2010/main" val="0"/>
              </a:ext>
            </a:extLst>
          </a:blip>
          <a:srcRect t="30"/>
          <a:stretch/>
        </p:blipFill>
        <p:spPr>
          <a:xfrm>
            <a:off x="-12" y="10"/>
            <a:ext cx="9143999" cy="5141958"/>
          </a:xfrm>
          <a:prstGeom prst="rect">
            <a:avLst/>
          </a:prstGeom>
        </p:spPr>
      </p:pic>
      <p:sp>
        <p:nvSpPr>
          <p:cNvPr id="37" name="Title 36">
            <a:extLst>
              <a:ext uri="{FF2B5EF4-FFF2-40B4-BE49-F238E27FC236}">
                <a16:creationId xmlns:a16="http://schemas.microsoft.com/office/drawing/2014/main" id="{521CD845-1F33-46C0-998F-CBD285504C1E}"/>
              </a:ext>
            </a:extLst>
          </p:cNvPr>
          <p:cNvSpPr>
            <a:spLocks noGrp="1"/>
          </p:cNvSpPr>
          <p:nvPr>
            <p:ph type="title"/>
          </p:nvPr>
        </p:nvSpPr>
        <p:spPr>
          <a:xfrm>
            <a:off x="677023" y="2073902"/>
            <a:ext cx="3958000" cy="1187458"/>
          </a:xfrm>
        </p:spPr>
        <p:txBody>
          <a:bodyPr>
            <a:normAutofit fontScale="90000"/>
          </a:bodyPr>
          <a:lstStyle/>
          <a:p>
            <a:pPr>
              <a:lnSpc>
                <a:spcPct val="90000"/>
              </a:lnSpc>
            </a:pPr>
            <a:br>
              <a:rPr lang="en-US" sz="3100" dirty="0">
                <a:solidFill>
                  <a:srgbClr val="C00000"/>
                </a:solidFill>
              </a:rPr>
            </a:br>
            <a:r>
              <a:rPr lang="en-US" sz="3100" dirty="0"/>
              <a:t>Dependency </a:t>
            </a:r>
            <a:br>
              <a:rPr lang="en-US" sz="3100" dirty="0"/>
            </a:br>
            <a:r>
              <a:rPr lang="en-US" sz="3100" dirty="0"/>
              <a:t>(</a:t>
            </a:r>
            <a:r>
              <a:rPr lang="en-US" sz="3100" dirty="0">
                <a:solidFill>
                  <a:srgbClr val="C00000"/>
                </a:solidFill>
              </a:rPr>
              <a:t>System</a:t>
            </a:r>
            <a:r>
              <a:rPr lang="en-US" sz="3100" dirty="0"/>
              <a:t> Components)</a:t>
            </a:r>
            <a:br>
              <a:rPr lang="en-US" sz="3100" dirty="0"/>
            </a:br>
            <a:r>
              <a:rPr lang="en-US" sz="3100" dirty="0"/>
              <a:t>Diagram</a:t>
            </a:r>
          </a:p>
        </p:txBody>
      </p:sp>
      <p:sp>
        <p:nvSpPr>
          <p:cNvPr id="45"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5" y="435869"/>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Content Placeholder 5">
            <a:extLst>
              <a:ext uri="{FF2B5EF4-FFF2-40B4-BE49-F238E27FC236}">
                <a16:creationId xmlns:a16="http://schemas.microsoft.com/office/drawing/2014/main" id="{114C7D9A-D4BB-4823-9FB2-7612CF19F70C}"/>
              </a:ext>
            </a:extLst>
          </p:cNvPr>
          <p:cNvPicPr>
            <a:picLocks noChangeAspect="1"/>
          </p:cNvPicPr>
          <p:nvPr/>
        </p:nvPicPr>
        <p:blipFill rotWithShape="1">
          <a:blip r:embed="rId4"/>
          <a:srcRect l="16576" r="-1" b="-1"/>
          <a:stretch/>
        </p:blipFill>
        <p:spPr>
          <a:xfrm>
            <a:off x="5170006" y="570421"/>
            <a:ext cx="3974012" cy="4573079"/>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53383734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rotWithShape="1">
          <a:blip r:embed="rId3">
            <a:duotone>
              <a:prstClr val="black"/>
              <a:schemeClr val="tx2">
                <a:tint val="45000"/>
                <a:satMod val="400000"/>
              </a:schemeClr>
            </a:duotone>
            <a:alphaModFix amt="35000"/>
            <a:extLst>
              <a:ext uri="{28A0092B-C50C-407E-A947-70E740481C1C}">
                <a14:useLocalDpi xmlns:a14="http://schemas.microsoft.com/office/drawing/2010/main" val="0"/>
              </a:ext>
            </a:extLst>
          </a:blip>
          <a:srcRect t="30"/>
          <a:stretch/>
        </p:blipFill>
        <p:spPr>
          <a:xfrm>
            <a:off x="-12" y="10"/>
            <a:ext cx="9143999" cy="5141958"/>
          </a:xfrm>
          <a:prstGeom prst="rect">
            <a:avLst/>
          </a:prstGeom>
        </p:spPr>
      </p:pic>
      <p:sp>
        <p:nvSpPr>
          <p:cNvPr id="37" name="Title 36">
            <a:extLst>
              <a:ext uri="{FF2B5EF4-FFF2-40B4-BE49-F238E27FC236}">
                <a16:creationId xmlns:a16="http://schemas.microsoft.com/office/drawing/2014/main" id="{521CD845-1F33-46C0-998F-CBD285504C1E}"/>
              </a:ext>
            </a:extLst>
          </p:cNvPr>
          <p:cNvSpPr>
            <a:spLocks noGrp="1"/>
          </p:cNvSpPr>
          <p:nvPr>
            <p:ph type="title"/>
          </p:nvPr>
        </p:nvSpPr>
        <p:spPr>
          <a:xfrm>
            <a:off x="613987" y="2292597"/>
            <a:ext cx="3958000" cy="994173"/>
          </a:xfrm>
        </p:spPr>
        <p:txBody>
          <a:bodyPr>
            <a:normAutofit/>
          </a:bodyPr>
          <a:lstStyle/>
          <a:p>
            <a:pPr>
              <a:lnSpc>
                <a:spcPct val="90000"/>
              </a:lnSpc>
            </a:pPr>
            <a:r>
              <a:rPr lang="en-US" sz="3100" dirty="0"/>
              <a:t>Impact Diagram</a:t>
            </a:r>
          </a:p>
        </p:txBody>
      </p:sp>
      <p:sp>
        <p:nvSpPr>
          <p:cNvPr id="42"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5" y="435869"/>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7EEF774-4452-4848-9B72-BF5167458BC3}"/>
              </a:ext>
            </a:extLst>
          </p:cNvPr>
          <p:cNvPicPr>
            <a:picLocks noChangeAspect="1"/>
          </p:cNvPicPr>
          <p:nvPr/>
        </p:nvPicPr>
        <p:blipFill rotWithShape="1">
          <a:blip r:embed="rId4"/>
          <a:srcRect l="7614" r="30470" b="1"/>
          <a:stretch/>
        </p:blipFill>
        <p:spPr>
          <a:xfrm>
            <a:off x="5170006" y="570421"/>
            <a:ext cx="3974012" cy="4573079"/>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54490086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5" name="Content Placeholder 34">
            <a:extLst>
              <a:ext uri="{FF2B5EF4-FFF2-40B4-BE49-F238E27FC236}">
                <a16:creationId xmlns:a16="http://schemas.microsoft.com/office/drawing/2014/main" id="{277ED8A2-E6F4-489E-95CC-3859200C78A5}"/>
              </a:ext>
            </a:extLst>
          </p:cNvPr>
          <p:cNvSpPr>
            <a:spLocks noGrp="1"/>
          </p:cNvSpPr>
          <p:nvPr>
            <p:ph idx="1"/>
          </p:nvPr>
        </p:nvSpPr>
        <p:spPr>
          <a:xfrm>
            <a:off x="1342028" y="1525905"/>
            <a:ext cx="6454140" cy="2091689"/>
          </a:xfrm>
        </p:spPr>
        <p:txBody>
          <a:bodyPr>
            <a:normAutofit fontScale="85000" lnSpcReduction="10000"/>
          </a:bodyPr>
          <a:lstStyle/>
          <a:p>
            <a:r>
              <a:rPr lang="en-US" dirty="0"/>
              <a:t>Within Cherwell, select tools/CMDB</a:t>
            </a:r>
          </a:p>
          <a:p>
            <a:r>
              <a:rPr lang="en-US" dirty="0"/>
              <a:t>Select Config – System as a filter</a:t>
            </a:r>
          </a:p>
          <a:p>
            <a:r>
              <a:rPr lang="en-US" dirty="0"/>
              <a:t>Search for your system &amp; open it</a:t>
            </a:r>
          </a:p>
          <a:p>
            <a:r>
              <a:rPr lang="en-US" dirty="0"/>
              <a:t>Click on the Visualize link in the left pane</a:t>
            </a:r>
          </a:p>
          <a:p>
            <a:endParaRPr lang="en-US" dirty="0"/>
          </a:p>
        </p:txBody>
      </p:sp>
      <p:sp>
        <p:nvSpPr>
          <p:cNvPr id="37" name="Title 36">
            <a:extLst>
              <a:ext uri="{FF2B5EF4-FFF2-40B4-BE49-F238E27FC236}">
                <a16:creationId xmlns:a16="http://schemas.microsoft.com/office/drawing/2014/main" id="{521CD845-1F33-46C0-998F-CBD285504C1E}"/>
              </a:ext>
            </a:extLst>
          </p:cNvPr>
          <p:cNvSpPr>
            <a:spLocks noGrp="1"/>
          </p:cNvSpPr>
          <p:nvPr>
            <p:ph type="title"/>
          </p:nvPr>
        </p:nvSpPr>
        <p:spPr/>
        <p:txBody>
          <a:bodyPr>
            <a:normAutofit/>
          </a:bodyPr>
          <a:lstStyle/>
          <a:p>
            <a:r>
              <a:rPr lang="en-US" dirty="0">
                <a:solidFill>
                  <a:srgbClr val="C00000"/>
                </a:solidFill>
              </a:rPr>
              <a:t>How do I find these diagrams?</a:t>
            </a:r>
          </a:p>
        </p:txBody>
      </p:sp>
    </p:spTree>
    <p:extLst>
      <p:ext uri="{BB962C8B-B14F-4D97-AF65-F5344CB8AC3E}">
        <p14:creationId xmlns:p14="http://schemas.microsoft.com/office/powerpoint/2010/main" val="41068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9" name="Title 1">
            <a:extLst>
              <a:ext uri="{FF2B5EF4-FFF2-40B4-BE49-F238E27FC236}">
                <a16:creationId xmlns:a16="http://schemas.microsoft.com/office/drawing/2014/main" id="{CA62BF1C-5653-41B3-8F4E-B35E2920FF0F}"/>
              </a:ext>
            </a:extLst>
          </p:cNvPr>
          <p:cNvSpPr>
            <a:spLocks noGrp="1"/>
          </p:cNvSpPr>
          <p:nvPr>
            <p:ph type="title"/>
          </p:nvPr>
        </p:nvSpPr>
        <p:spPr>
          <a:xfrm>
            <a:off x="752036" y="381000"/>
            <a:ext cx="7692654" cy="768202"/>
          </a:xfrm>
        </p:spPr>
        <p:txBody>
          <a:bodyPr>
            <a:normAutofit fontScale="90000"/>
          </a:bodyPr>
          <a:lstStyle/>
          <a:p>
            <a:r>
              <a:rPr lang="en-US" dirty="0"/>
              <a:t>Let’s look at an incident for Velocity</a:t>
            </a:r>
          </a:p>
        </p:txBody>
      </p:sp>
      <p:pic>
        <p:nvPicPr>
          <p:cNvPr id="10" name="Picture 2" descr="Image result for long line outside building">
            <a:extLst>
              <a:ext uri="{FF2B5EF4-FFF2-40B4-BE49-F238E27FC236}">
                <a16:creationId xmlns:a16="http://schemas.microsoft.com/office/drawing/2014/main" id="{0B313944-6827-463C-A9E3-286100EF654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9677" y="1046218"/>
            <a:ext cx="4467664" cy="2978443"/>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5979039D-82F3-4127-B97F-5BA83AE95C47}"/>
              </a:ext>
            </a:extLst>
          </p:cNvPr>
          <p:cNvSpPr/>
          <p:nvPr/>
        </p:nvSpPr>
        <p:spPr>
          <a:xfrm>
            <a:off x="5395463" y="1063424"/>
            <a:ext cx="2605538" cy="2715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9B7E705-B5BC-488B-B79B-5EEF4387953B}"/>
              </a:ext>
            </a:extLst>
          </p:cNvPr>
          <p:cNvGrpSpPr/>
          <p:nvPr/>
        </p:nvGrpSpPr>
        <p:grpSpPr>
          <a:xfrm>
            <a:off x="5670538" y="1319831"/>
            <a:ext cx="2271972" cy="2253653"/>
            <a:chOff x="7415517" y="1731311"/>
            <a:chExt cx="3395377" cy="3395377"/>
          </a:xfrm>
        </p:grpSpPr>
        <p:pic>
          <p:nvPicPr>
            <p:cNvPr id="13" name="Graphic 12" descr="Speaker phone">
              <a:extLst>
                <a:ext uri="{FF2B5EF4-FFF2-40B4-BE49-F238E27FC236}">
                  <a16:creationId xmlns:a16="http://schemas.microsoft.com/office/drawing/2014/main" id="{26A44656-EDA1-45DE-B3CB-25757D5FA1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15517" y="1731311"/>
              <a:ext cx="3395377" cy="3395377"/>
            </a:xfrm>
            <a:prstGeom prst="rect">
              <a:avLst/>
            </a:prstGeom>
          </p:spPr>
        </p:pic>
        <p:sp>
          <p:nvSpPr>
            <p:cNvPr id="14" name="Oval 13">
              <a:extLst>
                <a:ext uri="{FF2B5EF4-FFF2-40B4-BE49-F238E27FC236}">
                  <a16:creationId xmlns:a16="http://schemas.microsoft.com/office/drawing/2014/main" id="{C765F6A7-6564-4447-BD51-B9F7400DCFDA}"/>
                </a:ext>
              </a:extLst>
            </p:cNvPr>
            <p:cNvSpPr/>
            <p:nvPr/>
          </p:nvSpPr>
          <p:spPr>
            <a:xfrm>
              <a:off x="8095875" y="3875312"/>
              <a:ext cx="808810" cy="808810"/>
            </a:xfrm>
            <a:prstGeom prst="ellipse">
              <a:avLst/>
            </a:prstGeom>
            <a:gradFill flip="none" rotWithShape="1">
              <a:gsLst>
                <a:gs pos="0">
                  <a:schemeClr val="dk1">
                    <a:tint val="100000"/>
                    <a:shade val="100000"/>
                    <a:satMod val="130000"/>
                  </a:schemeClr>
                </a:gs>
                <a:gs pos="100000">
                  <a:schemeClr val="dk1">
                    <a:tint val="50000"/>
                    <a:shade val="100000"/>
                    <a:satMod val="350000"/>
                  </a:scheme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5" name="Graphic 14" descr="Warning">
              <a:extLst>
                <a:ext uri="{FF2B5EF4-FFF2-40B4-BE49-F238E27FC236}">
                  <a16:creationId xmlns:a16="http://schemas.microsoft.com/office/drawing/2014/main" id="{CAD807A0-E449-4D97-8982-CC10B1BF41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7447" y="3929742"/>
              <a:ext cx="620484" cy="620484"/>
            </a:xfrm>
            <a:prstGeom prst="rect">
              <a:avLst/>
            </a:prstGeom>
          </p:spPr>
        </p:pic>
      </p:grpSp>
      <p:pic>
        <p:nvPicPr>
          <p:cNvPr id="16" name="Graphic 15" descr="Checkmark">
            <a:extLst>
              <a:ext uri="{FF2B5EF4-FFF2-40B4-BE49-F238E27FC236}">
                <a16:creationId xmlns:a16="http://schemas.microsoft.com/office/drawing/2014/main" id="{3F1B3710-CAD7-4AB5-97E3-5E09E7B316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14131" y="1284945"/>
            <a:ext cx="2168201" cy="2168201"/>
          </a:xfrm>
          <a:prstGeom prst="rect">
            <a:avLst/>
          </a:prstGeom>
        </p:spPr>
      </p:pic>
      <p:grpSp>
        <p:nvGrpSpPr>
          <p:cNvPr id="17" name="Group 16">
            <a:extLst>
              <a:ext uri="{FF2B5EF4-FFF2-40B4-BE49-F238E27FC236}">
                <a16:creationId xmlns:a16="http://schemas.microsoft.com/office/drawing/2014/main" id="{4A4B4D09-F63A-4427-BFBA-C312AB1494BD}"/>
              </a:ext>
            </a:extLst>
          </p:cNvPr>
          <p:cNvGrpSpPr/>
          <p:nvPr/>
        </p:nvGrpSpPr>
        <p:grpSpPr>
          <a:xfrm>
            <a:off x="5429479" y="1464019"/>
            <a:ext cx="2168202" cy="1891824"/>
            <a:chOff x="7172103" y="1472485"/>
            <a:chExt cx="4649514" cy="3759310"/>
          </a:xfrm>
        </p:grpSpPr>
        <p:sp>
          <p:nvSpPr>
            <p:cNvPr id="18" name="Graphic 18">
              <a:extLst>
                <a:ext uri="{FF2B5EF4-FFF2-40B4-BE49-F238E27FC236}">
                  <a16:creationId xmlns:a16="http://schemas.microsoft.com/office/drawing/2014/main" id="{8AD2D4E9-63FE-4AA9-BA35-C88C6DD47A5A}"/>
                </a:ext>
              </a:extLst>
            </p:cNvPr>
            <p:cNvSpPr/>
            <p:nvPr/>
          </p:nvSpPr>
          <p:spPr>
            <a:xfrm>
              <a:off x="9821337" y="1472485"/>
              <a:ext cx="2000280" cy="2700378"/>
            </a:xfrm>
            <a:custGeom>
              <a:avLst/>
              <a:gdLst>
                <a:gd name="connsiteX0" fmla="*/ 136208 w 762000"/>
                <a:gd name="connsiteY0" fmla="*/ 385382 h 1028700"/>
                <a:gd name="connsiteX1" fmla="*/ 88201 w 762000"/>
                <a:gd name="connsiteY1" fmla="*/ 402527 h 1028700"/>
                <a:gd name="connsiteX2" fmla="*/ 42672 w 762000"/>
                <a:gd name="connsiteY2" fmla="*/ 422529 h 1028700"/>
                <a:gd name="connsiteX3" fmla="*/ 7239 w 762000"/>
                <a:gd name="connsiteY3" fmla="*/ 408527 h 1028700"/>
                <a:gd name="connsiteX4" fmla="*/ 7239 w 762000"/>
                <a:gd name="connsiteY4" fmla="*/ 7144 h 1028700"/>
                <a:gd name="connsiteX5" fmla="*/ 764096 w 762000"/>
                <a:gd name="connsiteY5" fmla="*/ 7144 h 1028700"/>
                <a:gd name="connsiteX6" fmla="*/ 764096 w 762000"/>
                <a:gd name="connsiteY6" fmla="*/ 321850 h 1028700"/>
                <a:gd name="connsiteX7" fmla="*/ 728662 w 762000"/>
                <a:gd name="connsiteY7" fmla="*/ 335852 h 1028700"/>
                <a:gd name="connsiteX8" fmla="*/ 683133 w 762000"/>
                <a:gd name="connsiteY8" fmla="*/ 315849 h 1028700"/>
                <a:gd name="connsiteX9" fmla="*/ 635127 w 762000"/>
                <a:gd name="connsiteY9" fmla="*/ 298799 h 1028700"/>
                <a:gd name="connsiteX10" fmla="*/ 548069 w 762000"/>
                <a:gd name="connsiteY10" fmla="*/ 401955 h 1028700"/>
                <a:gd name="connsiteX11" fmla="*/ 635127 w 762000"/>
                <a:gd name="connsiteY11" fmla="*/ 505111 h 1028700"/>
                <a:gd name="connsiteX12" fmla="*/ 687515 w 762000"/>
                <a:gd name="connsiteY12" fmla="*/ 484346 h 1028700"/>
                <a:gd name="connsiteX13" fmla="*/ 725424 w 762000"/>
                <a:gd name="connsiteY13" fmla="*/ 468725 h 1028700"/>
                <a:gd name="connsiteX14" fmla="*/ 732568 w 762000"/>
                <a:gd name="connsiteY14" fmla="*/ 469678 h 1028700"/>
                <a:gd name="connsiteX15" fmla="*/ 764096 w 762000"/>
                <a:gd name="connsiteY15" fmla="*/ 482156 h 1028700"/>
                <a:gd name="connsiteX16" fmla="*/ 764096 w 762000"/>
                <a:gd name="connsiteY16" fmla="*/ 796861 h 1028700"/>
                <a:gd name="connsiteX17" fmla="*/ 462439 w 762000"/>
                <a:gd name="connsiteY17" fmla="*/ 796861 h 1028700"/>
                <a:gd name="connsiteX18" fmla="*/ 449009 w 762000"/>
                <a:gd name="connsiteY18" fmla="*/ 833914 h 1028700"/>
                <a:gd name="connsiteX19" fmla="*/ 468154 w 762000"/>
                <a:gd name="connsiteY19" fmla="*/ 881444 h 1028700"/>
                <a:gd name="connsiteX20" fmla="*/ 484537 w 762000"/>
                <a:gd name="connsiteY20" fmla="*/ 931545 h 1028700"/>
                <a:gd name="connsiteX21" fmla="*/ 385572 w 762000"/>
                <a:gd name="connsiteY21" fmla="*/ 1022414 h 1028700"/>
                <a:gd name="connsiteX22" fmla="*/ 286703 w 762000"/>
                <a:gd name="connsiteY22" fmla="*/ 931545 h 1028700"/>
                <a:gd name="connsiteX23" fmla="*/ 306610 w 762000"/>
                <a:gd name="connsiteY23" fmla="*/ 876872 h 1028700"/>
                <a:gd name="connsiteX24" fmla="*/ 321659 w 762000"/>
                <a:gd name="connsiteY24" fmla="*/ 837343 h 1028700"/>
                <a:gd name="connsiteX25" fmla="*/ 320707 w 762000"/>
                <a:gd name="connsiteY25" fmla="*/ 829913 h 1028700"/>
                <a:gd name="connsiteX26" fmla="*/ 308801 w 762000"/>
                <a:gd name="connsiteY26" fmla="*/ 796957 h 1028700"/>
                <a:gd name="connsiteX27" fmla="*/ 7144 w 762000"/>
                <a:gd name="connsiteY27" fmla="*/ 796957 h 1028700"/>
                <a:gd name="connsiteX28" fmla="*/ 7144 w 762000"/>
                <a:gd name="connsiteY28" fmla="*/ 568833 h 1028700"/>
                <a:gd name="connsiteX29" fmla="*/ 38672 w 762000"/>
                <a:gd name="connsiteY29" fmla="*/ 556355 h 1028700"/>
                <a:gd name="connsiteX30" fmla="*/ 45815 w 762000"/>
                <a:gd name="connsiteY30" fmla="*/ 555498 h 1028700"/>
                <a:gd name="connsiteX31" fmla="*/ 83629 w 762000"/>
                <a:gd name="connsiteY31" fmla="*/ 571119 h 1028700"/>
                <a:gd name="connsiteX32" fmla="*/ 136112 w 762000"/>
                <a:gd name="connsiteY32" fmla="*/ 591884 h 1028700"/>
                <a:gd name="connsiteX33" fmla="*/ 223171 w 762000"/>
                <a:gd name="connsiteY33" fmla="*/ 488728 h 1028700"/>
                <a:gd name="connsiteX34" fmla="*/ 136208 w 762000"/>
                <a:gd name="connsiteY34" fmla="*/ 385382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2000" h="1028700">
                  <a:moveTo>
                    <a:pt x="136208" y="385382"/>
                  </a:moveTo>
                  <a:cubicBezTo>
                    <a:pt x="119063" y="385382"/>
                    <a:pt x="102584" y="391573"/>
                    <a:pt x="88201" y="402527"/>
                  </a:cubicBezTo>
                  <a:cubicBezTo>
                    <a:pt x="74771" y="412814"/>
                    <a:pt x="59722" y="425958"/>
                    <a:pt x="42672" y="422529"/>
                  </a:cubicBezTo>
                  <a:cubicBezTo>
                    <a:pt x="30861" y="420148"/>
                    <a:pt x="18574" y="413004"/>
                    <a:pt x="7239" y="408527"/>
                  </a:cubicBezTo>
                  <a:lnTo>
                    <a:pt x="7239" y="7144"/>
                  </a:lnTo>
                  <a:lnTo>
                    <a:pt x="764096" y="7144"/>
                  </a:lnTo>
                  <a:lnTo>
                    <a:pt x="764096" y="321850"/>
                  </a:lnTo>
                  <a:cubicBezTo>
                    <a:pt x="752666" y="326327"/>
                    <a:pt x="740378" y="333566"/>
                    <a:pt x="728662" y="335852"/>
                  </a:cubicBezTo>
                  <a:cubicBezTo>
                    <a:pt x="711613" y="339281"/>
                    <a:pt x="696563" y="326136"/>
                    <a:pt x="683133" y="315849"/>
                  </a:cubicBezTo>
                  <a:cubicBezTo>
                    <a:pt x="668750" y="304895"/>
                    <a:pt x="652272" y="298799"/>
                    <a:pt x="635127" y="298799"/>
                  </a:cubicBezTo>
                  <a:cubicBezTo>
                    <a:pt x="587026" y="298799"/>
                    <a:pt x="548069" y="344996"/>
                    <a:pt x="548069" y="401955"/>
                  </a:cubicBezTo>
                  <a:cubicBezTo>
                    <a:pt x="548069" y="459010"/>
                    <a:pt x="587026" y="505111"/>
                    <a:pt x="635127" y="505111"/>
                  </a:cubicBezTo>
                  <a:cubicBezTo>
                    <a:pt x="654749" y="505111"/>
                    <a:pt x="671417" y="496919"/>
                    <a:pt x="687515" y="484346"/>
                  </a:cubicBezTo>
                  <a:cubicBezTo>
                    <a:pt x="698659" y="475583"/>
                    <a:pt x="711803" y="468344"/>
                    <a:pt x="725424" y="468725"/>
                  </a:cubicBezTo>
                  <a:cubicBezTo>
                    <a:pt x="727805" y="468821"/>
                    <a:pt x="730187" y="469106"/>
                    <a:pt x="732568" y="469678"/>
                  </a:cubicBezTo>
                  <a:cubicBezTo>
                    <a:pt x="743141" y="472154"/>
                    <a:pt x="753808" y="478060"/>
                    <a:pt x="764096" y="482156"/>
                  </a:cubicBezTo>
                  <a:lnTo>
                    <a:pt x="764096" y="796861"/>
                  </a:lnTo>
                  <a:lnTo>
                    <a:pt x="462439" y="796861"/>
                  </a:lnTo>
                  <a:cubicBezTo>
                    <a:pt x="458153" y="808768"/>
                    <a:pt x="451199" y="821531"/>
                    <a:pt x="449009" y="833914"/>
                  </a:cubicBezTo>
                  <a:cubicBezTo>
                    <a:pt x="445770" y="851726"/>
                    <a:pt x="458343" y="867442"/>
                    <a:pt x="468154" y="881444"/>
                  </a:cubicBezTo>
                  <a:cubicBezTo>
                    <a:pt x="478631" y="896493"/>
                    <a:pt x="484537" y="913638"/>
                    <a:pt x="484537" y="931545"/>
                  </a:cubicBezTo>
                  <a:cubicBezTo>
                    <a:pt x="484537" y="981742"/>
                    <a:pt x="440245" y="1022414"/>
                    <a:pt x="385572" y="1022414"/>
                  </a:cubicBezTo>
                  <a:cubicBezTo>
                    <a:pt x="330994" y="1022414"/>
                    <a:pt x="286703" y="981742"/>
                    <a:pt x="286703" y="931545"/>
                  </a:cubicBezTo>
                  <a:cubicBezTo>
                    <a:pt x="286703" y="911066"/>
                    <a:pt x="294513" y="893636"/>
                    <a:pt x="306610" y="876872"/>
                  </a:cubicBezTo>
                  <a:cubicBezTo>
                    <a:pt x="314992" y="865251"/>
                    <a:pt x="321945" y="851535"/>
                    <a:pt x="321659" y="837343"/>
                  </a:cubicBezTo>
                  <a:cubicBezTo>
                    <a:pt x="321564" y="834866"/>
                    <a:pt x="321278" y="832390"/>
                    <a:pt x="320707" y="829913"/>
                  </a:cubicBezTo>
                  <a:cubicBezTo>
                    <a:pt x="318326" y="818864"/>
                    <a:pt x="312706" y="807720"/>
                    <a:pt x="308801" y="796957"/>
                  </a:cubicBezTo>
                  <a:lnTo>
                    <a:pt x="7144" y="796957"/>
                  </a:lnTo>
                  <a:lnTo>
                    <a:pt x="7144" y="568833"/>
                  </a:lnTo>
                  <a:cubicBezTo>
                    <a:pt x="17431" y="564737"/>
                    <a:pt x="28003" y="558927"/>
                    <a:pt x="38672" y="556355"/>
                  </a:cubicBezTo>
                  <a:cubicBezTo>
                    <a:pt x="41053" y="555784"/>
                    <a:pt x="43434" y="555498"/>
                    <a:pt x="45815" y="555498"/>
                  </a:cubicBezTo>
                  <a:cubicBezTo>
                    <a:pt x="59341" y="555117"/>
                    <a:pt x="72580" y="562356"/>
                    <a:pt x="83629" y="571119"/>
                  </a:cubicBezTo>
                  <a:cubicBezTo>
                    <a:pt x="99727" y="583692"/>
                    <a:pt x="116491" y="591884"/>
                    <a:pt x="136112" y="591884"/>
                  </a:cubicBezTo>
                  <a:cubicBezTo>
                    <a:pt x="184214" y="591884"/>
                    <a:pt x="223171" y="545687"/>
                    <a:pt x="223171" y="488728"/>
                  </a:cubicBezTo>
                  <a:cubicBezTo>
                    <a:pt x="223266" y="431673"/>
                    <a:pt x="184214" y="385382"/>
                    <a:pt x="136208" y="385382"/>
                  </a:cubicBezTo>
                  <a:close/>
                </a:path>
              </a:pathLst>
            </a:custGeom>
            <a:blipFill dpi="0" rotWithShape="0">
              <a:blip r:embed="rId11"/>
              <a:srcRect/>
              <a:stretch>
                <a:fillRect l="-28000" t="-9000" r="-24000"/>
              </a:stretch>
            </a:blipFill>
            <a:ln w="9525" cap="flat">
              <a:noFill/>
              <a:prstDash val="solid"/>
              <a:miter/>
            </a:ln>
          </p:spPr>
          <p:txBody>
            <a:bodyPr rtlCol="0" anchor="ctr"/>
            <a:lstStyle/>
            <a:p>
              <a:endParaRPr lang="en-US"/>
            </a:p>
          </p:txBody>
        </p:sp>
        <p:pic>
          <p:nvPicPr>
            <p:cNvPr id="19" name="Graphic 18" descr="Person with idea">
              <a:extLst>
                <a:ext uri="{FF2B5EF4-FFF2-40B4-BE49-F238E27FC236}">
                  <a16:creationId xmlns:a16="http://schemas.microsoft.com/office/drawing/2014/main" id="{3B65FEC2-E68C-4CD1-8E7A-164275B66A0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72103" y="1548510"/>
              <a:ext cx="3683285" cy="3683285"/>
            </a:xfrm>
            <a:prstGeom prst="rect">
              <a:avLst/>
            </a:prstGeom>
          </p:spPr>
        </p:pic>
      </p:grpSp>
      <p:pic>
        <p:nvPicPr>
          <p:cNvPr id="20" name="Graphic 19" descr="Programmer">
            <a:extLst>
              <a:ext uri="{FF2B5EF4-FFF2-40B4-BE49-F238E27FC236}">
                <a16:creationId xmlns:a16="http://schemas.microsoft.com/office/drawing/2014/main" id="{4EA37984-9480-4FE0-BD38-0A19C1CB50C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07596" y="1377203"/>
            <a:ext cx="1991073" cy="1991073"/>
          </a:xfrm>
          <a:prstGeom prst="rect">
            <a:avLst/>
          </a:prstGeom>
        </p:spPr>
      </p:pic>
    </p:spTree>
    <p:extLst>
      <p:ext uri="{BB962C8B-B14F-4D97-AF65-F5344CB8AC3E}">
        <p14:creationId xmlns:p14="http://schemas.microsoft.com/office/powerpoint/2010/main" val="170085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par>
                          <p:cTn id="15" fill="hold">
                            <p:stCondLst>
                              <p:cond delay="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6" presetClass="exit" presetSubtype="0" fill="hold" nodeType="clickEffect">
                                  <p:stCondLst>
                                    <p:cond delay="0"/>
                                  </p:stCondLst>
                                  <p:childTnLst>
                                    <p:animEffect transition="out" filter="wipe(down)">
                                      <p:cBhvr>
                                        <p:cTn id="31" dur="180" accel="50000">
                                          <p:stCondLst>
                                            <p:cond delay="1820"/>
                                          </p:stCondLst>
                                        </p:cTn>
                                        <p:tgtEl>
                                          <p:spTgt spid="17"/>
                                        </p:tgtEl>
                                      </p:cBhvr>
                                    </p:animEffect>
                                    <p:anim calcmode="lin" valueType="num">
                                      <p:cBhvr>
                                        <p:cTn id="32"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33"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34"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5"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6"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7"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8"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39" dur="26">
                                          <p:stCondLst>
                                            <p:cond delay="620"/>
                                          </p:stCondLst>
                                        </p:cTn>
                                        <p:tgtEl>
                                          <p:spTgt spid="17"/>
                                        </p:tgtEl>
                                      </p:cBhvr>
                                      <p:to x="100000" y="60000"/>
                                    </p:animScale>
                                    <p:animScale>
                                      <p:cBhvr>
                                        <p:cTn id="40" dur="166" decel="50000">
                                          <p:stCondLst>
                                            <p:cond delay="646"/>
                                          </p:stCondLst>
                                        </p:cTn>
                                        <p:tgtEl>
                                          <p:spTgt spid="17"/>
                                        </p:tgtEl>
                                      </p:cBhvr>
                                      <p:to x="100000" y="100000"/>
                                    </p:animScale>
                                    <p:animScale>
                                      <p:cBhvr>
                                        <p:cTn id="41" dur="26">
                                          <p:stCondLst>
                                            <p:cond delay="1312"/>
                                          </p:stCondLst>
                                        </p:cTn>
                                        <p:tgtEl>
                                          <p:spTgt spid="17"/>
                                        </p:tgtEl>
                                      </p:cBhvr>
                                      <p:to x="100000" y="80000"/>
                                    </p:animScale>
                                    <p:animScale>
                                      <p:cBhvr>
                                        <p:cTn id="42" dur="166" decel="50000">
                                          <p:stCondLst>
                                            <p:cond delay="1338"/>
                                          </p:stCondLst>
                                        </p:cTn>
                                        <p:tgtEl>
                                          <p:spTgt spid="17"/>
                                        </p:tgtEl>
                                      </p:cBhvr>
                                      <p:to x="100000" y="100000"/>
                                    </p:animScale>
                                    <p:animScale>
                                      <p:cBhvr>
                                        <p:cTn id="43" dur="26">
                                          <p:stCondLst>
                                            <p:cond delay="1642"/>
                                          </p:stCondLst>
                                        </p:cTn>
                                        <p:tgtEl>
                                          <p:spTgt spid="17"/>
                                        </p:tgtEl>
                                      </p:cBhvr>
                                      <p:to x="100000" y="90000"/>
                                    </p:animScale>
                                    <p:animScale>
                                      <p:cBhvr>
                                        <p:cTn id="44" dur="166" decel="50000">
                                          <p:stCondLst>
                                            <p:cond delay="1668"/>
                                          </p:stCondLst>
                                        </p:cTn>
                                        <p:tgtEl>
                                          <p:spTgt spid="17"/>
                                        </p:tgtEl>
                                      </p:cBhvr>
                                      <p:to x="100000" y="100000"/>
                                    </p:animScale>
                                    <p:animScale>
                                      <p:cBhvr>
                                        <p:cTn id="45" dur="26">
                                          <p:stCondLst>
                                            <p:cond delay="1808"/>
                                          </p:stCondLst>
                                        </p:cTn>
                                        <p:tgtEl>
                                          <p:spTgt spid="17"/>
                                        </p:tgtEl>
                                      </p:cBhvr>
                                      <p:to x="100000" y="95000"/>
                                    </p:animScale>
                                    <p:animScale>
                                      <p:cBhvr>
                                        <p:cTn id="46" dur="166" decel="50000">
                                          <p:stCondLst>
                                            <p:cond delay="1834"/>
                                          </p:stCondLst>
                                        </p:cTn>
                                        <p:tgtEl>
                                          <p:spTgt spid="17"/>
                                        </p:tgtEl>
                                      </p:cBhvr>
                                      <p:to x="100000" y="100000"/>
                                    </p:animScale>
                                    <p:set>
                                      <p:cBhvr>
                                        <p:cTn id="47" dur="1" fill="hold">
                                          <p:stCondLst>
                                            <p:cond delay="1999"/>
                                          </p:stCondLst>
                                        </p:cTn>
                                        <p:tgtEl>
                                          <p:spTgt spid="17"/>
                                        </p:tgtEl>
                                        <p:attrNameLst>
                                          <p:attrName>style.visibility</p:attrName>
                                        </p:attrNameLst>
                                      </p:cBhvr>
                                      <p:to>
                                        <p:strVal val="hidden"/>
                                      </p:to>
                                    </p:set>
                                  </p:child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pic>
        <p:nvPicPr>
          <p:cNvPr id="9" name="Picture 1" descr="image001">
            <a:extLst>
              <a:ext uri="{FF2B5EF4-FFF2-40B4-BE49-F238E27FC236}">
                <a16:creationId xmlns:a16="http://schemas.microsoft.com/office/drawing/2014/main" id="{D7E211EC-803A-4C5A-8C09-8731C255D5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106" b="20052"/>
          <a:stretch/>
        </p:blipFill>
        <p:spPr bwMode="auto">
          <a:xfrm>
            <a:off x="527321" y="498460"/>
            <a:ext cx="7948188" cy="331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9C78179-137C-4F77-9D04-E38BFA8B5196}"/>
              </a:ext>
            </a:extLst>
          </p:cNvPr>
          <p:cNvSpPr>
            <a:spLocks noGrp="1"/>
          </p:cNvSpPr>
          <p:nvPr>
            <p:ph type="title"/>
          </p:nvPr>
        </p:nvSpPr>
        <p:spPr>
          <a:xfrm>
            <a:off x="4813662" y="2670266"/>
            <a:ext cx="3461657" cy="1036638"/>
          </a:xfrm>
        </p:spPr>
        <p:txBody>
          <a:bodyPr/>
          <a:lstStyle/>
          <a:p>
            <a:r>
              <a:rPr lang="en-US" sz="6000" dirty="0"/>
              <a:t>Velocity	</a:t>
            </a:r>
          </a:p>
        </p:txBody>
      </p:sp>
    </p:spTree>
    <p:extLst>
      <p:ext uri="{BB962C8B-B14F-4D97-AF65-F5344CB8AC3E}">
        <p14:creationId xmlns:p14="http://schemas.microsoft.com/office/powerpoint/2010/main" val="3238849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74D3FC24-97A6-4658-A343-388D2CBB16A3}"/>
              </a:ext>
            </a:extLst>
          </p:cNvPr>
          <p:cNvSpPr>
            <a:spLocks noGrp="1"/>
          </p:cNvSpPr>
          <p:nvPr>
            <p:ph type="title"/>
          </p:nvPr>
        </p:nvSpPr>
        <p:spPr/>
        <p:txBody>
          <a:bodyPr/>
          <a:lstStyle/>
          <a:p>
            <a:r>
              <a:rPr lang="en-US" dirty="0"/>
              <a:t>So how do you make an SDM?</a:t>
            </a:r>
          </a:p>
        </p:txBody>
      </p:sp>
      <p:sp>
        <p:nvSpPr>
          <p:cNvPr id="8" name="Content Placeholder 34">
            <a:extLst>
              <a:ext uri="{FF2B5EF4-FFF2-40B4-BE49-F238E27FC236}">
                <a16:creationId xmlns:a16="http://schemas.microsoft.com/office/drawing/2014/main" id="{3070D832-4C9A-4994-865B-C573EDD8FD03}"/>
              </a:ext>
            </a:extLst>
          </p:cNvPr>
          <p:cNvSpPr>
            <a:spLocks noGrp="1"/>
          </p:cNvSpPr>
          <p:nvPr>
            <p:ph idx="1"/>
          </p:nvPr>
        </p:nvSpPr>
        <p:spPr>
          <a:xfrm>
            <a:off x="457200" y="1200151"/>
            <a:ext cx="8229600" cy="3394472"/>
          </a:xfrm>
        </p:spPr>
        <p:txBody>
          <a:bodyPr>
            <a:normAutofit/>
          </a:bodyPr>
          <a:lstStyle/>
          <a:p>
            <a:pPr marL="0" indent="0">
              <a:buNone/>
            </a:pPr>
            <a:r>
              <a:rPr lang="en-US" dirty="0"/>
              <a:t>•Many have been working with the system CIs for over 2 years, associating</a:t>
            </a:r>
          </a:p>
          <a:p>
            <a:pPr marL="0" indent="0">
              <a:buNone/>
            </a:pPr>
            <a:r>
              <a:rPr lang="en-US" dirty="0"/>
              <a:t>		-Incidents</a:t>
            </a:r>
          </a:p>
          <a:p>
            <a:pPr marL="0" indent="0">
              <a:buNone/>
            </a:pPr>
            <a:r>
              <a:rPr lang="en-US" dirty="0"/>
              <a:t>		-Problems</a:t>
            </a:r>
          </a:p>
          <a:p>
            <a:pPr marL="0" indent="0">
              <a:buNone/>
            </a:pPr>
            <a:r>
              <a:rPr lang="en-US" dirty="0"/>
              <a:t>		-Changes</a:t>
            </a:r>
          </a:p>
        </p:txBody>
      </p:sp>
    </p:spTree>
    <p:extLst>
      <p:ext uri="{BB962C8B-B14F-4D97-AF65-F5344CB8AC3E}">
        <p14:creationId xmlns:p14="http://schemas.microsoft.com/office/powerpoint/2010/main" val="27888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74D3FC24-97A6-4658-A343-388D2CBB16A3}"/>
              </a:ext>
            </a:extLst>
          </p:cNvPr>
          <p:cNvSpPr>
            <a:spLocks noGrp="1"/>
          </p:cNvSpPr>
          <p:nvPr>
            <p:ph type="title"/>
          </p:nvPr>
        </p:nvSpPr>
        <p:spPr/>
        <p:txBody>
          <a:bodyPr>
            <a:normAutofit/>
          </a:bodyPr>
          <a:lstStyle/>
          <a:p>
            <a:r>
              <a:rPr lang="en-US" sz="3600" dirty="0"/>
              <a:t>(Meanwhile – behind the scenes…)</a:t>
            </a:r>
            <a:endParaRPr lang="en-US" dirty="0"/>
          </a:p>
        </p:txBody>
      </p:sp>
      <p:sp>
        <p:nvSpPr>
          <p:cNvPr id="8" name="Content Placeholder 34">
            <a:extLst>
              <a:ext uri="{FF2B5EF4-FFF2-40B4-BE49-F238E27FC236}">
                <a16:creationId xmlns:a16="http://schemas.microsoft.com/office/drawing/2014/main" id="{3070D832-4C9A-4994-865B-C573EDD8FD03}"/>
              </a:ext>
            </a:extLst>
          </p:cNvPr>
          <p:cNvSpPr>
            <a:spLocks noGrp="1"/>
          </p:cNvSpPr>
          <p:nvPr>
            <p:ph idx="1"/>
          </p:nvPr>
        </p:nvSpPr>
        <p:spPr>
          <a:xfrm>
            <a:off x="457200" y="1200151"/>
            <a:ext cx="8229600" cy="3394472"/>
          </a:xfrm>
        </p:spPr>
        <p:txBody>
          <a:bodyPr>
            <a:normAutofit/>
          </a:bodyPr>
          <a:lstStyle/>
          <a:p>
            <a:pPr marL="0" indent="0">
              <a:buNone/>
            </a:pPr>
            <a:r>
              <a:rPr lang="en-US" dirty="0"/>
              <a:t>•Working with the DBAs, App Admins, and CCA we have populated thousands of records</a:t>
            </a:r>
          </a:p>
          <a:p>
            <a:pPr lvl="1"/>
            <a:r>
              <a:rPr lang="en-US" sz="2000" dirty="0"/>
              <a:t>Physical Servers</a:t>
            </a:r>
          </a:p>
          <a:p>
            <a:pPr lvl="1"/>
            <a:r>
              <a:rPr lang="en-US" sz="2000" dirty="0"/>
              <a:t>Virtual Servers</a:t>
            </a:r>
          </a:p>
          <a:p>
            <a:pPr lvl="1"/>
            <a:r>
              <a:rPr lang="en-US" sz="2000" dirty="0"/>
              <a:t>Clusters</a:t>
            </a:r>
          </a:p>
          <a:p>
            <a:pPr lvl="1"/>
            <a:r>
              <a:rPr lang="en-US" sz="2000" dirty="0"/>
              <a:t>Application Servers</a:t>
            </a:r>
          </a:p>
          <a:p>
            <a:pPr lvl="1"/>
            <a:r>
              <a:rPr lang="en-US" sz="2000" dirty="0"/>
              <a:t>Databases</a:t>
            </a:r>
          </a:p>
        </p:txBody>
      </p:sp>
    </p:spTree>
    <p:extLst>
      <p:ext uri="{BB962C8B-B14F-4D97-AF65-F5344CB8AC3E}">
        <p14:creationId xmlns:p14="http://schemas.microsoft.com/office/powerpoint/2010/main" val="363943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74D3FC24-97A6-4658-A343-388D2CBB16A3}"/>
              </a:ext>
            </a:extLst>
          </p:cNvPr>
          <p:cNvSpPr>
            <a:spLocks noGrp="1"/>
          </p:cNvSpPr>
          <p:nvPr>
            <p:ph type="title"/>
          </p:nvPr>
        </p:nvSpPr>
        <p:spPr/>
        <p:txBody>
          <a:bodyPr/>
          <a:lstStyle/>
          <a:p>
            <a:r>
              <a:rPr lang="en-US" dirty="0"/>
              <a:t>How to make an SDM (cont.)</a:t>
            </a:r>
          </a:p>
        </p:txBody>
      </p:sp>
      <p:sp>
        <p:nvSpPr>
          <p:cNvPr id="8" name="Content Placeholder 34">
            <a:extLst>
              <a:ext uri="{FF2B5EF4-FFF2-40B4-BE49-F238E27FC236}">
                <a16:creationId xmlns:a16="http://schemas.microsoft.com/office/drawing/2014/main" id="{3070D832-4C9A-4994-865B-C573EDD8FD03}"/>
              </a:ext>
            </a:extLst>
          </p:cNvPr>
          <p:cNvSpPr>
            <a:spLocks noGrp="1"/>
          </p:cNvSpPr>
          <p:nvPr>
            <p:ph idx="1"/>
          </p:nvPr>
        </p:nvSpPr>
        <p:spPr>
          <a:xfrm>
            <a:off x="713378" y="1703071"/>
            <a:ext cx="7711440" cy="1207769"/>
          </a:xfrm>
        </p:spPr>
        <p:txBody>
          <a:bodyPr>
            <a:normAutofit/>
          </a:bodyPr>
          <a:lstStyle/>
          <a:p>
            <a:pPr marL="0" indent="0">
              <a:buNone/>
            </a:pPr>
            <a:r>
              <a:rPr lang="en-US" dirty="0"/>
              <a:t>Most mapping sessions consists of linking 1 or more application instances up, &amp; down.</a:t>
            </a:r>
          </a:p>
        </p:txBody>
      </p:sp>
      <p:sp>
        <p:nvSpPr>
          <p:cNvPr id="5" name="Content Placeholder 34">
            <a:extLst>
              <a:ext uri="{FF2B5EF4-FFF2-40B4-BE49-F238E27FC236}">
                <a16:creationId xmlns:a16="http://schemas.microsoft.com/office/drawing/2014/main" id="{13E9AEC5-3727-4C6D-A6D5-4AC3735CBF22}"/>
              </a:ext>
            </a:extLst>
          </p:cNvPr>
          <p:cNvSpPr txBox="1">
            <a:spLocks/>
          </p:cNvSpPr>
          <p:nvPr/>
        </p:nvSpPr>
        <p:spPr>
          <a:xfrm>
            <a:off x="713378" y="2819401"/>
            <a:ext cx="7711440" cy="98298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a:p>
          <a:p>
            <a:pPr marL="0" indent="0" algn="ctr">
              <a:buFont typeface="Arial"/>
              <a:buNone/>
            </a:pPr>
            <a:r>
              <a:rPr lang="en-US" dirty="0"/>
              <a:t>Here’s what that looks like – “real-time”.</a:t>
            </a:r>
          </a:p>
        </p:txBody>
      </p:sp>
    </p:spTree>
    <p:extLst>
      <p:ext uri="{BB962C8B-B14F-4D97-AF65-F5344CB8AC3E}">
        <p14:creationId xmlns:p14="http://schemas.microsoft.com/office/powerpoint/2010/main" val="93714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7E1CA-630D-4BED-8617-6DC3706991CB}"/>
              </a:ext>
            </a:extLst>
          </p:cNvPr>
          <p:cNvSpPr>
            <a:spLocks noGrp="1"/>
          </p:cNvSpPr>
          <p:nvPr>
            <p:ph type="title"/>
          </p:nvPr>
        </p:nvSpPr>
        <p:spPr>
          <a:xfrm>
            <a:off x="457200" y="205978"/>
            <a:ext cx="8229600" cy="1691401"/>
          </a:xfrm>
        </p:spPr>
        <p:txBody>
          <a:bodyPr>
            <a:normAutofit fontScale="90000"/>
          </a:bodyPr>
          <a:lstStyle/>
          <a:p>
            <a:r>
              <a:rPr lang="en-US" dirty="0"/>
              <a:t>Significant value to assist troubleshooting during outages and service degradation.</a:t>
            </a:r>
          </a:p>
        </p:txBody>
      </p:sp>
      <p:pic>
        <p:nvPicPr>
          <p:cNvPr id="9" name="Picture 8" descr="whitebackground.jpg">
            <a:extLst>
              <a:ext uri="{FF2B5EF4-FFF2-40B4-BE49-F238E27FC236}">
                <a16:creationId xmlns:a16="http://schemas.microsoft.com/office/drawing/2014/main" id="{83466D8E-E00C-4DF2-BC16-0F24F0577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13" name="Title 4">
            <a:extLst>
              <a:ext uri="{FF2B5EF4-FFF2-40B4-BE49-F238E27FC236}">
                <a16:creationId xmlns:a16="http://schemas.microsoft.com/office/drawing/2014/main" id="{DAE3C39A-79A6-4E9B-B74F-2C43DABC6839}"/>
              </a:ext>
            </a:extLst>
          </p:cNvPr>
          <p:cNvSpPr txBox="1">
            <a:spLocks/>
          </p:cNvSpPr>
          <p:nvPr/>
        </p:nvSpPr>
        <p:spPr>
          <a:xfrm>
            <a:off x="454298" y="1729978"/>
            <a:ext cx="8229600" cy="16914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1. Assist in troubleshooting during outages and service degradation.</a:t>
            </a:r>
          </a:p>
        </p:txBody>
      </p:sp>
      <p:sp>
        <p:nvSpPr>
          <p:cNvPr id="14" name="Title 2">
            <a:extLst>
              <a:ext uri="{FF2B5EF4-FFF2-40B4-BE49-F238E27FC236}">
                <a16:creationId xmlns:a16="http://schemas.microsoft.com/office/drawing/2014/main" id="{3AEA6647-ED82-4229-8240-C1E48039F800}"/>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Putting the CMDB to use</a:t>
            </a:r>
          </a:p>
        </p:txBody>
      </p:sp>
    </p:spTree>
    <p:extLst>
      <p:ext uri="{BB962C8B-B14F-4D97-AF65-F5344CB8AC3E}">
        <p14:creationId xmlns:p14="http://schemas.microsoft.com/office/powerpoint/2010/main" val="147766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7319"/>
            <a:ext cx="9138197" cy="5143500"/>
          </a:xfrm>
          <a:prstGeom prst="rect">
            <a:avLst/>
          </a:prstGeom>
        </p:spPr>
      </p:pic>
      <p:sp>
        <p:nvSpPr>
          <p:cNvPr id="7" name="Title 1">
            <a:extLst>
              <a:ext uri="{FF2B5EF4-FFF2-40B4-BE49-F238E27FC236}">
                <a16:creationId xmlns:a16="http://schemas.microsoft.com/office/drawing/2014/main" id="{B2C17214-8AE0-4E71-B03D-58114B92E735}"/>
              </a:ext>
            </a:extLst>
          </p:cNvPr>
          <p:cNvSpPr txBox="1">
            <a:spLocks/>
          </p:cNvSpPr>
          <p:nvPr/>
        </p:nvSpPr>
        <p:spPr>
          <a:xfrm>
            <a:off x="673823" y="578583"/>
            <a:ext cx="7790543" cy="24715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C00000"/>
                </a:solidFill>
              </a:rPr>
              <a:t>System Dependency Maps</a:t>
            </a:r>
          </a:p>
        </p:txBody>
      </p:sp>
      <p:sp>
        <p:nvSpPr>
          <p:cNvPr id="8" name="Subtitle 2">
            <a:extLst>
              <a:ext uri="{FF2B5EF4-FFF2-40B4-BE49-F238E27FC236}">
                <a16:creationId xmlns:a16="http://schemas.microsoft.com/office/drawing/2014/main" id="{66104111-7AC5-4116-8BBE-00B264114171}"/>
              </a:ext>
            </a:extLst>
          </p:cNvPr>
          <p:cNvSpPr txBox="1">
            <a:spLocks/>
          </p:cNvSpPr>
          <p:nvPr/>
        </p:nvSpPr>
        <p:spPr>
          <a:xfrm>
            <a:off x="1724294" y="2500257"/>
            <a:ext cx="5689600" cy="1066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Coming to an ITSM near you </a:t>
            </a:r>
          </a:p>
          <a:p>
            <a:pPr algn="ctr"/>
            <a:r>
              <a:rPr lang="en-US" dirty="0"/>
              <a:t>September 3</a:t>
            </a:r>
            <a:r>
              <a:rPr lang="en-US" baseline="30000" dirty="0"/>
              <a:t>rd</a:t>
            </a:r>
            <a:r>
              <a:rPr lang="en-US" dirty="0"/>
              <a:t>!</a:t>
            </a:r>
          </a:p>
        </p:txBody>
      </p:sp>
    </p:spTree>
    <p:extLst>
      <p:ext uri="{BB962C8B-B14F-4D97-AF65-F5344CB8AC3E}">
        <p14:creationId xmlns:p14="http://schemas.microsoft.com/office/powerpoint/2010/main" val="40287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7E1CA-630D-4BED-8617-6DC3706991CB}"/>
              </a:ext>
            </a:extLst>
          </p:cNvPr>
          <p:cNvSpPr>
            <a:spLocks noGrp="1"/>
          </p:cNvSpPr>
          <p:nvPr>
            <p:ph type="title"/>
          </p:nvPr>
        </p:nvSpPr>
        <p:spPr>
          <a:xfrm>
            <a:off x="457200" y="205978"/>
            <a:ext cx="8229600" cy="1691401"/>
          </a:xfrm>
        </p:spPr>
        <p:txBody>
          <a:bodyPr>
            <a:normAutofit fontScale="90000"/>
          </a:bodyPr>
          <a:lstStyle/>
          <a:p>
            <a:r>
              <a:rPr lang="en-US" dirty="0"/>
              <a:t>Significant value to assist troubleshooting during outages and service degradation.</a:t>
            </a:r>
          </a:p>
        </p:txBody>
      </p:sp>
      <p:pic>
        <p:nvPicPr>
          <p:cNvPr id="9" name="Picture 8" descr="whitebackground.jpg">
            <a:extLst>
              <a:ext uri="{FF2B5EF4-FFF2-40B4-BE49-F238E27FC236}">
                <a16:creationId xmlns:a16="http://schemas.microsoft.com/office/drawing/2014/main" id="{83466D8E-E00C-4DF2-BC16-0F24F0577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13" name="Title 4">
            <a:extLst>
              <a:ext uri="{FF2B5EF4-FFF2-40B4-BE49-F238E27FC236}">
                <a16:creationId xmlns:a16="http://schemas.microsoft.com/office/drawing/2014/main" id="{DAE3C39A-79A6-4E9B-B74F-2C43DABC6839}"/>
              </a:ext>
            </a:extLst>
          </p:cNvPr>
          <p:cNvSpPr txBox="1">
            <a:spLocks/>
          </p:cNvSpPr>
          <p:nvPr/>
        </p:nvSpPr>
        <p:spPr>
          <a:xfrm>
            <a:off x="454298" y="1400234"/>
            <a:ext cx="8229600" cy="2343031"/>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2. Associate Incident, Problem, Change, and Release records to CIs (more specific than system level)</a:t>
            </a:r>
          </a:p>
          <a:p>
            <a:endParaRPr lang="en-US" sz="2700" dirty="0"/>
          </a:p>
          <a:p>
            <a:r>
              <a:rPr lang="en-US" sz="2200" dirty="0"/>
              <a:t>[We upgraded the database server to SQL 2016…] </a:t>
            </a:r>
          </a:p>
          <a:p>
            <a:endParaRPr lang="en-US" sz="2200" dirty="0"/>
          </a:p>
          <a:p>
            <a:r>
              <a:rPr lang="en-US" sz="2200" dirty="0"/>
              <a:t>[We upgraded the web app to eliminate the use of Silverlight…]</a:t>
            </a:r>
          </a:p>
        </p:txBody>
      </p:sp>
      <p:sp>
        <p:nvSpPr>
          <p:cNvPr id="14" name="Title 2">
            <a:extLst>
              <a:ext uri="{FF2B5EF4-FFF2-40B4-BE49-F238E27FC236}">
                <a16:creationId xmlns:a16="http://schemas.microsoft.com/office/drawing/2014/main" id="{3AEA6647-ED82-4229-8240-C1E48039F800}"/>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Putting the CMDB to use (cont.)</a:t>
            </a:r>
          </a:p>
        </p:txBody>
      </p:sp>
    </p:spTree>
    <p:extLst>
      <p:ext uri="{BB962C8B-B14F-4D97-AF65-F5344CB8AC3E}">
        <p14:creationId xmlns:p14="http://schemas.microsoft.com/office/powerpoint/2010/main" val="195346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7E1CA-630D-4BED-8617-6DC3706991CB}"/>
              </a:ext>
            </a:extLst>
          </p:cNvPr>
          <p:cNvSpPr>
            <a:spLocks noGrp="1"/>
          </p:cNvSpPr>
          <p:nvPr>
            <p:ph type="title"/>
          </p:nvPr>
        </p:nvSpPr>
        <p:spPr>
          <a:xfrm>
            <a:off x="457200" y="205978"/>
            <a:ext cx="8229600" cy="1691401"/>
          </a:xfrm>
        </p:spPr>
        <p:txBody>
          <a:bodyPr>
            <a:normAutofit fontScale="90000"/>
          </a:bodyPr>
          <a:lstStyle/>
          <a:p>
            <a:r>
              <a:rPr lang="en-US" dirty="0"/>
              <a:t>Significant value to assist troubleshooting during outages and service degradation.</a:t>
            </a:r>
          </a:p>
        </p:txBody>
      </p:sp>
      <p:pic>
        <p:nvPicPr>
          <p:cNvPr id="9" name="Picture 8" descr="whitebackground.jpg">
            <a:extLst>
              <a:ext uri="{FF2B5EF4-FFF2-40B4-BE49-F238E27FC236}">
                <a16:creationId xmlns:a16="http://schemas.microsoft.com/office/drawing/2014/main" id="{83466D8E-E00C-4DF2-BC16-0F24F0577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13" name="Title 4">
            <a:extLst>
              <a:ext uri="{FF2B5EF4-FFF2-40B4-BE49-F238E27FC236}">
                <a16:creationId xmlns:a16="http://schemas.microsoft.com/office/drawing/2014/main" id="{DAE3C39A-79A6-4E9B-B74F-2C43DABC6839}"/>
              </a:ext>
            </a:extLst>
          </p:cNvPr>
          <p:cNvSpPr txBox="1">
            <a:spLocks/>
          </p:cNvSpPr>
          <p:nvPr/>
        </p:nvSpPr>
        <p:spPr>
          <a:xfrm>
            <a:off x="416198" y="1400234"/>
            <a:ext cx="8305800" cy="234303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3. Assess changes for possible impact during the planning and Change/Release process.</a:t>
            </a:r>
          </a:p>
        </p:txBody>
      </p:sp>
      <p:sp>
        <p:nvSpPr>
          <p:cNvPr id="14" name="Title 2">
            <a:extLst>
              <a:ext uri="{FF2B5EF4-FFF2-40B4-BE49-F238E27FC236}">
                <a16:creationId xmlns:a16="http://schemas.microsoft.com/office/drawing/2014/main" id="{3AEA6647-ED82-4229-8240-C1E48039F800}"/>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Putting the CMDB to use (cont.)</a:t>
            </a:r>
          </a:p>
        </p:txBody>
      </p:sp>
    </p:spTree>
    <p:extLst>
      <p:ext uri="{BB962C8B-B14F-4D97-AF65-F5344CB8AC3E}">
        <p14:creationId xmlns:p14="http://schemas.microsoft.com/office/powerpoint/2010/main" val="976120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7E1CA-630D-4BED-8617-6DC3706991CB}"/>
              </a:ext>
            </a:extLst>
          </p:cNvPr>
          <p:cNvSpPr>
            <a:spLocks noGrp="1"/>
          </p:cNvSpPr>
          <p:nvPr>
            <p:ph type="title"/>
          </p:nvPr>
        </p:nvSpPr>
        <p:spPr>
          <a:xfrm>
            <a:off x="457200" y="205978"/>
            <a:ext cx="8229600" cy="1691401"/>
          </a:xfrm>
        </p:spPr>
        <p:txBody>
          <a:bodyPr>
            <a:normAutofit fontScale="90000"/>
          </a:bodyPr>
          <a:lstStyle/>
          <a:p>
            <a:r>
              <a:rPr lang="en-US" dirty="0"/>
              <a:t>Significant value to assist troubleshooting during outages and service degradation.</a:t>
            </a:r>
          </a:p>
        </p:txBody>
      </p:sp>
      <p:pic>
        <p:nvPicPr>
          <p:cNvPr id="9" name="Picture 8" descr="whitebackground.jpg">
            <a:extLst>
              <a:ext uri="{FF2B5EF4-FFF2-40B4-BE49-F238E27FC236}">
                <a16:creationId xmlns:a16="http://schemas.microsoft.com/office/drawing/2014/main" id="{83466D8E-E00C-4DF2-BC16-0F24F0577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13" name="Title 4">
            <a:extLst>
              <a:ext uri="{FF2B5EF4-FFF2-40B4-BE49-F238E27FC236}">
                <a16:creationId xmlns:a16="http://schemas.microsoft.com/office/drawing/2014/main" id="{DAE3C39A-79A6-4E9B-B74F-2C43DABC6839}"/>
              </a:ext>
            </a:extLst>
          </p:cNvPr>
          <p:cNvSpPr txBox="1">
            <a:spLocks/>
          </p:cNvSpPr>
          <p:nvPr/>
        </p:nvSpPr>
        <p:spPr>
          <a:xfrm>
            <a:off x="454298" y="1990784"/>
            <a:ext cx="8229600" cy="116193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4. Identify system purpose and more easily illustrate duplication of systems.</a:t>
            </a:r>
          </a:p>
        </p:txBody>
      </p:sp>
      <p:sp>
        <p:nvSpPr>
          <p:cNvPr id="14" name="Title 2">
            <a:extLst>
              <a:ext uri="{FF2B5EF4-FFF2-40B4-BE49-F238E27FC236}">
                <a16:creationId xmlns:a16="http://schemas.microsoft.com/office/drawing/2014/main" id="{3AEA6647-ED82-4229-8240-C1E48039F800}"/>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Putting the CMDB to use</a:t>
            </a:r>
          </a:p>
        </p:txBody>
      </p:sp>
    </p:spTree>
    <p:extLst>
      <p:ext uri="{BB962C8B-B14F-4D97-AF65-F5344CB8AC3E}">
        <p14:creationId xmlns:p14="http://schemas.microsoft.com/office/powerpoint/2010/main" val="337250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7E1CA-630D-4BED-8617-6DC3706991CB}"/>
              </a:ext>
            </a:extLst>
          </p:cNvPr>
          <p:cNvSpPr>
            <a:spLocks noGrp="1"/>
          </p:cNvSpPr>
          <p:nvPr>
            <p:ph type="title"/>
          </p:nvPr>
        </p:nvSpPr>
        <p:spPr>
          <a:xfrm>
            <a:off x="457200" y="205978"/>
            <a:ext cx="8229600" cy="1691401"/>
          </a:xfrm>
        </p:spPr>
        <p:txBody>
          <a:bodyPr>
            <a:normAutofit fontScale="90000"/>
          </a:bodyPr>
          <a:lstStyle/>
          <a:p>
            <a:r>
              <a:rPr lang="en-US" dirty="0"/>
              <a:t>Significant value to assist troubleshooting during outages and service degradation.</a:t>
            </a:r>
          </a:p>
        </p:txBody>
      </p:sp>
      <p:pic>
        <p:nvPicPr>
          <p:cNvPr id="9" name="Picture 8" descr="whitebackground.jpg">
            <a:extLst>
              <a:ext uri="{FF2B5EF4-FFF2-40B4-BE49-F238E27FC236}">
                <a16:creationId xmlns:a16="http://schemas.microsoft.com/office/drawing/2014/main" id="{83466D8E-E00C-4DF2-BC16-0F24F0577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1"/>
            <a:ext cx="9138197" cy="5143500"/>
          </a:xfrm>
          <a:prstGeom prst="rect">
            <a:avLst/>
          </a:prstGeom>
        </p:spPr>
      </p:pic>
      <p:sp>
        <p:nvSpPr>
          <p:cNvPr id="13" name="Title 4">
            <a:extLst>
              <a:ext uri="{FF2B5EF4-FFF2-40B4-BE49-F238E27FC236}">
                <a16:creationId xmlns:a16="http://schemas.microsoft.com/office/drawing/2014/main" id="{DAE3C39A-79A6-4E9B-B74F-2C43DABC6839}"/>
              </a:ext>
            </a:extLst>
          </p:cNvPr>
          <p:cNvSpPr txBox="1">
            <a:spLocks/>
          </p:cNvSpPr>
          <p:nvPr/>
        </p:nvSpPr>
        <p:spPr>
          <a:xfrm>
            <a:off x="457200" y="1409818"/>
            <a:ext cx="8229600" cy="116193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5. Illustrate the volume of CI we are responsible for, and…</a:t>
            </a:r>
          </a:p>
        </p:txBody>
      </p:sp>
      <p:sp>
        <p:nvSpPr>
          <p:cNvPr id="14" name="Title 2">
            <a:extLst>
              <a:ext uri="{FF2B5EF4-FFF2-40B4-BE49-F238E27FC236}">
                <a16:creationId xmlns:a16="http://schemas.microsoft.com/office/drawing/2014/main" id="{3AEA6647-ED82-4229-8240-C1E48039F800}"/>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Putting the CMDB to use</a:t>
            </a:r>
          </a:p>
        </p:txBody>
      </p:sp>
      <p:sp>
        <p:nvSpPr>
          <p:cNvPr id="6" name="Title 4">
            <a:extLst>
              <a:ext uri="{FF2B5EF4-FFF2-40B4-BE49-F238E27FC236}">
                <a16:creationId xmlns:a16="http://schemas.microsoft.com/office/drawing/2014/main" id="{2F599FF6-CB6B-4E2D-B1F8-B8CA46BA7C71}"/>
              </a:ext>
            </a:extLst>
          </p:cNvPr>
          <p:cNvSpPr txBox="1">
            <a:spLocks/>
          </p:cNvSpPr>
          <p:nvPr/>
        </p:nvSpPr>
        <p:spPr>
          <a:xfrm>
            <a:off x="457200" y="2423278"/>
            <a:ext cx="8229600" cy="1161931"/>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How components from many teams (tech silos) work together to provide functions, systems, services</a:t>
            </a:r>
          </a:p>
        </p:txBody>
      </p:sp>
    </p:spTree>
    <p:extLst>
      <p:ext uri="{BB962C8B-B14F-4D97-AF65-F5344CB8AC3E}">
        <p14:creationId xmlns:p14="http://schemas.microsoft.com/office/powerpoint/2010/main" val="3448124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7E1CA-630D-4BED-8617-6DC3706991CB}"/>
              </a:ext>
            </a:extLst>
          </p:cNvPr>
          <p:cNvSpPr>
            <a:spLocks noGrp="1"/>
          </p:cNvSpPr>
          <p:nvPr>
            <p:ph type="title"/>
          </p:nvPr>
        </p:nvSpPr>
        <p:spPr>
          <a:xfrm>
            <a:off x="457200" y="205978"/>
            <a:ext cx="8229600" cy="1691401"/>
          </a:xfrm>
        </p:spPr>
        <p:txBody>
          <a:bodyPr>
            <a:normAutofit fontScale="90000"/>
          </a:bodyPr>
          <a:lstStyle/>
          <a:p>
            <a:r>
              <a:rPr lang="en-US" dirty="0"/>
              <a:t>Significant value to assist troubleshooting during outages and service degradation.</a:t>
            </a:r>
          </a:p>
        </p:txBody>
      </p:sp>
      <p:pic>
        <p:nvPicPr>
          <p:cNvPr id="9" name="Picture 8" descr="whitebackground.jpg">
            <a:extLst>
              <a:ext uri="{FF2B5EF4-FFF2-40B4-BE49-F238E27FC236}">
                <a16:creationId xmlns:a16="http://schemas.microsoft.com/office/drawing/2014/main" id="{83466D8E-E00C-4DF2-BC16-0F24F0577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 y="0"/>
            <a:ext cx="9138197" cy="5143500"/>
          </a:xfrm>
          <a:prstGeom prst="rect">
            <a:avLst/>
          </a:prstGeom>
        </p:spPr>
      </p:pic>
      <p:sp>
        <p:nvSpPr>
          <p:cNvPr id="13" name="Title 4">
            <a:extLst>
              <a:ext uri="{FF2B5EF4-FFF2-40B4-BE49-F238E27FC236}">
                <a16:creationId xmlns:a16="http://schemas.microsoft.com/office/drawing/2014/main" id="{DAE3C39A-79A6-4E9B-B74F-2C43DABC6839}"/>
              </a:ext>
            </a:extLst>
          </p:cNvPr>
          <p:cNvSpPr txBox="1">
            <a:spLocks/>
          </p:cNvSpPr>
          <p:nvPr/>
        </p:nvSpPr>
        <p:spPr>
          <a:xfrm>
            <a:off x="454298" y="1990784"/>
            <a:ext cx="8229600" cy="116193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6. Help inform budget and planning processes by allowing vendors and contracts to be linked.</a:t>
            </a:r>
          </a:p>
        </p:txBody>
      </p:sp>
      <p:sp>
        <p:nvSpPr>
          <p:cNvPr id="14" name="Title 2">
            <a:extLst>
              <a:ext uri="{FF2B5EF4-FFF2-40B4-BE49-F238E27FC236}">
                <a16:creationId xmlns:a16="http://schemas.microsoft.com/office/drawing/2014/main" id="{3AEA6647-ED82-4229-8240-C1E48039F800}"/>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Putting the CMDB to use</a:t>
            </a:r>
          </a:p>
        </p:txBody>
      </p:sp>
    </p:spTree>
    <p:extLst>
      <p:ext uri="{BB962C8B-B14F-4D97-AF65-F5344CB8AC3E}">
        <p14:creationId xmlns:p14="http://schemas.microsoft.com/office/powerpoint/2010/main" val="1231379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7E1CA-630D-4BED-8617-6DC3706991CB}"/>
              </a:ext>
            </a:extLst>
          </p:cNvPr>
          <p:cNvSpPr>
            <a:spLocks noGrp="1"/>
          </p:cNvSpPr>
          <p:nvPr>
            <p:ph type="title"/>
          </p:nvPr>
        </p:nvSpPr>
        <p:spPr>
          <a:xfrm>
            <a:off x="457200" y="205978"/>
            <a:ext cx="8229600" cy="1691401"/>
          </a:xfrm>
        </p:spPr>
        <p:txBody>
          <a:bodyPr>
            <a:normAutofit fontScale="90000"/>
          </a:bodyPr>
          <a:lstStyle/>
          <a:p>
            <a:r>
              <a:rPr lang="en-US" dirty="0"/>
              <a:t>Significant value to assist troubleshooting during outages and service degradation.</a:t>
            </a:r>
          </a:p>
        </p:txBody>
      </p:sp>
      <p:pic>
        <p:nvPicPr>
          <p:cNvPr id="9" name="Picture 8" descr="whitebackground.jpg">
            <a:extLst>
              <a:ext uri="{FF2B5EF4-FFF2-40B4-BE49-F238E27FC236}">
                <a16:creationId xmlns:a16="http://schemas.microsoft.com/office/drawing/2014/main" id="{83466D8E-E00C-4DF2-BC16-0F24F0577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 y="0"/>
            <a:ext cx="9138197" cy="5143500"/>
          </a:xfrm>
          <a:prstGeom prst="rect">
            <a:avLst/>
          </a:prstGeom>
        </p:spPr>
      </p:pic>
      <p:sp>
        <p:nvSpPr>
          <p:cNvPr id="13" name="Title 4">
            <a:extLst>
              <a:ext uri="{FF2B5EF4-FFF2-40B4-BE49-F238E27FC236}">
                <a16:creationId xmlns:a16="http://schemas.microsoft.com/office/drawing/2014/main" id="{DAE3C39A-79A6-4E9B-B74F-2C43DABC6839}"/>
              </a:ext>
            </a:extLst>
          </p:cNvPr>
          <p:cNvSpPr txBox="1">
            <a:spLocks/>
          </p:cNvSpPr>
          <p:nvPr/>
        </p:nvSpPr>
        <p:spPr>
          <a:xfrm>
            <a:off x="454298" y="1990784"/>
            <a:ext cx="8229600" cy="116193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7. Coordination between IT teams, both within AT and eventually across all IT units on campus.</a:t>
            </a:r>
          </a:p>
        </p:txBody>
      </p:sp>
      <p:sp>
        <p:nvSpPr>
          <p:cNvPr id="14" name="Title 2">
            <a:extLst>
              <a:ext uri="{FF2B5EF4-FFF2-40B4-BE49-F238E27FC236}">
                <a16:creationId xmlns:a16="http://schemas.microsoft.com/office/drawing/2014/main" id="{3AEA6647-ED82-4229-8240-C1E48039F800}"/>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Putting the CMDB to use</a:t>
            </a:r>
          </a:p>
        </p:txBody>
      </p:sp>
    </p:spTree>
    <p:extLst>
      <p:ext uri="{BB962C8B-B14F-4D97-AF65-F5344CB8AC3E}">
        <p14:creationId xmlns:p14="http://schemas.microsoft.com/office/powerpoint/2010/main" val="1767471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2425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5" name="Title 1">
            <a:extLst>
              <a:ext uri="{FF2B5EF4-FFF2-40B4-BE49-F238E27FC236}">
                <a16:creationId xmlns:a16="http://schemas.microsoft.com/office/drawing/2014/main" id="{AC2E8D4A-A623-4484-A8BE-ED7572E42969}"/>
              </a:ext>
            </a:extLst>
          </p:cNvPr>
          <p:cNvSpPr>
            <a:spLocks noGrp="1"/>
          </p:cNvSpPr>
          <p:nvPr>
            <p:ph type="title"/>
          </p:nvPr>
        </p:nvSpPr>
        <p:spPr>
          <a:xfrm>
            <a:off x="3088137" y="1972100"/>
            <a:ext cx="4072618" cy="777479"/>
          </a:xfrm>
        </p:spPr>
        <p:txBody>
          <a:bodyPr/>
          <a:lstStyle/>
          <a:p>
            <a:r>
              <a:rPr lang="en-US" sz="4500" dirty="0"/>
              <a:t>Who has….?</a:t>
            </a:r>
          </a:p>
        </p:txBody>
      </p:sp>
      <p:pic>
        <p:nvPicPr>
          <p:cNvPr id="6" name="Content Placeholder 4" descr="A picture containing indoor, electronics&#10;&#10;Description generated with high confidence">
            <a:extLst>
              <a:ext uri="{FF2B5EF4-FFF2-40B4-BE49-F238E27FC236}">
                <a16:creationId xmlns:a16="http://schemas.microsoft.com/office/drawing/2014/main" id="{E9E96BC3-0374-4385-AE5D-5AA27579E56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73483" y="57150"/>
            <a:ext cx="3314700" cy="4972050"/>
          </a:xfrm>
        </p:spPr>
      </p:pic>
      <p:sp>
        <p:nvSpPr>
          <p:cNvPr id="7" name="Title 1">
            <a:extLst>
              <a:ext uri="{FF2B5EF4-FFF2-40B4-BE49-F238E27FC236}">
                <a16:creationId xmlns:a16="http://schemas.microsoft.com/office/drawing/2014/main" id="{14BECA8F-3AB8-43C4-BCC9-256CCA8F844F}"/>
              </a:ext>
            </a:extLst>
          </p:cNvPr>
          <p:cNvSpPr txBox="1">
            <a:spLocks/>
          </p:cNvSpPr>
          <p:nvPr/>
        </p:nvSpPr>
        <p:spPr>
          <a:xfrm>
            <a:off x="2317292" y="1988428"/>
            <a:ext cx="3057525" cy="777479"/>
          </a:xfrm>
          <a:prstGeom prst="rect">
            <a:avLst/>
          </a:prstGeom>
        </p:spPr>
        <p:txBody>
          <a:bodyPr vert="horz" lIns="68580" tIns="34290" rIns="68580" bIns="34290" rtlCol="0" anchor="ctr">
            <a:noAutofit/>
          </a:bodyPr>
          <a:lstStyle>
            <a:lvl1pPr algn="l" defTabSz="457200" rtl="0" eaLnBrk="1" latinLnBrk="0" hangingPunct="1">
              <a:spcBef>
                <a:spcPct val="0"/>
              </a:spcBef>
              <a:buNone/>
              <a:defRPr sz="4200" b="0" i="0" kern="1200">
                <a:solidFill>
                  <a:srgbClr val="CE1126"/>
                </a:solidFill>
                <a:latin typeface="Arial Bold"/>
                <a:ea typeface="+mj-ea"/>
                <a:cs typeface="Arial Bold"/>
              </a:defRPr>
            </a:lvl1pPr>
          </a:lstStyle>
          <a:p>
            <a:r>
              <a:rPr lang="en-US" sz="3150" dirty="0"/>
              <a:t>Everyone does</a:t>
            </a:r>
          </a:p>
        </p:txBody>
      </p:sp>
    </p:spTree>
    <p:extLst>
      <p:ext uri="{BB962C8B-B14F-4D97-AF65-F5344CB8AC3E}">
        <p14:creationId xmlns:p14="http://schemas.microsoft.com/office/powerpoint/2010/main" val="308007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5" name="Title 1">
            <a:extLst>
              <a:ext uri="{FF2B5EF4-FFF2-40B4-BE49-F238E27FC236}">
                <a16:creationId xmlns:a16="http://schemas.microsoft.com/office/drawing/2014/main" id="{A2771B09-8E9C-48C7-98FF-D109DD381B85}"/>
              </a:ext>
            </a:extLst>
          </p:cNvPr>
          <p:cNvSpPr>
            <a:spLocks noGrp="1"/>
          </p:cNvSpPr>
          <p:nvPr>
            <p:ph type="title"/>
          </p:nvPr>
        </p:nvSpPr>
        <p:spPr>
          <a:xfrm>
            <a:off x="3028950" y="1943100"/>
            <a:ext cx="4972050" cy="777479"/>
          </a:xfrm>
        </p:spPr>
        <p:txBody>
          <a:bodyPr/>
          <a:lstStyle/>
          <a:p>
            <a:r>
              <a:rPr lang="en-US" sz="4500" dirty="0"/>
              <a:t>What is a CMDB?</a:t>
            </a:r>
          </a:p>
        </p:txBody>
      </p:sp>
    </p:spTree>
    <p:extLst>
      <p:ext uri="{BB962C8B-B14F-4D97-AF65-F5344CB8AC3E}">
        <p14:creationId xmlns:p14="http://schemas.microsoft.com/office/powerpoint/2010/main" val="41838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whitebackground.jpg">
            <a:extLst>
              <a:ext uri="{FF2B5EF4-FFF2-40B4-BE49-F238E27FC236}">
                <a16:creationId xmlns:a16="http://schemas.microsoft.com/office/drawing/2014/main" id="{E51AB2A8-660C-4E75-890C-44825B2F5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1" name="Title 1">
            <a:extLst>
              <a:ext uri="{FF2B5EF4-FFF2-40B4-BE49-F238E27FC236}">
                <a16:creationId xmlns:a16="http://schemas.microsoft.com/office/drawing/2014/main" id="{972C0CEF-C352-4A73-B351-35D50532B7D3}"/>
              </a:ext>
            </a:extLst>
          </p:cNvPr>
          <p:cNvSpPr txBox="1">
            <a:spLocks/>
          </p:cNvSpPr>
          <p:nvPr/>
        </p:nvSpPr>
        <p:spPr>
          <a:xfrm>
            <a:off x="326359" y="2108859"/>
            <a:ext cx="8324158" cy="103663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rgbClr val="CE1126"/>
                </a:solidFill>
                <a:latin typeface="Arial Bold"/>
                <a:ea typeface="+mj-ea"/>
                <a:cs typeface="Arial Bold"/>
              </a:defRPr>
            </a:lvl1pPr>
          </a:lstStyle>
          <a:p>
            <a:r>
              <a:rPr lang="en-US" dirty="0"/>
              <a:t>Where do we store our documentation about systems?</a:t>
            </a:r>
          </a:p>
        </p:txBody>
      </p:sp>
      <p:sp>
        <p:nvSpPr>
          <p:cNvPr id="32" name="Graphic 18">
            <a:extLst>
              <a:ext uri="{FF2B5EF4-FFF2-40B4-BE49-F238E27FC236}">
                <a16:creationId xmlns:a16="http://schemas.microsoft.com/office/drawing/2014/main" id="{580086D6-280C-4109-96FB-E04429C0797C}"/>
              </a:ext>
            </a:extLst>
          </p:cNvPr>
          <p:cNvSpPr>
            <a:spLocks noChangeAspect="1"/>
          </p:cNvSpPr>
          <p:nvPr/>
        </p:nvSpPr>
        <p:spPr>
          <a:xfrm>
            <a:off x="5118902" y="1452400"/>
            <a:ext cx="1267140" cy="1710639"/>
          </a:xfrm>
          <a:custGeom>
            <a:avLst/>
            <a:gdLst>
              <a:gd name="connsiteX0" fmla="*/ 136208 w 762000"/>
              <a:gd name="connsiteY0" fmla="*/ 385382 h 1028700"/>
              <a:gd name="connsiteX1" fmla="*/ 88201 w 762000"/>
              <a:gd name="connsiteY1" fmla="*/ 402527 h 1028700"/>
              <a:gd name="connsiteX2" fmla="*/ 42672 w 762000"/>
              <a:gd name="connsiteY2" fmla="*/ 422529 h 1028700"/>
              <a:gd name="connsiteX3" fmla="*/ 7239 w 762000"/>
              <a:gd name="connsiteY3" fmla="*/ 408527 h 1028700"/>
              <a:gd name="connsiteX4" fmla="*/ 7239 w 762000"/>
              <a:gd name="connsiteY4" fmla="*/ 7144 h 1028700"/>
              <a:gd name="connsiteX5" fmla="*/ 764096 w 762000"/>
              <a:gd name="connsiteY5" fmla="*/ 7144 h 1028700"/>
              <a:gd name="connsiteX6" fmla="*/ 764096 w 762000"/>
              <a:gd name="connsiteY6" fmla="*/ 321850 h 1028700"/>
              <a:gd name="connsiteX7" fmla="*/ 728662 w 762000"/>
              <a:gd name="connsiteY7" fmla="*/ 335852 h 1028700"/>
              <a:gd name="connsiteX8" fmla="*/ 683133 w 762000"/>
              <a:gd name="connsiteY8" fmla="*/ 315849 h 1028700"/>
              <a:gd name="connsiteX9" fmla="*/ 635127 w 762000"/>
              <a:gd name="connsiteY9" fmla="*/ 298799 h 1028700"/>
              <a:gd name="connsiteX10" fmla="*/ 548069 w 762000"/>
              <a:gd name="connsiteY10" fmla="*/ 401955 h 1028700"/>
              <a:gd name="connsiteX11" fmla="*/ 635127 w 762000"/>
              <a:gd name="connsiteY11" fmla="*/ 505111 h 1028700"/>
              <a:gd name="connsiteX12" fmla="*/ 687515 w 762000"/>
              <a:gd name="connsiteY12" fmla="*/ 484346 h 1028700"/>
              <a:gd name="connsiteX13" fmla="*/ 725424 w 762000"/>
              <a:gd name="connsiteY13" fmla="*/ 468725 h 1028700"/>
              <a:gd name="connsiteX14" fmla="*/ 732568 w 762000"/>
              <a:gd name="connsiteY14" fmla="*/ 469678 h 1028700"/>
              <a:gd name="connsiteX15" fmla="*/ 764096 w 762000"/>
              <a:gd name="connsiteY15" fmla="*/ 482156 h 1028700"/>
              <a:gd name="connsiteX16" fmla="*/ 764096 w 762000"/>
              <a:gd name="connsiteY16" fmla="*/ 796861 h 1028700"/>
              <a:gd name="connsiteX17" fmla="*/ 462439 w 762000"/>
              <a:gd name="connsiteY17" fmla="*/ 796861 h 1028700"/>
              <a:gd name="connsiteX18" fmla="*/ 449009 w 762000"/>
              <a:gd name="connsiteY18" fmla="*/ 833914 h 1028700"/>
              <a:gd name="connsiteX19" fmla="*/ 468154 w 762000"/>
              <a:gd name="connsiteY19" fmla="*/ 881444 h 1028700"/>
              <a:gd name="connsiteX20" fmla="*/ 484537 w 762000"/>
              <a:gd name="connsiteY20" fmla="*/ 931545 h 1028700"/>
              <a:gd name="connsiteX21" fmla="*/ 385572 w 762000"/>
              <a:gd name="connsiteY21" fmla="*/ 1022414 h 1028700"/>
              <a:gd name="connsiteX22" fmla="*/ 286703 w 762000"/>
              <a:gd name="connsiteY22" fmla="*/ 931545 h 1028700"/>
              <a:gd name="connsiteX23" fmla="*/ 306610 w 762000"/>
              <a:gd name="connsiteY23" fmla="*/ 876872 h 1028700"/>
              <a:gd name="connsiteX24" fmla="*/ 321659 w 762000"/>
              <a:gd name="connsiteY24" fmla="*/ 837343 h 1028700"/>
              <a:gd name="connsiteX25" fmla="*/ 320707 w 762000"/>
              <a:gd name="connsiteY25" fmla="*/ 829913 h 1028700"/>
              <a:gd name="connsiteX26" fmla="*/ 308801 w 762000"/>
              <a:gd name="connsiteY26" fmla="*/ 796957 h 1028700"/>
              <a:gd name="connsiteX27" fmla="*/ 7144 w 762000"/>
              <a:gd name="connsiteY27" fmla="*/ 796957 h 1028700"/>
              <a:gd name="connsiteX28" fmla="*/ 7144 w 762000"/>
              <a:gd name="connsiteY28" fmla="*/ 568833 h 1028700"/>
              <a:gd name="connsiteX29" fmla="*/ 38672 w 762000"/>
              <a:gd name="connsiteY29" fmla="*/ 556355 h 1028700"/>
              <a:gd name="connsiteX30" fmla="*/ 45815 w 762000"/>
              <a:gd name="connsiteY30" fmla="*/ 555498 h 1028700"/>
              <a:gd name="connsiteX31" fmla="*/ 83629 w 762000"/>
              <a:gd name="connsiteY31" fmla="*/ 571119 h 1028700"/>
              <a:gd name="connsiteX32" fmla="*/ 136112 w 762000"/>
              <a:gd name="connsiteY32" fmla="*/ 591884 h 1028700"/>
              <a:gd name="connsiteX33" fmla="*/ 223171 w 762000"/>
              <a:gd name="connsiteY33" fmla="*/ 488728 h 1028700"/>
              <a:gd name="connsiteX34" fmla="*/ 136208 w 762000"/>
              <a:gd name="connsiteY34" fmla="*/ 385382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2000" h="1028700">
                <a:moveTo>
                  <a:pt x="136208" y="385382"/>
                </a:moveTo>
                <a:cubicBezTo>
                  <a:pt x="119063" y="385382"/>
                  <a:pt x="102584" y="391573"/>
                  <a:pt x="88201" y="402527"/>
                </a:cubicBezTo>
                <a:cubicBezTo>
                  <a:pt x="74771" y="412814"/>
                  <a:pt x="59722" y="425958"/>
                  <a:pt x="42672" y="422529"/>
                </a:cubicBezTo>
                <a:cubicBezTo>
                  <a:pt x="30861" y="420148"/>
                  <a:pt x="18574" y="413004"/>
                  <a:pt x="7239" y="408527"/>
                </a:cubicBezTo>
                <a:lnTo>
                  <a:pt x="7239" y="7144"/>
                </a:lnTo>
                <a:lnTo>
                  <a:pt x="764096" y="7144"/>
                </a:lnTo>
                <a:lnTo>
                  <a:pt x="764096" y="321850"/>
                </a:lnTo>
                <a:cubicBezTo>
                  <a:pt x="752666" y="326327"/>
                  <a:pt x="740378" y="333566"/>
                  <a:pt x="728662" y="335852"/>
                </a:cubicBezTo>
                <a:cubicBezTo>
                  <a:pt x="711613" y="339281"/>
                  <a:pt x="696563" y="326136"/>
                  <a:pt x="683133" y="315849"/>
                </a:cubicBezTo>
                <a:cubicBezTo>
                  <a:pt x="668750" y="304895"/>
                  <a:pt x="652272" y="298799"/>
                  <a:pt x="635127" y="298799"/>
                </a:cubicBezTo>
                <a:cubicBezTo>
                  <a:pt x="587026" y="298799"/>
                  <a:pt x="548069" y="344996"/>
                  <a:pt x="548069" y="401955"/>
                </a:cubicBezTo>
                <a:cubicBezTo>
                  <a:pt x="548069" y="459010"/>
                  <a:pt x="587026" y="505111"/>
                  <a:pt x="635127" y="505111"/>
                </a:cubicBezTo>
                <a:cubicBezTo>
                  <a:pt x="654749" y="505111"/>
                  <a:pt x="671417" y="496919"/>
                  <a:pt x="687515" y="484346"/>
                </a:cubicBezTo>
                <a:cubicBezTo>
                  <a:pt x="698659" y="475583"/>
                  <a:pt x="711803" y="468344"/>
                  <a:pt x="725424" y="468725"/>
                </a:cubicBezTo>
                <a:cubicBezTo>
                  <a:pt x="727805" y="468821"/>
                  <a:pt x="730187" y="469106"/>
                  <a:pt x="732568" y="469678"/>
                </a:cubicBezTo>
                <a:cubicBezTo>
                  <a:pt x="743141" y="472154"/>
                  <a:pt x="753808" y="478060"/>
                  <a:pt x="764096" y="482156"/>
                </a:cubicBezTo>
                <a:lnTo>
                  <a:pt x="764096" y="796861"/>
                </a:lnTo>
                <a:lnTo>
                  <a:pt x="462439" y="796861"/>
                </a:lnTo>
                <a:cubicBezTo>
                  <a:pt x="458153" y="808768"/>
                  <a:pt x="451199" y="821531"/>
                  <a:pt x="449009" y="833914"/>
                </a:cubicBezTo>
                <a:cubicBezTo>
                  <a:pt x="445770" y="851726"/>
                  <a:pt x="458343" y="867442"/>
                  <a:pt x="468154" y="881444"/>
                </a:cubicBezTo>
                <a:cubicBezTo>
                  <a:pt x="478631" y="896493"/>
                  <a:pt x="484537" y="913638"/>
                  <a:pt x="484537" y="931545"/>
                </a:cubicBezTo>
                <a:cubicBezTo>
                  <a:pt x="484537" y="981742"/>
                  <a:pt x="440245" y="1022414"/>
                  <a:pt x="385572" y="1022414"/>
                </a:cubicBezTo>
                <a:cubicBezTo>
                  <a:pt x="330994" y="1022414"/>
                  <a:pt x="286703" y="981742"/>
                  <a:pt x="286703" y="931545"/>
                </a:cubicBezTo>
                <a:cubicBezTo>
                  <a:pt x="286703" y="911066"/>
                  <a:pt x="294513" y="893636"/>
                  <a:pt x="306610" y="876872"/>
                </a:cubicBezTo>
                <a:cubicBezTo>
                  <a:pt x="314992" y="865251"/>
                  <a:pt x="321945" y="851535"/>
                  <a:pt x="321659" y="837343"/>
                </a:cubicBezTo>
                <a:cubicBezTo>
                  <a:pt x="321564" y="834866"/>
                  <a:pt x="321278" y="832390"/>
                  <a:pt x="320707" y="829913"/>
                </a:cubicBezTo>
                <a:cubicBezTo>
                  <a:pt x="318326" y="818864"/>
                  <a:pt x="312706" y="807720"/>
                  <a:pt x="308801" y="796957"/>
                </a:cubicBezTo>
                <a:lnTo>
                  <a:pt x="7144" y="796957"/>
                </a:lnTo>
                <a:lnTo>
                  <a:pt x="7144" y="568833"/>
                </a:lnTo>
                <a:cubicBezTo>
                  <a:pt x="17431" y="564737"/>
                  <a:pt x="28003" y="558927"/>
                  <a:pt x="38672" y="556355"/>
                </a:cubicBezTo>
                <a:cubicBezTo>
                  <a:pt x="41053" y="555784"/>
                  <a:pt x="43434" y="555498"/>
                  <a:pt x="45815" y="555498"/>
                </a:cubicBezTo>
                <a:cubicBezTo>
                  <a:pt x="59341" y="555117"/>
                  <a:pt x="72580" y="562356"/>
                  <a:pt x="83629" y="571119"/>
                </a:cubicBezTo>
                <a:cubicBezTo>
                  <a:pt x="99727" y="583692"/>
                  <a:pt x="116491" y="591884"/>
                  <a:pt x="136112" y="591884"/>
                </a:cubicBezTo>
                <a:cubicBezTo>
                  <a:pt x="184214" y="591884"/>
                  <a:pt x="223171" y="545687"/>
                  <a:pt x="223171" y="488728"/>
                </a:cubicBezTo>
                <a:cubicBezTo>
                  <a:pt x="223266" y="431673"/>
                  <a:pt x="184214" y="385382"/>
                  <a:pt x="136208" y="385382"/>
                </a:cubicBezTo>
                <a:close/>
              </a:path>
            </a:pathLst>
          </a:custGeom>
          <a:blipFill dpi="0" rotWithShape="0">
            <a:blip r:embed="rId4"/>
            <a:srcRect/>
            <a:stretch>
              <a:fillRect l="-28000" t="-9000" r="-24000"/>
            </a:stretch>
          </a:blipFill>
          <a:ln w="9525" cap="flat">
            <a:noFill/>
            <a:prstDash val="solid"/>
            <a:miter/>
          </a:ln>
        </p:spPr>
        <p:txBody>
          <a:bodyPr rtlCol="0" anchor="ctr"/>
          <a:lstStyle/>
          <a:p>
            <a:endParaRPr lang="en-US"/>
          </a:p>
        </p:txBody>
      </p:sp>
      <p:grpSp>
        <p:nvGrpSpPr>
          <p:cNvPr id="33" name="Group 32">
            <a:extLst>
              <a:ext uri="{FF2B5EF4-FFF2-40B4-BE49-F238E27FC236}">
                <a16:creationId xmlns:a16="http://schemas.microsoft.com/office/drawing/2014/main" id="{C3DAC45C-4991-4741-9FEF-942BF8D52040}"/>
              </a:ext>
            </a:extLst>
          </p:cNvPr>
          <p:cNvGrpSpPr>
            <a:grpSpLocks noChangeAspect="1"/>
          </p:cNvGrpSpPr>
          <p:nvPr/>
        </p:nvGrpSpPr>
        <p:grpSpPr>
          <a:xfrm rot="1751599">
            <a:off x="4871455" y="3358097"/>
            <a:ext cx="1502901" cy="1572804"/>
            <a:chOff x="9038435" y="1821725"/>
            <a:chExt cx="2312156" cy="2419698"/>
          </a:xfrm>
        </p:grpSpPr>
        <p:sp>
          <p:nvSpPr>
            <p:cNvPr id="34" name="Graphic 10">
              <a:extLst>
                <a:ext uri="{FF2B5EF4-FFF2-40B4-BE49-F238E27FC236}">
                  <a16:creationId xmlns:a16="http://schemas.microsoft.com/office/drawing/2014/main" id="{3F98704B-5608-4875-8239-2110755531D2}"/>
                </a:ext>
              </a:extLst>
            </p:cNvPr>
            <p:cNvSpPr/>
            <p:nvPr/>
          </p:nvSpPr>
          <p:spPr>
            <a:xfrm>
              <a:off x="9038435" y="1821725"/>
              <a:ext cx="2312156" cy="2419698"/>
            </a:xfrm>
            <a:custGeom>
              <a:avLst/>
              <a:gdLst>
                <a:gd name="connsiteX0" fmla="*/ 116205 w 1228725"/>
                <a:gd name="connsiteY0" fmla="*/ 372618 h 1285875"/>
                <a:gd name="connsiteX1" fmla="*/ 176308 w 1228725"/>
                <a:gd name="connsiteY1" fmla="*/ 394049 h 1285875"/>
                <a:gd name="connsiteX2" fmla="*/ 233363 w 1228725"/>
                <a:gd name="connsiteY2" fmla="*/ 419100 h 1285875"/>
                <a:gd name="connsiteX3" fmla="*/ 277844 w 1228725"/>
                <a:gd name="connsiteY3" fmla="*/ 401479 h 1285875"/>
                <a:gd name="connsiteX4" fmla="*/ 277844 w 1228725"/>
                <a:gd name="connsiteY4" fmla="*/ 7144 h 1285875"/>
                <a:gd name="connsiteX5" fmla="*/ 1226344 w 1228725"/>
                <a:gd name="connsiteY5" fmla="*/ 7144 h 1285875"/>
                <a:gd name="connsiteX6" fmla="*/ 1226344 w 1228725"/>
                <a:gd name="connsiteY6" fmla="*/ 996791 h 1285875"/>
                <a:gd name="connsiteX7" fmla="*/ 848392 w 1228725"/>
                <a:gd name="connsiteY7" fmla="*/ 996791 h 1285875"/>
                <a:gd name="connsiteX8" fmla="*/ 831437 w 1228725"/>
                <a:gd name="connsiteY8" fmla="*/ 1043178 h 1285875"/>
                <a:gd name="connsiteX9" fmla="*/ 855440 w 1228725"/>
                <a:gd name="connsiteY9" fmla="*/ 1102709 h 1285875"/>
                <a:gd name="connsiteX10" fmla="*/ 876014 w 1228725"/>
                <a:gd name="connsiteY10" fmla="*/ 1165479 h 1285875"/>
                <a:gd name="connsiteX11" fmla="*/ 751999 w 1228725"/>
                <a:gd name="connsiteY11" fmla="*/ 1279398 h 1285875"/>
                <a:gd name="connsiteX12" fmla="*/ 627983 w 1228725"/>
                <a:gd name="connsiteY12" fmla="*/ 1165479 h 1285875"/>
                <a:gd name="connsiteX13" fmla="*/ 653034 w 1228725"/>
                <a:gd name="connsiteY13" fmla="*/ 1096899 h 1285875"/>
                <a:gd name="connsiteX14" fmla="*/ 671703 w 1228725"/>
                <a:gd name="connsiteY14" fmla="*/ 1047369 h 1285875"/>
                <a:gd name="connsiteX15" fmla="*/ 670655 w 1228725"/>
                <a:gd name="connsiteY15" fmla="*/ 1038035 h 1285875"/>
                <a:gd name="connsiteX16" fmla="*/ 655701 w 1228725"/>
                <a:gd name="connsiteY16" fmla="*/ 996791 h 1285875"/>
                <a:gd name="connsiteX17" fmla="*/ 277844 w 1228725"/>
                <a:gd name="connsiteY17" fmla="*/ 996791 h 1285875"/>
                <a:gd name="connsiteX18" fmla="*/ 277844 w 1228725"/>
                <a:gd name="connsiteY18" fmla="*/ 602456 h 1285875"/>
                <a:gd name="connsiteX19" fmla="*/ 238316 w 1228725"/>
                <a:gd name="connsiteY19" fmla="*/ 586835 h 1285875"/>
                <a:gd name="connsiteX20" fmla="*/ 229362 w 1228725"/>
                <a:gd name="connsiteY20" fmla="*/ 585692 h 1285875"/>
                <a:gd name="connsiteX21" fmla="*/ 181928 w 1228725"/>
                <a:gd name="connsiteY21" fmla="*/ 605219 h 1285875"/>
                <a:gd name="connsiteX22" fmla="*/ 116300 w 1228725"/>
                <a:gd name="connsiteY22" fmla="*/ 631317 h 1285875"/>
                <a:gd name="connsiteX23" fmla="*/ 7144 w 1228725"/>
                <a:gd name="connsiteY23" fmla="*/ 501968 h 1285875"/>
                <a:gd name="connsiteX24" fmla="*/ 116205 w 1228725"/>
                <a:gd name="connsiteY24" fmla="*/ 372618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8725" h="1285875">
                  <a:moveTo>
                    <a:pt x="116205" y="372618"/>
                  </a:moveTo>
                  <a:cubicBezTo>
                    <a:pt x="137732" y="372618"/>
                    <a:pt x="158306" y="380333"/>
                    <a:pt x="176308" y="394049"/>
                  </a:cubicBezTo>
                  <a:cubicBezTo>
                    <a:pt x="193262" y="406908"/>
                    <a:pt x="212027" y="423386"/>
                    <a:pt x="233363" y="419100"/>
                  </a:cubicBezTo>
                  <a:cubicBezTo>
                    <a:pt x="248222" y="416147"/>
                    <a:pt x="263557" y="407194"/>
                    <a:pt x="277844" y="401479"/>
                  </a:cubicBezTo>
                  <a:lnTo>
                    <a:pt x="277844" y="7144"/>
                  </a:lnTo>
                  <a:lnTo>
                    <a:pt x="1226344" y="7144"/>
                  </a:lnTo>
                  <a:lnTo>
                    <a:pt x="1226344" y="996791"/>
                  </a:lnTo>
                  <a:lnTo>
                    <a:pt x="848392" y="996791"/>
                  </a:lnTo>
                  <a:cubicBezTo>
                    <a:pt x="842963" y="1011746"/>
                    <a:pt x="834390" y="1027748"/>
                    <a:pt x="831437" y="1043178"/>
                  </a:cubicBezTo>
                  <a:cubicBezTo>
                    <a:pt x="827342" y="1065467"/>
                    <a:pt x="843153" y="1085183"/>
                    <a:pt x="855440" y="1102709"/>
                  </a:cubicBezTo>
                  <a:cubicBezTo>
                    <a:pt x="868585" y="1121569"/>
                    <a:pt x="876014" y="1143000"/>
                    <a:pt x="876014" y="1165479"/>
                  </a:cubicBezTo>
                  <a:cubicBezTo>
                    <a:pt x="876014" y="1228344"/>
                    <a:pt x="820484" y="1279398"/>
                    <a:pt x="751999" y="1279398"/>
                  </a:cubicBezTo>
                  <a:cubicBezTo>
                    <a:pt x="683514" y="1279398"/>
                    <a:pt x="627983" y="1228344"/>
                    <a:pt x="627983" y="1165479"/>
                  </a:cubicBezTo>
                  <a:cubicBezTo>
                    <a:pt x="627983" y="1139761"/>
                    <a:pt x="637889" y="1118045"/>
                    <a:pt x="653034" y="1096899"/>
                  </a:cubicBezTo>
                  <a:cubicBezTo>
                    <a:pt x="663416" y="1082326"/>
                    <a:pt x="672179" y="1065086"/>
                    <a:pt x="671703" y="1047369"/>
                  </a:cubicBezTo>
                  <a:cubicBezTo>
                    <a:pt x="671703" y="1044321"/>
                    <a:pt x="671227" y="1041178"/>
                    <a:pt x="670655" y="1038035"/>
                  </a:cubicBezTo>
                  <a:cubicBezTo>
                    <a:pt x="667607" y="1024223"/>
                    <a:pt x="660559" y="1010222"/>
                    <a:pt x="655701" y="996791"/>
                  </a:cubicBezTo>
                  <a:lnTo>
                    <a:pt x="277844" y="996791"/>
                  </a:lnTo>
                  <a:lnTo>
                    <a:pt x="277844" y="602456"/>
                  </a:lnTo>
                  <a:cubicBezTo>
                    <a:pt x="264986" y="597408"/>
                    <a:pt x="251555" y="589979"/>
                    <a:pt x="238316" y="586835"/>
                  </a:cubicBezTo>
                  <a:cubicBezTo>
                    <a:pt x="235363" y="586169"/>
                    <a:pt x="232315" y="585787"/>
                    <a:pt x="229362" y="585692"/>
                  </a:cubicBezTo>
                  <a:cubicBezTo>
                    <a:pt x="212408" y="585216"/>
                    <a:pt x="195834" y="594265"/>
                    <a:pt x="181928" y="605219"/>
                  </a:cubicBezTo>
                  <a:cubicBezTo>
                    <a:pt x="161735" y="621030"/>
                    <a:pt x="140875" y="631317"/>
                    <a:pt x="116300" y="631317"/>
                  </a:cubicBezTo>
                  <a:cubicBezTo>
                    <a:pt x="56007" y="631317"/>
                    <a:pt x="7144" y="573405"/>
                    <a:pt x="7144" y="501968"/>
                  </a:cubicBezTo>
                  <a:cubicBezTo>
                    <a:pt x="7049" y="430530"/>
                    <a:pt x="55912" y="372618"/>
                    <a:pt x="116205" y="372618"/>
                  </a:cubicBezTo>
                  <a:close/>
                </a:path>
              </a:pathLst>
            </a:custGeom>
            <a:ln/>
          </p:spPr>
          <p:style>
            <a:lnRef idx="2">
              <a:schemeClr val="accent3"/>
            </a:lnRef>
            <a:fillRef idx="1">
              <a:schemeClr val="lt1"/>
            </a:fillRef>
            <a:effectRef idx="0">
              <a:schemeClr val="accent3"/>
            </a:effectRef>
            <a:fontRef idx="minor">
              <a:schemeClr val="dk1"/>
            </a:fontRef>
          </p:style>
          <p:txBody>
            <a:bodyPr rtlCol="0" anchor="ctr"/>
            <a:lstStyle/>
            <a:p>
              <a:endParaRPr lang="en-US"/>
            </a:p>
          </p:txBody>
        </p:sp>
        <p:pic>
          <p:nvPicPr>
            <p:cNvPr id="35" name="Picture 34">
              <a:extLst>
                <a:ext uri="{FF2B5EF4-FFF2-40B4-BE49-F238E27FC236}">
                  <a16:creationId xmlns:a16="http://schemas.microsoft.com/office/drawing/2014/main" id="{41020034-08A7-49A5-B14D-697C5E9B5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3379" y="2135423"/>
              <a:ext cx="1396823" cy="1325563"/>
            </a:xfrm>
            <a:prstGeom prst="rect">
              <a:avLst/>
            </a:prstGeom>
          </p:spPr>
        </p:pic>
      </p:grpSp>
      <p:grpSp>
        <p:nvGrpSpPr>
          <p:cNvPr id="36" name="Group 35">
            <a:extLst>
              <a:ext uri="{FF2B5EF4-FFF2-40B4-BE49-F238E27FC236}">
                <a16:creationId xmlns:a16="http://schemas.microsoft.com/office/drawing/2014/main" id="{CA4B4647-63AC-43F8-B9AD-04E55A773006}"/>
              </a:ext>
            </a:extLst>
          </p:cNvPr>
          <p:cNvGrpSpPr>
            <a:grpSpLocks noChangeAspect="1"/>
          </p:cNvGrpSpPr>
          <p:nvPr/>
        </p:nvGrpSpPr>
        <p:grpSpPr>
          <a:xfrm rot="20689510">
            <a:off x="514161" y="1554407"/>
            <a:ext cx="1723683" cy="1543050"/>
            <a:chOff x="1227458" y="2138097"/>
            <a:chExt cx="3248365" cy="2907956"/>
          </a:xfrm>
        </p:grpSpPr>
        <p:sp>
          <p:nvSpPr>
            <p:cNvPr id="37" name="Graphic 3">
              <a:extLst>
                <a:ext uri="{FF2B5EF4-FFF2-40B4-BE49-F238E27FC236}">
                  <a16:creationId xmlns:a16="http://schemas.microsoft.com/office/drawing/2014/main" id="{EC757211-04B5-4318-B444-E6A6AF096A6C}"/>
                </a:ext>
              </a:extLst>
            </p:cNvPr>
            <p:cNvSpPr/>
            <p:nvPr/>
          </p:nvSpPr>
          <p:spPr>
            <a:xfrm>
              <a:off x="1792630" y="2251418"/>
              <a:ext cx="2683193" cy="2794635"/>
            </a:xfrm>
            <a:custGeom>
              <a:avLst/>
              <a:gdLst>
                <a:gd name="connsiteX0" fmla="*/ 2678692 w 2683192"/>
                <a:gd name="connsiteY0" fmla="*/ 5786 h 2794635"/>
                <a:gd name="connsiteX1" fmla="*/ 2678692 w 2683192"/>
                <a:gd name="connsiteY1" fmla="*/ 1117211 h 2794635"/>
                <a:gd name="connsiteX2" fmla="*/ 2553448 w 2683192"/>
                <a:gd name="connsiteY2" fmla="*/ 1166760 h 2794635"/>
                <a:gd name="connsiteX3" fmla="*/ 2392714 w 2683192"/>
                <a:gd name="connsiteY3" fmla="*/ 1096123 h 2794635"/>
                <a:gd name="connsiteX4" fmla="*/ 2223149 w 2683192"/>
                <a:gd name="connsiteY4" fmla="*/ 1035772 h 2794635"/>
                <a:gd name="connsiteX5" fmla="*/ 1915568 w 2683192"/>
                <a:gd name="connsiteY5" fmla="*/ 1400189 h 2794635"/>
                <a:gd name="connsiteX6" fmla="*/ 2223149 w 2683192"/>
                <a:gd name="connsiteY6" fmla="*/ 1764606 h 2794635"/>
                <a:gd name="connsiteX7" fmla="*/ 2408144 w 2683192"/>
                <a:gd name="connsiteY7" fmla="*/ 1691140 h 2794635"/>
                <a:gd name="connsiteX8" fmla="*/ 2541961 w 2683192"/>
                <a:gd name="connsiteY8" fmla="*/ 1636019 h 2794635"/>
                <a:gd name="connsiteX9" fmla="*/ 2567421 w 2683192"/>
                <a:gd name="connsiteY9" fmla="*/ 1639276 h 2794635"/>
                <a:gd name="connsiteX10" fmla="*/ 2678692 w 2683192"/>
                <a:gd name="connsiteY10" fmla="*/ 1683253 h 2794635"/>
                <a:gd name="connsiteX11" fmla="*/ 2678692 w 2683192"/>
                <a:gd name="connsiteY11" fmla="*/ 2794592 h 2794635"/>
                <a:gd name="connsiteX12" fmla="*/ 1613473 w 2683192"/>
                <a:gd name="connsiteY12" fmla="*/ 2794592 h 2794635"/>
                <a:gd name="connsiteX13" fmla="*/ 1566067 w 2683192"/>
                <a:gd name="connsiteY13" fmla="*/ 2663947 h 2794635"/>
                <a:gd name="connsiteX14" fmla="*/ 1633704 w 2683192"/>
                <a:gd name="connsiteY14" fmla="*/ 2496184 h 2794635"/>
                <a:gd name="connsiteX15" fmla="*/ 1691654 w 2683192"/>
                <a:gd name="connsiteY15" fmla="*/ 2319333 h 2794635"/>
                <a:gd name="connsiteX16" fmla="*/ 1342325 w 2683192"/>
                <a:gd name="connsiteY16" fmla="*/ 1998464 h 2794635"/>
                <a:gd name="connsiteX17" fmla="*/ 992995 w 2683192"/>
                <a:gd name="connsiteY17" fmla="*/ 2319333 h 2794635"/>
                <a:gd name="connsiteX18" fmla="*/ 1063461 w 2683192"/>
                <a:gd name="connsiteY18" fmla="*/ 2512471 h 2794635"/>
                <a:gd name="connsiteX19" fmla="*/ 1116354 w 2683192"/>
                <a:gd name="connsiteY19" fmla="*/ 2652032 h 2794635"/>
                <a:gd name="connsiteX20" fmla="*/ 1113268 w 2683192"/>
                <a:gd name="connsiteY20" fmla="*/ 2678435 h 2794635"/>
                <a:gd name="connsiteX21" fmla="*/ 1071177 w 2683192"/>
                <a:gd name="connsiteY21" fmla="*/ 2794592 h 2794635"/>
                <a:gd name="connsiteX22" fmla="*/ 5786 w 2683192"/>
                <a:gd name="connsiteY22" fmla="*/ 2794592 h 2794635"/>
                <a:gd name="connsiteX23" fmla="*/ 5786 w 2683192"/>
                <a:gd name="connsiteY23" fmla="*/ 5786 h 2794635"/>
                <a:gd name="connsiteX24" fmla="*/ 2678692 w 2683192"/>
                <a:gd name="connsiteY24" fmla="*/ 5786 h 279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3192" h="2794635">
                  <a:moveTo>
                    <a:pt x="2678692" y="5786"/>
                  </a:moveTo>
                  <a:lnTo>
                    <a:pt x="2678692" y="1117211"/>
                  </a:lnTo>
                  <a:cubicBezTo>
                    <a:pt x="2638144" y="1133156"/>
                    <a:pt x="2595196" y="1158530"/>
                    <a:pt x="2553448" y="1166760"/>
                  </a:cubicBezTo>
                  <a:cubicBezTo>
                    <a:pt x="2493355" y="1178762"/>
                    <a:pt x="2440119" y="1132299"/>
                    <a:pt x="2392714" y="1096123"/>
                  </a:cubicBezTo>
                  <a:cubicBezTo>
                    <a:pt x="2341793" y="1057375"/>
                    <a:pt x="2283928" y="1035772"/>
                    <a:pt x="2223149" y="1035772"/>
                  </a:cubicBezTo>
                  <a:cubicBezTo>
                    <a:pt x="2053157" y="1035772"/>
                    <a:pt x="1915568" y="1198907"/>
                    <a:pt x="1915568" y="1400189"/>
                  </a:cubicBezTo>
                  <a:cubicBezTo>
                    <a:pt x="1915568" y="1601472"/>
                    <a:pt x="2053157" y="1764606"/>
                    <a:pt x="2223149" y="1764606"/>
                  </a:cubicBezTo>
                  <a:cubicBezTo>
                    <a:pt x="2292672" y="1764606"/>
                    <a:pt x="2351308" y="1735631"/>
                    <a:pt x="2408144" y="1691140"/>
                  </a:cubicBezTo>
                  <a:cubicBezTo>
                    <a:pt x="2447577" y="1660279"/>
                    <a:pt x="2494212" y="1634733"/>
                    <a:pt x="2541961" y="1636019"/>
                  </a:cubicBezTo>
                  <a:cubicBezTo>
                    <a:pt x="2550276" y="1636276"/>
                    <a:pt x="2558849" y="1637305"/>
                    <a:pt x="2567421" y="1639276"/>
                  </a:cubicBezTo>
                  <a:cubicBezTo>
                    <a:pt x="2604711" y="1648106"/>
                    <a:pt x="2642345" y="1668937"/>
                    <a:pt x="2678692" y="1683253"/>
                  </a:cubicBezTo>
                  <a:lnTo>
                    <a:pt x="2678692" y="2794592"/>
                  </a:lnTo>
                  <a:lnTo>
                    <a:pt x="1613473" y="2794592"/>
                  </a:lnTo>
                  <a:cubicBezTo>
                    <a:pt x="1598214" y="2752587"/>
                    <a:pt x="1574040" y="2707667"/>
                    <a:pt x="1566067" y="2663947"/>
                  </a:cubicBezTo>
                  <a:cubicBezTo>
                    <a:pt x="1554494" y="2601025"/>
                    <a:pt x="1598986" y="2545733"/>
                    <a:pt x="1633704" y="2496184"/>
                  </a:cubicBezTo>
                  <a:cubicBezTo>
                    <a:pt x="1670737" y="2443120"/>
                    <a:pt x="1691654" y="2382512"/>
                    <a:pt x="1691654" y="2319333"/>
                  </a:cubicBezTo>
                  <a:cubicBezTo>
                    <a:pt x="1691654" y="2142139"/>
                    <a:pt x="1535292" y="1998464"/>
                    <a:pt x="1342325" y="1998464"/>
                  </a:cubicBezTo>
                  <a:cubicBezTo>
                    <a:pt x="1149272" y="1998464"/>
                    <a:pt x="992995" y="2142054"/>
                    <a:pt x="992995" y="2319333"/>
                  </a:cubicBezTo>
                  <a:cubicBezTo>
                    <a:pt x="992995" y="2391685"/>
                    <a:pt x="1020856" y="2453064"/>
                    <a:pt x="1063461" y="2512471"/>
                  </a:cubicBezTo>
                  <a:cubicBezTo>
                    <a:pt x="1092951" y="2553619"/>
                    <a:pt x="1117468" y="2602054"/>
                    <a:pt x="1116354" y="2652032"/>
                  </a:cubicBezTo>
                  <a:cubicBezTo>
                    <a:pt x="1116097" y="2660861"/>
                    <a:pt x="1115154" y="2669691"/>
                    <a:pt x="1113268" y="2678435"/>
                  </a:cubicBezTo>
                  <a:cubicBezTo>
                    <a:pt x="1104867" y="2717525"/>
                    <a:pt x="1084979" y="2756787"/>
                    <a:pt x="1071177" y="2794592"/>
                  </a:cubicBezTo>
                  <a:lnTo>
                    <a:pt x="5786" y="2794592"/>
                  </a:lnTo>
                  <a:lnTo>
                    <a:pt x="5786" y="5786"/>
                  </a:lnTo>
                  <a:lnTo>
                    <a:pt x="2678692" y="5786"/>
                  </a:ln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endParaRPr lang="en-US"/>
            </a:p>
          </p:txBody>
        </p:sp>
        <p:pic>
          <p:nvPicPr>
            <p:cNvPr id="38" name="Picture 6" descr="Image result for sccm">
              <a:extLst>
                <a:ext uri="{FF2B5EF4-FFF2-40B4-BE49-F238E27FC236}">
                  <a16:creationId xmlns:a16="http://schemas.microsoft.com/office/drawing/2014/main" id="{4EE1E0FA-F900-4EC7-AD4E-530C1EBA56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492766">
              <a:off x="1227458" y="2138097"/>
              <a:ext cx="3175000" cy="1708063"/>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Graphic 29">
            <a:extLst>
              <a:ext uri="{FF2B5EF4-FFF2-40B4-BE49-F238E27FC236}">
                <a16:creationId xmlns:a16="http://schemas.microsoft.com/office/drawing/2014/main" id="{3E4C7369-AA12-4D63-9466-EA1DCD67EC8F}"/>
              </a:ext>
            </a:extLst>
          </p:cNvPr>
          <p:cNvSpPr>
            <a:spLocks noChangeAspect="1"/>
          </p:cNvSpPr>
          <p:nvPr/>
        </p:nvSpPr>
        <p:spPr>
          <a:xfrm rot="2041650">
            <a:off x="6127249" y="2453168"/>
            <a:ext cx="1285503" cy="1722091"/>
          </a:xfrm>
          <a:custGeom>
            <a:avLst/>
            <a:gdLst>
              <a:gd name="connsiteX0" fmla="*/ 177451 w 1009650"/>
              <a:gd name="connsiteY0" fmla="*/ 392240 h 1352550"/>
              <a:gd name="connsiteX1" fmla="*/ 114014 w 1009650"/>
              <a:gd name="connsiteY1" fmla="*/ 414909 h 1352550"/>
              <a:gd name="connsiteX2" fmla="*/ 53912 w 1009650"/>
              <a:gd name="connsiteY2" fmla="*/ 441293 h 1352550"/>
              <a:gd name="connsiteX3" fmla="*/ 7144 w 1009650"/>
              <a:gd name="connsiteY3" fmla="*/ 422720 h 1352550"/>
              <a:gd name="connsiteX4" fmla="*/ 7144 w 1009650"/>
              <a:gd name="connsiteY4" fmla="*/ 7144 h 1352550"/>
              <a:gd name="connsiteX5" fmla="*/ 405384 w 1009650"/>
              <a:gd name="connsiteY5" fmla="*/ 7144 h 1352550"/>
              <a:gd name="connsiteX6" fmla="*/ 421100 w 1009650"/>
              <a:gd name="connsiteY6" fmla="*/ 50673 h 1352550"/>
              <a:gd name="connsiteX7" fmla="*/ 422339 w 1009650"/>
              <a:gd name="connsiteY7" fmla="*/ 60484 h 1352550"/>
              <a:gd name="connsiteX8" fmla="*/ 402526 w 1009650"/>
              <a:gd name="connsiteY8" fmla="*/ 112681 h 1352550"/>
              <a:gd name="connsiteX9" fmla="*/ 376238 w 1009650"/>
              <a:gd name="connsiteY9" fmla="*/ 184880 h 1352550"/>
              <a:gd name="connsiteX10" fmla="*/ 506825 w 1009650"/>
              <a:gd name="connsiteY10" fmla="*/ 304800 h 1352550"/>
              <a:gd name="connsiteX11" fmla="*/ 637413 w 1009650"/>
              <a:gd name="connsiteY11" fmla="*/ 184880 h 1352550"/>
              <a:gd name="connsiteX12" fmla="*/ 615791 w 1009650"/>
              <a:gd name="connsiteY12" fmla="*/ 118777 h 1352550"/>
              <a:gd name="connsiteX13" fmla="*/ 590550 w 1009650"/>
              <a:gd name="connsiteY13" fmla="*/ 56102 h 1352550"/>
              <a:gd name="connsiteX14" fmla="*/ 608267 w 1009650"/>
              <a:gd name="connsiteY14" fmla="*/ 7239 h 1352550"/>
              <a:gd name="connsiteX15" fmla="*/ 1006507 w 1009650"/>
              <a:gd name="connsiteY15" fmla="*/ 7239 h 1352550"/>
              <a:gd name="connsiteX16" fmla="*/ 1006507 w 1009650"/>
              <a:gd name="connsiteY16" fmla="*/ 422815 h 1352550"/>
              <a:gd name="connsiteX17" fmla="*/ 959644 w 1009650"/>
              <a:gd name="connsiteY17" fmla="*/ 441389 h 1352550"/>
              <a:gd name="connsiteX18" fmla="*/ 899541 w 1009650"/>
              <a:gd name="connsiteY18" fmla="*/ 415004 h 1352550"/>
              <a:gd name="connsiteX19" fmla="*/ 836200 w 1009650"/>
              <a:gd name="connsiteY19" fmla="*/ 392335 h 1352550"/>
              <a:gd name="connsiteX20" fmla="*/ 721233 w 1009650"/>
              <a:gd name="connsiteY20" fmla="*/ 528638 h 1352550"/>
              <a:gd name="connsiteX21" fmla="*/ 836200 w 1009650"/>
              <a:gd name="connsiteY21" fmla="*/ 664940 h 1352550"/>
              <a:gd name="connsiteX22" fmla="*/ 905351 w 1009650"/>
              <a:gd name="connsiteY22" fmla="*/ 637413 h 1352550"/>
              <a:gd name="connsiteX23" fmla="*/ 955358 w 1009650"/>
              <a:gd name="connsiteY23" fmla="*/ 616744 h 1352550"/>
              <a:gd name="connsiteX24" fmla="*/ 964787 w 1009650"/>
              <a:gd name="connsiteY24" fmla="*/ 617982 h 1352550"/>
              <a:gd name="connsiteX25" fmla="*/ 1006412 w 1009650"/>
              <a:gd name="connsiteY25" fmla="*/ 634460 h 1352550"/>
              <a:gd name="connsiteX26" fmla="*/ 1006412 w 1009650"/>
              <a:gd name="connsiteY26" fmla="*/ 1049941 h 1352550"/>
              <a:gd name="connsiteX27" fmla="*/ 608171 w 1009650"/>
              <a:gd name="connsiteY27" fmla="*/ 1049941 h 1352550"/>
              <a:gd name="connsiteX28" fmla="*/ 590455 w 1009650"/>
              <a:gd name="connsiteY28" fmla="*/ 1098804 h 1352550"/>
              <a:gd name="connsiteX29" fmla="*/ 615696 w 1009650"/>
              <a:gd name="connsiteY29" fmla="*/ 1161479 h 1352550"/>
              <a:gd name="connsiteX30" fmla="*/ 637318 w 1009650"/>
              <a:gd name="connsiteY30" fmla="*/ 1227677 h 1352550"/>
              <a:gd name="connsiteX31" fmla="*/ 506730 w 1009650"/>
              <a:gd name="connsiteY31" fmla="*/ 1347597 h 1352550"/>
              <a:gd name="connsiteX32" fmla="*/ 376142 w 1009650"/>
              <a:gd name="connsiteY32" fmla="*/ 1227677 h 1352550"/>
              <a:gd name="connsiteX33" fmla="*/ 402431 w 1009650"/>
              <a:gd name="connsiteY33" fmla="*/ 1155478 h 1352550"/>
              <a:gd name="connsiteX34" fmla="*/ 422243 w 1009650"/>
              <a:gd name="connsiteY34" fmla="*/ 1103281 h 1352550"/>
              <a:gd name="connsiteX35" fmla="*/ 421005 w 1009650"/>
              <a:gd name="connsiteY35" fmla="*/ 1093375 h 1352550"/>
              <a:gd name="connsiteX36" fmla="*/ 405289 w 1009650"/>
              <a:gd name="connsiteY36" fmla="*/ 1049941 h 1352550"/>
              <a:gd name="connsiteX37" fmla="*/ 7144 w 1009650"/>
              <a:gd name="connsiteY37" fmla="*/ 1049941 h 1352550"/>
              <a:gd name="connsiteX38" fmla="*/ 7144 w 1009650"/>
              <a:gd name="connsiteY38" fmla="*/ 634365 h 1352550"/>
              <a:gd name="connsiteX39" fmla="*/ 48768 w 1009650"/>
              <a:gd name="connsiteY39" fmla="*/ 617887 h 1352550"/>
              <a:gd name="connsiteX40" fmla="*/ 58198 w 1009650"/>
              <a:gd name="connsiteY40" fmla="*/ 616648 h 1352550"/>
              <a:gd name="connsiteX41" fmla="*/ 108204 w 1009650"/>
              <a:gd name="connsiteY41" fmla="*/ 637318 h 1352550"/>
              <a:gd name="connsiteX42" fmla="*/ 177451 w 1009650"/>
              <a:gd name="connsiteY42" fmla="*/ 664845 h 1352550"/>
              <a:gd name="connsiteX43" fmla="*/ 292418 w 1009650"/>
              <a:gd name="connsiteY43" fmla="*/ 528542 h 1352550"/>
              <a:gd name="connsiteX44" fmla="*/ 177451 w 1009650"/>
              <a:gd name="connsiteY44" fmla="*/ 39224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9650" h="1352550">
                <a:moveTo>
                  <a:pt x="177451" y="392240"/>
                </a:moveTo>
                <a:cubicBezTo>
                  <a:pt x="154686" y="392240"/>
                  <a:pt x="133064" y="400336"/>
                  <a:pt x="114014" y="414909"/>
                </a:cubicBezTo>
                <a:cubicBezTo>
                  <a:pt x="96298" y="428435"/>
                  <a:pt x="76486" y="445770"/>
                  <a:pt x="53912" y="441293"/>
                </a:cubicBezTo>
                <a:cubicBezTo>
                  <a:pt x="38291" y="438150"/>
                  <a:pt x="22193" y="428720"/>
                  <a:pt x="7144" y="422720"/>
                </a:cubicBezTo>
                <a:lnTo>
                  <a:pt x="7144" y="7144"/>
                </a:lnTo>
                <a:lnTo>
                  <a:pt x="405384" y="7144"/>
                </a:lnTo>
                <a:cubicBezTo>
                  <a:pt x="410528" y="21336"/>
                  <a:pt x="418052" y="36004"/>
                  <a:pt x="421100" y="50673"/>
                </a:cubicBezTo>
                <a:cubicBezTo>
                  <a:pt x="421862" y="54007"/>
                  <a:pt x="422243" y="57245"/>
                  <a:pt x="422339" y="60484"/>
                </a:cubicBezTo>
                <a:cubicBezTo>
                  <a:pt x="422720" y="79153"/>
                  <a:pt x="413576" y="97345"/>
                  <a:pt x="402526" y="112681"/>
                </a:cubicBezTo>
                <a:cubicBezTo>
                  <a:pt x="386524" y="134874"/>
                  <a:pt x="376238" y="157829"/>
                  <a:pt x="376238" y="184880"/>
                </a:cubicBezTo>
                <a:cubicBezTo>
                  <a:pt x="376238" y="251174"/>
                  <a:pt x="434721" y="304800"/>
                  <a:pt x="506825" y="304800"/>
                </a:cubicBezTo>
                <a:cubicBezTo>
                  <a:pt x="579025" y="304800"/>
                  <a:pt x="637413" y="251079"/>
                  <a:pt x="637413" y="184880"/>
                </a:cubicBezTo>
                <a:cubicBezTo>
                  <a:pt x="637413" y="161163"/>
                  <a:pt x="629603" y="138589"/>
                  <a:pt x="615791" y="118777"/>
                </a:cubicBezTo>
                <a:cubicBezTo>
                  <a:pt x="602837" y="100298"/>
                  <a:pt x="586264" y="79534"/>
                  <a:pt x="590550" y="56102"/>
                </a:cubicBezTo>
                <a:cubicBezTo>
                  <a:pt x="593503" y="39814"/>
                  <a:pt x="602552" y="22955"/>
                  <a:pt x="608267" y="7239"/>
                </a:cubicBezTo>
                <a:lnTo>
                  <a:pt x="1006507" y="7239"/>
                </a:lnTo>
                <a:lnTo>
                  <a:pt x="1006507" y="422815"/>
                </a:lnTo>
                <a:cubicBezTo>
                  <a:pt x="991457" y="428720"/>
                  <a:pt x="975265" y="438245"/>
                  <a:pt x="959644" y="441389"/>
                </a:cubicBezTo>
                <a:cubicBezTo>
                  <a:pt x="937070" y="445865"/>
                  <a:pt x="917258" y="428530"/>
                  <a:pt x="899541" y="415004"/>
                </a:cubicBezTo>
                <a:cubicBezTo>
                  <a:pt x="880491" y="400526"/>
                  <a:pt x="858774" y="392335"/>
                  <a:pt x="836200" y="392335"/>
                </a:cubicBezTo>
                <a:cubicBezTo>
                  <a:pt x="772668" y="392335"/>
                  <a:pt x="721233" y="453390"/>
                  <a:pt x="721233" y="528638"/>
                </a:cubicBezTo>
                <a:cubicBezTo>
                  <a:pt x="721233" y="603885"/>
                  <a:pt x="772668" y="664940"/>
                  <a:pt x="836200" y="664940"/>
                </a:cubicBezTo>
                <a:cubicBezTo>
                  <a:pt x="862013" y="664940"/>
                  <a:pt x="884110" y="654082"/>
                  <a:pt x="905351" y="637413"/>
                </a:cubicBezTo>
                <a:cubicBezTo>
                  <a:pt x="920115" y="625888"/>
                  <a:pt x="937546" y="616363"/>
                  <a:pt x="955358" y="616744"/>
                </a:cubicBezTo>
                <a:cubicBezTo>
                  <a:pt x="958501" y="616839"/>
                  <a:pt x="961644" y="617220"/>
                  <a:pt x="964787" y="617982"/>
                </a:cubicBezTo>
                <a:cubicBezTo>
                  <a:pt x="978789" y="621316"/>
                  <a:pt x="992886" y="629031"/>
                  <a:pt x="1006412" y="634460"/>
                </a:cubicBezTo>
                <a:lnTo>
                  <a:pt x="1006412" y="1049941"/>
                </a:lnTo>
                <a:lnTo>
                  <a:pt x="608171" y="1049941"/>
                </a:lnTo>
                <a:cubicBezTo>
                  <a:pt x="602456" y="1065657"/>
                  <a:pt x="593408" y="1082516"/>
                  <a:pt x="590455" y="1098804"/>
                </a:cubicBezTo>
                <a:cubicBezTo>
                  <a:pt x="586169" y="1122331"/>
                  <a:pt x="602742" y="1143000"/>
                  <a:pt x="615696" y="1161479"/>
                </a:cubicBezTo>
                <a:cubicBezTo>
                  <a:pt x="629603" y="1181291"/>
                  <a:pt x="637318" y="1203960"/>
                  <a:pt x="637318" y="1227677"/>
                </a:cubicBezTo>
                <a:cubicBezTo>
                  <a:pt x="637318" y="1293971"/>
                  <a:pt x="578834" y="1347597"/>
                  <a:pt x="506730" y="1347597"/>
                </a:cubicBezTo>
                <a:cubicBezTo>
                  <a:pt x="434626" y="1347597"/>
                  <a:pt x="376142" y="1293876"/>
                  <a:pt x="376142" y="1227677"/>
                </a:cubicBezTo>
                <a:cubicBezTo>
                  <a:pt x="376142" y="1200626"/>
                  <a:pt x="386524" y="1177671"/>
                  <a:pt x="402431" y="1155478"/>
                </a:cubicBezTo>
                <a:cubicBezTo>
                  <a:pt x="413480" y="1140143"/>
                  <a:pt x="422624" y="1121950"/>
                  <a:pt x="422243" y="1103281"/>
                </a:cubicBezTo>
                <a:cubicBezTo>
                  <a:pt x="422148" y="1100042"/>
                  <a:pt x="421767" y="1096709"/>
                  <a:pt x="421005" y="1093375"/>
                </a:cubicBezTo>
                <a:cubicBezTo>
                  <a:pt x="417862" y="1078801"/>
                  <a:pt x="410432" y="1064038"/>
                  <a:pt x="405289" y="1049941"/>
                </a:cubicBezTo>
                <a:lnTo>
                  <a:pt x="7144" y="1049941"/>
                </a:lnTo>
                <a:lnTo>
                  <a:pt x="7144" y="634365"/>
                </a:lnTo>
                <a:cubicBezTo>
                  <a:pt x="20765" y="629031"/>
                  <a:pt x="34766" y="621221"/>
                  <a:pt x="48768" y="617887"/>
                </a:cubicBezTo>
                <a:cubicBezTo>
                  <a:pt x="51911" y="617125"/>
                  <a:pt x="55150" y="616839"/>
                  <a:pt x="58198" y="616648"/>
                </a:cubicBezTo>
                <a:cubicBezTo>
                  <a:pt x="76105" y="616172"/>
                  <a:pt x="93440" y="625697"/>
                  <a:pt x="108204" y="637318"/>
                </a:cubicBezTo>
                <a:cubicBezTo>
                  <a:pt x="129445" y="653987"/>
                  <a:pt x="151543" y="664845"/>
                  <a:pt x="177451" y="664845"/>
                </a:cubicBezTo>
                <a:cubicBezTo>
                  <a:pt x="240887" y="664845"/>
                  <a:pt x="292418" y="603790"/>
                  <a:pt x="292418" y="528542"/>
                </a:cubicBezTo>
                <a:cubicBezTo>
                  <a:pt x="292418" y="453295"/>
                  <a:pt x="240983" y="392240"/>
                  <a:pt x="177451" y="392240"/>
                </a:cubicBezTo>
                <a:close/>
              </a:path>
            </a:pathLst>
          </a:custGeom>
          <a:ln/>
        </p:spPr>
        <p:style>
          <a:lnRef idx="1">
            <a:schemeClr val="accent6"/>
          </a:lnRef>
          <a:fillRef idx="3">
            <a:schemeClr val="accent6"/>
          </a:fillRef>
          <a:effectRef idx="2">
            <a:schemeClr val="accent6"/>
          </a:effectRef>
          <a:fontRef idx="minor">
            <a:schemeClr val="lt1"/>
          </a:fontRef>
        </p:style>
        <p:txBody>
          <a:bodyPr rtlCol="0" anchor="ctr"/>
          <a:lstStyle/>
          <a:p>
            <a:endParaRPr lang="en-US"/>
          </a:p>
        </p:txBody>
      </p:sp>
      <p:sp>
        <p:nvSpPr>
          <p:cNvPr id="40" name="Graphic 1035">
            <a:extLst>
              <a:ext uri="{FF2B5EF4-FFF2-40B4-BE49-F238E27FC236}">
                <a16:creationId xmlns:a16="http://schemas.microsoft.com/office/drawing/2014/main" id="{57CEC55D-E946-4D41-91FF-0105625CD463}"/>
              </a:ext>
            </a:extLst>
          </p:cNvPr>
          <p:cNvSpPr>
            <a:spLocks noChangeAspect="1"/>
          </p:cNvSpPr>
          <p:nvPr/>
        </p:nvSpPr>
        <p:spPr>
          <a:xfrm rot="2294896">
            <a:off x="7449766" y="3744857"/>
            <a:ext cx="1701584" cy="1127300"/>
          </a:xfrm>
          <a:custGeom>
            <a:avLst/>
            <a:gdLst>
              <a:gd name="connsiteX0" fmla="*/ 117729 w 1524000"/>
              <a:gd name="connsiteY0" fmla="*/ 377571 h 1009650"/>
              <a:gd name="connsiteX1" fmla="*/ 178689 w 1524000"/>
              <a:gd name="connsiteY1" fmla="*/ 399288 h 1009650"/>
              <a:gd name="connsiteX2" fmla="*/ 236506 w 1524000"/>
              <a:gd name="connsiteY2" fmla="*/ 424720 h 1009650"/>
              <a:gd name="connsiteX3" fmla="*/ 281559 w 1524000"/>
              <a:gd name="connsiteY3" fmla="*/ 406813 h 1009650"/>
              <a:gd name="connsiteX4" fmla="*/ 281559 w 1524000"/>
              <a:gd name="connsiteY4" fmla="*/ 7144 h 1009650"/>
              <a:gd name="connsiteX5" fmla="*/ 664655 w 1524000"/>
              <a:gd name="connsiteY5" fmla="*/ 7144 h 1009650"/>
              <a:gd name="connsiteX6" fmla="*/ 679704 w 1524000"/>
              <a:gd name="connsiteY6" fmla="*/ 48958 h 1009650"/>
              <a:gd name="connsiteX7" fmla="*/ 680847 w 1524000"/>
              <a:gd name="connsiteY7" fmla="*/ 58483 h 1009650"/>
              <a:gd name="connsiteX8" fmla="*/ 661892 w 1524000"/>
              <a:gd name="connsiteY8" fmla="*/ 108680 h 1009650"/>
              <a:gd name="connsiteX9" fmla="*/ 636556 w 1524000"/>
              <a:gd name="connsiteY9" fmla="*/ 178118 h 1009650"/>
              <a:gd name="connsiteX10" fmla="*/ 762190 w 1524000"/>
              <a:gd name="connsiteY10" fmla="*/ 293465 h 1009650"/>
              <a:gd name="connsiteX11" fmla="*/ 887825 w 1524000"/>
              <a:gd name="connsiteY11" fmla="*/ 178118 h 1009650"/>
              <a:gd name="connsiteX12" fmla="*/ 866965 w 1524000"/>
              <a:gd name="connsiteY12" fmla="*/ 114491 h 1009650"/>
              <a:gd name="connsiteX13" fmla="*/ 842677 w 1524000"/>
              <a:gd name="connsiteY13" fmla="*/ 54197 h 1009650"/>
              <a:gd name="connsiteX14" fmla="*/ 859727 w 1524000"/>
              <a:gd name="connsiteY14" fmla="*/ 7144 h 1009650"/>
              <a:gd name="connsiteX15" fmla="*/ 1242822 w 1524000"/>
              <a:gd name="connsiteY15" fmla="*/ 7144 h 1009650"/>
              <a:gd name="connsiteX16" fmla="*/ 1242822 w 1524000"/>
              <a:gd name="connsiteY16" fmla="*/ 406813 h 1009650"/>
              <a:gd name="connsiteX17" fmla="*/ 1287780 w 1524000"/>
              <a:gd name="connsiteY17" fmla="*/ 424720 h 1009650"/>
              <a:gd name="connsiteX18" fmla="*/ 1345597 w 1524000"/>
              <a:gd name="connsiteY18" fmla="*/ 399288 h 1009650"/>
              <a:gd name="connsiteX19" fmla="*/ 1406557 w 1524000"/>
              <a:gd name="connsiteY19" fmla="*/ 377571 h 1009650"/>
              <a:gd name="connsiteX20" fmla="*/ 1517142 w 1524000"/>
              <a:gd name="connsiteY20" fmla="*/ 508635 h 1009650"/>
              <a:gd name="connsiteX21" fmla="*/ 1406557 w 1524000"/>
              <a:gd name="connsiteY21" fmla="*/ 639699 h 1009650"/>
              <a:gd name="connsiteX22" fmla="*/ 1339977 w 1524000"/>
              <a:gd name="connsiteY22" fmla="*/ 613220 h 1009650"/>
              <a:gd name="connsiteX23" fmla="*/ 1291876 w 1524000"/>
              <a:gd name="connsiteY23" fmla="*/ 593408 h 1009650"/>
              <a:gd name="connsiteX24" fmla="*/ 1282827 w 1524000"/>
              <a:gd name="connsiteY24" fmla="*/ 594646 h 1009650"/>
              <a:gd name="connsiteX25" fmla="*/ 1242727 w 1524000"/>
              <a:gd name="connsiteY25" fmla="*/ 610457 h 1009650"/>
              <a:gd name="connsiteX26" fmla="*/ 1242727 w 1524000"/>
              <a:gd name="connsiteY26" fmla="*/ 1010126 h 1009650"/>
              <a:gd name="connsiteX27" fmla="*/ 281559 w 1524000"/>
              <a:gd name="connsiteY27" fmla="*/ 1010126 h 1009650"/>
              <a:gd name="connsiteX28" fmla="*/ 281559 w 1524000"/>
              <a:gd name="connsiteY28" fmla="*/ 610457 h 1009650"/>
              <a:gd name="connsiteX29" fmla="*/ 241554 w 1524000"/>
              <a:gd name="connsiteY29" fmla="*/ 594646 h 1009650"/>
              <a:gd name="connsiteX30" fmla="*/ 232410 w 1524000"/>
              <a:gd name="connsiteY30" fmla="*/ 593408 h 1009650"/>
              <a:gd name="connsiteX31" fmla="*/ 184309 w 1524000"/>
              <a:gd name="connsiteY31" fmla="*/ 613220 h 1009650"/>
              <a:gd name="connsiteX32" fmla="*/ 117729 w 1524000"/>
              <a:gd name="connsiteY32" fmla="*/ 639699 h 1009650"/>
              <a:gd name="connsiteX33" fmla="*/ 7144 w 1524000"/>
              <a:gd name="connsiteY33" fmla="*/ 508635 h 1009650"/>
              <a:gd name="connsiteX34" fmla="*/ 117729 w 1524000"/>
              <a:gd name="connsiteY34" fmla="*/ 377571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24000" h="1009650">
                <a:moveTo>
                  <a:pt x="117729" y="377571"/>
                </a:moveTo>
                <a:cubicBezTo>
                  <a:pt x="139541" y="377571"/>
                  <a:pt x="160401" y="385382"/>
                  <a:pt x="178689" y="399288"/>
                </a:cubicBezTo>
                <a:cubicBezTo>
                  <a:pt x="195739" y="412242"/>
                  <a:pt x="214884" y="429006"/>
                  <a:pt x="236506" y="424720"/>
                </a:cubicBezTo>
                <a:cubicBezTo>
                  <a:pt x="251555" y="421672"/>
                  <a:pt x="267081" y="412623"/>
                  <a:pt x="281559" y="406813"/>
                </a:cubicBezTo>
                <a:lnTo>
                  <a:pt x="281559" y="7144"/>
                </a:lnTo>
                <a:lnTo>
                  <a:pt x="664655" y="7144"/>
                </a:lnTo>
                <a:cubicBezTo>
                  <a:pt x="669608" y="20765"/>
                  <a:pt x="676751" y="34957"/>
                  <a:pt x="679704" y="48958"/>
                </a:cubicBezTo>
                <a:cubicBezTo>
                  <a:pt x="680371" y="52102"/>
                  <a:pt x="680752" y="55340"/>
                  <a:pt x="680847" y="58483"/>
                </a:cubicBezTo>
                <a:cubicBezTo>
                  <a:pt x="681323" y="76486"/>
                  <a:pt x="672465" y="93917"/>
                  <a:pt x="661892" y="108680"/>
                </a:cubicBezTo>
                <a:cubicBezTo>
                  <a:pt x="646557" y="130016"/>
                  <a:pt x="636556" y="152114"/>
                  <a:pt x="636556" y="178118"/>
                </a:cubicBezTo>
                <a:cubicBezTo>
                  <a:pt x="636556" y="241840"/>
                  <a:pt x="692849" y="293465"/>
                  <a:pt x="762190" y="293465"/>
                </a:cubicBezTo>
                <a:cubicBezTo>
                  <a:pt x="831533" y="293465"/>
                  <a:pt x="887825" y="241840"/>
                  <a:pt x="887825" y="178118"/>
                </a:cubicBezTo>
                <a:cubicBezTo>
                  <a:pt x="887825" y="155353"/>
                  <a:pt x="880301" y="133541"/>
                  <a:pt x="866965" y="114491"/>
                </a:cubicBezTo>
                <a:cubicBezTo>
                  <a:pt x="854488" y="96679"/>
                  <a:pt x="838486" y="76771"/>
                  <a:pt x="842677" y="54197"/>
                </a:cubicBezTo>
                <a:cubicBezTo>
                  <a:pt x="845534" y="38481"/>
                  <a:pt x="854297" y="22384"/>
                  <a:pt x="859727" y="7144"/>
                </a:cubicBezTo>
                <a:lnTo>
                  <a:pt x="1242822" y="7144"/>
                </a:lnTo>
                <a:lnTo>
                  <a:pt x="1242822" y="406813"/>
                </a:lnTo>
                <a:cubicBezTo>
                  <a:pt x="1257300" y="412528"/>
                  <a:pt x="1272826" y="421672"/>
                  <a:pt x="1287780" y="424720"/>
                </a:cubicBezTo>
                <a:cubicBezTo>
                  <a:pt x="1309497" y="429006"/>
                  <a:pt x="1328547" y="412337"/>
                  <a:pt x="1345597" y="399288"/>
                </a:cubicBezTo>
                <a:cubicBezTo>
                  <a:pt x="1363885" y="385382"/>
                  <a:pt x="1384745" y="377571"/>
                  <a:pt x="1406557" y="377571"/>
                </a:cubicBezTo>
                <a:cubicBezTo>
                  <a:pt x="1467612" y="377571"/>
                  <a:pt x="1517142" y="436245"/>
                  <a:pt x="1517142" y="508635"/>
                </a:cubicBezTo>
                <a:cubicBezTo>
                  <a:pt x="1517142" y="581025"/>
                  <a:pt x="1467612" y="639699"/>
                  <a:pt x="1406557" y="639699"/>
                </a:cubicBezTo>
                <a:cubicBezTo>
                  <a:pt x="1381601" y="639699"/>
                  <a:pt x="1360456" y="629222"/>
                  <a:pt x="1339977" y="613220"/>
                </a:cubicBezTo>
                <a:cubicBezTo>
                  <a:pt x="1325785" y="602075"/>
                  <a:pt x="1309021" y="592931"/>
                  <a:pt x="1291876" y="593408"/>
                </a:cubicBezTo>
                <a:cubicBezTo>
                  <a:pt x="1288923" y="593503"/>
                  <a:pt x="1285780" y="593884"/>
                  <a:pt x="1282827" y="594646"/>
                </a:cubicBezTo>
                <a:cubicBezTo>
                  <a:pt x="1269302" y="597789"/>
                  <a:pt x="1255776" y="605219"/>
                  <a:pt x="1242727" y="610457"/>
                </a:cubicBezTo>
                <a:lnTo>
                  <a:pt x="1242727" y="1010126"/>
                </a:lnTo>
                <a:lnTo>
                  <a:pt x="281559" y="1010126"/>
                </a:lnTo>
                <a:lnTo>
                  <a:pt x="281559" y="610457"/>
                </a:lnTo>
                <a:cubicBezTo>
                  <a:pt x="268510" y="605314"/>
                  <a:pt x="254984" y="597789"/>
                  <a:pt x="241554" y="594646"/>
                </a:cubicBezTo>
                <a:cubicBezTo>
                  <a:pt x="238506" y="593884"/>
                  <a:pt x="235458" y="593503"/>
                  <a:pt x="232410" y="593408"/>
                </a:cubicBezTo>
                <a:cubicBezTo>
                  <a:pt x="215265" y="592931"/>
                  <a:pt x="198501" y="602075"/>
                  <a:pt x="184309" y="613220"/>
                </a:cubicBezTo>
                <a:cubicBezTo>
                  <a:pt x="163830" y="629222"/>
                  <a:pt x="142685" y="639699"/>
                  <a:pt x="117729" y="639699"/>
                </a:cubicBezTo>
                <a:cubicBezTo>
                  <a:pt x="56674" y="639699"/>
                  <a:pt x="7144" y="581025"/>
                  <a:pt x="7144" y="508635"/>
                </a:cubicBezTo>
                <a:cubicBezTo>
                  <a:pt x="7144" y="436245"/>
                  <a:pt x="56674" y="377571"/>
                  <a:pt x="117729" y="377571"/>
                </a:cubicBezTo>
                <a:close/>
              </a:path>
            </a:pathLst>
          </a:custGeom>
          <a:blipFill dpi="0" rotWithShape="1">
            <a:blip r:embed="rId7"/>
            <a:srcRect/>
            <a:stretch>
              <a:fillRect t="-35000" b="-35000"/>
            </a:stretch>
          </a:blipFill>
          <a:ln w="38100" cap="flat">
            <a:solidFill>
              <a:schemeClr val="bg2">
                <a:lumMod val="75000"/>
              </a:schemeClr>
            </a:solidFill>
            <a:prstDash val="solid"/>
            <a:miter/>
          </a:ln>
          <a:effectLst/>
        </p:spPr>
        <p:txBody>
          <a:bodyPr rtlCol="0" anchor="ctr"/>
          <a:lstStyle/>
          <a:p>
            <a:endParaRPr lang="en-US"/>
          </a:p>
        </p:txBody>
      </p:sp>
      <p:grpSp>
        <p:nvGrpSpPr>
          <p:cNvPr id="41" name="Group 40">
            <a:extLst>
              <a:ext uri="{FF2B5EF4-FFF2-40B4-BE49-F238E27FC236}">
                <a16:creationId xmlns:a16="http://schemas.microsoft.com/office/drawing/2014/main" id="{3C8F323B-FA52-4DC8-BBB4-E16E80A2A382}"/>
              </a:ext>
            </a:extLst>
          </p:cNvPr>
          <p:cNvGrpSpPr>
            <a:grpSpLocks noChangeAspect="1"/>
          </p:cNvGrpSpPr>
          <p:nvPr/>
        </p:nvGrpSpPr>
        <p:grpSpPr>
          <a:xfrm rot="1336535">
            <a:off x="1489923" y="3109402"/>
            <a:ext cx="1218587" cy="1544994"/>
            <a:chOff x="463884" y="4176787"/>
            <a:chExt cx="1740838" cy="2207134"/>
          </a:xfrm>
          <a:effectLst>
            <a:outerShdw blurRad="50800" dist="38100" dir="5400000" algn="t" rotWithShape="0">
              <a:prstClr val="black">
                <a:alpha val="40000"/>
              </a:prstClr>
            </a:outerShdw>
          </a:effectLst>
        </p:grpSpPr>
        <p:sp>
          <p:nvSpPr>
            <p:cNvPr id="42" name="Graphic 24">
              <a:extLst>
                <a:ext uri="{FF2B5EF4-FFF2-40B4-BE49-F238E27FC236}">
                  <a16:creationId xmlns:a16="http://schemas.microsoft.com/office/drawing/2014/main" id="{0E0648EF-D193-4995-849E-07BBEF45E8A5}"/>
                </a:ext>
              </a:extLst>
            </p:cNvPr>
            <p:cNvSpPr/>
            <p:nvPr/>
          </p:nvSpPr>
          <p:spPr>
            <a:xfrm>
              <a:off x="463884" y="4176787"/>
              <a:ext cx="1740838" cy="2207134"/>
            </a:xfrm>
            <a:custGeom>
              <a:avLst/>
              <a:gdLst>
                <a:gd name="connsiteX0" fmla="*/ 549491 w 1740838"/>
                <a:gd name="connsiteY0" fmla="*/ 1804604 h 2207134"/>
                <a:gd name="connsiteX1" fmla="*/ 19002 w 1740838"/>
                <a:gd name="connsiteY1" fmla="*/ 1804604 h 2207134"/>
                <a:gd name="connsiteX2" fmla="*/ 19002 w 1740838"/>
                <a:gd name="connsiteY2" fmla="*/ 415509 h 2207134"/>
                <a:gd name="connsiteX3" fmla="*/ 549491 w 1740838"/>
                <a:gd name="connsiteY3" fmla="*/ 415509 h 2207134"/>
                <a:gd name="connsiteX4" fmla="*/ 570474 w 1740838"/>
                <a:gd name="connsiteY4" fmla="*/ 357688 h 2207134"/>
                <a:gd name="connsiteX5" fmla="*/ 572029 w 1740838"/>
                <a:gd name="connsiteY5" fmla="*/ 344476 h 2207134"/>
                <a:gd name="connsiteX6" fmla="*/ 545761 w 1740838"/>
                <a:gd name="connsiteY6" fmla="*/ 274998 h 2207134"/>
                <a:gd name="connsiteX7" fmla="*/ 510633 w 1740838"/>
                <a:gd name="connsiteY7" fmla="*/ 178786 h 2207134"/>
                <a:gd name="connsiteX8" fmla="*/ 684717 w 1740838"/>
                <a:gd name="connsiteY8" fmla="*/ 19002 h 2207134"/>
                <a:gd name="connsiteX9" fmla="*/ 858801 w 1740838"/>
                <a:gd name="connsiteY9" fmla="*/ 178786 h 2207134"/>
                <a:gd name="connsiteX10" fmla="*/ 829890 w 1740838"/>
                <a:gd name="connsiteY10" fmla="*/ 266916 h 2207134"/>
                <a:gd name="connsiteX11" fmla="*/ 796162 w 1740838"/>
                <a:gd name="connsiteY11" fmla="*/ 350538 h 2207134"/>
                <a:gd name="connsiteX12" fmla="*/ 819787 w 1740838"/>
                <a:gd name="connsiteY12" fmla="*/ 415664 h 2207134"/>
                <a:gd name="connsiteX13" fmla="*/ 1350277 w 1740838"/>
                <a:gd name="connsiteY13" fmla="*/ 415664 h 2207134"/>
                <a:gd name="connsiteX14" fmla="*/ 1350277 w 1740838"/>
                <a:gd name="connsiteY14" fmla="*/ 969313 h 2207134"/>
                <a:gd name="connsiteX15" fmla="*/ 1412760 w 1740838"/>
                <a:gd name="connsiteY15" fmla="*/ 994027 h 2207134"/>
                <a:gd name="connsiteX16" fmla="*/ 1492808 w 1740838"/>
                <a:gd name="connsiteY16" fmla="*/ 958899 h 2207134"/>
                <a:gd name="connsiteX17" fmla="*/ 1577207 w 1740838"/>
                <a:gd name="connsiteY17" fmla="*/ 928745 h 2207134"/>
                <a:gd name="connsiteX18" fmla="*/ 1730308 w 1740838"/>
                <a:gd name="connsiteY18" fmla="*/ 1110290 h 2207134"/>
                <a:gd name="connsiteX19" fmla="*/ 1577207 w 1740838"/>
                <a:gd name="connsiteY19" fmla="*/ 1291834 h 2207134"/>
                <a:gd name="connsiteX20" fmla="*/ 1485036 w 1740838"/>
                <a:gd name="connsiteY20" fmla="*/ 1255152 h 2207134"/>
                <a:gd name="connsiteX21" fmla="*/ 1418356 w 1740838"/>
                <a:gd name="connsiteY21" fmla="*/ 1227641 h 2207134"/>
                <a:gd name="connsiteX22" fmla="*/ 1405766 w 1740838"/>
                <a:gd name="connsiteY22" fmla="*/ 1229195 h 2207134"/>
                <a:gd name="connsiteX23" fmla="*/ 1350277 w 1740838"/>
                <a:gd name="connsiteY23" fmla="*/ 1251111 h 2207134"/>
                <a:gd name="connsiteX24" fmla="*/ 1350277 w 1740838"/>
                <a:gd name="connsiteY24" fmla="*/ 1804604 h 2207134"/>
                <a:gd name="connsiteX25" fmla="*/ 819787 w 1740838"/>
                <a:gd name="connsiteY25" fmla="*/ 1804604 h 2207134"/>
                <a:gd name="connsiteX26" fmla="*/ 796162 w 1740838"/>
                <a:gd name="connsiteY26" fmla="*/ 1869731 h 2207134"/>
                <a:gd name="connsiteX27" fmla="*/ 829890 w 1740838"/>
                <a:gd name="connsiteY27" fmla="*/ 1953197 h 2207134"/>
                <a:gd name="connsiteX28" fmla="*/ 858801 w 1740838"/>
                <a:gd name="connsiteY28" fmla="*/ 2041327 h 2207134"/>
                <a:gd name="connsiteX29" fmla="*/ 684717 w 1740838"/>
                <a:gd name="connsiteY29" fmla="*/ 2201111 h 2207134"/>
                <a:gd name="connsiteX30" fmla="*/ 510633 w 1740838"/>
                <a:gd name="connsiteY30" fmla="*/ 2041327 h 2207134"/>
                <a:gd name="connsiteX31" fmla="*/ 545761 w 1740838"/>
                <a:gd name="connsiteY31" fmla="*/ 1945115 h 2207134"/>
                <a:gd name="connsiteX32" fmla="*/ 572029 w 1740838"/>
                <a:gd name="connsiteY32" fmla="*/ 1875637 h 2207134"/>
                <a:gd name="connsiteX33" fmla="*/ 570474 w 1740838"/>
                <a:gd name="connsiteY33" fmla="*/ 1862425 h 2207134"/>
                <a:gd name="connsiteX34" fmla="*/ 549491 w 1740838"/>
                <a:gd name="connsiteY34" fmla="*/ 1804604 h 220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40838" h="2207134">
                  <a:moveTo>
                    <a:pt x="549491" y="1804604"/>
                  </a:moveTo>
                  <a:lnTo>
                    <a:pt x="19002" y="1804604"/>
                  </a:lnTo>
                  <a:lnTo>
                    <a:pt x="19002" y="415509"/>
                  </a:lnTo>
                  <a:lnTo>
                    <a:pt x="549491" y="415509"/>
                  </a:lnTo>
                  <a:cubicBezTo>
                    <a:pt x="556330" y="396701"/>
                    <a:pt x="566278" y="377117"/>
                    <a:pt x="570474" y="357688"/>
                  </a:cubicBezTo>
                  <a:cubicBezTo>
                    <a:pt x="571407" y="353336"/>
                    <a:pt x="571873" y="348828"/>
                    <a:pt x="572029" y="344476"/>
                  </a:cubicBezTo>
                  <a:cubicBezTo>
                    <a:pt x="572650" y="319607"/>
                    <a:pt x="560371" y="295360"/>
                    <a:pt x="545761" y="274998"/>
                  </a:cubicBezTo>
                  <a:cubicBezTo>
                    <a:pt x="524622" y="245466"/>
                    <a:pt x="510633" y="214846"/>
                    <a:pt x="510633" y="178786"/>
                  </a:cubicBezTo>
                  <a:cubicBezTo>
                    <a:pt x="510633" y="90500"/>
                    <a:pt x="588504" y="19002"/>
                    <a:pt x="684717" y="19002"/>
                  </a:cubicBezTo>
                  <a:cubicBezTo>
                    <a:pt x="780929" y="19002"/>
                    <a:pt x="858801" y="90500"/>
                    <a:pt x="858801" y="178786"/>
                  </a:cubicBezTo>
                  <a:cubicBezTo>
                    <a:pt x="858801" y="210338"/>
                    <a:pt x="848387" y="240492"/>
                    <a:pt x="829890" y="266916"/>
                  </a:cubicBezTo>
                  <a:cubicBezTo>
                    <a:pt x="812637" y="291474"/>
                    <a:pt x="790411" y="319141"/>
                    <a:pt x="796162" y="350538"/>
                  </a:cubicBezTo>
                  <a:cubicBezTo>
                    <a:pt x="800047" y="372299"/>
                    <a:pt x="812171" y="394681"/>
                    <a:pt x="819787" y="415664"/>
                  </a:cubicBezTo>
                  <a:lnTo>
                    <a:pt x="1350277" y="415664"/>
                  </a:lnTo>
                  <a:lnTo>
                    <a:pt x="1350277" y="969313"/>
                  </a:lnTo>
                  <a:cubicBezTo>
                    <a:pt x="1370327" y="977240"/>
                    <a:pt x="1391777" y="989830"/>
                    <a:pt x="1412760" y="994027"/>
                  </a:cubicBezTo>
                  <a:cubicBezTo>
                    <a:pt x="1442759" y="1000088"/>
                    <a:pt x="1469182" y="976929"/>
                    <a:pt x="1492808" y="958899"/>
                  </a:cubicBezTo>
                  <a:cubicBezTo>
                    <a:pt x="1518143" y="939625"/>
                    <a:pt x="1547054" y="928745"/>
                    <a:pt x="1577207" y="928745"/>
                  </a:cubicBezTo>
                  <a:cubicBezTo>
                    <a:pt x="1661762" y="928745"/>
                    <a:pt x="1730308" y="1010036"/>
                    <a:pt x="1730308" y="1110290"/>
                  </a:cubicBezTo>
                  <a:cubicBezTo>
                    <a:pt x="1730308" y="1210543"/>
                    <a:pt x="1661762" y="1291834"/>
                    <a:pt x="1577207" y="1291834"/>
                  </a:cubicBezTo>
                  <a:cubicBezTo>
                    <a:pt x="1542701" y="1291834"/>
                    <a:pt x="1513325" y="1277379"/>
                    <a:pt x="1485036" y="1255152"/>
                  </a:cubicBezTo>
                  <a:cubicBezTo>
                    <a:pt x="1465452" y="1239765"/>
                    <a:pt x="1442292" y="1227019"/>
                    <a:pt x="1418356" y="1227641"/>
                  </a:cubicBezTo>
                  <a:cubicBezTo>
                    <a:pt x="1414315" y="1227796"/>
                    <a:pt x="1409963" y="1228263"/>
                    <a:pt x="1405766" y="1229195"/>
                  </a:cubicBezTo>
                  <a:cubicBezTo>
                    <a:pt x="1387114" y="1233703"/>
                    <a:pt x="1368462" y="1243961"/>
                    <a:pt x="1350277" y="1251111"/>
                  </a:cubicBezTo>
                  <a:lnTo>
                    <a:pt x="1350277" y="1804604"/>
                  </a:lnTo>
                  <a:lnTo>
                    <a:pt x="819787" y="1804604"/>
                  </a:lnTo>
                  <a:cubicBezTo>
                    <a:pt x="812171" y="1825588"/>
                    <a:pt x="800203" y="1847970"/>
                    <a:pt x="796162" y="1869731"/>
                  </a:cubicBezTo>
                  <a:cubicBezTo>
                    <a:pt x="790411" y="1900972"/>
                    <a:pt x="812637" y="1928639"/>
                    <a:pt x="829890" y="1953197"/>
                  </a:cubicBezTo>
                  <a:cubicBezTo>
                    <a:pt x="848387" y="1979621"/>
                    <a:pt x="858801" y="2009775"/>
                    <a:pt x="858801" y="2041327"/>
                  </a:cubicBezTo>
                  <a:cubicBezTo>
                    <a:pt x="858801" y="2129613"/>
                    <a:pt x="780929" y="2201111"/>
                    <a:pt x="684717" y="2201111"/>
                  </a:cubicBezTo>
                  <a:cubicBezTo>
                    <a:pt x="588660" y="2201111"/>
                    <a:pt x="510633" y="2129613"/>
                    <a:pt x="510633" y="2041327"/>
                  </a:cubicBezTo>
                  <a:cubicBezTo>
                    <a:pt x="510633" y="2005267"/>
                    <a:pt x="524466" y="1974647"/>
                    <a:pt x="545761" y="1945115"/>
                  </a:cubicBezTo>
                  <a:cubicBezTo>
                    <a:pt x="560371" y="1924598"/>
                    <a:pt x="572650" y="1900506"/>
                    <a:pt x="572029" y="1875637"/>
                  </a:cubicBezTo>
                  <a:cubicBezTo>
                    <a:pt x="571873" y="1871285"/>
                    <a:pt x="571407" y="1866933"/>
                    <a:pt x="570474" y="1862425"/>
                  </a:cubicBezTo>
                  <a:cubicBezTo>
                    <a:pt x="566278" y="1842996"/>
                    <a:pt x="556485" y="1823412"/>
                    <a:pt x="549491" y="1804604"/>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endParaRPr lang="en-US"/>
            </a:p>
          </p:txBody>
        </p:sp>
        <p:pic>
          <p:nvPicPr>
            <p:cNvPr id="43" name="Picture 42">
              <a:extLst>
                <a:ext uri="{FF2B5EF4-FFF2-40B4-BE49-F238E27FC236}">
                  <a16:creationId xmlns:a16="http://schemas.microsoft.com/office/drawing/2014/main" id="{8859942C-54B9-4A9D-BB9D-8A6C2BCE8C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172" y="4778348"/>
              <a:ext cx="1180202" cy="1180202"/>
            </a:xfrm>
            <a:prstGeom prst="rect">
              <a:avLst/>
            </a:prstGeom>
          </p:spPr>
        </p:pic>
      </p:grpSp>
      <p:grpSp>
        <p:nvGrpSpPr>
          <p:cNvPr id="44" name="Group 43">
            <a:extLst>
              <a:ext uri="{FF2B5EF4-FFF2-40B4-BE49-F238E27FC236}">
                <a16:creationId xmlns:a16="http://schemas.microsoft.com/office/drawing/2014/main" id="{79B176EC-3F52-4409-BA1A-F9F3B45E336C}"/>
              </a:ext>
            </a:extLst>
          </p:cNvPr>
          <p:cNvGrpSpPr>
            <a:grpSpLocks noChangeAspect="1"/>
          </p:cNvGrpSpPr>
          <p:nvPr/>
        </p:nvGrpSpPr>
        <p:grpSpPr>
          <a:xfrm>
            <a:off x="2771891" y="1947901"/>
            <a:ext cx="1520191" cy="1013460"/>
            <a:chOff x="3389150" y="2005919"/>
            <a:chExt cx="2171701" cy="1447800"/>
          </a:xfrm>
        </p:grpSpPr>
        <p:sp>
          <p:nvSpPr>
            <p:cNvPr id="45" name="Graphic 1028">
              <a:extLst>
                <a:ext uri="{FF2B5EF4-FFF2-40B4-BE49-F238E27FC236}">
                  <a16:creationId xmlns:a16="http://schemas.microsoft.com/office/drawing/2014/main" id="{BF15AE5C-E858-442E-9C5F-EE300895B1CD}"/>
                </a:ext>
              </a:extLst>
            </p:cNvPr>
            <p:cNvSpPr/>
            <p:nvPr/>
          </p:nvSpPr>
          <p:spPr>
            <a:xfrm>
              <a:off x="3389150" y="2005919"/>
              <a:ext cx="2171701" cy="1447800"/>
            </a:xfrm>
            <a:custGeom>
              <a:avLst/>
              <a:gdLst>
                <a:gd name="connsiteX0" fmla="*/ 108585 w 1400175"/>
                <a:gd name="connsiteY0" fmla="*/ 347186 h 933450"/>
                <a:gd name="connsiteX1" fmla="*/ 164592 w 1400175"/>
                <a:gd name="connsiteY1" fmla="*/ 367094 h 933450"/>
                <a:gd name="connsiteX2" fmla="*/ 217646 w 1400175"/>
                <a:gd name="connsiteY2" fmla="*/ 390430 h 933450"/>
                <a:gd name="connsiteX3" fmla="*/ 259080 w 1400175"/>
                <a:gd name="connsiteY3" fmla="*/ 374047 h 933450"/>
                <a:gd name="connsiteX4" fmla="*/ 259080 w 1400175"/>
                <a:gd name="connsiteY4" fmla="*/ 7144 h 933450"/>
                <a:gd name="connsiteX5" fmla="*/ 1141571 w 1400175"/>
                <a:gd name="connsiteY5" fmla="*/ 7144 h 933450"/>
                <a:gd name="connsiteX6" fmla="*/ 1141571 w 1400175"/>
                <a:gd name="connsiteY6" fmla="*/ 475107 h 933450"/>
                <a:gd name="connsiteX7" fmla="*/ 1183005 w 1400175"/>
                <a:gd name="connsiteY7" fmla="*/ 491490 h 933450"/>
                <a:gd name="connsiteX8" fmla="*/ 1236059 w 1400175"/>
                <a:gd name="connsiteY8" fmla="*/ 468154 h 933450"/>
                <a:gd name="connsiteX9" fmla="*/ 1292066 w 1400175"/>
                <a:gd name="connsiteY9" fmla="*/ 448247 h 933450"/>
                <a:gd name="connsiteX10" fmla="*/ 1393508 w 1400175"/>
                <a:gd name="connsiteY10" fmla="*/ 568547 h 933450"/>
                <a:gd name="connsiteX11" fmla="*/ 1292066 w 1400175"/>
                <a:gd name="connsiteY11" fmla="*/ 688848 h 933450"/>
                <a:gd name="connsiteX12" fmla="*/ 1230916 w 1400175"/>
                <a:gd name="connsiteY12" fmla="*/ 664559 h 933450"/>
                <a:gd name="connsiteX13" fmla="*/ 1186815 w 1400175"/>
                <a:gd name="connsiteY13" fmla="*/ 646367 h 933450"/>
                <a:gd name="connsiteX14" fmla="*/ 1178433 w 1400175"/>
                <a:gd name="connsiteY14" fmla="*/ 647414 h 933450"/>
                <a:gd name="connsiteX15" fmla="*/ 1141667 w 1400175"/>
                <a:gd name="connsiteY15" fmla="*/ 661892 h 933450"/>
                <a:gd name="connsiteX16" fmla="*/ 1141667 w 1400175"/>
                <a:gd name="connsiteY16" fmla="*/ 927830 h 933450"/>
                <a:gd name="connsiteX17" fmla="*/ 790004 w 1400175"/>
                <a:gd name="connsiteY17" fmla="*/ 927830 h 933450"/>
                <a:gd name="connsiteX18" fmla="*/ 774287 w 1400175"/>
                <a:gd name="connsiteY18" fmla="*/ 884682 h 933450"/>
                <a:gd name="connsiteX19" fmla="*/ 796576 w 1400175"/>
                <a:gd name="connsiteY19" fmla="*/ 829342 h 933450"/>
                <a:gd name="connsiteX20" fmla="*/ 815721 w 1400175"/>
                <a:gd name="connsiteY20" fmla="*/ 770954 h 933450"/>
                <a:gd name="connsiteX21" fmla="*/ 700373 w 1400175"/>
                <a:gd name="connsiteY21" fmla="*/ 665036 h 933450"/>
                <a:gd name="connsiteX22" fmla="*/ 585026 w 1400175"/>
                <a:gd name="connsiteY22" fmla="*/ 770954 h 933450"/>
                <a:gd name="connsiteX23" fmla="*/ 608362 w 1400175"/>
                <a:gd name="connsiteY23" fmla="*/ 834676 h 933450"/>
                <a:gd name="connsiteX24" fmla="*/ 625793 w 1400175"/>
                <a:gd name="connsiteY24" fmla="*/ 880777 h 933450"/>
                <a:gd name="connsiteX25" fmla="*/ 624745 w 1400175"/>
                <a:gd name="connsiteY25" fmla="*/ 889540 h 933450"/>
                <a:gd name="connsiteX26" fmla="*/ 610838 w 1400175"/>
                <a:gd name="connsiteY26" fmla="*/ 927925 h 933450"/>
                <a:gd name="connsiteX27" fmla="*/ 258985 w 1400175"/>
                <a:gd name="connsiteY27" fmla="*/ 927925 h 933450"/>
                <a:gd name="connsiteX28" fmla="*/ 258985 w 1400175"/>
                <a:gd name="connsiteY28" fmla="*/ 561023 h 933450"/>
                <a:gd name="connsiteX29" fmla="*/ 222218 w 1400175"/>
                <a:gd name="connsiteY29" fmla="*/ 546545 h 933450"/>
                <a:gd name="connsiteX30" fmla="*/ 213932 w 1400175"/>
                <a:gd name="connsiteY30" fmla="*/ 545497 h 933450"/>
                <a:gd name="connsiteX31" fmla="*/ 169736 w 1400175"/>
                <a:gd name="connsiteY31" fmla="*/ 563690 h 933450"/>
                <a:gd name="connsiteX32" fmla="*/ 108680 w 1400175"/>
                <a:gd name="connsiteY32" fmla="*/ 587978 h 933450"/>
                <a:gd name="connsiteX33" fmla="*/ 7144 w 1400175"/>
                <a:gd name="connsiteY33" fmla="*/ 467678 h 933450"/>
                <a:gd name="connsiteX34" fmla="*/ 108585 w 1400175"/>
                <a:gd name="connsiteY34" fmla="*/ 347186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0175" h="933450">
                  <a:moveTo>
                    <a:pt x="108585" y="347186"/>
                  </a:moveTo>
                  <a:cubicBezTo>
                    <a:pt x="128588" y="347186"/>
                    <a:pt x="147733" y="354330"/>
                    <a:pt x="164592" y="367094"/>
                  </a:cubicBezTo>
                  <a:cubicBezTo>
                    <a:pt x="180213" y="379000"/>
                    <a:pt x="197834" y="394335"/>
                    <a:pt x="217646" y="390430"/>
                  </a:cubicBezTo>
                  <a:cubicBezTo>
                    <a:pt x="231458" y="387668"/>
                    <a:pt x="245650" y="379381"/>
                    <a:pt x="259080" y="374047"/>
                  </a:cubicBezTo>
                  <a:lnTo>
                    <a:pt x="259080" y="7144"/>
                  </a:lnTo>
                  <a:lnTo>
                    <a:pt x="1141571" y="7144"/>
                  </a:lnTo>
                  <a:lnTo>
                    <a:pt x="1141571" y="475107"/>
                  </a:lnTo>
                  <a:cubicBezTo>
                    <a:pt x="1154906" y="480346"/>
                    <a:pt x="1169099" y="488728"/>
                    <a:pt x="1183005" y="491490"/>
                  </a:cubicBezTo>
                  <a:cubicBezTo>
                    <a:pt x="1202912" y="495491"/>
                    <a:pt x="1220438" y="480155"/>
                    <a:pt x="1236059" y="468154"/>
                  </a:cubicBezTo>
                  <a:cubicBezTo>
                    <a:pt x="1252823" y="455390"/>
                    <a:pt x="1272064" y="448247"/>
                    <a:pt x="1292066" y="448247"/>
                  </a:cubicBezTo>
                  <a:cubicBezTo>
                    <a:pt x="1348073" y="448247"/>
                    <a:pt x="1393508" y="502158"/>
                    <a:pt x="1393508" y="568547"/>
                  </a:cubicBezTo>
                  <a:cubicBezTo>
                    <a:pt x="1393508" y="635032"/>
                    <a:pt x="1348073" y="688848"/>
                    <a:pt x="1292066" y="688848"/>
                  </a:cubicBezTo>
                  <a:cubicBezTo>
                    <a:pt x="1269206" y="688848"/>
                    <a:pt x="1249680" y="679323"/>
                    <a:pt x="1230916" y="664559"/>
                  </a:cubicBezTo>
                  <a:cubicBezTo>
                    <a:pt x="1217962" y="654368"/>
                    <a:pt x="1202531" y="645986"/>
                    <a:pt x="1186815" y="646367"/>
                  </a:cubicBezTo>
                  <a:cubicBezTo>
                    <a:pt x="1184053" y="646462"/>
                    <a:pt x="1181196" y="646748"/>
                    <a:pt x="1178433" y="647414"/>
                  </a:cubicBezTo>
                  <a:cubicBezTo>
                    <a:pt x="1166146" y="650367"/>
                    <a:pt x="1153668" y="657225"/>
                    <a:pt x="1141667" y="661892"/>
                  </a:cubicBezTo>
                  <a:lnTo>
                    <a:pt x="1141667" y="927830"/>
                  </a:lnTo>
                  <a:lnTo>
                    <a:pt x="790004" y="927830"/>
                  </a:lnTo>
                  <a:cubicBezTo>
                    <a:pt x="784955" y="913924"/>
                    <a:pt x="776954" y="899160"/>
                    <a:pt x="774287" y="884682"/>
                  </a:cubicBezTo>
                  <a:cubicBezTo>
                    <a:pt x="770477" y="863918"/>
                    <a:pt x="785146" y="845629"/>
                    <a:pt x="796576" y="829342"/>
                  </a:cubicBezTo>
                  <a:cubicBezTo>
                    <a:pt x="808863" y="811816"/>
                    <a:pt x="815721" y="791813"/>
                    <a:pt x="815721" y="770954"/>
                  </a:cubicBezTo>
                  <a:cubicBezTo>
                    <a:pt x="815721" y="712470"/>
                    <a:pt x="764096" y="665036"/>
                    <a:pt x="700373" y="665036"/>
                  </a:cubicBezTo>
                  <a:cubicBezTo>
                    <a:pt x="636651" y="665036"/>
                    <a:pt x="585026" y="712470"/>
                    <a:pt x="585026" y="770954"/>
                  </a:cubicBezTo>
                  <a:cubicBezTo>
                    <a:pt x="585026" y="794861"/>
                    <a:pt x="594265" y="815150"/>
                    <a:pt x="608362" y="834676"/>
                  </a:cubicBezTo>
                  <a:cubicBezTo>
                    <a:pt x="618077" y="848296"/>
                    <a:pt x="626174" y="864299"/>
                    <a:pt x="625793" y="880777"/>
                  </a:cubicBezTo>
                  <a:cubicBezTo>
                    <a:pt x="625697" y="883634"/>
                    <a:pt x="625412" y="886587"/>
                    <a:pt x="624745" y="889540"/>
                  </a:cubicBezTo>
                  <a:cubicBezTo>
                    <a:pt x="621983" y="902399"/>
                    <a:pt x="615410" y="915448"/>
                    <a:pt x="610838" y="927925"/>
                  </a:cubicBezTo>
                  <a:lnTo>
                    <a:pt x="258985" y="927925"/>
                  </a:lnTo>
                  <a:lnTo>
                    <a:pt x="258985" y="561023"/>
                  </a:lnTo>
                  <a:cubicBezTo>
                    <a:pt x="246983" y="556260"/>
                    <a:pt x="234601" y="549402"/>
                    <a:pt x="222218" y="546545"/>
                  </a:cubicBezTo>
                  <a:cubicBezTo>
                    <a:pt x="219456" y="545878"/>
                    <a:pt x="216599" y="545592"/>
                    <a:pt x="213932" y="545497"/>
                  </a:cubicBezTo>
                  <a:cubicBezTo>
                    <a:pt x="198120" y="545116"/>
                    <a:pt x="182785" y="553498"/>
                    <a:pt x="169736" y="563690"/>
                  </a:cubicBezTo>
                  <a:cubicBezTo>
                    <a:pt x="150971" y="578358"/>
                    <a:pt x="131540" y="587978"/>
                    <a:pt x="108680" y="587978"/>
                  </a:cubicBezTo>
                  <a:cubicBezTo>
                    <a:pt x="52578" y="587978"/>
                    <a:pt x="7144" y="534162"/>
                    <a:pt x="7144" y="467678"/>
                  </a:cubicBezTo>
                  <a:cubicBezTo>
                    <a:pt x="7049" y="401003"/>
                    <a:pt x="52483" y="347186"/>
                    <a:pt x="108585" y="347186"/>
                  </a:cubicBez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endParaRPr lang="en-US"/>
            </a:p>
          </p:txBody>
        </p:sp>
        <p:pic>
          <p:nvPicPr>
            <p:cNvPr id="46" name="Picture 45">
              <a:extLst>
                <a:ext uri="{FF2B5EF4-FFF2-40B4-BE49-F238E27FC236}">
                  <a16:creationId xmlns:a16="http://schemas.microsoft.com/office/drawing/2014/main" id="{F375F16D-7720-4027-8E98-2A68DF13F7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7152" y="2067407"/>
              <a:ext cx="785091" cy="911318"/>
            </a:xfrm>
            <a:prstGeom prst="rect">
              <a:avLst/>
            </a:prstGeom>
          </p:spPr>
        </p:pic>
      </p:grpSp>
      <p:grpSp>
        <p:nvGrpSpPr>
          <p:cNvPr id="47" name="Group 46">
            <a:extLst>
              <a:ext uri="{FF2B5EF4-FFF2-40B4-BE49-F238E27FC236}">
                <a16:creationId xmlns:a16="http://schemas.microsoft.com/office/drawing/2014/main" id="{F4E58078-0B9F-4AAE-B195-895A783BB430}"/>
              </a:ext>
            </a:extLst>
          </p:cNvPr>
          <p:cNvGrpSpPr>
            <a:grpSpLocks noChangeAspect="1"/>
          </p:cNvGrpSpPr>
          <p:nvPr/>
        </p:nvGrpSpPr>
        <p:grpSpPr>
          <a:xfrm>
            <a:off x="2959780" y="2858780"/>
            <a:ext cx="2065358" cy="2065358"/>
            <a:chOff x="3085862" y="4152778"/>
            <a:chExt cx="2950512" cy="2950512"/>
          </a:xfrm>
          <a:effectLst>
            <a:outerShdw blurRad="50800" dist="38100" dir="2700000" algn="tl" rotWithShape="0">
              <a:prstClr val="black">
                <a:alpha val="40000"/>
              </a:prstClr>
            </a:outerShdw>
          </a:effectLst>
        </p:grpSpPr>
        <p:sp>
          <p:nvSpPr>
            <p:cNvPr id="48" name="Graphic 1032">
              <a:extLst>
                <a:ext uri="{FF2B5EF4-FFF2-40B4-BE49-F238E27FC236}">
                  <a16:creationId xmlns:a16="http://schemas.microsoft.com/office/drawing/2014/main" id="{2399F7DB-B6AD-4EEF-9702-5F73B0060790}"/>
                </a:ext>
              </a:extLst>
            </p:cNvPr>
            <p:cNvSpPr/>
            <p:nvPr/>
          </p:nvSpPr>
          <p:spPr>
            <a:xfrm rot="2951718">
              <a:off x="3597748" y="4012693"/>
              <a:ext cx="2055150" cy="2746787"/>
            </a:xfrm>
            <a:custGeom>
              <a:avLst/>
              <a:gdLst>
                <a:gd name="connsiteX0" fmla="*/ 174308 w 990600"/>
                <a:gd name="connsiteY0" fmla="*/ 676847 h 1323975"/>
                <a:gd name="connsiteX1" fmla="*/ 112109 w 990600"/>
                <a:gd name="connsiteY1" fmla="*/ 699040 h 1323975"/>
                <a:gd name="connsiteX2" fmla="*/ 53150 w 990600"/>
                <a:gd name="connsiteY2" fmla="*/ 724948 h 1323975"/>
                <a:gd name="connsiteX3" fmla="*/ 7144 w 990600"/>
                <a:gd name="connsiteY3" fmla="*/ 706755 h 1323975"/>
                <a:gd name="connsiteX4" fmla="*/ 7144 w 990600"/>
                <a:gd name="connsiteY4" fmla="*/ 299180 h 1323975"/>
                <a:gd name="connsiteX5" fmla="*/ 397859 w 990600"/>
                <a:gd name="connsiteY5" fmla="*/ 299180 h 1323975"/>
                <a:gd name="connsiteX6" fmla="*/ 413290 w 990600"/>
                <a:gd name="connsiteY6" fmla="*/ 256508 h 1323975"/>
                <a:gd name="connsiteX7" fmla="*/ 414433 w 990600"/>
                <a:gd name="connsiteY7" fmla="*/ 246793 h 1323975"/>
                <a:gd name="connsiteX8" fmla="*/ 395097 w 990600"/>
                <a:gd name="connsiteY8" fmla="*/ 195643 h 1323975"/>
                <a:gd name="connsiteX9" fmla="*/ 369189 w 990600"/>
                <a:gd name="connsiteY9" fmla="*/ 124778 h 1323975"/>
                <a:gd name="connsiteX10" fmla="*/ 497300 w 990600"/>
                <a:gd name="connsiteY10" fmla="*/ 7144 h 1323975"/>
                <a:gd name="connsiteX11" fmla="*/ 625412 w 990600"/>
                <a:gd name="connsiteY11" fmla="*/ 124778 h 1323975"/>
                <a:gd name="connsiteX12" fmla="*/ 604076 w 990600"/>
                <a:gd name="connsiteY12" fmla="*/ 189643 h 1323975"/>
                <a:gd name="connsiteX13" fmla="*/ 579311 w 990600"/>
                <a:gd name="connsiteY13" fmla="*/ 251174 h 1323975"/>
                <a:gd name="connsiteX14" fmla="*/ 596741 w 990600"/>
                <a:gd name="connsiteY14" fmla="*/ 299085 h 1323975"/>
                <a:gd name="connsiteX15" fmla="*/ 987361 w 990600"/>
                <a:gd name="connsiteY15" fmla="*/ 299085 h 1323975"/>
                <a:gd name="connsiteX16" fmla="*/ 987361 w 990600"/>
                <a:gd name="connsiteY16" fmla="*/ 706660 h 1323975"/>
                <a:gd name="connsiteX17" fmla="*/ 941451 w 990600"/>
                <a:gd name="connsiteY17" fmla="*/ 724853 h 1323975"/>
                <a:gd name="connsiteX18" fmla="*/ 882491 w 990600"/>
                <a:gd name="connsiteY18" fmla="*/ 698945 h 1323975"/>
                <a:gd name="connsiteX19" fmla="*/ 820388 w 990600"/>
                <a:gd name="connsiteY19" fmla="*/ 676751 h 1323975"/>
                <a:gd name="connsiteX20" fmla="*/ 707517 w 990600"/>
                <a:gd name="connsiteY20" fmla="*/ 810387 h 1323975"/>
                <a:gd name="connsiteX21" fmla="*/ 820388 w 990600"/>
                <a:gd name="connsiteY21" fmla="*/ 944118 h 1323975"/>
                <a:gd name="connsiteX22" fmla="*/ 888206 w 990600"/>
                <a:gd name="connsiteY22" fmla="*/ 917162 h 1323975"/>
                <a:gd name="connsiteX23" fmla="*/ 937260 w 990600"/>
                <a:gd name="connsiteY23" fmla="*/ 896969 h 1323975"/>
                <a:gd name="connsiteX24" fmla="*/ 946595 w 990600"/>
                <a:gd name="connsiteY24" fmla="*/ 898208 h 1323975"/>
                <a:gd name="connsiteX25" fmla="*/ 987361 w 990600"/>
                <a:gd name="connsiteY25" fmla="*/ 914305 h 1323975"/>
                <a:gd name="connsiteX26" fmla="*/ 987361 w 990600"/>
                <a:gd name="connsiteY26" fmla="*/ 1321975 h 1323975"/>
                <a:gd name="connsiteX27" fmla="*/ 7239 w 990600"/>
                <a:gd name="connsiteY27" fmla="*/ 1321975 h 1323975"/>
                <a:gd name="connsiteX28" fmla="*/ 7239 w 990600"/>
                <a:gd name="connsiteY28" fmla="*/ 914305 h 1323975"/>
                <a:gd name="connsiteX29" fmla="*/ 48197 w 990600"/>
                <a:gd name="connsiteY29" fmla="*/ 898208 h 1323975"/>
                <a:gd name="connsiteX30" fmla="*/ 57436 w 990600"/>
                <a:gd name="connsiteY30" fmla="*/ 897065 h 1323975"/>
                <a:gd name="connsiteX31" fmla="*/ 106585 w 990600"/>
                <a:gd name="connsiteY31" fmla="*/ 917258 h 1323975"/>
                <a:gd name="connsiteX32" fmla="*/ 174403 w 990600"/>
                <a:gd name="connsiteY32" fmla="*/ 944213 h 1323975"/>
                <a:gd name="connsiteX33" fmla="*/ 287179 w 990600"/>
                <a:gd name="connsiteY33" fmla="*/ 810482 h 1323975"/>
                <a:gd name="connsiteX34" fmla="*/ 174308 w 990600"/>
                <a:gd name="connsiteY34" fmla="*/ 676847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0600" h="1323975">
                  <a:moveTo>
                    <a:pt x="174308" y="676847"/>
                  </a:moveTo>
                  <a:cubicBezTo>
                    <a:pt x="152114" y="676847"/>
                    <a:pt x="130778" y="684848"/>
                    <a:pt x="112109" y="699040"/>
                  </a:cubicBezTo>
                  <a:cubicBezTo>
                    <a:pt x="94678" y="712280"/>
                    <a:pt x="75248" y="729329"/>
                    <a:pt x="53150" y="724948"/>
                  </a:cubicBezTo>
                  <a:cubicBezTo>
                    <a:pt x="37814" y="721900"/>
                    <a:pt x="22098" y="712565"/>
                    <a:pt x="7144" y="706755"/>
                  </a:cubicBezTo>
                  <a:lnTo>
                    <a:pt x="7144" y="299180"/>
                  </a:lnTo>
                  <a:lnTo>
                    <a:pt x="397859" y="299180"/>
                  </a:lnTo>
                  <a:cubicBezTo>
                    <a:pt x="402908" y="285274"/>
                    <a:pt x="410146" y="270891"/>
                    <a:pt x="413290" y="256508"/>
                  </a:cubicBezTo>
                  <a:cubicBezTo>
                    <a:pt x="414052" y="253270"/>
                    <a:pt x="414433" y="250031"/>
                    <a:pt x="414433" y="246793"/>
                  </a:cubicBezTo>
                  <a:cubicBezTo>
                    <a:pt x="414814" y="228505"/>
                    <a:pt x="405860" y="210693"/>
                    <a:pt x="395097" y="195643"/>
                  </a:cubicBezTo>
                  <a:cubicBezTo>
                    <a:pt x="379476" y="173927"/>
                    <a:pt x="369189" y="151352"/>
                    <a:pt x="369189" y="124778"/>
                  </a:cubicBezTo>
                  <a:cubicBezTo>
                    <a:pt x="369189" y="59817"/>
                    <a:pt x="426530" y="7144"/>
                    <a:pt x="497300" y="7144"/>
                  </a:cubicBezTo>
                  <a:cubicBezTo>
                    <a:pt x="568071" y="7144"/>
                    <a:pt x="625412" y="59817"/>
                    <a:pt x="625412" y="124778"/>
                  </a:cubicBezTo>
                  <a:cubicBezTo>
                    <a:pt x="625412" y="148018"/>
                    <a:pt x="617792" y="170212"/>
                    <a:pt x="604076" y="189643"/>
                  </a:cubicBezTo>
                  <a:cubicBezTo>
                    <a:pt x="591407" y="207740"/>
                    <a:pt x="575024" y="228124"/>
                    <a:pt x="579311" y="251174"/>
                  </a:cubicBezTo>
                  <a:cubicBezTo>
                    <a:pt x="582359" y="267176"/>
                    <a:pt x="591122" y="283655"/>
                    <a:pt x="596741" y="299085"/>
                  </a:cubicBezTo>
                  <a:lnTo>
                    <a:pt x="987361" y="299085"/>
                  </a:lnTo>
                  <a:lnTo>
                    <a:pt x="987361" y="706660"/>
                  </a:lnTo>
                  <a:cubicBezTo>
                    <a:pt x="972598" y="712470"/>
                    <a:pt x="956786" y="721805"/>
                    <a:pt x="941451" y="724853"/>
                  </a:cubicBezTo>
                  <a:cubicBezTo>
                    <a:pt x="919353" y="729234"/>
                    <a:pt x="899922" y="712184"/>
                    <a:pt x="882491" y="698945"/>
                  </a:cubicBezTo>
                  <a:cubicBezTo>
                    <a:pt x="863822" y="684752"/>
                    <a:pt x="842582" y="676751"/>
                    <a:pt x="820388" y="676751"/>
                  </a:cubicBezTo>
                  <a:cubicBezTo>
                    <a:pt x="757999" y="676751"/>
                    <a:pt x="707517" y="736568"/>
                    <a:pt x="707517" y="810387"/>
                  </a:cubicBezTo>
                  <a:cubicBezTo>
                    <a:pt x="707517" y="884206"/>
                    <a:pt x="757999" y="944118"/>
                    <a:pt x="820388" y="944118"/>
                  </a:cubicBezTo>
                  <a:cubicBezTo>
                    <a:pt x="845820" y="944118"/>
                    <a:pt x="867347" y="933450"/>
                    <a:pt x="888206" y="917162"/>
                  </a:cubicBezTo>
                  <a:cubicBezTo>
                    <a:pt x="902589" y="905828"/>
                    <a:pt x="919734" y="896493"/>
                    <a:pt x="937260" y="896969"/>
                  </a:cubicBezTo>
                  <a:cubicBezTo>
                    <a:pt x="940403" y="897065"/>
                    <a:pt x="943451" y="897446"/>
                    <a:pt x="946595" y="898208"/>
                  </a:cubicBezTo>
                  <a:cubicBezTo>
                    <a:pt x="960311" y="901446"/>
                    <a:pt x="974122" y="909066"/>
                    <a:pt x="987361" y="914305"/>
                  </a:cubicBezTo>
                  <a:lnTo>
                    <a:pt x="987361" y="1321975"/>
                  </a:lnTo>
                  <a:lnTo>
                    <a:pt x="7239" y="1321975"/>
                  </a:lnTo>
                  <a:lnTo>
                    <a:pt x="7239" y="914305"/>
                  </a:lnTo>
                  <a:cubicBezTo>
                    <a:pt x="20669" y="909066"/>
                    <a:pt x="34385" y="901446"/>
                    <a:pt x="48197" y="898208"/>
                  </a:cubicBezTo>
                  <a:cubicBezTo>
                    <a:pt x="51340" y="897446"/>
                    <a:pt x="54388" y="897065"/>
                    <a:pt x="57436" y="897065"/>
                  </a:cubicBezTo>
                  <a:cubicBezTo>
                    <a:pt x="74962" y="896588"/>
                    <a:pt x="92012" y="905923"/>
                    <a:pt x="106585" y="917258"/>
                  </a:cubicBezTo>
                  <a:cubicBezTo>
                    <a:pt x="127445" y="933545"/>
                    <a:pt x="148971" y="944213"/>
                    <a:pt x="174403" y="944213"/>
                  </a:cubicBezTo>
                  <a:cubicBezTo>
                    <a:pt x="236696" y="944213"/>
                    <a:pt x="287179" y="884301"/>
                    <a:pt x="287179" y="810482"/>
                  </a:cubicBezTo>
                  <a:cubicBezTo>
                    <a:pt x="287084" y="736759"/>
                    <a:pt x="236696" y="676847"/>
                    <a:pt x="174308" y="676847"/>
                  </a:cubicBezTo>
                  <a:close/>
                </a:path>
              </a:pathLst>
            </a:custGeom>
            <a:ln/>
          </p:spPr>
          <p:style>
            <a:lnRef idx="2">
              <a:schemeClr val="accent3"/>
            </a:lnRef>
            <a:fillRef idx="1">
              <a:schemeClr val="lt1"/>
            </a:fillRef>
            <a:effectRef idx="0">
              <a:schemeClr val="accent3"/>
            </a:effectRef>
            <a:fontRef idx="minor">
              <a:schemeClr val="dk1"/>
            </a:fontRef>
          </p:style>
          <p:txBody>
            <a:bodyPr rtlCol="0" anchor="ctr"/>
            <a:lstStyle/>
            <a:p>
              <a:endParaRPr lang="en-US"/>
            </a:p>
          </p:txBody>
        </p:sp>
        <p:pic>
          <p:nvPicPr>
            <p:cNvPr id="49" name="Picture 48">
              <a:extLst>
                <a:ext uri="{FF2B5EF4-FFF2-40B4-BE49-F238E27FC236}">
                  <a16:creationId xmlns:a16="http://schemas.microsoft.com/office/drawing/2014/main" id="{5734F45A-6180-4977-BF55-BC5EAA8A0D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327591">
              <a:off x="3085862" y="4152778"/>
              <a:ext cx="2950512" cy="2950512"/>
            </a:xfrm>
            <a:prstGeom prst="rect">
              <a:avLst/>
            </a:prstGeom>
          </p:spPr>
        </p:pic>
      </p:grpSp>
      <p:grpSp>
        <p:nvGrpSpPr>
          <p:cNvPr id="50" name="Group 49">
            <a:extLst>
              <a:ext uri="{FF2B5EF4-FFF2-40B4-BE49-F238E27FC236}">
                <a16:creationId xmlns:a16="http://schemas.microsoft.com/office/drawing/2014/main" id="{1617555A-1733-4530-945F-BB69977C3DA6}"/>
              </a:ext>
            </a:extLst>
          </p:cNvPr>
          <p:cNvGrpSpPr>
            <a:grpSpLocks noChangeAspect="1"/>
          </p:cNvGrpSpPr>
          <p:nvPr/>
        </p:nvGrpSpPr>
        <p:grpSpPr>
          <a:xfrm rot="20411101">
            <a:off x="7147025" y="1642431"/>
            <a:ext cx="1703095" cy="1388136"/>
            <a:chOff x="10156669" y="4649393"/>
            <a:chExt cx="2432988" cy="1983052"/>
          </a:xfrm>
          <a:effectLst>
            <a:outerShdw blurRad="50800" dist="38100" dir="8100000" algn="tr" rotWithShape="0">
              <a:prstClr val="black">
                <a:alpha val="40000"/>
              </a:prstClr>
            </a:outerShdw>
          </a:effectLst>
        </p:grpSpPr>
        <p:sp>
          <p:nvSpPr>
            <p:cNvPr id="51" name="Graphic 1024">
              <a:extLst>
                <a:ext uri="{FF2B5EF4-FFF2-40B4-BE49-F238E27FC236}">
                  <a16:creationId xmlns:a16="http://schemas.microsoft.com/office/drawing/2014/main" id="{807A711B-6FA8-4D35-B718-CF36FBCFBFDC}"/>
                </a:ext>
              </a:extLst>
            </p:cNvPr>
            <p:cNvSpPr/>
            <p:nvPr/>
          </p:nvSpPr>
          <p:spPr>
            <a:xfrm>
              <a:off x="10156669" y="4649393"/>
              <a:ext cx="2432988" cy="1983052"/>
            </a:xfrm>
            <a:custGeom>
              <a:avLst/>
              <a:gdLst>
                <a:gd name="connsiteX0" fmla="*/ 130683 w 1390650"/>
                <a:gd name="connsiteY0" fmla="*/ 420719 h 1133475"/>
                <a:gd name="connsiteX1" fmla="*/ 198692 w 1390650"/>
                <a:gd name="connsiteY1" fmla="*/ 445008 h 1133475"/>
                <a:gd name="connsiteX2" fmla="*/ 263271 w 1390650"/>
                <a:gd name="connsiteY2" fmla="*/ 473393 h 1133475"/>
                <a:gd name="connsiteX3" fmla="*/ 313658 w 1390650"/>
                <a:gd name="connsiteY3" fmla="*/ 453485 h 1133475"/>
                <a:gd name="connsiteX4" fmla="*/ 313658 w 1390650"/>
                <a:gd name="connsiteY4" fmla="*/ 7144 h 1133475"/>
                <a:gd name="connsiteX5" fmla="*/ 741426 w 1390650"/>
                <a:gd name="connsiteY5" fmla="*/ 7144 h 1133475"/>
                <a:gd name="connsiteX6" fmla="*/ 758381 w 1390650"/>
                <a:gd name="connsiteY6" fmla="*/ 53816 h 1133475"/>
                <a:gd name="connsiteX7" fmla="*/ 759619 w 1390650"/>
                <a:gd name="connsiteY7" fmla="*/ 64484 h 1133475"/>
                <a:gd name="connsiteX8" fmla="*/ 738473 w 1390650"/>
                <a:gd name="connsiteY8" fmla="*/ 120491 h 1133475"/>
                <a:gd name="connsiteX9" fmla="*/ 710184 w 1390650"/>
                <a:gd name="connsiteY9" fmla="*/ 198025 h 1133475"/>
                <a:gd name="connsiteX10" fmla="*/ 850487 w 1390650"/>
                <a:gd name="connsiteY10" fmla="*/ 326898 h 1133475"/>
                <a:gd name="connsiteX11" fmla="*/ 990791 w 1390650"/>
                <a:gd name="connsiteY11" fmla="*/ 198025 h 1133475"/>
                <a:gd name="connsiteX12" fmla="*/ 967454 w 1390650"/>
                <a:gd name="connsiteY12" fmla="*/ 126968 h 1133475"/>
                <a:gd name="connsiteX13" fmla="*/ 940308 w 1390650"/>
                <a:gd name="connsiteY13" fmla="*/ 59627 h 1133475"/>
                <a:gd name="connsiteX14" fmla="*/ 959453 w 1390650"/>
                <a:gd name="connsiteY14" fmla="*/ 7144 h 1133475"/>
                <a:gd name="connsiteX15" fmla="*/ 1387221 w 1390650"/>
                <a:gd name="connsiteY15" fmla="*/ 7144 h 1133475"/>
                <a:gd name="connsiteX16" fmla="*/ 1387221 w 1390650"/>
                <a:gd name="connsiteY16" fmla="*/ 1127189 h 1133475"/>
                <a:gd name="connsiteX17" fmla="*/ 959453 w 1390650"/>
                <a:gd name="connsiteY17" fmla="*/ 1127189 h 1133475"/>
                <a:gd name="connsiteX18" fmla="*/ 940308 w 1390650"/>
                <a:gd name="connsiteY18" fmla="*/ 1074706 h 1133475"/>
                <a:gd name="connsiteX19" fmla="*/ 967454 w 1390650"/>
                <a:gd name="connsiteY19" fmla="*/ 1007364 h 1133475"/>
                <a:gd name="connsiteX20" fmla="*/ 990791 w 1390650"/>
                <a:gd name="connsiteY20" fmla="*/ 936307 h 1133475"/>
                <a:gd name="connsiteX21" fmla="*/ 850487 w 1390650"/>
                <a:gd name="connsiteY21" fmla="*/ 807434 h 1133475"/>
                <a:gd name="connsiteX22" fmla="*/ 710184 w 1390650"/>
                <a:gd name="connsiteY22" fmla="*/ 936307 h 1133475"/>
                <a:gd name="connsiteX23" fmla="*/ 738473 w 1390650"/>
                <a:gd name="connsiteY23" fmla="*/ 1013841 h 1133475"/>
                <a:gd name="connsiteX24" fmla="*/ 759619 w 1390650"/>
                <a:gd name="connsiteY24" fmla="*/ 1069943 h 1133475"/>
                <a:gd name="connsiteX25" fmla="*/ 758381 w 1390650"/>
                <a:gd name="connsiteY25" fmla="*/ 1080516 h 1133475"/>
                <a:gd name="connsiteX26" fmla="*/ 741426 w 1390650"/>
                <a:gd name="connsiteY26" fmla="*/ 1127189 h 1133475"/>
                <a:gd name="connsiteX27" fmla="*/ 313658 w 1390650"/>
                <a:gd name="connsiteY27" fmla="*/ 1127189 h 1133475"/>
                <a:gd name="connsiteX28" fmla="*/ 313658 w 1390650"/>
                <a:gd name="connsiteY28" fmla="*/ 680847 h 1133475"/>
                <a:gd name="connsiteX29" fmla="*/ 268891 w 1390650"/>
                <a:gd name="connsiteY29" fmla="*/ 663131 h 1133475"/>
                <a:gd name="connsiteX30" fmla="*/ 258699 w 1390650"/>
                <a:gd name="connsiteY30" fmla="*/ 661892 h 1133475"/>
                <a:gd name="connsiteX31" fmla="*/ 204978 w 1390650"/>
                <a:gd name="connsiteY31" fmla="*/ 683990 h 1133475"/>
                <a:gd name="connsiteX32" fmla="*/ 130683 w 1390650"/>
                <a:gd name="connsiteY32" fmla="*/ 713518 h 1133475"/>
                <a:gd name="connsiteX33" fmla="*/ 7144 w 1390650"/>
                <a:gd name="connsiteY33" fmla="*/ 567119 h 1133475"/>
                <a:gd name="connsiteX34" fmla="*/ 130683 w 1390650"/>
                <a:gd name="connsiteY34" fmla="*/ 4207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90650" h="1133475">
                  <a:moveTo>
                    <a:pt x="130683" y="420719"/>
                  </a:moveTo>
                  <a:cubicBezTo>
                    <a:pt x="155067" y="420719"/>
                    <a:pt x="178308" y="429482"/>
                    <a:pt x="198692" y="445008"/>
                  </a:cubicBezTo>
                  <a:cubicBezTo>
                    <a:pt x="217837" y="459581"/>
                    <a:pt x="239077" y="478155"/>
                    <a:pt x="263271" y="473393"/>
                  </a:cubicBezTo>
                  <a:cubicBezTo>
                    <a:pt x="280130" y="470059"/>
                    <a:pt x="297466" y="459867"/>
                    <a:pt x="313658" y="453485"/>
                  </a:cubicBezTo>
                  <a:lnTo>
                    <a:pt x="313658" y="7144"/>
                  </a:lnTo>
                  <a:lnTo>
                    <a:pt x="741426" y="7144"/>
                  </a:lnTo>
                  <a:cubicBezTo>
                    <a:pt x="746951" y="22384"/>
                    <a:pt x="754952" y="38100"/>
                    <a:pt x="758381" y="53816"/>
                  </a:cubicBezTo>
                  <a:cubicBezTo>
                    <a:pt x="759047" y="57436"/>
                    <a:pt x="759524" y="60960"/>
                    <a:pt x="759619" y="64484"/>
                  </a:cubicBezTo>
                  <a:cubicBezTo>
                    <a:pt x="760095" y="84487"/>
                    <a:pt x="750189" y="104013"/>
                    <a:pt x="738473" y="120491"/>
                  </a:cubicBezTo>
                  <a:cubicBezTo>
                    <a:pt x="721328" y="144399"/>
                    <a:pt x="710184" y="168974"/>
                    <a:pt x="710184" y="198025"/>
                  </a:cubicBezTo>
                  <a:cubicBezTo>
                    <a:pt x="710184" y="269177"/>
                    <a:pt x="772954" y="326898"/>
                    <a:pt x="850487" y="326898"/>
                  </a:cubicBezTo>
                  <a:cubicBezTo>
                    <a:pt x="927926" y="326898"/>
                    <a:pt x="990791" y="269177"/>
                    <a:pt x="990791" y="198025"/>
                  </a:cubicBezTo>
                  <a:cubicBezTo>
                    <a:pt x="990791" y="172688"/>
                    <a:pt x="982409" y="148304"/>
                    <a:pt x="967454" y="126968"/>
                  </a:cubicBezTo>
                  <a:cubicBezTo>
                    <a:pt x="953548" y="107061"/>
                    <a:pt x="935641" y="84868"/>
                    <a:pt x="940308" y="59627"/>
                  </a:cubicBezTo>
                  <a:cubicBezTo>
                    <a:pt x="943547" y="42101"/>
                    <a:pt x="953262" y="24003"/>
                    <a:pt x="959453" y="7144"/>
                  </a:cubicBezTo>
                  <a:lnTo>
                    <a:pt x="1387221" y="7144"/>
                  </a:lnTo>
                  <a:lnTo>
                    <a:pt x="1387221" y="1127189"/>
                  </a:lnTo>
                  <a:lnTo>
                    <a:pt x="959453" y="1127189"/>
                  </a:lnTo>
                  <a:cubicBezTo>
                    <a:pt x="953262" y="1110234"/>
                    <a:pt x="943547" y="1092137"/>
                    <a:pt x="940308" y="1074706"/>
                  </a:cubicBezTo>
                  <a:cubicBezTo>
                    <a:pt x="935736" y="1049465"/>
                    <a:pt x="953548" y="1027176"/>
                    <a:pt x="967454" y="1007364"/>
                  </a:cubicBezTo>
                  <a:cubicBezTo>
                    <a:pt x="982409" y="986028"/>
                    <a:pt x="990791" y="961739"/>
                    <a:pt x="990791" y="936307"/>
                  </a:cubicBezTo>
                  <a:cubicBezTo>
                    <a:pt x="990791" y="865156"/>
                    <a:pt x="927926" y="807434"/>
                    <a:pt x="850487" y="807434"/>
                  </a:cubicBezTo>
                  <a:cubicBezTo>
                    <a:pt x="772954" y="807434"/>
                    <a:pt x="710184" y="865156"/>
                    <a:pt x="710184" y="936307"/>
                  </a:cubicBezTo>
                  <a:cubicBezTo>
                    <a:pt x="710184" y="965359"/>
                    <a:pt x="721424" y="990028"/>
                    <a:pt x="738473" y="1013841"/>
                  </a:cubicBezTo>
                  <a:cubicBezTo>
                    <a:pt x="750284" y="1030415"/>
                    <a:pt x="760190" y="1049846"/>
                    <a:pt x="759619" y="1069943"/>
                  </a:cubicBezTo>
                  <a:cubicBezTo>
                    <a:pt x="759619" y="1073468"/>
                    <a:pt x="759143" y="1076992"/>
                    <a:pt x="758381" y="1080516"/>
                  </a:cubicBezTo>
                  <a:cubicBezTo>
                    <a:pt x="754952" y="1096232"/>
                    <a:pt x="746951" y="1112044"/>
                    <a:pt x="741426" y="1127189"/>
                  </a:cubicBezTo>
                  <a:lnTo>
                    <a:pt x="313658" y="1127189"/>
                  </a:lnTo>
                  <a:lnTo>
                    <a:pt x="313658" y="680847"/>
                  </a:lnTo>
                  <a:cubicBezTo>
                    <a:pt x="299085" y="675037"/>
                    <a:pt x="283940" y="666750"/>
                    <a:pt x="268891" y="663131"/>
                  </a:cubicBezTo>
                  <a:cubicBezTo>
                    <a:pt x="265462" y="662369"/>
                    <a:pt x="262033" y="661988"/>
                    <a:pt x="258699" y="661892"/>
                  </a:cubicBezTo>
                  <a:cubicBezTo>
                    <a:pt x="239459" y="661416"/>
                    <a:pt x="220790" y="671608"/>
                    <a:pt x="204978" y="683990"/>
                  </a:cubicBezTo>
                  <a:cubicBezTo>
                    <a:pt x="182213" y="701897"/>
                    <a:pt x="158496" y="713518"/>
                    <a:pt x="130683" y="713518"/>
                  </a:cubicBezTo>
                  <a:cubicBezTo>
                    <a:pt x="62484" y="713518"/>
                    <a:pt x="7144" y="647986"/>
                    <a:pt x="7144" y="567119"/>
                  </a:cubicBezTo>
                  <a:cubicBezTo>
                    <a:pt x="7144" y="486346"/>
                    <a:pt x="62484" y="420719"/>
                    <a:pt x="130683" y="420719"/>
                  </a:cubicBez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pic>
          <p:nvPicPr>
            <p:cNvPr id="52" name="Graphic 51">
              <a:extLst>
                <a:ext uri="{FF2B5EF4-FFF2-40B4-BE49-F238E27FC236}">
                  <a16:creationId xmlns:a16="http://schemas.microsoft.com/office/drawing/2014/main" id="{18A647E5-A91B-4D4E-AE7C-36D525E7DBD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77424" y="5303038"/>
              <a:ext cx="1857375" cy="419100"/>
            </a:xfrm>
            <a:prstGeom prst="rect">
              <a:avLst/>
            </a:prstGeom>
          </p:spPr>
        </p:pic>
      </p:grpSp>
    </p:spTree>
    <p:extLst>
      <p:ext uri="{BB962C8B-B14F-4D97-AF65-F5344CB8AC3E}">
        <p14:creationId xmlns:p14="http://schemas.microsoft.com/office/powerpoint/2010/main" val="235109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38889E-6 -3.82716E-6 L -0.00052 -0.34568 " pathEditMode="relative" rAng="0" ptsTypes="AA">
                                      <p:cBhvr>
                                        <p:cTn id="6" dur="2000" fill="hold"/>
                                        <p:tgtEl>
                                          <p:spTgt spid="31"/>
                                        </p:tgtEl>
                                        <p:attrNameLst>
                                          <p:attrName>ppt_x</p:attrName>
                                          <p:attrName>ppt_y</p:attrName>
                                        </p:attrNameLst>
                                      </p:cBhvr>
                                      <p:rCtr x="-35" y="-17284"/>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ppt_x"/>
                                          </p:val>
                                        </p:tav>
                                        <p:tav tm="100000">
                                          <p:val>
                                            <p:strVal val="#ppt_x"/>
                                          </p:val>
                                        </p:tav>
                                      </p:tavLst>
                                    </p:anim>
                                    <p:anim calcmode="lin" valueType="num">
                                      <p:cBhvr additive="base">
                                        <p:cTn id="17" dur="500" fill="hold"/>
                                        <p:tgtEl>
                                          <p:spTgt spid="44"/>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1" presetClass="entr" presetSubtype="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childTnLst>
                          </p:cTn>
                        </p:par>
                        <p:par>
                          <p:cTn id="26" fill="hold">
                            <p:stCondLst>
                              <p:cond delay="3000"/>
                            </p:stCondLst>
                            <p:childTnLst>
                              <p:par>
                                <p:cTn id="27" presetID="2" presetClass="entr" presetSubtype="4"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1"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par>
                                <p:cTn id="34" presetID="2" presetClass="entr" presetSubtype="4"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ppt_x"/>
                                          </p:val>
                                        </p:tav>
                                        <p:tav tm="100000">
                                          <p:val>
                                            <p:strVal val="#ppt_x"/>
                                          </p:val>
                                        </p:tav>
                                      </p:tavLst>
                                    </p:anim>
                                    <p:anim calcmode="lin" valueType="num">
                                      <p:cBhvr additive="base">
                                        <p:cTn id="37" dur="500" fill="hold"/>
                                        <p:tgtEl>
                                          <p:spTgt spid="50"/>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5" name="Graphic 4">
            <a:extLst>
              <a:ext uri="{FF2B5EF4-FFF2-40B4-BE49-F238E27FC236}">
                <a16:creationId xmlns:a16="http://schemas.microsoft.com/office/drawing/2014/main" id="{E4E283FC-7688-4FD9-8F7A-52F8B7D20D02}"/>
              </a:ext>
            </a:extLst>
          </p:cNvPr>
          <p:cNvSpPr/>
          <p:nvPr/>
        </p:nvSpPr>
        <p:spPr>
          <a:xfrm>
            <a:off x="4917631" y="942937"/>
            <a:ext cx="1937032" cy="2035525"/>
          </a:xfrm>
          <a:custGeom>
            <a:avLst/>
            <a:gdLst>
              <a:gd name="connsiteX0" fmla="*/ 56769 w 561975"/>
              <a:gd name="connsiteY0" fmla="*/ 172879 h 590550"/>
              <a:gd name="connsiteX1" fmla="*/ 84011 w 561975"/>
              <a:gd name="connsiteY1" fmla="*/ 182594 h 590550"/>
              <a:gd name="connsiteX2" fmla="*/ 109919 w 561975"/>
              <a:gd name="connsiteY2" fmla="*/ 193929 h 590550"/>
              <a:gd name="connsiteX3" fmla="*/ 130112 w 561975"/>
              <a:gd name="connsiteY3" fmla="*/ 185928 h 590550"/>
              <a:gd name="connsiteX4" fmla="*/ 130112 w 561975"/>
              <a:gd name="connsiteY4" fmla="*/ 7144 h 590550"/>
              <a:gd name="connsiteX5" fmla="*/ 560070 w 561975"/>
              <a:gd name="connsiteY5" fmla="*/ 7144 h 590550"/>
              <a:gd name="connsiteX6" fmla="*/ 560070 w 561975"/>
              <a:gd name="connsiteY6" fmla="*/ 185928 h 590550"/>
              <a:gd name="connsiteX7" fmla="*/ 539877 w 561975"/>
              <a:gd name="connsiteY7" fmla="*/ 193929 h 590550"/>
              <a:gd name="connsiteX8" fmla="*/ 513969 w 561975"/>
              <a:gd name="connsiteY8" fmla="*/ 182594 h 590550"/>
              <a:gd name="connsiteX9" fmla="*/ 486728 w 561975"/>
              <a:gd name="connsiteY9" fmla="*/ 172879 h 590550"/>
              <a:gd name="connsiteX10" fmla="*/ 437198 w 561975"/>
              <a:gd name="connsiteY10" fmla="*/ 231553 h 590550"/>
              <a:gd name="connsiteX11" fmla="*/ 486728 w 561975"/>
              <a:gd name="connsiteY11" fmla="*/ 290227 h 590550"/>
              <a:gd name="connsiteX12" fmla="*/ 516446 w 561975"/>
              <a:gd name="connsiteY12" fmla="*/ 278416 h 590550"/>
              <a:gd name="connsiteX13" fmla="*/ 537972 w 561975"/>
              <a:gd name="connsiteY13" fmla="*/ 269558 h 590550"/>
              <a:gd name="connsiteX14" fmla="*/ 542068 w 561975"/>
              <a:gd name="connsiteY14" fmla="*/ 270034 h 590550"/>
              <a:gd name="connsiteX15" fmla="*/ 559975 w 561975"/>
              <a:gd name="connsiteY15" fmla="*/ 277082 h 590550"/>
              <a:gd name="connsiteX16" fmla="*/ 559975 w 561975"/>
              <a:gd name="connsiteY16" fmla="*/ 455771 h 590550"/>
              <a:gd name="connsiteX17" fmla="*/ 388620 w 561975"/>
              <a:gd name="connsiteY17" fmla="*/ 455771 h 590550"/>
              <a:gd name="connsiteX18" fmla="*/ 381000 w 561975"/>
              <a:gd name="connsiteY18" fmla="*/ 476822 h 590550"/>
              <a:gd name="connsiteX19" fmla="*/ 391859 w 561975"/>
              <a:gd name="connsiteY19" fmla="*/ 503777 h 590550"/>
              <a:gd name="connsiteX20" fmla="*/ 401193 w 561975"/>
              <a:gd name="connsiteY20" fmla="*/ 532257 h 590550"/>
              <a:gd name="connsiteX21" fmla="*/ 344996 w 561975"/>
              <a:gd name="connsiteY21" fmla="*/ 583883 h 590550"/>
              <a:gd name="connsiteX22" fmla="*/ 288798 w 561975"/>
              <a:gd name="connsiteY22" fmla="*/ 532257 h 590550"/>
              <a:gd name="connsiteX23" fmla="*/ 300133 w 561975"/>
              <a:gd name="connsiteY23" fmla="*/ 501206 h 590550"/>
              <a:gd name="connsiteX24" fmla="*/ 308610 w 561975"/>
              <a:gd name="connsiteY24" fmla="*/ 478726 h 590550"/>
              <a:gd name="connsiteX25" fmla="*/ 308134 w 561975"/>
              <a:gd name="connsiteY25" fmla="*/ 474440 h 590550"/>
              <a:gd name="connsiteX26" fmla="*/ 301371 w 561975"/>
              <a:gd name="connsiteY26" fmla="*/ 455771 h 590550"/>
              <a:gd name="connsiteX27" fmla="*/ 130016 w 561975"/>
              <a:gd name="connsiteY27" fmla="*/ 455771 h 590550"/>
              <a:gd name="connsiteX28" fmla="*/ 130016 w 561975"/>
              <a:gd name="connsiteY28" fmla="*/ 276987 h 590550"/>
              <a:gd name="connsiteX29" fmla="*/ 112109 w 561975"/>
              <a:gd name="connsiteY29" fmla="*/ 269939 h 590550"/>
              <a:gd name="connsiteX30" fmla="*/ 108014 w 561975"/>
              <a:gd name="connsiteY30" fmla="*/ 269462 h 590550"/>
              <a:gd name="connsiteX31" fmla="*/ 86487 w 561975"/>
              <a:gd name="connsiteY31" fmla="*/ 278321 h 590550"/>
              <a:gd name="connsiteX32" fmla="*/ 56674 w 561975"/>
              <a:gd name="connsiteY32" fmla="*/ 290132 h 590550"/>
              <a:gd name="connsiteX33" fmla="*/ 7144 w 561975"/>
              <a:gd name="connsiteY33" fmla="*/ 231458 h 590550"/>
              <a:gd name="connsiteX34" fmla="*/ 56769 w 561975"/>
              <a:gd name="connsiteY34" fmla="*/ 172879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1975" h="590550">
                <a:moveTo>
                  <a:pt x="56769" y="172879"/>
                </a:moveTo>
                <a:cubicBezTo>
                  <a:pt x="66485" y="172879"/>
                  <a:pt x="75819" y="176403"/>
                  <a:pt x="84011" y="182594"/>
                </a:cubicBezTo>
                <a:cubicBezTo>
                  <a:pt x="91631" y="188405"/>
                  <a:pt x="100203" y="195834"/>
                  <a:pt x="109919" y="193929"/>
                </a:cubicBezTo>
                <a:cubicBezTo>
                  <a:pt x="116681" y="192596"/>
                  <a:pt x="123539" y="188500"/>
                  <a:pt x="130112" y="185928"/>
                </a:cubicBezTo>
                <a:lnTo>
                  <a:pt x="130112" y="7144"/>
                </a:lnTo>
                <a:lnTo>
                  <a:pt x="560070" y="7144"/>
                </a:lnTo>
                <a:lnTo>
                  <a:pt x="560070" y="185928"/>
                </a:lnTo>
                <a:cubicBezTo>
                  <a:pt x="553593" y="188500"/>
                  <a:pt x="546640" y="192596"/>
                  <a:pt x="539877" y="193929"/>
                </a:cubicBezTo>
                <a:cubicBezTo>
                  <a:pt x="530162" y="195834"/>
                  <a:pt x="521684" y="188405"/>
                  <a:pt x="513969" y="182594"/>
                </a:cubicBezTo>
                <a:cubicBezTo>
                  <a:pt x="505778" y="176403"/>
                  <a:pt x="496443" y="172879"/>
                  <a:pt x="486728" y="172879"/>
                </a:cubicBezTo>
                <a:cubicBezTo>
                  <a:pt x="459391" y="172879"/>
                  <a:pt x="437198" y="199073"/>
                  <a:pt x="437198" y="231553"/>
                </a:cubicBezTo>
                <a:cubicBezTo>
                  <a:pt x="437198" y="264033"/>
                  <a:pt x="459391" y="290227"/>
                  <a:pt x="486728" y="290227"/>
                </a:cubicBezTo>
                <a:cubicBezTo>
                  <a:pt x="497872" y="290227"/>
                  <a:pt x="507302" y="285560"/>
                  <a:pt x="516446" y="278416"/>
                </a:cubicBezTo>
                <a:cubicBezTo>
                  <a:pt x="522827" y="273463"/>
                  <a:pt x="530352" y="269367"/>
                  <a:pt x="537972" y="269558"/>
                </a:cubicBezTo>
                <a:cubicBezTo>
                  <a:pt x="539306" y="269558"/>
                  <a:pt x="540639" y="269748"/>
                  <a:pt x="542068" y="270034"/>
                </a:cubicBezTo>
                <a:cubicBezTo>
                  <a:pt x="548069" y="271463"/>
                  <a:pt x="554165" y="274796"/>
                  <a:pt x="559975" y="277082"/>
                </a:cubicBezTo>
                <a:lnTo>
                  <a:pt x="559975" y="455771"/>
                </a:lnTo>
                <a:lnTo>
                  <a:pt x="388620" y="455771"/>
                </a:lnTo>
                <a:cubicBezTo>
                  <a:pt x="386144" y="462534"/>
                  <a:pt x="382238" y="469773"/>
                  <a:pt x="381000" y="476822"/>
                </a:cubicBezTo>
                <a:cubicBezTo>
                  <a:pt x="379095" y="486918"/>
                  <a:pt x="386334" y="495872"/>
                  <a:pt x="391859" y="503777"/>
                </a:cubicBezTo>
                <a:cubicBezTo>
                  <a:pt x="397859" y="512350"/>
                  <a:pt x="401193" y="522065"/>
                  <a:pt x="401193" y="532257"/>
                </a:cubicBezTo>
                <a:cubicBezTo>
                  <a:pt x="401193" y="560737"/>
                  <a:pt x="376047" y="583883"/>
                  <a:pt x="344996" y="583883"/>
                </a:cubicBezTo>
                <a:cubicBezTo>
                  <a:pt x="313944" y="583883"/>
                  <a:pt x="288798" y="560737"/>
                  <a:pt x="288798" y="532257"/>
                </a:cubicBezTo>
                <a:cubicBezTo>
                  <a:pt x="288798" y="520637"/>
                  <a:pt x="293275" y="510731"/>
                  <a:pt x="300133" y="501206"/>
                </a:cubicBezTo>
                <a:cubicBezTo>
                  <a:pt x="304895" y="494538"/>
                  <a:pt x="308801" y="486823"/>
                  <a:pt x="308610" y="478726"/>
                </a:cubicBezTo>
                <a:cubicBezTo>
                  <a:pt x="308610" y="477298"/>
                  <a:pt x="308420" y="475869"/>
                  <a:pt x="308134" y="474440"/>
                </a:cubicBezTo>
                <a:cubicBezTo>
                  <a:pt x="306800" y="468154"/>
                  <a:pt x="303562" y="461867"/>
                  <a:pt x="301371" y="455771"/>
                </a:cubicBezTo>
                <a:lnTo>
                  <a:pt x="130016" y="455771"/>
                </a:lnTo>
                <a:lnTo>
                  <a:pt x="130016" y="276987"/>
                </a:lnTo>
                <a:cubicBezTo>
                  <a:pt x="124206" y="274701"/>
                  <a:pt x="118110" y="271367"/>
                  <a:pt x="112109" y="269939"/>
                </a:cubicBezTo>
                <a:cubicBezTo>
                  <a:pt x="110776" y="269653"/>
                  <a:pt x="109347" y="269462"/>
                  <a:pt x="108014" y="269462"/>
                </a:cubicBezTo>
                <a:cubicBezTo>
                  <a:pt x="100298" y="269272"/>
                  <a:pt x="92869" y="273368"/>
                  <a:pt x="86487" y="278321"/>
                </a:cubicBezTo>
                <a:cubicBezTo>
                  <a:pt x="77343" y="285464"/>
                  <a:pt x="67818" y="290132"/>
                  <a:pt x="56674" y="290132"/>
                </a:cubicBezTo>
                <a:cubicBezTo>
                  <a:pt x="29337" y="290132"/>
                  <a:pt x="7144" y="263938"/>
                  <a:pt x="7144" y="231458"/>
                </a:cubicBezTo>
                <a:cubicBezTo>
                  <a:pt x="7144" y="198977"/>
                  <a:pt x="29337" y="172879"/>
                  <a:pt x="56769" y="172879"/>
                </a:cubicBezTo>
                <a:close/>
              </a:path>
            </a:pathLst>
          </a:custGeom>
          <a:solidFill>
            <a:srgbClr val="96CEB3"/>
          </a:solidFill>
          <a:ln w="9525" cap="flat">
            <a:noFill/>
            <a:prstDash val="solid"/>
            <a:miter/>
          </a:ln>
        </p:spPr>
        <p:txBody>
          <a:bodyPr rtlCol="0" anchor="ctr"/>
          <a:lstStyle/>
          <a:p>
            <a:r>
              <a:rPr lang="en-US" dirty="0"/>
              <a:t> </a:t>
            </a:r>
          </a:p>
        </p:txBody>
      </p:sp>
      <p:sp>
        <p:nvSpPr>
          <p:cNvPr id="6" name="Graphic 18">
            <a:extLst>
              <a:ext uri="{FF2B5EF4-FFF2-40B4-BE49-F238E27FC236}">
                <a16:creationId xmlns:a16="http://schemas.microsoft.com/office/drawing/2014/main" id="{EEABB567-B674-4D8C-806E-EA5E29A8F07F}"/>
              </a:ext>
            </a:extLst>
          </p:cNvPr>
          <p:cNvSpPr/>
          <p:nvPr/>
        </p:nvSpPr>
        <p:spPr>
          <a:xfrm>
            <a:off x="3829348" y="936626"/>
            <a:ext cx="1524577" cy="2058179"/>
          </a:xfrm>
          <a:custGeom>
            <a:avLst/>
            <a:gdLst>
              <a:gd name="connsiteX0" fmla="*/ 136208 w 762000"/>
              <a:gd name="connsiteY0" fmla="*/ 385382 h 1028700"/>
              <a:gd name="connsiteX1" fmla="*/ 88201 w 762000"/>
              <a:gd name="connsiteY1" fmla="*/ 402527 h 1028700"/>
              <a:gd name="connsiteX2" fmla="*/ 42672 w 762000"/>
              <a:gd name="connsiteY2" fmla="*/ 422529 h 1028700"/>
              <a:gd name="connsiteX3" fmla="*/ 7239 w 762000"/>
              <a:gd name="connsiteY3" fmla="*/ 408527 h 1028700"/>
              <a:gd name="connsiteX4" fmla="*/ 7239 w 762000"/>
              <a:gd name="connsiteY4" fmla="*/ 7144 h 1028700"/>
              <a:gd name="connsiteX5" fmla="*/ 764096 w 762000"/>
              <a:gd name="connsiteY5" fmla="*/ 7144 h 1028700"/>
              <a:gd name="connsiteX6" fmla="*/ 764096 w 762000"/>
              <a:gd name="connsiteY6" fmla="*/ 321850 h 1028700"/>
              <a:gd name="connsiteX7" fmla="*/ 728662 w 762000"/>
              <a:gd name="connsiteY7" fmla="*/ 335852 h 1028700"/>
              <a:gd name="connsiteX8" fmla="*/ 683133 w 762000"/>
              <a:gd name="connsiteY8" fmla="*/ 315849 h 1028700"/>
              <a:gd name="connsiteX9" fmla="*/ 635127 w 762000"/>
              <a:gd name="connsiteY9" fmla="*/ 298799 h 1028700"/>
              <a:gd name="connsiteX10" fmla="*/ 548069 w 762000"/>
              <a:gd name="connsiteY10" fmla="*/ 401955 h 1028700"/>
              <a:gd name="connsiteX11" fmla="*/ 635127 w 762000"/>
              <a:gd name="connsiteY11" fmla="*/ 505111 h 1028700"/>
              <a:gd name="connsiteX12" fmla="*/ 687515 w 762000"/>
              <a:gd name="connsiteY12" fmla="*/ 484346 h 1028700"/>
              <a:gd name="connsiteX13" fmla="*/ 725424 w 762000"/>
              <a:gd name="connsiteY13" fmla="*/ 468725 h 1028700"/>
              <a:gd name="connsiteX14" fmla="*/ 732568 w 762000"/>
              <a:gd name="connsiteY14" fmla="*/ 469678 h 1028700"/>
              <a:gd name="connsiteX15" fmla="*/ 764096 w 762000"/>
              <a:gd name="connsiteY15" fmla="*/ 482156 h 1028700"/>
              <a:gd name="connsiteX16" fmla="*/ 764096 w 762000"/>
              <a:gd name="connsiteY16" fmla="*/ 796861 h 1028700"/>
              <a:gd name="connsiteX17" fmla="*/ 462439 w 762000"/>
              <a:gd name="connsiteY17" fmla="*/ 796861 h 1028700"/>
              <a:gd name="connsiteX18" fmla="*/ 449009 w 762000"/>
              <a:gd name="connsiteY18" fmla="*/ 833914 h 1028700"/>
              <a:gd name="connsiteX19" fmla="*/ 468154 w 762000"/>
              <a:gd name="connsiteY19" fmla="*/ 881444 h 1028700"/>
              <a:gd name="connsiteX20" fmla="*/ 484537 w 762000"/>
              <a:gd name="connsiteY20" fmla="*/ 931545 h 1028700"/>
              <a:gd name="connsiteX21" fmla="*/ 385572 w 762000"/>
              <a:gd name="connsiteY21" fmla="*/ 1022414 h 1028700"/>
              <a:gd name="connsiteX22" fmla="*/ 286703 w 762000"/>
              <a:gd name="connsiteY22" fmla="*/ 931545 h 1028700"/>
              <a:gd name="connsiteX23" fmla="*/ 306610 w 762000"/>
              <a:gd name="connsiteY23" fmla="*/ 876872 h 1028700"/>
              <a:gd name="connsiteX24" fmla="*/ 321659 w 762000"/>
              <a:gd name="connsiteY24" fmla="*/ 837343 h 1028700"/>
              <a:gd name="connsiteX25" fmla="*/ 320707 w 762000"/>
              <a:gd name="connsiteY25" fmla="*/ 829913 h 1028700"/>
              <a:gd name="connsiteX26" fmla="*/ 308801 w 762000"/>
              <a:gd name="connsiteY26" fmla="*/ 796957 h 1028700"/>
              <a:gd name="connsiteX27" fmla="*/ 7144 w 762000"/>
              <a:gd name="connsiteY27" fmla="*/ 796957 h 1028700"/>
              <a:gd name="connsiteX28" fmla="*/ 7144 w 762000"/>
              <a:gd name="connsiteY28" fmla="*/ 568833 h 1028700"/>
              <a:gd name="connsiteX29" fmla="*/ 38672 w 762000"/>
              <a:gd name="connsiteY29" fmla="*/ 556355 h 1028700"/>
              <a:gd name="connsiteX30" fmla="*/ 45815 w 762000"/>
              <a:gd name="connsiteY30" fmla="*/ 555498 h 1028700"/>
              <a:gd name="connsiteX31" fmla="*/ 83629 w 762000"/>
              <a:gd name="connsiteY31" fmla="*/ 571119 h 1028700"/>
              <a:gd name="connsiteX32" fmla="*/ 136112 w 762000"/>
              <a:gd name="connsiteY32" fmla="*/ 591884 h 1028700"/>
              <a:gd name="connsiteX33" fmla="*/ 223171 w 762000"/>
              <a:gd name="connsiteY33" fmla="*/ 488728 h 1028700"/>
              <a:gd name="connsiteX34" fmla="*/ 136208 w 762000"/>
              <a:gd name="connsiteY34" fmla="*/ 385382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2000" h="1028700">
                <a:moveTo>
                  <a:pt x="136208" y="385382"/>
                </a:moveTo>
                <a:cubicBezTo>
                  <a:pt x="119063" y="385382"/>
                  <a:pt x="102584" y="391573"/>
                  <a:pt x="88201" y="402527"/>
                </a:cubicBezTo>
                <a:cubicBezTo>
                  <a:pt x="74771" y="412814"/>
                  <a:pt x="59722" y="425958"/>
                  <a:pt x="42672" y="422529"/>
                </a:cubicBezTo>
                <a:cubicBezTo>
                  <a:pt x="30861" y="420148"/>
                  <a:pt x="18574" y="413004"/>
                  <a:pt x="7239" y="408527"/>
                </a:cubicBezTo>
                <a:lnTo>
                  <a:pt x="7239" y="7144"/>
                </a:lnTo>
                <a:lnTo>
                  <a:pt x="764096" y="7144"/>
                </a:lnTo>
                <a:lnTo>
                  <a:pt x="764096" y="321850"/>
                </a:lnTo>
                <a:cubicBezTo>
                  <a:pt x="752666" y="326327"/>
                  <a:pt x="740378" y="333566"/>
                  <a:pt x="728662" y="335852"/>
                </a:cubicBezTo>
                <a:cubicBezTo>
                  <a:pt x="711613" y="339281"/>
                  <a:pt x="696563" y="326136"/>
                  <a:pt x="683133" y="315849"/>
                </a:cubicBezTo>
                <a:cubicBezTo>
                  <a:pt x="668750" y="304895"/>
                  <a:pt x="652272" y="298799"/>
                  <a:pt x="635127" y="298799"/>
                </a:cubicBezTo>
                <a:cubicBezTo>
                  <a:pt x="587026" y="298799"/>
                  <a:pt x="548069" y="344996"/>
                  <a:pt x="548069" y="401955"/>
                </a:cubicBezTo>
                <a:cubicBezTo>
                  <a:pt x="548069" y="459010"/>
                  <a:pt x="587026" y="505111"/>
                  <a:pt x="635127" y="505111"/>
                </a:cubicBezTo>
                <a:cubicBezTo>
                  <a:pt x="654749" y="505111"/>
                  <a:pt x="671417" y="496919"/>
                  <a:pt x="687515" y="484346"/>
                </a:cubicBezTo>
                <a:cubicBezTo>
                  <a:pt x="698659" y="475583"/>
                  <a:pt x="711803" y="468344"/>
                  <a:pt x="725424" y="468725"/>
                </a:cubicBezTo>
                <a:cubicBezTo>
                  <a:pt x="727805" y="468821"/>
                  <a:pt x="730187" y="469106"/>
                  <a:pt x="732568" y="469678"/>
                </a:cubicBezTo>
                <a:cubicBezTo>
                  <a:pt x="743141" y="472154"/>
                  <a:pt x="753808" y="478060"/>
                  <a:pt x="764096" y="482156"/>
                </a:cubicBezTo>
                <a:lnTo>
                  <a:pt x="764096" y="796861"/>
                </a:lnTo>
                <a:lnTo>
                  <a:pt x="462439" y="796861"/>
                </a:lnTo>
                <a:cubicBezTo>
                  <a:pt x="458153" y="808768"/>
                  <a:pt x="451199" y="821531"/>
                  <a:pt x="449009" y="833914"/>
                </a:cubicBezTo>
                <a:cubicBezTo>
                  <a:pt x="445770" y="851726"/>
                  <a:pt x="458343" y="867442"/>
                  <a:pt x="468154" y="881444"/>
                </a:cubicBezTo>
                <a:cubicBezTo>
                  <a:pt x="478631" y="896493"/>
                  <a:pt x="484537" y="913638"/>
                  <a:pt x="484537" y="931545"/>
                </a:cubicBezTo>
                <a:cubicBezTo>
                  <a:pt x="484537" y="981742"/>
                  <a:pt x="440245" y="1022414"/>
                  <a:pt x="385572" y="1022414"/>
                </a:cubicBezTo>
                <a:cubicBezTo>
                  <a:pt x="330994" y="1022414"/>
                  <a:pt x="286703" y="981742"/>
                  <a:pt x="286703" y="931545"/>
                </a:cubicBezTo>
                <a:cubicBezTo>
                  <a:pt x="286703" y="911066"/>
                  <a:pt x="294513" y="893636"/>
                  <a:pt x="306610" y="876872"/>
                </a:cubicBezTo>
                <a:cubicBezTo>
                  <a:pt x="314992" y="865251"/>
                  <a:pt x="321945" y="851535"/>
                  <a:pt x="321659" y="837343"/>
                </a:cubicBezTo>
                <a:cubicBezTo>
                  <a:pt x="321564" y="834866"/>
                  <a:pt x="321278" y="832390"/>
                  <a:pt x="320707" y="829913"/>
                </a:cubicBezTo>
                <a:cubicBezTo>
                  <a:pt x="318326" y="818864"/>
                  <a:pt x="312706" y="807720"/>
                  <a:pt x="308801" y="796957"/>
                </a:cubicBezTo>
                <a:lnTo>
                  <a:pt x="7144" y="796957"/>
                </a:lnTo>
                <a:lnTo>
                  <a:pt x="7144" y="568833"/>
                </a:lnTo>
                <a:cubicBezTo>
                  <a:pt x="17431" y="564737"/>
                  <a:pt x="28003" y="558927"/>
                  <a:pt x="38672" y="556355"/>
                </a:cubicBezTo>
                <a:cubicBezTo>
                  <a:pt x="41053" y="555784"/>
                  <a:pt x="43434" y="555498"/>
                  <a:pt x="45815" y="555498"/>
                </a:cubicBezTo>
                <a:cubicBezTo>
                  <a:pt x="59341" y="555117"/>
                  <a:pt x="72580" y="562356"/>
                  <a:pt x="83629" y="571119"/>
                </a:cubicBezTo>
                <a:cubicBezTo>
                  <a:pt x="99727" y="583692"/>
                  <a:pt x="116491" y="591884"/>
                  <a:pt x="136112" y="591884"/>
                </a:cubicBezTo>
                <a:cubicBezTo>
                  <a:pt x="184214" y="591884"/>
                  <a:pt x="223171" y="545687"/>
                  <a:pt x="223171" y="488728"/>
                </a:cubicBezTo>
                <a:cubicBezTo>
                  <a:pt x="223266" y="431673"/>
                  <a:pt x="184214" y="385382"/>
                  <a:pt x="136208" y="385382"/>
                </a:cubicBezTo>
                <a:close/>
              </a:path>
            </a:pathLst>
          </a:custGeom>
          <a:blipFill dpi="0" rotWithShape="0">
            <a:blip r:embed="rId4"/>
            <a:srcRect/>
            <a:stretch>
              <a:fillRect l="-28000" t="-9000" r="-24000"/>
            </a:stretch>
          </a:blipFill>
          <a:ln w="9525"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A0D6C687-2F1E-476D-933C-03472E7A02E4}"/>
              </a:ext>
            </a:extLst>
          </p:cNvPr>
          <p:cNvGrpSpPr/>
          <p:nvPr/>
        </p:nvGrpSpPr>
        <p:grpSpPr>
          <a:xfrm>
            <a:off x="6412585" y="953935"/>
            <a:ext cx="1918131" cy="2007346"/>
            <a:chOff x="9038435" y="1821725"/>
            <a:chExt cx="2312156" cy="2419698"/>
          </a:xfrm>
        </p:grpSpPr>
        <p:sp>
          <p:nvSpPr>
            <p:cNvPr id="8" name="Graphic 10">
              <a:extLst>
                <a:ext uri="{FF2B5EF4-FFF2-40B4-BE49-F238E27FC236}">
                  <a16:creationId xmlns:a16="http://schemas.microsoft.com/office/drawing/2014/main" id="{C5E8A5F9-8645-4399-810B-F15C4264895E}"/>
                </a:ext>
              </a:extLst>
            </p:cNvPr>
            <p:cNvSpPr/>
            <p:nvPr/>
          </p:nvSpPr>
          <p:spPr>
            <a:xfrm>
              <a:off x="9038435" y="1821725"/>
              <a:ext cx="2312156" cy="2419698"/>
            </a:xfrm>
            <a:custGeom>
              <a:avLst/>
              <a:gdLst>
                <a:gd name="connsiteX0" fmla="*/ 116205 w 1228725"/>
                <a:gd name="connsiteY0" fmla="*/ 372618 h 1285875"/>
                <a:gd name="connsiteX1" fmla="*/ 176308 w 1228725"/>
                <a:gd name="connsiteY1" fmla="*/ 394049 h 1285875"/>
                <a:gd name="connsiteX2" fmla="*/ 233363 w 1228725"/>
                <a:gd name="connsiteY2" fmla="*/ 419100 h 1285875"/>
                <a:gd name="connsiteX3" fmla="*/ 277844 w 1228725"/>
                <a:gd name="connsiteY3" fmla="*/ 401479 h 1285875"/>
                <a:gd name="connsiteX4" fmla="*/ 277844 w 1228725"/>
                <a:gd name="connsiteY4" fmla="*/ 7144 h 1285875"/>
                <a:gd name="connsiteX5" fmla="*/ 1226344 w 1228725"/>
                <a:gd name="connsiteY5" fmla="*/ 7144 h 1285875"/>
                <a:gd name="connsiteX6" fmla="*/ 1226344 w 1228725"/>
                <a:gd name="connsiteY6" fmla="*/ 996791 h 1285875"/>
                <a:gd name="connsiteX7" fmla="*/ 848392 w 1228725"/>
                <a:gd name="connsiteY7" fmla="*/ 996791 h 1285875"/>
                <a:gd name="connsiteX8" fmla="*/ 831437 w 1228725"/>
                <a:gd name="connsiteY8" fmla="*/ 1043178 h 1285875"/>
                <a:gd name="connsiteX9" fmla="*/ 855440 w 1228725"/>
                <a:gd name="connsiteY9" fmla="*/ 1102709 h 1285875"/>
                <a:gd name="connsiteX10" fmla="*/ 876014 w 1228725"/>
                <a:gd name="connsiteY10" fmla="*/ 1165479 h 1285875"/>
                <a:gd name="connsiteX11" fmla="*/ 751999 w 1228725"/>
                <a:gd name="connsiteY11" fmla="*/ 1279398 h 1285875"/>
                <a:gd name="connsiteX12" fmla="*/ 627983 w 1228725"/>
                <a:gd name="connsiteY12" fmla="*/ 1165479 h 1285875"/>
                <a:gd name="connsiteX13" fmla="*/ 653034 w 1228725"/>
                <a:gd name="connsiteY13" fmla="*/ 1096899 h 1285875"/>
                <a:gd name="connsiteX14" fmla="*/ 671703 w 1228725"/>
                <a:gd name="connsiteY14" fmla="*/ 1047369 h 1285875"/>
                <a:gd name="connsiteX15" fmla="*/ 670655 w 1228725"/>
                <a:gd name="connsiteY15" fmla="*/ 1038035 h 1285875"/>
                <a:gd name="connsiteX16" fmla="*/ 655701 w 1228725"/>
                <a:gd name="connsiteY16" fmla="*/ 996791 h 1285875"/>
                <a:gd name="connsiteX17" fmla="*/ 277844 w 1228725"/>
                <a:gd name="connsiteY17" fmla="*/ 996791 h 1285875"/>
                <a:gd name="connsiteX18" fmla="*/ 277844 w 1228725"/>
                <a:gd name="connsiteY18" fmla="*/ 602456 h 1285875"/>
                <a:gd name="connsiteX19" fmla="*/ 238316 w 1228725"/>
                <a:gd name="connsiteY19" fmla="*/ 586835 h 1285875"/>
                <a:gd name="connsiteX20" fmla="*/ 229362 w 1228725"/>
                <a:gd name="connsiteY20" fmla="*/ 585692 h 1285875"/>
                <a:gd name="connsiteX21" fmla="*/ 181928 w 1228725"/>
                <a:gd name="connsiteY21" fmla="*/ 605219 h 1285875"/>
                <a:gd name="connsiteX22" fmla="*/ 116300 w 1228725"/>
                <a:gd name="connsiteY22" fmla="*/ 631317 h 1285875"/>
                <a:gd name="connsiteX23" fmla="*/ 7144 w 1228725"/>
                <a:gd name="connsiteY23" fmla="*/ 501968 h 1285875"/>
                <a:gd name="connsiteX24" fmla="*/ 116205 w 1228725"/>
                <a:gd name="connsiteY24" fmla="*/ 372618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8725" h="1285875">
                  <a:moveTo>
                    <a:pt x="116205" y="372618"/>
                  </a:moveTo>
                  <a:cubicBezTo>
                    <a:pt x="137732" y="372618"/>
                    <a:pt x="158306" y="380333"/>
                    <a:pt x="176308" y="394049"/>
                  </a:cubicBezTo>
                  <a:cubicBezTo>
                    <a:pt x="193262" y="406908"/>
                    <a:pt x="212027" y="423386"/>
                    <a:pt x="233363" y="419100"/>
                  </a:cubicBezTo>
                  <a:cubicBezTo>
                    <a:pt x="248222" y="416147"/>
                    <a:pt x="263557" y="407194"/>
                    <a:pt x="277844" y="401479"/>
                  </a:cubicBezTo>
                  <a:lnTo>
                    <a:pt x="277844" y="7144"/>
                  </a:lnTo>
                  <a:lnTo>
                    <a:pt x="1226344" y="7144"/>
                  </a:lnTo>
                  <a:lnTo>
                    <a:pt x="1226344" y="996791"/>
                  </a:lnTo>
                  <a:lnTo>
                    <a:pt x="848392" y="996791"/>
                  </a:lnTo>
                  <a:cubicBezTo>
                    <a:pt x="842963" y="1011746"/>
                    <a:pt x="834390" y="1027748"/>
                    <a:pt x="831437" y="1043178"/>
                  </a:cubicBezTo>
                  <a:cubicBezTo>
                    <a:pt x="827342" y="1065467"/>
                    <a:pt x="843153" y="1085183"/>
                    <a:pt x="855440" y="1102709"/>
                  </a:cubicBezTo>
                  <a:cubicBezTo>
                    <a:pt x="868585" y="1121569"/>
                    <a:pt x="876014" y="1143000"/>
                    <a:pt x="876014" y="1165479"/>
                  </a:cubicBezTo>
                  <a:cubicBezTo>
                    <a:pt x="876014" y="1228344"/>
                    <a:pt x="820484" y="1279398"/>
                    <a:pt x="751999" y="1279398"/>
                  </a:cubicBezTo>
                  <a:cubicBezTo>
                    <a:pt x="683514" y="1279398"/>
                    <a:pt x="627983" y="1228344"/>
                    <a:pt x="627983" y="1165479"/>
                  </a:cubicBezTo>
                  <a:cubicBezTo>
                    <a:pt x="627983" y="1139761"/>
                    <a:pt x="637889" y="1118045"/>
                    <a:pt x="653034" y="1096899"/>
                  </a:cubicBezTo>
                  <a:cubicBezTo>
                    <a:pt x="663416" y="1082326"/>
                    <a:pt x="672179" y="1065086"/>
                    <a:pt x="671703" y="1047369"/>
                  </a:cubicBezTo>
                  <a:cubicBezTo>
                    <a:pt x="671703" y="1044321"/>
                    <a:pt x="671227" y="1041178"/>
                    <a:pt x="670655" y="1038035"/>
                  </a:cubicBezTo>
                  <a:cubicBezTo>
                    <a:pt x="667607" y="1024223"/>
                    <a:pt x="660559" y="1010222"/>
                    <a:pt x="655701" y="996791"/>
                  </a:cubicBezTo>
                  <a:lnTo>
                    <a:pt x="277844" y="996791"/>
                  </a:lnTo>
                  <a:lnTo>
                    <a:pt x="277844" y="602456"/>
                  </a:lnTo>
                  <a:cubicBezTo>
                    <a:pt x="264986" y="597408"/>
                    <a:pt x="251555" y="589979"/>
                    <a:pt x="238316" y="586835"/>
                  </a:cubicBezTo>
                  <a:cubicBezTo>
                    <a:pt x="235363" y="586169"/>
                    <a:pt x="232315" y="585787"/>
                    <a:pt x="229362" y="585692"/>
                  </a:cubicBezTo>
                  <a:cubicBezTo>
                    <a:pt x="212408" y="585216"/>
                    <a:pt x="195834" y="594265"/>
                    <a:pt x="181928" y="605219"/>
                  </a:cubicBezTo>
                  <a:cubicBezTo>
                    <a:pt x="161735" y="621030"/>
                    <a:pt x="140875" y="631317"/>
                    <a:pt x="116300" y="631317"/>
                  </a:cubicBezTo>
                  <a:cubicBezTo>
                    <a:pt x="56007" y="631317"/>
                    <a:pt x="7144" y="573405"/>
                    <a:pt x="7144" y="501968"/>
                  </a:cubicBezTo>
                  <a:cubicBezTo>
                    <a:pt x="7049" y="430530"/>
                    <a:pt x="55912" y="372618"/>
                    <a:pt x="116205" y="372618"/>
                  </a:cubicBezTo>
                  <a:close/>
                </a:path>
              </a:pathLst>
            </a:custGeom>
            <a:ln/>
          </p:spPr>
          <p:style>
            <a:lnRef idx="2">
              <a:schemeClr val="accent3"/>
            </a:lnRef>
            <a:fillRef idx="1">
              <a:schemeClr val="lt1"/>
            </a:fillRef>
            <a:effectRef idx="0">
              <a:schemeClr val="accent3"/>
            </a:effectRef>
            <a:fontRef idx="minor">
              <a:schemeClr val="dk1"/>
            </a:fontRef>
          </p:style>
          <p:txBody>
            <a:bodyPr rtlCol="0" anchor="ctr"/>
            <a:lstStyle/>
            <a:p>
              <a:endParaRPr lang="en-US"/>
            </a:p>
          </p:txBody>
        </p:sp>
        <p:pic>
          <p:nvPicPr>
            <p:cNvPr id="9" name="Picture 8">
              <a:extLst>
                <a:ext uri="{FF2B5EF4-FFF2-40B4-BE49-F238E27FC236}">
                  <a16:creationId xmlns:a16="http://schemas.microsoft.com/office/drawing/2014/main" id="{B495D89E-2741-43DE-9D1E-8CD28A5F42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3379" y="2135423"/>
              <a:ext cx="1396823" cy="1325563"/>
            </a:xfrm>
            <a:prstGeom prst="rect">
              <a:avLst/>
            </a:prstGeom>
          </p:spPr>
        </p:pic>
      </p:grpSp>
      <p:grpSp>
        <p:nvGrpSpPr>
          <p:cNvPr id="10" name="Group 9">
            <a:extLst>
              <a:ext uri="{FF2B5EF4-FFF2-40B4-BE49-F238E27FC236}">
                <a16:creationId xmlns:a16="http://schemas.microsoft.com/office/drawing/2014/main" id="{29412132-D25E-454D-BCBA-389661AE10F3}"/>
              </a:ext>
            </a:extLst>
          </p:cNvPr>
          <p:cNvGrpSpPr/>
          <p:nvPr/>
        </p:nvGrpSpPr>
        <p:grpSpPr>
          <a:xfrm>
            <a:off x="788206" y="2023889"/>
            <a:ext cx="2006893" cy="2544454"/>
            <a:chOff x="463884" y="4176787"/>
            <a:chExt cx="1740838" cy="2207134"/>
          </a:xfrm>
        </p:grpSpPr>
        <p:sp>
          <p:nvSpPr>
            <p:cNvPr id="11" name="Graphic 24">
              <a:extLst>
                <a:ext uri="{FF2B5EF4-FFF2-40B4-BE49-F238E27FC236}">
                  <a16:creationId xmlns:a16="http://schemas.microsoft.com/office/drawing/2014/main" id="{9DA8F192-2BC0-4AE8-8F1F-4885C066EA0B}"/>
                </a:ext>
              </a:extLst>
            </p:cNvPr>
            <p:cNvSpPr/>
            <p:nvPr/>
          </p:nvSpPr>
          <p:spPr>
            <a:xfrm>
              <a:off x="463884" y="4176787"/>
              <a:ext cx="1740838" cy="2207134"/>
            </a:xfrm>
            <a:custGeom>
              <a:avLst/>
              <a:gdLst>
                <a:gd name="connsiteX0" fmla="*/ 549491 w 1740838"/>
                <a:gd name="connsiteY0" fmla="*/ 1804604 h 2207134"/>
                <a:gd name="connsiteX1" fmla="*/ 19002 w 1740838"/>
                <a:gd name="connsiteY1" fmla="*/ 1804604 h 2207134"/>
                <a:gd name="connsiteX2" fmla="*/ 19002 w 1740838"/>
                <a:gd name="connsiteY2" fmla="*/ 415509 h 2207134"/>
                <a:gd name="connsiteX3" fmla="*/ 549491 w 1740838"/>
                <a:gd name="connsiteY3" fmla="*/ 415509 h 2207134"/>
                <a:gd name="connsiteX4" fmla="*/ 570474 w 1740838"/>
                <a:gd name="connsiteY4" fmla="*/ 357688 h 2207134"/>
                <a:gd name="connsiteX5" fmla="*/ 572029 w 1740838"/>
                <a:gd name="connsiteY5" fmla="*/ 344476 h 2207134"/>
                <a:gd name="connsiteX6" fmla="*/ 545761 w 1740838"/>
                <a:gd name="connsiteY6" fmla="*/ 274998 h 2207134"/>
                <a:gd name="connsiteX7" fmla="*/ 510633 w 1740838"/>
                <a:gd name="connsiteY7" fmla="*/ 178786 h 2207134"/>
                <a:gd name="connsiteX8" fmla="*/ 684717 w 1740838"/>
                <a:gd name="connsiteY8" fmla="*/ 19002 h 2207134"/>
                <a:gd name="connsiteX9" fmla="*/ 858801 w 1740838"/>
                <a:gd name="connsiteY9" fmla="*/ 178786 h 2207134"/>
                <a:gd name="connsiteX10" fmla="*/ 829890 w 1740838"/>
                <a:gd name="connsiteY10" fmla="*/ 266916 h 2207134"/>
                <a:gd name="connsiteX11" fmla="*/ 796162 w 1740838"/>
                <a:gd name="connsiteY11" fmla="*/ 350538 h 2207134"/>
                <a:gd name="connsiteX12" fmla="*/ 819787 w 1740838"/>
                <a:gd name="connsiteY12" fmla="*/ 415664 h 2207134"/>
                <a:gd name="connsiteX13" fmla="*/ 1350277 w 1740838"/>
                <a:gd name="connsiteY13" fmla="*/ 415664 h 2207134"/>
                <a:gd name="connsiteX14" fmla="*/ 1350277 w 1740838"/>
                <a:gd name="connsiteY14" fmla="*/ 969313 h 2207134"/>
                <a:gd name="connsiteX15" fmla="*/ 1412760 w 1740838"/>
                <a:gd name="connsiteY15" fmla="*/ 994027 h 2207134"/>
                <a:gd name="connsiteX16" fmla="*/ 1492808 w 1740838"/>
                <a:gd name="connsiteY16" fmla="*/ 958899 h 2207134"/>
                <a:gd name="connsiteX17" fmla="*/ 1577207 w 1740838"/>
                <a:gd name="connsiteY17" fmla="*/ 928745 h 2207134"/>
                <a:gd name="connsiteX18" fmla="*/ 1730308 w 1740838"/>
                <a:gd name="connsiteY18" fmla="*/ 1110290 h 2207134"/>
                <a:gd name="connsiteX19" fmla="*/ 1577207 w 1740838"/>
                <a:gd name="connsiteY19" fmla="*/ 1291834 h 2207134"/>
                <a:gd name="connsiteX20" fmla="*/ 1485036 w 1740838"/>
                <a:gd name="connsiteY20" fmla="*/ 1255152 h 2207134"/>
                <a:gd name="connsiteX21" fmla="*/ 1418356 w 1740838"/>
                <a:gd name="connsiteY21" fmla="*/ 1227641 h 2207134"/>
                <a:gd name="connsiteX22" fmla="*/ 1405766 w 1740838"/>
                <a:gd name="connsiteY22" fmla="*/ 1229195 h 2207134"/>
                <a:gd name="connsiteX23" fmla="*/ 1350277 w 1740838"/>
                <a:gd name="connsiteY23" fmla="*/ 1251111 h 2207134"/>
                <a:gd name="connsiteX24" fmla="*/ 1350277 w 1740838"/>
                <a:gd name="connsiteY24" fmla="*/ 1804604 h 2207134"/>
                <a:gd name="connsiteX25" fmla="*/ 819787 w 1740838"/>
                <a:gd name="connsiteY25" fmla="*/ 1804604 h 2207134"/>
                <a:gd name="connsiteX26" fmla="*/ 796162 w 1740838"/>
                <a:gd name="connsiteY26" fmla="*/ 1869731 h 2207134"/>
                <a:gd name="connsiteX27" fmla="*/ 829890 w 1740838"/>
                <a:gd name="connsiteY27" fmla="*/ 1953197 h 2207134"/>
                <a:gd name="connsiteX28" fmla="*/ 858801 w 1740838"/>
                <a:gd name="connsiteY28" fmla="*/ 2041327 h 2207134"/>
                <a:gd name="connsiteX29" fmla="*/ 684717 w 1740838"/>
                <a:gd name="connsiteY29" fmla="*/ 2201111 h 2207134"/>
                <a:gd name="connsiteX30" fmla="*/ 510633 w 1740838"/>
                <a:gd name="connsiteY30" fmla="*/ 2041327 h 2207134"/>
                <a:gd name="connsiteX31" fmla="*/ 545761 w 1740838"/>
                <a:gd name="connsiteY31" fmla="*/ 1945115 h 2207134"/>
                <a:gd name="connsiteX32" fmla="*/ 572029 w 1740838"/>
                <a:gd name="connsiteY32" fmla="*/ 1875637 h 2207134"/>
                <a:gd name="connsiteX33" fmla="*/ 570474 w 1740838"/>
                <a:gd name="connsiteY33" fmla="*/ 1862425 h 2207134"/>
                <a:gd name="connsiteX34" fmla="*/ 549491 w 1740838"/>
                <a:gd name="connsiteY34" fmla="*/ 1804604 h 220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40838" h="2207134">
                  <a:moveTo>
                    <a:pt x="549491" y="1804604"/>
                  </a:moveTo>
                  <a:lnTo>
                    <a:pt x="19002" y="1804604"/>
                  </a:lnTo>
                  <a:lnTo>
                    <a:pt x="19002" y="415509"/>
                  </a:lnTo>
                  <a:lnTo>
                    <a:pt x="549491" y="415509"/>
                  </a:lnTo>
                  <a:cubicBezTo>
                    <a:pt x="556330" y="396701"/>
                    <a:pt x="566278" y="377117"/>
                    <a:pt x="570474" y="357688"/>
                  </a:cubicBezTo>
                  <a:cubicBezTo>
                    <a:pt x="571407" y="353336"/>
                    <a:pt x="571873" y="348828"/>
                    <a:pt x="572029" y="344476"/>
                  </a:cubicBezTo>
                  <a:cubicBezTo>
                    <a:pt x="572650" y="319607"/>
                    <a:pt x="560371" y="295360"/>
                    <a:pt x="545761" y="274998"/>
                  </a:cubicBezTo>
                  <a:cubicBezTo>
                    <a:pt x="524622" y="245466"/>
                    <a:pt x="510633" y="214846"/>
                    <a:pt x="510633" y="178786"/>
                  </a:cubicBezTo>
                  <a:cubicBezTo>
                    <a:pt x="510633" y="90500"/>
                    <a:pt x="588504" y="19002"/>
                    <a:pt x="684717" y="19002"/>
                  </a:cubicBezTo>
                  <a:cubicBezTo>
                    <a:pt x="780929" y="19002"/>
                    <a:pt x="858801" y="90500"/>
                    <a:pt x="858801" y="178786"/>
                  </a:cubicBezTo>
                  <a:cubicBezTo>
                    <a:pt x="858801" y="210338"/>
                    <a:pt x="848387" y="240492"/>
                    <a:pt x="829890" y="266916"/>
                  </a:cubicBezTo>
                  <a:cubicBezTo>
                    <a:pt x="812637" y="291474"/>
                    <a:pt x="790411" y="319141"/>
                    <a:pt x="796162" y="350538"/>
                  </a:cubicBezTo>
                  <a:cubicBezTo>
                    <a:pt x="800047" y="372299"/>
                    <a:pt x="812171" y="394681"/>
                    <a:pt x="819787" y="415664"/>
                  </a:cubicBezTo>
                  <a:lnTo>
                    <a:pt x="1350277" y="415664"/>
                  </a:lnTo>
                  <a:lnTo>
                    <a:pt x="1350277" y="969313"/>
                  </a:lnTo>
                  <a:cubicBezTo>
                    <a:pt x="1370327" y="977240"/>
                    <a:pt x="1391777" y="989830"/>
                    <a:pt x="1412760" y="994027"/>
                  </a:cubicBezTo>
                  <a:cubicBezTo>
                    <a:pt x="1442759" y="1000088"/>
                    <a:pt x="1469182" y="976929"/>
                    <a:pt x="1492808" y="958899"/>
                  </a:cubicBezTo>
                  <a:cubicBezTo>
                    <a:pt x="1518143" y="939625"/>
                    <a:pt x="1547054" y="928745"/>
                    <a:pt x="1577207" y="928745"/>
                  </a:cubicBezTo>
                  <a:cubicBezTo>
                    <a:pt x="1661762" y="928745"/>
                    <a:pt x="1730308" y="1010036"/>
                    <a:pt x="1730308" y="1110290"/>
                  </a:cubicBezTo>
                  <a:cubicBezTo>
                    <a:pt x="1730308" y="1210543"/>
                    <a:pt x="1661762" y="1291834"/>
                    <a:pt x="1577207" y="1291834"/>
                  </a:cubicBezTo>
                  <a:cubicBezTo>
                    <a:pt x="1542701" y="1291834"/>
                    <a:pt x="1513325" y="1277379"/>
                    <a:pt x="1485036" y="1255152"/>
                  </a:cubicBezTo>
                  <a:cubicBezTo>
                    <a:pt x="1465452" y="1239765"/>
                    <a:pt x="1442292" y="1227019"/>
                    <a:pt x="1418356" y="1227641"/>
                  </a:cubicBezTo>
                  <a:cubicBezTo>
                    <a:pt x="1414315" y="1227796"/>
                    <a:pt x="1409963" y="1228263"/>
                    <a:pt x="1405766" y="1229195"/>
                  </a:cubicBezTo>
                  <a:cubicBezTo>
                    <a:pt x="1387114" y="1233703"/>
                    <a:pt x="1368462" y="1243961"/>
                    <a:pt x="1350277" y="1251111"/>
                  </a:cubicBezTo>
                  <a:lnTo>
                    <a:pt x="1350277" y="1804604"/>
                  </a:lnTo>
                  <a:lnTo>
                    <a:pt x="819787" y="1804604"/>
                  </a:lnTo>
                  <a:cubicBezTo>
                    <a:pt x="812171" y="1825588"/>
                    <a:pt x="800203" y="1847970"/>
                    <a:pt x="796162" y="1869731"/>
                  </a:cubicBezTo>
                  <a:cubicBezTo>
                    <a:pt x="790411" y="1900972"/>
                    <a:pt x="812637" y="1928639"/>
                    <a:pt x="829890" y="1953197"/>
                  </a:cubicBezTo>
                  <a:cubicBezTo>
                    <a:pt x="848387" y="1979621"/>
                    <a:pt x="858801" y="2009775"/>
                    <a:pt x="858801" y="2041327"/>
                  </a:cubicBezTo>
                  <a:cubicBezTo>
                    <a:pt x="858801" y="2129613"/>
                    <a:pt x="780929" y="2201111"/>
                    <a:pt x="684717" y="2201111"/>
                  </a:cubicBezTo>
                  <a:cubicBezTo>
                    <a:pt x="588660" y="2201111"/>
                    <a:pt x="510633" y="2129613"/>
                    <a:pt x="510633" y="2041327"/>
                  </a:cubicBezTo>
                  <a:cubicBezTo>
                    <a:pt x="510633" y="2005267"/>
                    <a:pt x="524466" y="1974647"/>
                    <a:pt x="545761" y="1945115"/>
                  </a:cubicBezTo>
                  <a:cubicBezTo>
                    <a:pt x="560371" y="1924598"/>
                    <a:pt x="572650" y="1900506"/>
                    <a:pt x="572029" y="1875637"/>
                  </a:cubicBezTo>
                  <a:cubicBezTo>
                    <a:pt x="571873" y="1871285"/>
                    <a:pt x="571407" y="1866933"/>
                    <a:pt x="570474" y="1862425"/>
                  </a:cubicBezTo>
                  <a:cubicBezTo>
                    <a:pt x="566278" y="1842996"/>
                    <a:pt x="556485" y="1823412"/>
                    <a:pt x="549491" y="1804604"/>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endParaRPr lang="en-US"/>
            </a:p>
          </p:txBody>
        </p:sp>
        <p:pic>
          <p:nvPicPr>
            <p:cNvPr id="12" name="Picture 11">
              <a:extLst>
                <a:ext uri="{FF2B5EF4-FFF2-40B4-BE49-F238E27FC236}">
                  <a16:creationId xmlns:a16="http://schemas.microsoft.com/office/drawing/2014/main" id="{45473545-351D-4ED4-830B-8CEFFC8BCA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172" y="4778348"/>
              <a:ext cx="1180202" cy="1180202"/>
            </a:xfrm>
            <a:prstGeom prst="rect">
              <a:avLst/>
            </a:prstGeom>
          </p:spPr>
        </p:pic>
      </p:grpSp>
      <p:grpSp>
        <p:nvGrpSpPr>
          <p:cNvPr id="13" name="Group 12">
            <a:extLst>
              <a:ext uri="{FF2B5EF4-FFF2-40B4-BE49-F238E27FC236}">
                <a16:creationId xmlns:a16="http://schemas.microsoft.com/office/drawing/2014/main" id="{7F5C198E-10C4-43E4-9602-05C10DBB5312}"/>
              </a:ext>
            </a:extLst>
          </p:cNvPr>
          <p:cNvGrpSpPr/>
          <p:nvPr/>
        </p:nvGrpSpPr>
        <p:grpSpPr>
          <a:xfrm>
            <a:off x="6411315" y="2498669"/>
            <a:ext cx="1928512" cy="1571869"/>
            <a:chOff x="10156669" y="4649393"/>
            <a:chExt cx="2432988" cy="1983052"/>
          </a:xfrm>
        </p:grpSpPr>
        <p:sp>
          <p:nvSpPr>
            <p:cNvPr id="14" name="Graphic 1024">
              <a:extLst>
                <a:ext uri="{FF2B5EF4-FFF2-40B4-BE49-F238E27FC236}">
                  <a16:creationId xmlns:a16="http://schemas.microsoft.com/office/drawing/2014/main" id="{C5C4C7B2-AE9E-4297-873D-D4CD8C7348E2}"/>
                </a:ext>
              </a:extLst>
            </p:cNvPr>
            <p:cNvSpPr/>
            <p:nvPr/>
          </p:nvSpPr>
          <p:spPr>
            <a:xfrm>
              <a:off x="10156669" y="4649393"/>
              <a:ext cx="2432988" cy="1983052"/>
            </a:xfrm>
            <a:custGeom>
              <a:avLst/>
              <a:gdLst>
                <a:gd name="connsiteX0" fmla="*/ 130683 w 1390650"/>
                <a:gd name="connsiteY0" fmla="*/ 420719 h 1133475"/>
                <a:gd name="connsiteX1" fmla="*/ 198692 w 1390650"/>
                <a:gd name="connsiteY1" fmla="*/ 445008 h 1133475"/>
                <a:gd name="connsiteX2" fmla="*/ 263271 w 1390650"/>
                <a:gd name="connsiteY2" fmla="*/ 473393 h 1133475"/>
                <a:gd name="connsiteX3" fmla="*/ 313658 w 1390650"/>
                <a:gd name="connsiteY3" fmla="*/ 453485 h 1133475"/>
                <a:gd name="connsiteX4" fmla="*/ 313658 w 1390650"/>
                <a:gd name="connsiteY4" fmla="*/ 7144 h 1133475"/>
                <a:gd name="connsiteX5" fmla="*/ 741426 w 1390650"/>
                <a:gd name="connsiteY5" fmla="*/ 7144 h 1133475"/>
                <a:gd name="connsiteX6" fmla="*/ 758381 w 1390650"/>
                <a:gd name="connsiteY6" fmla="*/ 53816 h 1133475"/>
                <a:gd name="connsiteX7" fmla="*/ 759619 w 1390650"/>
                <a:gd name="connsiteY7" fmla="*/ 64484 h 1133475"/>
                <a:gd name="connsiteX8" fmla="*/ 738473 w 1390650"/>
                <a:gd name="connsiteY8" fmla="*/ 120491 h 1133475"/>
                <a:gd name="connsiteX9" fmla="*/ 710184 w 1390650"/>
                <a:gd name="connsiteY9" fmla="*/ 198025 h 1133475"/>
                <a:gd name="connsiteX10" fmla="*/ 850487 w 1390650"/>
                <a:gd name="connsiteY10" fmla="*/ 326898 h 1133475"/>
                <a:gd name="connsiteX11" fmla="*/ 990791 w 1390650"/>
                <a:gd name="connsiteY11" fmla="*/ 198025 h 1133475"/>
                <a:gd name="connsiteX12" fmla="*/ 967454 w 1390650"/>
                <a:gd name="connsiteY12" fmla="*/ 126968 h 1133475"/>
                <a:gd name="connsiteX13" fmla="*/ 940308 w 1390650"/>
                <a:gd name="connsiteY13" fmla="*/ 59627 h 1133475"/>
                <a:gd name="connsiteX14" fmla="*/ 959453 w 1390650"/>
                <a:gd name="connsiteY14" fmla="*/ 7144 h 1133475"/>
                <a:gd name="connsiteX15" fmla="*/ 1387221 w 1390650"/>
                <a:gd name="connsiteY15" fmla="*/ 7144 h 1133475"/>
                <a:gd name="connsiteX16" fmla="*/ 1387221 w 1390650"/>
                <a:gd name="connsiteY16" fmla="*/ 1127189 h 1133475"/>
                <a:gd name="connsiteX17" fmla="*/ 959453 w 1390650"/>
                <a:gd name="connsiteY17" fmla="*/ 1127189 h 1133475"/>
                <a:gd name="connsiteX18" fmla="*/ 940308 w 1390650"/>
                <a:gd name="connsiteY18" fmla="*/ 1074706 h 1133475"/>
                <a:gd name="connsiteX19" fmla="*/ 967454 w 1390650"/>
                <a:gd name="connsiteY19" fmla="*/ 1007364 h 1133475"/>
                <a:gd name="connsiteX20" fmla="*/ 990791 w 1390650"/>
                <a:gd name="connsiteY20" fmla="*/ 936307 h 1133475"/>
                <a:gd name="connsiteX21" fmla="*/ 850487 w 1390650"/>
                <a:gd name="connsiteY21" fmla="*/ 807434 h 1133475"/>
                <a:gd name="connsiteX22" fmla="*/ 710184 w 1390650"/>
                <a:gd name="connsiteY22" fmla="*/ 936307 h 1133475"/>
                <a:gd name="connsiteX23" fmla="*/ 738473 w 1390650"/>
                <a:gd name="connsiteY23" fmla="*/ 1013841 h 1133475"/>
                <a:gd name="connsiteX24" fmla="*/ 759619 w 1390650"/>
                <a:gd name="connsiteY24" fmla="*/ 1069943 h 1133475"/>
                <a:gd name="connsiteX25" fmla="*/ 758381 w 1390650"/>
                <a:gd name="connsiteY25" fmla="*/ 1080516 h 1133475"/>
                <a:gd name="connsiteX26" fmla="*/ 741426 w 1390650"/>
                <a:gd name="connsiteY26" fmla="*/ 1127189 h 1133475"/>
                <a:gd name="connsiteX27" fmla="*/ 313658 w 1390650"/>
                <a:gd name="connsiteY27" fmla="*/ 1127189 h 1133475"/>
                <a:gd name="connsiteX28" fmla="*/ 313658 w 1390650"/>
                <a:gd name="connsiteY28" fmla="*/ 680847 h 1133475"/>
                <a:gd name="connsiteX29" fmla="*/ 268891 w 1390650"/>
                <a:gd name="connsiteY29" fmla="*/ 663131 h 1133475"/>
                <a:gd name="connsiteX30" fmla="*/ 258699 w 1390650"/>
                <a:gd name="connsiteY30" fmla="*/ 661892 h 1133475"/>
                <a:gd name="connsiteX31" fmla="*/ 204978 w 1390650"/>
                <a:gd name="connsiteY31" fmla="*/ 683990 h 1133475"/>
                <a:gd name="connsiteX32" fmla="*/ 130683 w 1390650"/>
                <a:gd name="connsiteY32" fmla="*/ 713518 h 1133475"/>
                <a:gd name="connsiteX33" fmla="*/ 7144 w 1390650"/>
                <a:gd name="connsiteY33" fmla="*/ 567119 h 1133475"/>
                <a:gd name="connsiteX34" fmla="*/ 130683 w 1390650"/>
                <a:gd name="connsiteY34" fmla="*/ 4207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90650" h="1133475">
                  <a:moveTo>
                    <a:pt x="130683" y="420719"/>
                  </a:moveTo>
                  <a:cubicBezTo>
                    <a:pt x="155067" y="420719"/>
                    <a:pt x="178308" y="429482"/>
                    <a:pt x="198692" y="445008"/>
                  </a:cubicBezTo>
                  <a:cubicBezTo>
                    <a:pt x="217837" y="459581"/>
                    <a:pt x="239077" y="478155"/>
                    <a:pt x="263271" y="473393"/>
                  </a:cubicBezTo>
                  <a:cubicBezTo>
                    <a:pt x="280130" y="470059"/>
                    <a:pt x="297466" y="459867"/>
                    <a:pt x="313658" y="453485"/>
                  </a:cubicBezTo>
                  <a:lnTo>
                    <a:pt x="313658" y="7144"/>
                  </a:lnTo>
                  <a:lnTo>
                    <a:pt x="741426" y="7144"/>
                  </a:lnTo>
                  <a:cubicBezTo>
                    <a:pt x="746951" y="22384"/>
                    <a:pt x="754952" y="38100"/>
                    <a:pt x="758381" y="53816"/>
                  </a:cubicBezTo>
                  <a:cubicBezTo>
                    <a:pt x="759047" y="57436"/>
                    <a:pt x="759524" y="60960"/>
                    <a:pt x="759619" y="64484"/>
                  </a:cubicBezTo>
                  <a:cubicBezTo>
                    <a:pt x="760095" y="84487"/>
                    <a:pt x="750189" y="104013"/>
                    <a:pt x="738473" y="120491"/>
                  </a:cubicBezTo>
                  <a:cubicBezTo>
                    <a:pt x="721328" y="144399"/>
                    <a:pt x="710184" y="168974"/>
                    <a:pt x="710184" y="198025"/>
                  </a:cubicBezTo>
                  <a:cubicBezTo>
                    <a:pt x="710184" y="269177"/>
                    <a:pt x="772954" y="326898"/>
                    <a:pt x="850487" y="326898"/>
                  </a:cubicBezTo>
                  <a:cubicBezTo>
                    <a:pt x="927926" y="326898"/>
                    <a:pt x="990791" y="269177"/>
                    <a:pt x="990791" y="198025"/>
                  </a:cubicBezTo>
                  <a:cubicBezTo>
                    <a:pt x="990791" y="172688"/>
                    <a:pt x="982409" y="148304"/>
                    <a:pt x="967454" y="126968"/>
                  </a:cubicBezTo>
                  <a:cubicBezTo>
                    <a:pt x="953548" y="107061"/>
                    <a:pt x="935641" y="84868"/>
                    <a:pt x="940308" y="59627"/>
                  </a:cubicBezTo>
                  <a:cubicBezTo>
                    <a:pt x="943547" y="42101"/>
                    <a:pt x="953262" y="24003"/>
                    <a:pt x="959453" y="7144"/>
                  </a:cubicBezTo>
                  <a:lnTo>
                    <a:pt x="1387221" y="7144"/>
                  </a:lnTo>
                  <a:lnTo>
                    <a:pt x="1387221" y="1127189"/>
                  </a:lnTo>
                  <a:lnTo>
                    <a:pt x="959453" y="1127189"/>
                  </a:lnTo>
                  <a:cubicBezTo>
                    <a:pt x="953262" y="1110234"/>
                    <a:pt x="943547" y="1092137"/>
                    <a:pt x="940308" y="1074706"/>
                  </a:cubicBezTo>
                  <a:cubicBezTo>
                    <a:pt x="935736" y="1049465"/>
                    <a:pt x="953548" y="1027176"/>
                    <a:pt x="967454" y="1007364"/>
                  </a:cubicBezTo>
                  <a:cubicBezTo>
                    <a:pt x="982409" y="986028"/>
                    <a:pt x="990791" y="961739"/>
                    <a:pt x="990791" y="936307"/>
                  </a:cubicBezTo>
                  <a:cubicBezTo>
                    <a:pt x="990791" y="865156"/>
                    <a:pt x="927926" y="807434"/>
                    <a:pt x="850487" y="807434"/>
                  </a:cubicBezTo>
                  <a:cubicBezTo>
                    <a:pt x="772954" y="807434"/>
                    <a:pt x="710184" y="865156"/>
                    <a:pt x="710184" y="936307"/>
                  </a:cubicBezTo>
                  <a:cubicBezTo>
                    <a:pt x="710184" y="965359"/>
                    <a:pt x="721424" y="990028"/>
                    <a:pt x="738473" y="1013841"/>
                  </a:cubicBezTo>
                  <a:cubicBezTo>
                    <a:pt x="750284" y="1030415"/>
                    <a:pt x="760190" y="1049846"/>
                    <a:pt x="759619" y="1069943"/>
                  </a:cubicBezTo>
                  <a:cubicBezTo>
                    <a:pt x="759619" y="1073468"/>
                    <a:pt x="759143" y="1076992"/>
                    <a:pt x="758381" y="1080516"/>
                  </a:cubicBezTo>
                  <a:cubicBezTo>
                    <a:pt x="754952" y="1096232"/>
                    <a:pt x="746951" y="1112044"/>
                    <a:pt x="741426" y="1127189"/>
                  </a:cubicBezTo>
                  <a:lnTo>
                    <a:pt x="313658" y="1127189"/>
                  </a:lnTo>
                  <a:lnTo>
                    <a:pt x="313658" y="680847"/>
                  </a:lnTo>
                  <a:cubicBezTo>
                    <a:pt x="299085" y="675037"/>
                    <a:pt x="283940" y="666750"/>
                    <a:pt x="268891" y="663131"/>
                  </a:cubicBezTo>
                  <a:cubicBezTo>
                    <a:pt x="265462" y="662369"/>
                    <a:pt x="262033" y="661988"/>
                    <a:pt x="258699" y="661892"/>
                  </a:cubicBezTo>
                  <a:cubicBezTo>
                    <a:pt x="239459" y="661416"/>
                    <a:pt x="220790" y="671608"/>
                    <a:pt x="204978" y="683990"/>
                  </a:cubicBezTo>
                  <a:cubicBezTo>
                    <a:pt x="182213" y="701897"/>
                    <a:pt x="158496" y="713518"/>
                    <a:pt x="130683" y="713518"/>
                  </a:cubicBezTo>
                  <a:cubicBezTo>
                    <a:pt x="62484" y="713518"/>
                    <a:pt x="7144" y="647986"/>
                    <a:pt x="7144" y="567119"/>
                  </a:cubicBezTo>
                  <a:cubicBezTo>
                    <a:pt x="7144" y="486346"/>
                    <a:pt x="62484" y="420719"/>
                    <a:pt x="130683" y="420719"/>
                  </a:cubicBez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pic>
          <p:nvPicPr>
            <p:cNvPr id="15" name="Graphic 14">
              <a:extLst>
                <a:ext uri="{FF2B5EF4-FFF2-40B4-BE49-F238E27FC236}">
                  <a16:creationId xmlns:a16="http://schemas.microsoft.com/office/drawing/2014/main" id="{296CCC33-A21E-4FD4-8BA8-DA420F953A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77424" y="5303038"/>
              <a:ext cx="1857375" cy="419100"/>
            </a:xfrm>
            <a:prstGeom prst="rect">
              <a:avLst/>
            </a:prstGeom>
          </p:spPr>
        </p:pic>
      </p:grpSp>
      <p:grpSp>
        <p:nvGrpSpPr>
          <p:cNvPr id="16" name="Group 15">
            <a:extLst>
              <a:ext uri="{FF2B5EF4-FFF2-40B4-BE49-F238E27FC236}">
                <a16:creationId xmlns:a16="http://schemas.microsoft.com/office/drawing/2014/main" id="{A046EC76-03C9-4161-9405-37145CA1EFA3}"/>
              </a:ext>
            </a:extLst>
          </p:cNvPr>
          <p:cNvGrpSpPr/>
          <p:nvPr/>
        </p:nvGrpSpPr>
        <p:grpSpPr>
          <a:xfrm>
            <a:off x="1903612" y="924266"/>
            <a:ext cx="2389083" cy="1592721"/>
            <a:chOff x="3389150" y="2005919"/>
            <a:chExt cx="2171701" cy="1447800"/>
          </a:xfrm>
        </p:grpSpPr>
        <p:sp>
          <p:nvSpPr>
            <p:cNvPr id="17" name="Graphic 1028">
              <a:extLst>
                <a:ext uri="{FF2B5EF4-FFF2-40B4-BE49-F238E27FC236}">
                  <a16:creationId xmlns:a16="http://schemas.microsoft.com/office/drawing/2014/main" id="{C4AE3A99-B9E3-4F20-92BD-97F2DE6FAA09}"/>
                </a:ext>
              </a:extLst>
            </p:cNvPr>
            <p:cNvSpPr/>
            <p:nvPr/>
          </p:nvSpPr>
          <p:spPr>
            <a:xfrm>
              <a:off x="3389150" y="2005919"/>
              <a:ext cx="2171701" cy="1447800"/>
            </a:xfrm>
            <a:custGeom>
              <a:avLst/>
              <a:gdLst>
                <a:gd name="connsiteX0" fmla="*/ 108585 w 1400175"/>
                <a:gd name="connsiteY0" fmla="*/ 347186 h 933450"/>
                <a:gd name="connsiteX1" fmla="*/ 164592 w 1400175"/>
                <a:gd name="connsiteY1" fmla="*/ 367094 h 933450"/>
                <a:gd name="connsiteX2" fmla="*/ 217646 w 1400175"/>
                <a:gd name="connsiteY2" fmla="*/ 390430 h 933450"/>
                <a:gd name="connsiteX3" fmla="*/ 259080 w 1400175"/>
                <a:gd name="connsiteY3" fmla="*/ 374047 h 933450"/>
                <a:gd name="connsiteX4" fmla="*/ 259080 w 1400175"/>
                <a:gd name="connsiteY4" fmla="*/ 7144 h 933450"/>
                <a:gd name="connsiteX5" fmla="*/ 1141571 w 1400175"/>
                <a:gd name="connsiteY5" fmla="*/ 7144 h 933450"/>
                <a:gd name="connsiteX6" fmla="*/ 1141571 w 1400175"/>
                <a:gd name="connsiteY6" fmla="*/ 475107 h 933450"/>
                <a:gd name="connsiteX7" fmla="*/ 1183005 w 1400175"/>
                <a:gd name="connsiteY7" fmla="*/ 491490 h 933450"/>
                <a:gd name="connsiteX8" fmla="*/ 1236059 w 1400175"/>
                <a:gd name="connsiteY8" fmla="*/ 468154 h 933450"/>
                <a:gd name="connsiteX9" fmla="*/ 1292066 w 1400175"/>
                <a:gd name="connsiteY9" fmla="*/ 448247 h 933450"/>
                <a:gd name="connsiteX10" fmla="*/ 1393508 w 1400175"/>
                <a:gd name="connsiteY10" fmla="*/ 568547 h 933450"/>
                <a:gd name="connsiteX11" fmla="*/ 1292066 w 1400175"/>
                <a:gd name="connsiteY11" fmla="*/ 688848 h 933450"/>
                <a:gd name="connsiteX12" fmla="*/ 1230916 w 1400175"/>
                <a:gd name="connsiteY12" fmla="*/ 664559 h 933450"/>
                <a:gd name="connsiteX13" fmla="*/ 1186815 w 1400175"/>
                <a:gd name="connsiteY13" fmla="*/ 646367 h 933450"/>
                <a:gd name="connsiteX14" fmla="*/ 1178433 w 1400175"/>
                <a:gd name="connsiteY14" fmla="*/ 647414 h 933450"/>
                <a:gd name="connsiteX15" fmla="*/ 1141667 w 1400175"/>
                <a:gd name="connsiteY15" fmla="*/ 661892 h 933450"/>
                <a:gd name="connsiteX16" fmla="*/ 1141667 w 1400175"/>
                <a:gd name="connsiteY16" fmla="*/ 927830 h 933450"/>
                <a:gd name="connsiteX17" fmla="*/ 790004 w 1400175"/>
                <a:gd name="connsiteY17" fmla="*/ 927830 h 933450"/>
                <a:gd name="connsiteX18" fmla="*/ 774287 w 1400175"/>
                <a:gd name="connsiteY18" fmla="*/ 884682 h 933450"/>
                <a:gd name="connsiteX19" fmla="*/ 796576 w 1400175"/>
                <a:gd name="connsiteY19" fmla="*/ 829342 h 933450"/>
                <a:gd name="connsiteX20" fmla="*/ 815721 w 1400175"/>
                <a:gd name="connsiteY20" fmla="*/ 770954 h 933450"/>
                <a:gd name="connsiteX21" fmla="*/ 700373 w 1400175"/>
                <a:gd name="connsiteY21" fmla="*/ 665036 h 933450"/>
                <a:gd name="connsiteX22" fmla="*/ 585026 w 1400175"/>
                <a:gd name="connsiteY22" fmla="*/ 770954 h 933450"/>
                <a:gd name="connsiteX23" fmla="*/ 608362 w 1400175"/>
                <a:gd name="connsiteY23" fmla="*/ 834676 h 933450"/>
                <a:gd name="connsiteX24" fmla="*/ 625793 w 1400175"/>
                <a:gd name="connsiteY24" fmla="*/ 880777 h 933450"/>
                <a:gd name="connsiteX25" fmla="*/ 624745 w 1400175"/>
                <a:gd name="connsiteY25" fmla="*/ 889540 h 933450"/>
                <a:gd name="connsiteX26" fmla="*/ 610838 w 1400175"/>
                <a:gd name="connsiteY26" fmla="*/ 927925 h 933450"/>
                <a:gd name="connsiteX27" fmla="*/ 258985 w 1400175"/>
                <a:gd name="connsiteY27" fmla="*/ 927925 h 933450"/>
                <a:gd name="connsiteX28" fmla="*/ 258985 w 1400175"/>
                <a:gd name="connsiteY28" fmla="*/ 561023 h 933450"/>
                <a:gd name="connsiteX29" fmla="*/ 222218 w 1400175"/>
                <a:gd name="connsiteY29" fmla="*/ 546545 h 933450"/>
                <a:gd name="connsiteX30" fmla="*/ 213932 w 1400175"/>
                <a:gd name="connsiteY30" fmla="*/ 545497 h 933450"/>
                <a:gd name="connsiteX31" fmla="*/ 169736 w 1400175"/>
                <a:gd name="connsiteY31" fmla="*/ 563690 h 933450"/>
                <a:gd name="connsiteX32" fmla="*/ 108680 w 1400175"/>
                <a:gd name="connsiteY32" fmla="*/ 587978 h 933450"/>
                <a:gd name="connsiteX33" fmla="*/ 7144 w 1400175"/>
                <a:gd name="connsiteY33" fmla="*/ 467678 h 933450"/>
                <a:gd name="connsiteX34" fmla="*/ 108585 w 1400175"/>
                <a:gd name="connsiteY34" fmla="*/ 347186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0175" h="933450">
                  <a:moveTo>
                    <a:pt x="108585" y="347186"/>
                  </a:moveTo>
                  <a:cubicBezTo>
                    <a:pt x="128588" y="347186"/>
                    <a:pt x="147733" y="354330"/>
                    <a:pt x="164592" y="367094"/>
                  </a:cubicBezTo>
                  <a:cubicBezTo>
                    <a:pt x="180213" y="379000"/>
                    <a:pt x="197834" y="394335"/>
                    <a:pt x="217646" y="390430"/>
                  </a:cubicBezTo>
                  <a:cubicBezTo>
                    <a:pt x="231458" y="387668"/>
                    <a:pt x="245650" y="379381"/>
                    <a:pt x="259080" y="374047"/>
                  </a:cubicBezTo>
                  <a:lnTo>
                    <a:pt x="259080" y="7144"/>
                  </a:lnTo>
                  <a:lnTo>
                    <a:pt x="1141571" y="7144"/>
                  </a:lnTo>
                  <a:lnTo>
                    <a:pt x="1141571" y="475107"/>
                  </a:lnTo>
                  <a:cubicBezTo>
                    <a:pt x="1154906" y="480346"/>
                    <a:pt x="1169099" y="488728"/>
                    <a:pt x="1183005" y="491490"/>
                  </a:cubicBezTo>
                  <a:cubicBezTo>
                    <a:pt x="1202912" y="495491"/>
                    <a:pt x="1220438" y="480155"/>
                    <a:pt x="1236059" y="468154"/>
                  </a:cubicBezTo>
                  <a:cubicBezTo>
                    <a:pt x="1252823" y="455390"/>
                    <a:pt x="1272064" y="448247"/>
                    <a:pt x="1292066" y="448247"/>
                  </a:cubicBezTo>
                  <a:cubicBezTo>
                    <a:pt x="1348073" y="448247"/>
                    <a:pt x="1393508" y="502158"/>
                    <a:pt x="1393508" y="568547"/>
                  </a:cubicBezTo>
                  <a:cubicBezTo>
                    <a:pt x="1393508" y="635032"/>
                    <a:pt x="1348073" y="688848"/>
                    <a:pt x="1292066" y="688848"/>
                  </a:cubicBezTo>
                  <a:cubicBezTo>
                    <a:pt x="1269206" y="688848"/>
                    <a:pt x="1249680" y="679323"/>
                    <a:pt x="1230916" y="664559"/>
                  </a:cubicBezTo>
                  <a:cubicBezTo>
                    <a:pt x="1217962" y="654368"/>
                    <a:pt x="1202531" y="645986"/>
                    <a:pt x="1186815" y="646367"/>
                  </a:cubicBezTo>
                  <a:cubicBezTo>
                    <a:pt x="1184053" y="646462"/>
                    <a:pt x="1181196" y="646748"/>
                    <a:pt x="1178433" y="647414"/>
                  </a:cubicBezTo>
                  <a:cubicBezTo>
                    <a:pt x="1166146" y="650367"/>
                    <a:pt x="1153668" y="657225"/>
                    <a:pt x="1141667" y="661892"/>
                  </a:cubicBezTo>
                  <a:lnTo>
                    <a:pt x="1141667" y="927830"/>
                  </a:lnTo>
                  <a:lnTo>
                    <a:pt x="790004" y="927830"/>
                  </a:lnTo>
                  <a:cubicBezTo>
                    <a:pt x="784955" y="913924"/>
                    <a:pt x="776954" y="899160"/>
                    <a:pt x="774287" y="884682"/>
                  </a:cubicBezTo>
                  <a:cubicBezTo>
                    <a:pt x="770477" y="863918"/>
                    <a:pt x="785146" y="845629"/>
                    <a:pt x="796576" y="829342"/>
                  </a:cubicBezTo>
                  <a:cubicBezTo>
                    <a:pt x="808863" y="811816"/>
                    <a:pt x="815721" y="791813"/>
                    <a:pt x="815721" y="770954"/>
                  </a:cubicBezTo>
                  <a:cubicBezTo>
                    <a:pt x="815721" y="712470"/>
                    <a:pt x="764096" y="665036"/>
                    <a:pt x="700373" y="665036"/>
                  </a:cubicBezTo>
                  <a:cubicBezTo>
                    <a:pt x="636651" y="665036"/>
                    <a:pt x="585026" y="712470"/>
                    <a:pt x="585026" y="770954"/>
                  </a:cubicBezTo>
                  <a:cubicBezTo>
                    <a:pt x="585026" y="794861"/>
                    <a:pt x="594265" y="815150"/>
                    <a:pt x="608362" y="834676"/>
                  </a:cubicBezTo>
                  <a:cubicBezTo>
                    <a:pt x="618077" y="848296"/>
                    <a:pt x="626174" y="864299"/>
                    <a:pt x="625793" y="880777"/>
                  </a:cubicBezTo>
                  <a:cubicBezTo>
                    <a:pt x="625697" y="883634"/>
                    <a:pt x="625412" y="886587"/>
                    <a:pt x="624745" y="889540"/>
                  </a:cubicBezTo>
                  <a:cubicBezTo>
                    <a:pt x="621983" y="902399"/>
                    <a:pt x="615410" y="915448"/>
                    <a:pt x="610838" y="927925"/>
                  </a:cubicBezTo>
                  <a:lnTo>
                    <a:pt x="258985" y="927925"/>
                  </a:lnTo>
                  <a:lnTo>
                    <a:pt x="258985" y="561023"/>
                  </a:lnTo>
                  <a:cubicBezTo>
                    <a:pt x="246983" y="556260"/>
                    <a:pt x="234601" y="549402"/>
                    <a:pt x="222218" y="546545"/>
                  </a:cubicBezTo>
                  <a:cubicBezTo>
                    <a:pt x="219456" y="545878"/>
                    <a:pt x="216599" y="545592"/>
                    <a:pt x="213932" y="545497"/>
                  </a:cubicBezTo>
                  <a:cubicBezTo>
                    <a:pt x="198120" y="545116"/>
                    <a:pt x="182785" y="553498"/>
                    <a:pt x="169736" y="563690"/>
                  </a:cubicBezTo>
                  <a:cubicBezTo>
                    <a:pt x="150971" y="578358"/>
                    <a:pt x="131540" y="587978"/>
                    <a:pt x="108680" y="587978"/>
                  </a:cubicBezTo>
                  <a:cubicBezTo>
                    <a:pt x="52578" y="587978"/>
                    <a:pt x="7144" y="534162"/>
                    <a:pt x="7144" y="467678"/>
                  </a:cubicBezTo>
                  <a:cubicBezTo>
                    <a:pt x="7049" y="401003"/>
                    <a:pt x="52483" y="347186"/>
                    <a:pt x="108585" y="347186"/>
                  </a:cubicBez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endParaRPr lang="en-US"/>
            </a:p>
          </p:txBody>
        </p:sp>
        <p:pic>
          <p:nvPicPr>
            <p:cNvPr id="18" name="Picture 17">
              <a:extLst>
                <a:ext uri="{FF2B5EF4-FFF2-40B4-BE49-F238E27FC236}">
                  <a16:creationId xmlns:a16="http://schemas.microsoft.com/office/drawing/2014/main" id="{498B3899-EC19-46BA-B7D9-7C6FFE6013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7152" y="2067407"/>
              <a:ext cx="785091" cy="911318"/>
            </a:xfrm>
            <a:prstGeom prst="rect">
              <a:avLst/>
            </a:prstGeom>
          </p:spPr>
        </p:pic>
      </p:grpSp>
      <p:grpSp>
        <p:nvGrpSpPr>
          <p:cNvPr id="19" name="Group 18">
            <a:extLst>
              <a:ext uri="{FF2B5EF4-FFF2-40B4-BE49-F238E27FC236}">
                <a16:creationId xmlns:a16="http://schemas.microsoft.com/office/drawing/2014/main" id="{23EF4D93-7C2E-4CCF-A886-37050B6F5358}"/>
              </a:ext>
            </a:extLst>
          </p:cNvPr>
          <p:cNvGrpSpPr/>
          <p:nvPr/>
        </p:nvGrpSpPr>
        <p:grpSpPr>
          <a:xfrm rot="18628060">
            <a:off x="2113428" y="2131744"/>
            <a:ext cx="2189774" cy="2189773"/>
            <a:chOff x="3085862" y="4152778"/>
            <a:chExt cx="2950512" cy="2950512"/>
          </a:xfrm>
        </p:grpSpPr>
        <p:sp>
          <p:nvSpPr>
            <p:cNvPr id="20" name="Graphic 1032">
              <a:extLst>
                <a:ext uri="{FF2B5EF4-FFF2-40B4-BE49-F238E27FC236}">
                  <a16:creationId xmlns:a16="http://schemas.microsoft.com/office/drawing/2014/main" id="{C22671BD-AFF7-44F0-BCCD-D9AA9214AF56}"/>
                </a:ext>
              </a:extLst>
            </p:cNvPr>
            <p:cNvSpPr/>
            <p:nvPr/>
          </p:nvSpPr>
          <p:spPr>
            <a:xfrm rot="2951718">
              <a:off x="3597748" y="4012693"/>
              <a:ext cx="2055150" cy="2746787"/>
            </a:xfrm>
            <a:custGeom>
              <a:avLst/>
              <a:gdLst>
                <a:gd name="connsiteX0" fmla="*/ 174308 w 990600"/>
                <a:gd name="connsiteY0" fmla="*/ 676847 h 1323975"/>
                <a:gd name="connsiteX1" fmla="*/ 112109 w 990600"/>
                <a:gd name="connsiteY1" fmla="*/ 699040 h 1323975"/>
                <a:gd name="connsiteX2" fmla="*/ 53150 w 990600"/>
                <a:gd name="connsiteY2" fmla="*/ 724948 h 1323975"/>
                <a:gd name="connsiteX3" fmla="*/ 7144 w 990600"/>
                <a:gd name="connsiteY3" fmla="*/ 706755 h 1323975"/>
                <a:gd name="connsiteX4" fmla="*/ 7144 w 990600"/>
                <a:gd name="connsiteY4" fmla="*/ 299180 h 1323975"/>
                <a:gd name="connsiteX5" fmla="*/ 397859 w 990600"/>
                <a:gd name="connsiteY5" fmla="*/ 299180 h 1323975"/>
                <a:gd name="connsiteX6" fmla="*/ 413290 w 990600"/>
                <a:gd name="connsiteY6" fmla="*/ 256508 h 1323975"/>
                <a:gd name="connsiteX7" fmla="*/ 414433 w 990600"/>
                <a:gd name="connsiteY7" fmla="*/ 246793 h 1323975"/>
                <a:gd name="connsiteX8" fmla="*/ 395097 w 990600"/>
                <a:gd name="connsiteY8" fmla="*/ 195643 h 1323975"/>
                <a:gd name="connsiteX9" fmla="*/ 369189 w 990600"/>
                <a:gd name="connsiteY9" fmla="*/ 124778 h 1323975"/>
                <a:gd name="connsiteX10" fmla="*/ 497300 w 990600"/>
                <a:gd name="connsiteY10" fmla="*/ 7144 h 1323975"/>
                <a:gd name="connsiteX11" fmla="*/ 625412 w 990600"/>
                <a:gd name="connsiteY11" fmla="*/ 124778 h 1323975"/>
                <a:gd name="connsiteX12" fmla="*/ 604076 w 990600"/>
                <a:gd name="connsiteY12" fmla="*/ 189643 h 1323975"/>
                <a:gd name="connsiteX13" fmla="*/ 579311 w 990600"/>
                <a:gd name="connsiteY13" fmla="*/ 251174 h 1323975"/>
                <a:gd name="connsiteX14" fmla="*/ 596741 w 990600"/>
                <a:gd name="connsiteY14" fmla="*/ 299085 h 1323975"/>
                <a:gd name="connsiteX15" fmla="*/ 987361 w 990600"/>
                <a:gd name="connsiteY15" fmla="*/ 299085 h 1323975"/>
                <a:gd name="connsiteX16" fmla="*/ 987361 w 990600"/>
                <a:gd name="connsiteY16" fmla="*/ 706660 h 1323975"/>
                <a:gd name="connsiteX17" fmla="*/ 941451 w 990600"/>
                <a:gd name="connsiteY17" fmla="*/ 724853 h 1323975"/>
                <a:gd name="connsiteX18" fmla="*/ 882491 w 990600"/>
                <a:gd name="connsiteY18" fmla="*/ 698945 h 1323975"/>
                <a:gd name="connsiteX19" fmla="*/ 820388 w 990600"/>
                <a:gd name="connsiteY19" fmla="*/ 676751 h 1323975"/>
                <a:gd name="connsiteX20" fmla="*/ 707517 w 990600"/>
                <a:gd name="connsiteY20" fmla="*/ 810387 h 1323975"/>
                <a:gd name="connsiteX21" fmla="*/ 820388 w 990600"/>
                <a:gd name="connsiteY21" fmla="*/ 944118 h 1323975"/>
                <a:gd name="connsiteX22" fmla="*/ 888206 w 990600"/>
                <a:gd name="connsiteY22" fmla="*/ 917162 h 1323975"/>
                <a:gd name="connsiteX23" fmla="*/ 937260 w 990600"/>
                <a:gd name="connsiteY23" fmla="*/ 896969 h 1323975"/>
                <a:gd name="connsiteX24" fmla="*/ 946595 w 990600"/>
                <a:gd name="connsiteY24" fmla="*/ 898208 h 1323975"/>
                <a:gd name="connsiteX25" fmla="*/ 987361 w 990600"/>
                <a:gd name="connsiteY25" fmla="*/ 914305 h 1323975"/>
                <a:gd name="connsiteX26" fmla="*/ 987361 w 990600"/>
                <a:gd name="connsiteY26" fmla="*/ 1321975 h 1323975"/>
                <a:gd name="connsiteX27" fmla="*/ 7239 w 990600"/>
                <a:gd name="connsiteY27" fmla="*/ 1321975 h 1323975"/>
                <a:gd name="connsiteX28" fmla="*/ 7239 w 990600"/>
                <a:gd name="connsiteY28" fmla="*/ 914305 h 1323975"/>
                <a:gd name="connsiteX29" fmla="*/ 48197 w 990600"/>
                <a:gd name="connsiteY29" fmla="*/ 898208 h 1323975"/>
                <a:gd name="connsiteX30" fmla="*/ 57436 w 990600"/>
                <a:gd name="connsiteY30" fmla="*/ 897065 h 1323975"/>
                <a:gd name="connsiteX31" fmla="*/ 106585 w 990600"/>
                <a:gd name="connsiteY31" fmla="*/ 917258 h 1323975"/>
                <a:gd name="connsiteX32" fmla="*/ 174403 w 990600"/>
                <a:gd name="connsiteY32" fmla="*/ 944213 h 1323975"/>
                <a:gd name="connsiteX33" fmla="*/ 287179 w 990600"/>
                <a:gd name="connsiteY33" fmla="*/ 810482 h 1323975"/>
                <a:gd name="connsiteX34" fmla="*/ 174308 w 990600"/>
                <a:gd name="connsiteY34" fmla="*/ 676847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0600" h="1323975">
                  <a:moveTo>
                    <a:pt x="174308" y="676847"/>
                  </a:moveTo>
                  <a:cubicBezTo>
                    <a:pt x="152114" y="676847"/>
                    <a:pt x="130778" y="684848"/>
                    <a:pt x="112109" y="699040"/>
                  </a:cubicBezTo>
                  <a:cubicBezTo>
                    <a:pt x="94678" y="712280"/>
                    <a:pt x="75248" y="729329"/>
                    <a:pt x="53150" y="724948"/>
                  </a:cubicBezTo>
                  <a:cubicBezTo>
                    <a:pt x="37814" y="721900"/>
                    <a:pt x="22098" y="712565"/>
                    <a:pt x="7144" y="706755"/>
                  </a:cubicBezTo>
                  <a:lnTo>
                    <a:pt x="7144" y="299180"/>
                  </a:lnTo>
                  <a:lnTo>
                    <a:pt x="397859" y="299180"/>
                  </a:lnTo>
                  <a:cubicBezTo>
                    <a:pt x="402908" y="285274"/>
                    <a:pt x="410146" y="270891"/>
                    <a:pt x="413290" y="256508"/>
                  </a:cubicBezTo>
                  <a:cubicBezTo>
                    <a:pt x="414052" y="253270"/>
                    <a:pt x="414433" y="250031"/>
                    <a:pt x="414433" y="246793"/>
                  </a:cubicBezTo>
                  <a:cubicBezTo>
                    <a:pt x="414814" y="228505"/>
                    <a:pt x="405860" y="210693"/>
                    <a:pt x="395097" y="195643"/>
                  </a:cubicBezTo>
                  <a:cubicBezTo>
                    <a:pt x="379476" y="173927"/>
                    <a:pt x="369189" y="151352"/>
                    <a:pt x="369189" y="124778"/>
                  </a:cubicBezTo>
                  <a:cubicBezTo>
                    <a:pt x="369189" y="59817"/>
                    <a:pt x="426530" y="7144"/>
                    <a:pt x="497300" y="7144"/>
                  </a:cubicBezTo>
                  <a:cubicBezTo>
                    <a:pt x="568071" y="7144"/>
                    <a:pt x="625412" y="59817"/>
                    <a:pt x="625412" y="124778"/>
                  </a:cubicBezTo>
                  <a:cubicBezTo>
                    <a:pt x="625412" y="148018"/>
                    <a:pt x="617792" y="170212"/>
                    <a:pt x="604076" y="189643"/>
                  </a:cubicBezTo>
                  <a:cubicBezTo>
                    <a:pt x="591407" y="207740"/>
                    <a:pt x="575024" y="228124"/>
                    <a:pt x="579311" y="251174"/>
                  </a:cubicBezTo>
                  <a:cubicBezTo>
                    <a:pt x="582359" y="267176"/>
                    <a:pt x="591122" y="283655"/>
                    <a:pt x="596741" y="299085"/>
                  </a:cubicBezTo>
                  <a:lnTo>
                    <a:pt x="987361" y="299085"/>
                  </a:lnTo>
                  <a:lnTo>
                    <a:pt x="987361" y="706660"/>
                  </a:lnTo>
                  <a:cubicBezTo>
                    <a:pt x="972598" y="712470"/>
                    <a:pt x="956786" y="721805"/>
                    <a:pt x="941451" y="724853"/>
                  </a:cubicBezTo>
                  <a:cubicBezTo>
                    <a:pt x="919353" y="729234"/>
                    <a:pt x="899922" y="712184"/>
                    <a:pt x="882491" y="698945"/>
                  </a:cubicBezTo>
                  <a:cubicBezTo>
                    <a:pt x="863822" y="684752"/>
                    <a:pt x="842582" y="676751"/>
                    <a:pt x="820388" y="676751"/>
                  </a:cubicBezTo>
                  <a:cubicBezTo>
                    <a:pt x="757999" y="676751"/>
                    <a:pt x="707517" y="736568"/>
                    <a:pt x="707517" y="810387"/>
                  </a:cubicBezTo>
                  <a:cubicBezTo>
                    <a:pt x="707517" y="884206"/>
                    <a:pt x="757999" y="944118"/>
                    <a:pt x="820388" y="944118"/>
                  </a:cubicBezTo>
                  <a:cubicBezTo>
                    <a:pt x="845820" y="944118"/>
                    <a:pt x="867347" y="933450"/>
                    <a:pt x="888206" y="917162"/>
                  </a:cubicBezTo>
                  <a:cubicBezTo>
                    <a:pt x="902589" y="905828"/>
                    <a:pt x="919734" y="896493"/>
                    <a:pt x="937260" y="896969"/>
                  </a:cubicBezTo>
                  <a:cubicBezTo>
                    <a:pt x="940403" y="897065"/>
                    <a:pt x="943451" y="897446"/>
                    <a:pt x="946595" y="898208"/>
                  </a:cubicBezTo>
                  <a:cubicBezTo>
                    <a:pt x="960311" y="901446"/>
                    <a:pt x="974122" y="909066"/>
                    <a:pt x="987361" y="914305"/>
                  </a:cubicBezTo>
                  <a:lnTo>
                    <a:pt x="987361" y="1321975"/>
                  </a:lnTo>
                  <a:lnTo>
                    <a:pt x="7239" y="1321975"/>
                  </a:lnTo>
                  <a:lnTo>
                    <a:pt x="7239" y="914305"/>
                  </a:lnTo>
                  <a:cubicBezTo>
                    <a:pt x="20669" y="909066"/>
                    <a:pt x="34385" y="901446"/>
                    <a:pt x="48197" y="898208"/>
                  </a:cubicBezTo>
                  <a:cubicBezTo>
                    <a:pt x="51340" y="897446"/>
                    <a:pt x="54388" y="897065"/>
                    <a:pt x="57436" y="897065"/>
                  </a:cubicBezTo>
                  <a:cubicBezTo>
                    <a:pt x="74962" y="896588"/>
                    <a:pt x="92012" y="905923"/>
                    <a:pt x="106585" y="917258"/>
                  </a:cubicBezTo>
                  <a:cubicBezTo>
                    <a:pt x="127445" y="933545"/>
                    <a:pt x="148971" y="944213"/>
                    <a:pt x="174403" y="944213"/>
                  </a:cubicBezTo>
                  <a:cubicBezTo>
                    <a:pt x="236696" y="944213"/>
                    <a:pt x="287179" y="884301"/>
                    <a:pt x="287179" y="810482"/>
                  </a:cubicBezTo>
                  <a:cubicBezTo>
                    <a:pt x="287084" y="736759"/>
                    <a:pt x="236696" y="676847"/>
                    <a:pt x="174308" y="676847"/>
                  </a:cubicBezTo>
                  <a:close/>
                </a:path>
              </a:pathLst>
            </a:custGeom>
            <a:ln/>
          </p:spPr>
          <p:style>
            <a:lnRef idx="2">
              <a:schemeClr val="accent3"/>
            </a:lnRef>
            <a:fillRef idx="1">
              <a:schemeClr val="lt1"/>
            </a:fillRef>
            <a:effectRef idx="0">
              <a:schemeClr val="accent3"/>
            </a:effectRef>
            <a:fontRef idx="minor">
              <a:schemeClr val="dk1"/>
            </a:fontRef>
          </p:style>
          <p:txBody>
            <a:bodyPr rtlCol="0" anchor="ctr"/>
            <a:lstStyle/>
            <a:p>
              <a:endParaRPr lang="en-US"/>
            </a:p>
          </p:txBody>
        </p:sp>
        <p:pic>
          <p:nvPicPr>
            <p:cNvPr id="21" name="Picture 20">
              <a:extLst>
                <a:ext uri="{FF2B5EF4-FFF2-40B4-BE49-F238E27FC236}">
                  <a16:creationId xmlns:a16="http://schemas.microsoft.com/office/drawing/2014/main" id="{0A4A2689-CB4F-4E97-86D4-BFD59FAA85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327591">
              <a:off x="3085862" y="4152778"/>
              <a:ext cx="2950512" cy="2950512"/>
            </a:xfrm>
            <a:prstGeom prst="rect">
              <a:avLst/>
            </a:prstGeom>
          </p:spPr>
        </p:pic>
      </p:grpSp>
      <p:grpSp>
        <p:nvGrpSpPr>
          <p:cNvPr id="22" name="Group 21">
            <a:extLst>
              <a:ext uri="{FF2B5EF4-FFF2-40B4-BE49-F238E27FC236}">
                <a16:creationId xmlns:a16="http://schemas.microsoft.com/office/drawing/2014/main" id="{8833AC62-3EC3-4B2F-B849-4B2DD30FF137}"/>
              </a:ext>
            </a:extLst>
          </p:cNvPr>
          <p:cNvGrpSpPr/>
          <p:nvPr/>
        </p:nvGrpSpPr>
        <p:grpSpPr>
          <a:xfrm>
            <a:off x="482781" y="852593"/>
            <a:ext cx="1847071" cy="1653508"/>
            <a:chOff x="1227458" y="2138097"/>
            <a:chExt cx="3248365" cy="2907956"/>
          </a:xfrm>
        </p:grpSpPr>
        <p:sp>
          <p:nvSpPr>
            <p:cNvPr id="23" name="Graphic 3">
              <a:extLst>
                <a:ext uri="{FF2B5EF4-FFF2-40B4-BE49-F238E27FC236}">
                  <a16:creationId xmlns:a16="http://schemas.microsoft.com/office/drawing/2014/main" id="{EDB6E182-01B4-4EF1-81A8-F17DCA194E0C}"/>
                </a:ext>
              </a:extLst>
            </p:cNvPr>
            <p:cNvSpPr/>
            <p:nvPr/>
          </p:nvSpPr>
          <p:spPr>
            <a:xfrm>
              <a:off x="1792630" y="2251418"/>
              <a:ext cx="2683193" cy="2794635"/>
            </a:xfrm>
            <a:custGeom>
              <a:avLst/>
              <a:gdLst>
                <a:gd name="connsiteX0" fmla="*/ 2678692 w 2683192"/>
                <a:gd name="connsiteY0" fmla="*/ 5786 h 2794635"/>
                <a:gd name="connsiteX1" fmla="*/ 2678692 w 2683192"/>
                <a:gd name="connsiteY1" fmla="*/ 1117211 h 2794635"/>
                <a:gd name="connsiteX2" fmla="*/ 2553448 w 2683192"/>
                <a:gd name="connsiteY2" fmla="*/ 1166760 h 2794635"/>
                <a:gd name="connsiteX3" fmla="*/ 2392714 w 2683192"/>
                <a:gd name="connsiteY3" fmla="*/ 1096123 h 2794635"/>
                <a:gd name="connsiteX4" fmla="*/ 2223149 w 2683192"/>
                <a:gd name="connsiteY4" fmla="*/ 1035772 h 2794635"/>
                <a:gd name="connsiteX5" fmla="*/ 1915568 w 2683192"/>
                <a:gd name="connsiteY5" fmla="*/ 1400189 h 2794635"/>
                <a:gd name="connsiteX6" fmla="*/ 2223149 w 2683192"/>
                <a:gd name="connsiteY6" fmla="*/ 1764606 h 2794635"/>
                <a:gd name="connsiteX7" fmla="*/ 2408144 w 2683192"/>
                <a:gd name="connsiteY7" fmla="*/ 1691140 h 2794635"/>
                <a:gd name="connsiteX8" fmla="*/ 2541961 w 2683192"/>
                <a:gd name="connsiteY8" fmla="*/ 1636019 h 2794635"/>
                <a:gd name="connsiteX9" fmla="*/ 2567421 w 2683192"/>
                <a:gd name="connsiteY9" fmla="*/ 1639276 h 2794635"/>
                <a:gd name="connsiteX10" fmla="*/ 2678692 w 2683192"/>
                <a:gd name="connsiteY10" fmla="*/ 1683253 h 2794635"/>
                <a:gd name="connsiteX11" fmla="*/ 2678692 w 2683192"/>
                <a:gd name="connsiteY11" fmla="*/ 2794592 h 2794635"/>
                <a:gd name="connsiteX12" fmla="*/ 1613473 w 2683192"/>
                <a:gd name="connsiteY12" fmla="*/ 2794592 h 2794635"/>
                <a:gd name="connsiteX13" fmla="*/ 1566067 w 2683192"/>
                <a:gd name="connsiteY13" fmla="*/ 2663947 h 2794635"/>
                <a:gd name="connsiteX14" fmla="*/ 1633704 w 2683192"/>
                <a:gd name="connsiteY14" fmla="*/ 2496184 h 2794635"/>
                <a:gd name="connsiteX15" fmla="*/ 1691654 w 2683192"/>
                <a:gd name="connsiteY15" fmla="*/ 2319333 h 2794635"/>
                <a:gd name="connsiteX16" fmla="*/ 1342325 w 2683192"/>
                <a:gd name="connsiteY16" fmla="*/ 1998464 h 2794635"/>
                <a:gd name="connsiteX17" fmla="*/ 992995 w 2683192"/>
                <a:gd name="connsiteY17" fmla="*/ 2319333 h 2794635"/>
                <a:gd name="connsiteX18" fmla="*/ 1063461 w 2683192"/>
                <a:gd name="connsiteY18" fmla="*/ 2512471 h 2794635"/>
                <a:gd name="connsiteX19" fmla="*/ 1116354 w 2683192"/>
                <a:gd name="connsiteY19" fmla="*/ 2652032 h 2794635"/>
                <a:gd name="connsiteX20" fmla="*/ 1113268 w 2683192"/>
                <a:gd name="connsiteY20" fmla="*/ 2678435 h 2794635"/>
                <a:gd name="connsiteX21" fmla="*/ 1071177 w 2683192"/>
                <a:gd name="connsiteY21" fmla="*/ 2794592 h 2794635"/>
                <a:gd name="connsiteX22" fmla="*/ 5786 w 2683192"/>
                <a:gd name="connsiteY22" fmla="*/ 2794592 h 2794635"/>
                <a:gd name="connsiteX23" fmla="*/ 5786 w 2683192"/>
                <a:gd name="connsiteY23" fmla="*/ 5786 h 2794635"/>
                <a:gd name="connsiteX24" fmla="*/ 2678692 w 2683192"/>
                <a:gd name="connsiteY24" fmla="*/ 5786 h 279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3192" h="2794635">
                  <a:moveTo>
                    <a:pt x="2678692" y="5786"/>
                  </a:moveTo>
                  <a:lnTo>
                    <a:pt x="2678692" y="1117211"/>
                  </a:lnTo>
                  <a:cubicBezTo>
                    <a:pt x="2638144" y="1133156"/>
                    <a:pt x="2595196" y="1158530"/>
                    <a:pt x="2553448" y="1166760"/>
                  </a:cubicBezTo>
                  <a:cubicBezTo>
                    <a:pt x="2493355" y="1178762"/>
                    <a:pt x="2440119" y="1132299"/>
                    <a:pt x="2392714" y="1096123"/>
                  </a:cubicBezTo>
                  <a:cubicBezTo>
                    <a:pt x="2341793" y="1057375"/>
                    <a:pt x="2283928" y="1035772"/>
                    <a:pt x="2223149" y="1035772"/>
                  </a:cubicBezTo>
                  <a:cubicBezTo>
                    <a:pt x="2053157" y="1035772"/>
                    <a:pt x="1915568" y="1198907"/>
                    <a:pt x="1915568" y="1400189"/>
                  </a:cubicBezTo>
                  <a:cubicBezTo>
                    <a:pt x="1915568" y="1601472"/>
                    <a:pt x="2053157" y="1764606"/>
                    <a:pt x="2223149" y="1764606"/>
                  </a:cubicBezTo>
                  <a:cubicBezTo>
                    <a:pt x="2292672" y="1764606"/>
                    <a:pt x="2351308" y="1735631"/>
                    <a:pt x="2408144" y="1691140"/>
                  </a:cubicBezTo>
                  <a:cubicBezTo>
                    <a:pt x="2447577" y="1660279"/>
                    <a:pt x="2494212" y="1634733"/>
                    <a:pt x="2541961" y="1636019"/>
                  </a:cubicBezTo>
                  <a:cubicBezTo>
                    <a:pt x="2550276" y="1636276"/>
                    <a:pt x="2558849" y="1637305"/>
                    <a:pt x="2567421" y="1639276"/>
                  </a:cubicBezTo>
                  <a:cubicBezTo>
                    <a:pt x="2604711" y="1648106"/>
                    <a:pt x="2642345" y="1668937"/>
                    <a:pt x="2678692" y="1683253"/>
                  </a:cubicBezTo>
                  <a:lnTo>
                    <a:pt x="2678692" y="2794592"/>
                  </a:lnTo>
                  <a:lnTo>
                    <a:pt x="1613473" y="2794592"/>
                  </a:lnTo>
                  <a:cubicBezTo>
                    <a:pt x="1598214" y="2752587"/>
                    <a:pt x="1574040" y="2707667"/>
                    <a:pt x="1566067" y="2663947"/>
                  </a:cubicBezTo>
                  <a:cubicBezTo>
                    <a:pt x="1554494" y="2601025"/>
                    <a:pt x="1598986" y="2545733"/>
                    <a:pt x="1633704" y="2496184"/>
                  </a:cubicBezTo>
                  <a:cubicBezTo>
                    <a:pt x="1670737" y="2443120"/>
                    <a:pt x="1691654" y="2382512"/>
                    <a:pt x="1691654" y="2319333"/>
                  </a:cubicBezTo>
                  <a:cubicBezTo>
                    <a:pt x="1691654" y="2142139"/>
                    <a:pt x="1535292" y="1998464"/>
                    <a:pt x="1342325" y="1998464"/>
                  </a:cubicBezTo>
                  <a:cubicBezTo>
                    <a:pt x="1149272" y="1998464"/>
                    <a:pt x="992995" y="2142054"/>
                    <a:pt x="992995" y="2319333"/>
                  </a:cubicBezTo>
                  <a:cubicBezTo>
                    <a:pt x="992995" y="2391685"/>
                    <a:pt x="1020856" y="2453064"/>
                    <a:pt x="1063461" y="2512471"/>
                  </a:cubicBezTo>
                  <a:cubicBezTo>
                    <a:pt x="1092951" y="2553619"/>
                    <a:pt x="1117468" y="2602054"/>
                    <a:pt x="1116354" y="2652032"/>
                  </a:cubicBezTo>
                  <a:cubicBezTo>
                    <a:pt x="1116097" y="2660861"/>
                    <a:pt x="1115154" y="2669691"/>
                    <a:pt x="1113268" y="2678435"/>
                  </a:cubicBezTo>
                  <a:cubicBezTo>
                    <a:pt x="1104867" y="2717525"/>
                    <a:pt x="1084979" y="2756787"/>
                    <a:pt x="1071177" y="2794592"/>
                  </a:cubicBezTo>
                  <a:lnTo>
                    <a:pt x="5786" y="2794592"/>
                  </a:lnTo>
                  <a:lnTo>
                    <a:pt x="5786" y="5786"/>
                  </a:lnTo>
                  <a:lnTo>
                    <a:pt x="2678692" y="5786"/>
                  </a:ln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endParaRPr lang="en-US"/>
            </a:p>
          </p:txBody>
        </p:sp>
        <p:pic>
          <p:nvPicPr>
            <p:cNvPr id="24" name="Picture 6" descr="Image result for sccm">
              <a:extLst>
                <a:ext uri="{FF2B5EF4-FFF2-40B4-BE49-F238E27FC236}">
                  <a16:creationId xmlns:a16="http://schemas.microsoft.com/office/drawing/2014/main" id="{77853D37-5925-49F2-8C9F-56C9E3D21A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492766">
              <a:off x="1227458" y="2138097"/>
              <a:ext cx="3175000" cy="1708063"/>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Graphic 29">
            <a:extLst>
              <a:ext uri="{FF2B5EF4-FFF2-40B4-BE49-F238E27FC236}">
                <a16:creationId xmlns:a16="http://schemas.microsoft.com/office/drawing/2014/main" id="{4CEBB348-DA67-4C0A-BE77-F524E6D0AC0F}"/>
              </a:ext>
            </a:extLst>
          </p:cNvPr>
          <p:cNvSpPr/>
          <p:nvPr/>
        </p:nvSpPr>
        <p:spPr>
          <a:xfrm>
            <a:off x="5342903" y="2491166"/>
            <a:ext cx="1518523" cy="2034247"/>
          </a:xfrm>
          <a:custGeom>
            <a:avLst/>
            <a:gdLst>
              <a:gd name="connsiteX0" fmla="*/ 177451 w 1009650"/>
              <a:gd name="connsiteY0" fmla="*/ 392240 h 1352550"/>
              <a:gd name="connsiteX1" fmla="*/ 114014 w 1009650"/>
              <a:gd name="connsiteY1" fmla="*/ 414909 h 1352550"/>
              <a:gd name="connsiteX2" fmla="*/ 53912 w 1009650"/>
              <a:gd name="connsiteY2" fmla="*/ 441293 h 1352550"/>
              <a:gd name="connsiteX3" fmla="*/ 7144 w 1009650"/>
              <a:gd name="connsiteY3" fmla="*/ 422720 h 1352550"/>
              <a:gd name="connsiteX4" fmla="*/ 7144 w 1009650"/>
              <a:gd name="connsiteY4" fmla="*/ 7144 h 1352550"/>
              <a:gd name="connsiteX5" fmla="*/ 405384 w 1009650"/>
              <a:gd name="connsiteY5" fmla="*/ 7144 h 1352550"/>
              <a:gd name="connsiteX6" fmla="*/ 421100 w 1009650"/>
              <a:gd name="connsiteY6" fmla="*/ 50673 h 1352550"/>
              <a:gd name="connsiteX7" fmla="*/ 422339 w 1009650"/>
              <a:gd name="connsiteY7" fmla="*/ 60484 h 1352550"/>
              <a:gd name="connsiteX8" fmla="*/ 402526 w 1009650"/>
              <a:gd name="connsiteY8" fmla="*/ 112681 h 1352550"/>
              <a:gd name="connsiteX9" fmla="*/ 376238 w 1009650"/>
              <a:gd name="connsiteY9" fmla="*/ 184880 h 1352550"/>
              <a:gd name="connsiteX10" fmla="*/ 506825 w 1009650"/>
              <a:gd name="connsiteY10" fmla="*/ 304800 h 1352550"/>
              <a:gd name="connsiteX11" fmla="*/ 637413 w 1009650"/>
              <a:gd name="connsiteY11" fmla="*/ 184880 h 1352550"/>
              <a:gd name="connsiteX12" fmla="*/ 615791 w 1009650"/>
              <a:gd name="connsiteY12" fmla="*/ 118777 h 1352550"/>
              <a:gd name="connsiteX13" fmla="*/ 590550 w 1009650"/>
              <a:gd name="connsiteY13" fmla="*/ 56102 h 1352550"/>
              <a:gd name="connsiteX14" fmla="*/ 608267 w 1009650"/>
              <a:gd name="connsiteY14" fmla="*/ 7239 h 1352550"/>
              <a:gd name="connsiteX15" fmla="*/ 1006507 w 1009650"/>
              <a:gd name="connsiteY15" fmla="*/ 7239 h 1352550"/>
              <a:gd name="connsiteX16" fmla="*/ 1006507 w 1009650"/>
              <a:gd name="connsiteY16" fmla="*/ 422815 h 1352550"/>
              <a:gd name="connsiteX17" fmla="*/ 959644 w 1009650"/>
              <a:gd name="connsiteY17" fmla="*/ 441389 h 1352550"/>
              <a:gd name="connsiteX18" fmla="*/ 899541 w 1009650"/>
              <a:gd name="connsiteY18" fmla="*/ 415004 h 1352550"/>
              <a:gd name="connsiteX19" fmla="*/ 836200 w 1009650"/>
              <a:gd name="connsiteY19" fmla="*/ 392335 h 1352550"/>
              <a:gd name="connsiteX20" fmla="*/ 721233 w 1009650"/>
              <a:gd name="connsiteY20" fmla="*/ 528638 h 1352550"/>
              <a:gd name="connsiteX21" fmla="*/ 836200 w 1009650"/>
              <a:gd name="connsiteY21" fmla="*/ 664940 h 1352550"/>
              <a:gd name="connsiteX22" fmla="*/ 905351 w 1009650"/>
              <a:gd name="connsiteY22" fmla="*/ 637413 h 1352550"/>
              <a:gd name="connsiteX23" fmla="*/ 955358 w 1009650"/>
              <a:gd name="connsiteY23" fmla="*/ 616744 h 1352550"/>
              <a:gd name="connsiteX24" fmla="*/ 964787 w 1009650"/>
              <a:gd name="connsiteY24" fmla="*/ 617982 h 1352550"/>
              <a:gd name="connsiteX25" fmla="*/ 1006412 w 1009650"/>
              <a:gd name="connsiteY25" fmla="*/ 634460 h 1352550"/>
              <a:gd name="connsiteX26" fmla="*/ 1006412 w 1009650"/>
              <a:gd name="connsiteY26" fmla="*/ 1049941 h 1352550"/>
              <a:gd name="connsiteX27" fmla="*/ 608171 w 1009650"/>
              <a:gd name="connsiteY27" fmla="*/ 1049941 h 1352550"/>
              <a:gd name="connsiteX28" fmla="*/ 590455 w 1009650"/>
              <a:gd name="connsiteY28" fmla="*/ 1098804 h 1352550"/>
              <a:gd name="connsiteX29" fmla="*/ 615696 w 1009650"/>
              <a:gd name="connsiteY29" fmla="*/ 1161479 h 1352550"/>
              <a:gd name="connsiteX30" fmla="*/ 637318 w 1009650"/>
              <a:gd name="connsiteY30" fmla="*/ 1227677 h 1352550"/>
              <a:gd name="connsiteX31" fmla="*/ 506730 w 1009650"/>
              <a:gd name="connsiteY31" fmla="*/ 1347597 h 1352550"/>
              <a:gd name="connsiteX32" fmla="*/ 376142 w 1009650"/>
              <a:gd name="connsiteY32" fmla="*/ 1227677 h 1352550"/>
              <a:gd name="connsiteX33" fmla="*/ 402431 w 1009650"/>
              <a:gd name="connsiteY33" fmla="*/ 1155478 h 1352550"/>
              <a:gd name="connsiteX34" fmla="*/ 422243 w 1009650"/>
              <a:gd name="connsiteY34" fmla="*/ 1103281 h 1352550"/>
              <a:gd name="connsiteX35" fmla="*/ 421005 w 1009650"/>
              <a:gd name="connsiteY35" fmla="*/ 1093375 h 1352550"/>
              <a:gd name="connsiteX36" fmla="*/ 405289 w 1009650"/>
              <a:gd name="connsiteY36" fmla="*/ 1049941 h 1352550"/>
              <a:gd name="connsiteX37" fmla="*/ 7144 w 1009650"/>
              <a:gd name="connsiteY37" fmla="*/ 1049941 h 1352550"/>
              <a:gd name="connsiteX38" fmla="*/ 7144 w 1009650"/>
              <a:gd name="connsiteY38" fmla="*/ 634365 h 1352550"/>
              <a:gd name="connsiteX39" fmla="*/ 48768 w 1009650"/>
              <a:gd name="connsiteY39" fmla="*/ 617887 h 1352550"/>
              <a:gd name="connsiteX40" fmla="*/ 58198 w 1009650"/>
              <a:gd name="connsiteY40" fmla="*/ 616648 h 1352550"/>
              <a:gd name="connsiteX41" fmla="*/ 108204 w 1009650"/>
              <a:gd name="connsiteY41" fmla="*/ 637318 h 1352550"/>
              <a:gd name="connsiteX42" fmla="*/ 177451 w 1009650"/>
              <a:gd name="connsiteY42" fmla="*/ 664845 h 1352550"/>
              <a:gd name="connsiteX43" fmla="*/ 292418 w 1009650"/>
              <a:gd name="connsiteY43" fmla="*/ 528542 h 1352550"/>
              <a:gd name="connsiteX44" fmla="*/ 177451 w 1009650"/>
              <a:gd name="connsiteY44" fmla="*/ 39224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9650" h="1352550">
                <a:moveTo>
                  <a:pt x="177451" y="392240"/>
                </a:moveTo>
                <a:cubicBezTo>
                  <a:pt x="154686" y="392240"/>
                  <a:pt x="133064" y="400336"/>
                  <a:pt x="114014" y="414909"/>
                </a:cubicBezTo>
                <a:cubicBezTo>
                  <a:pt x="96298" y="428435"/>
                  <a:pt x="76486" y="445770"/>
                  <a:pt x="53912" y="441293"/>
                </a:cubicBezTo>
                <a:cubicBezTo>
                  <a:pt x="38291" y="438150"/>
                  <a:pt x="22193" y="428720"/>
                  <a:pt x="7144" y="422720"/>
                </a:cubicBezTo>
                <a:lnTo>
                  <a:pt x="7144" y="7144"/>
                </a:lnTo>
                <a:lnTo>
                  <a:pt x="405384" y="7144"/>
                </a:lnTo>
                <a:cubicBezTo>
                  <a:pt x="410528" y="21336"/>
                  <a:pt x="418052" y="36004"/>
                  <a:pt x="421100" y="50673"/>
                </a:cubicBezTo>
                <a:cubicBezTo>
                  <a:pt x="421862" y="54007"/>
                  <a:pt x="422243" y="57245"/>
                  <a:pt x="422339" y="60484"/>
                </a:cubicBezTo>
                <a:cubicBezTo>
                  <a:pt x="422720" y="79153"/>
                  <a:pt x="413576" y="97345"/>
                  <a:pt x="402526" y="112681"/>
                </a:cubicBezTo>
                <a:cubicBezTo>
                  <a:pt x="386524" y="134874"/>
                  <a:pt x="376238" y="157829"/>
                  <a:pt x="376238" y="184880"/>
                </a:cubicBezTo>
                <a:cubicBezTo>
                  <a:pt x="376238" y="251174"/>
                  <a:pt x="434721" y="304800"/>
                  <a:pt x="506825" y="304800"/>
                </a:cubicBezTo>
                <a:cubicBezTo>
                  <a:pt x="579025" y="304800"/>
                  <a:pt x="637413" y="251079"/>
                  <a:pt x="637413" y="184880"/>
                </a:cubicBezTo>
                <a:cubicBezTo>
                  <a:pt x="637413" y="161163"/>
                  <a:pt x="629603" y="138589"/>
                  <a:pt x="615791" y="118777"/>
                </a:cubicBezTo>
                <a:cubicBezTo>
                  <a:pt x="602837" y="100298"/>
                  <a:pt x="586264" y="79534"/>
                  <a:pt x="590550" y="56102"/>
                </a:cubicBezTo>
                <a:cubicBezTo>
                  <a:pt x="593503" y="39814"/>
                  <a:pt x="602552" y="22955"/>
                  <a:pt x="608267" y="7239"/>
                </a:cubicBezTo>
                <a:lnTo>
                  <a:pt x="1006507" y="7239"/>
                </a:lnTo>
                <a:lnTo>
                  <a:pt x="1006507" y="422815"/>
                </a:lnTo>
                <a:cubicBezTo>
                  <a:pt x="991457" y="428720"/>
                  <a:pt x="975265" y="438245"/>
                  <a:pt x="959644" y="441389"/>
                </a:cubicBezTo>
                <a:cubicBezTo>
                  <a:pt x="937070" y="445865"/>
                  <a:pt x="917258" y="428530"/>
                  <a:pt x="899541" y="415004"/>
                </a:cubicBezTo>
                <a:cubicBezTo>
                  <a:pt x="880491" y="400526"/>
                  <a:pt x="858774" y="392335"/>
                  <a:pt x="836200" y="392335"/>
                </a:cubicBezTo>
                <a:cubicBezTo>
                  <a:pt x="772668" y="392335"/>
                  <a:pt x="721233" y="453390"/>
                  <a:pt x="721233" y="528638"/>
                </a:cubicBezTo>
                <a:cubicBezTo>
                  <a:pt x="721233" y="603885"/>
                  <a:pt x="772668" y="664940"/>
                  <a:pt x="836200" y="664940"/>
                </a:cubicBezTo>
                <a:cubicBezTo>
                  <a:pt x="862013" y="664940"/>
                  <a:pt x="884110" y="654082"/>
                  <a:pt x="905351" y="637413"/>
                </a:cubicBezTo>
                <a:cubicBezTo>
                  <a:pt x="920115" y="625888"/>
                  <a:pt x="937546" y="616363"/>
                  <a:pt x="955358" y="616744"/>
                </a:cubicBezTo>
                <a:cubicBezTo>
                  <a:pt x="958501" y="616839"/>
                  <a:pt x="961644" y="617220"/>
                  <a:pt x="964787" y="617982"/>
                </a:cubicBezTo>
                <a:cubicBezTo>
                  <a:pt x="978789" y="621316"/>
                  <a:pt x="992886" y="629031"/>
                  <a:pt x="1006412" y="634460"/>
                </a:cubicBezTo>
                <a:lnTo>
                  <a:pt x="1006412" y="1049941"/>
                </a:lnTo>
                <a:lnTo>
                  <a:pt x="608171" y="1049941"/>
                </a:lnTo>
                <a:cubicBezTo>
                  <a:pt x="602456" y="1065657"/>
                  <a:pt x="593408" y="1082516"/>
                  <a:pt x="590455" y="1098804"/>
                </a:cubicBezTo>
                <a:cubicBezTo>
                  <a:pt x="586169" y="1122331"/>
                  <a:pt x="602742" y="1143000"/>
                  <a:pt x="615696" y="1161479"/>
                </a:cubicBezTo>
                <a:cubicBezTo>
                  <a:pt x="629603" y="1181291"/>
                  <a:pt x="637318" y="1203960"/>
                  <a:pt x="637318" y="1227677"/>
                </a:cubicBezTo>
                <a:cubicBezTo>
                  <a:pt x="637318" y="1293971"/>
                  <a:pt x="578834" y="1347597"/>
                  <a:pt x="506730" y="1347597"/>
                </a:cubicBezTo>
                <a:cubicBezTo>
                  <a:pt x="434626" y="1347597"/>
                  <a:pt x="376142" y="1293876"/>
                  <a:pt x="376142" y="1227677"/>
                </a:cubicBezTo>
                <a:cubicBezTo>
                  <a:pt x="376142" y="1200626"/>
                  <a:pt x="386524" y="1177671"/>
                  <a:pt x="402431" y="1155478"/>
                </a:cubicBezTo>
                <a:cubicBezTo>
                  <a:pt x="413480" y="1140143"/>
                  <a:pt x="422624" y="1121950"/>
                  <a:pt x="422243" y="1103281"/>
                </a:cubicBezTo>
                <a:cubicBezTo>
                  <a:pt x="422148" y="1100042"/>
                  <a:pt x="421767" y="1096709"/>
                  <a:pt x="421005" y="1093375"/>
                </a:cubicBezTo>
                <a:cubicBezTo>
                  <a:pt x="417862" y="1078801"/>
                  <a:pt x="410432" y="1064038"/>
                  <a:pt x="405289" y="1049941"/>
                </a:cubicBezTo>
                <a:lnTo>
                  <a:pt x="7144" y="1049941"/>
                </a:lnTo>
                <a:lnTo>
                  <a:pt x="7144" y="634365"/>
                </a:lnTo>
                <a:cubicBezTo>
                  <a:pt x="20765" y="629031"/>
                  <a:pt x="34766" y="621221"/>
                  <a:pt x="48768" y="617887"/>
                </a:cubicBezTo>
                <a:cubicBezTo>
                  <a:pt x="51911" y="617125"/>
                  <a:pt x="55150" y="616839"/>
                  <a:pt x="58198" y="616648"/>
                </a:cubicBezTo>
                <a:cubicBezTo>
                  <a:pt x="76105" y="616172"/>
                  <a:pt x="93440" y="625697"/>
                  <a:pt x="108204" y="637318"/>
                </a:cubicBezTo>
                <a:cubicBezTo>
                  <a:pt x="129445" y="653987"/>
                  <a:pt x="151543" y="664845"/>
                  <a:pt x="177451" y="664845"/>
                </a:cubicBezTo>
                <a:cubicBezTo>
                  <a:pt x="240887" y="664845"/>
                  <a:pt x="292418" y="603790"/>
                  <a:pt x="292418" y="528542"/>
                </a:cubicBezTo>
                <a:cubicBezTo>
                  <a:pt x="292418" y="453295"/>
                  <a:pt x="240983" y="392240"/>
                  <a:pt x="177451" y="392240"/>
                </a:cubicBezTo>
                <a:close/>
              </a:path>
            </a:pathLst>
          </a:custGeom>
          <a:ln/>
        </p:spPr>
        <p:style>
          <a:lnRef idx="1">
            <a:schemeClr val="accent6"/>
          </a:lnRef>
          <a:fillRef idx="3">
            <a:schemeClr val="accent6"/>
          </a:fillRef>
          <a:effectRef idx="2">
            <a:schemeClr val="accent6"/>
          </a:effectRef>
          <a:fontRef idx="minor">
            <a:schemeClr val="lt1"/>
          </a:fontRef>
        </p:style>
        <p:txBody>
          <a:bodyPr rtlCol="0" anchor="ctr"/>
          <a:lstStyle/>
          <a:p>
            <a:endParaRPr lang="en-US"/>
          </a:p>
        </p:txBody>
      </p:sp>
      <p:pic>
        <p:nvPicPr>
          <p:cNvPr id="26" name="Picture 2" descr="https://27jts3o00yy49vo2y30wem91-wpengine.netdna-ssl.com/wp-content/uploads/2018/06/cropped-Lansweeper_Logo-3-270x48.png">
            <a:extLst>
              <a:ext uri="{FF2B5EF4-FFF2-40B4-BE49-F238E27FC236}">
                <a16:creationId xmlns:a16="http://schemas.microsoft.com/office/drawing/2014/main" id="{C0EA7127-F4B0-4D35-B45B-A714C5C7A9F1}"/>
              </a:ext>
            </a:extLst>
          </p:cNvPr>
          <p:cNvPicPr>
            <a:picLocks noGrp="1" noChangeAspect="1" noChangeArrowheads="1"/>
          </p:cNvPicPr>
          <p:nvPr>
            <p:ph idx="1"/>
          </p:nvPr>
        </p:nvPicPr>
        <p:blipFill>
          <a:blip r:embed="rId12">
            <a:extLst>
              <a:ext uri="{28A0092B-C50C-407E-A947-70E740481C1C}">
                <a14:useLocalDpi xmlns:a14="http://schemas.microsoft.com/office/drawing/2010/main" val="0"/>
              </a:ext>
            </a:extLst>
          </a:blip>
          <a:stretch>
            <a:fillRect/>
          </a:stretch>
        </p:blipFill>
        <p:spPr bwMode="auto">
          <a:xfrm rot="18816110">
            <a:off x="5289712" y="3144880"/>
            <a:ext cx="1694354" cy="301220"/>
          </a:xfrm>
          <a:prstGeom prst="rect">
            <a:avLst/>
          </a:prstGeom>
          <a:noFill/>
          <a:extLst>
            <a:ext uri="{909E8E84-426E-40DD-AFC4-6F175D3DCCD1}">
              <a14:hiddenFill xmlns:a14="http://schemas.microsoft.com/office/drawing/2010/main">
                <a:solidFill>
                  <a:srgbClr val="FFFFFF"/>
                </a:solidFill>
              </a14:hiddenFill>
            </a:ext>
          </a:extLst>
        </p:spPr>
      </p:pic>
      <p:sp>
        <p:nvSpPr>
          <p:cNvPr id="27" name="Graphic 1035">
            <a:extLst>
              <a:ext uri="{FF2B5EF4-FFF2-40B4-BE49-F238E27FC236}">
                <a16:creationId xmlns:a16="http://schemas.microsoft.com/office/drawing/2014/main" id="{D33F775A-6DE5-47E3-9C76-5AEB9651272D}"/>
              </a:ext>
            </a:extLst>
          </p:cNvPr>
          <p:cNvSpPr/>
          <p:nvPr/>
        </p:nvSpPr>
        <p:spPr>
          <a:xfrm>
            <a:off x="3418490" y="2498669"/>
            <a:ext cx="2372634" cy="1571870"/>
          </a:xfrm>
          <a:custGeom>
            <a:avLst/>
            <a:gdLst>
              <a:gd name="connsiteX0" fmla="*/ 117729 w 1524000"/>
              <a:gd name="connsiteY0" fmla="*/ 377571 h 1009650"/>
              <a:gd name="connsiteX1" fmla="*/ 178689 w 1524000"/>
              <a:gd name="connsiteY1" fmla="*/ 399288 h 1009650"/>
              <a:gd name="connsiteX2" fmla="*/ 236506 w 1524000"/>
              <a:gd name="connsiteY2" fmla="*/ 424720 h 1009650"/>
              <a:gd name="connsiteX3" fmla="*/ 281559 w 1524000"/>
              <a:gd name="connsiteY3" fmla="*/ 406813 h 1009650"/>
              <a:gd name="connsiteX4" fmla="*/ 281559 w 1524000"/>
              <a:gd name="connsiteY4" fmla="*/ 7144 h 1009650"/>
              <a:gd name="connsiteX5" fmla="*/ 664655 w 1524000"/>
              <a:gd name="connsiteY5" fmla="*/ 7144 h 1009650"/>
              <a:gd name="connsiteX6" fmla="*/ 679704 w 1524000"/>
              <a:gd name="connsiteY6" fmla="*/ 48958 h 1009650"/>
              <a:gd name="connsiteX7" fmla="*/ 680847 w 1524000"/>
              <a:gd name="connsiteY7" fmla="*/ 58483 h 1009650"/>
              <a:gd name="connsiteX8" fmla="*/ 661892 w 1524000"/>
              <a:gd name="connsiteY8" fmla="*/ 108680 h 1009650"/>
              <a:gd name="connsiteX9" fmla="*/ 636556 w 1524000"/>
              <a:gd name="connsiteY9" fmla="*/ 178118 h 1009650"/>
              <a:gd name="connsiteX10" fmla="*/ 762190 w 1524000"/>
              <a:gd name="connsiteY10" fmla="*/ 293465 h 1009650"/>
              <a:gd name="connsiteX11" fmla="*/ 887825 w 1524000"/>
              <a:gd name="connsiteY11" fmla="*/ 178118 h 1009650"/>
              <a:gd name="connsiteX12" fmla="*/ 866965 w 1524000"/>
              <a:gd name="connsiteY12" fmla="*/ 114491 h 1009650"/>
              <a:gd name="connsiteX13" fmla="*/ 842677 w 1524000"/>
              <a:gd name="connsiteY13" fmla="*/ 54197 h 1009650"/>
              <a:gd name="connsiteX14" fmla="*/ 859727 w 1524000"/>
              <a:gd name="connsiteY14" fmla="*/ 7144 h 1009650"/>
              <a:gd name="connsiteX15" fmla="*/ 1242822 w 1524000"/>
              <a:gd name="connsiteY15" fmla="*/ 7144 h 1009650"/>
              <a:gd name="connsiteX16" fmla="*/ 1242822 w 1524000"/>
              <a:gd name="connsiteY16" fmla="*/ 406813 h 1009650"/>
              <a:gd name="connsiteX17" fmla="*/ 1287780 w 1524000"/>
              <a:gd name="connsiteY17" fmla="*/ 424720 h 1009650"/>
              <a:gd name="connsiteX18" fmla="*/ 1345597 w 1524000"/>
              <a:gd name="connsiteY18" fmla="*/ 399288 h 1009650"/>
              <a:gd name="connsiteX19" fmla="*/ 1406557 w 1524000"/>
              <a:gd name="connsiteY19" fmla="*/ 377571 h 1009650"/>
              <a:gd name="connsiteX20" fmla="*/ 1517142 w 1524000"/>
              <a:gd name="connsiteY20" fmla="*/ 508635 h 1009650"/>
              <a:gd name="connsiteX21" fmla="*/ 1406557 w 1524000"/>
              <a:gd name="connsiteY21" fmla="*/ 639699 h 1009650"/>
              <a:gd name="connsiteX22" fmla="*/ 1339977 w 1524000"/>
              <a:gd name="connsiteY22" fmla="*/ 613220 h 1009650"/>
              <a:gd name="connsiteX23" fmla="*/ 1291876 w 1524000"/>
              <a:gd name="connsiteY23" fmla="*/ 593408 h 1009650"/>
              <a:gd name="connsiteX24" fmla="*/ 1282827 w 1524000"/>
              <a:gd name="connsiteY24" fmla="*/ 594646 h 1009650"/>
              <a:gd name="connsiteX25" fmla="*/ 1242727 w 1524000"/>
              <a:gd name="connsiteY25" fmla="*/ 610457 h 1009650"/>
              <a:gd name="connsiteX26" fmla="*/ 1242727 w 1524000"/>
              <a:gd name="connsiteY26" fmla="*/ 1010126 h 1009650"/>
              <a:gd name="connsiteX27" fmla="*/ 281559 w 1524000"/>
              <a:gd name="connsiteY27" fmla="*/ 1010126 h 1009650"/>
              <a:gd name="connsiteX28" fmla="*/ 281559 w 1524000"/>
              <a:gd name="connsiteY28" fmla="*/ 610457 h 1009650"/>
              <a:gd name="connsiteX29" fmla="*/ 241554 w 1524000"/>
              <a:gd name="connsiteY29" fmla="*/ 594646 h 1009650"/>
              <a:gd name="connsiteX30" fmla="*/ 232410 w 1524000"/>
              <a:gd name="connsiteY30" fmla="*/ 593408 h 1009650"/>
              <a:gd name="connsiteX31" fmla="*/ 184309 w 1524000"/>
              <a:gd name="connsiteY31" fmla="*/ 613220 h 1009650"/>
              <a:gd name="connsiteX32" fmla="*/ 117729 w 1524000"/>
              <a:gd name="connsiteY32" fmla="*/ 639699 h 1009650"/>
              <a:gd name="connsiteX33" fmla="*/ 7144 w 1524000"/>
              <a:gd name="connsiteY33" fmla="*/ 508635 h 1009650"/>
              <a:gd name="connsiteX34" fmla="*/ 117729 w 1524000"/>
              <a:gd name="connsiteY34" fmla="*/ 377571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24000" h="1009650">
                <a:moveTo>
                  <a:pt x="117729" y="377571"/>
                </a:moveTo>
                <a:cubicBezTo>
                  <a:pt x="139541" y="377571"/>
                  <a:pt x="160401" y="385382"/>
                  <a:pt x="178689" y="399288"/>
                </a:cubicBezTo>
                <a:cubicBezTo>
                  <a:pt x="195739" y="412242"/>
                  <a:pt x="214884" y="429006"/>
                  <a:pt x="236506" y="424720"/>
                </a:cubicBezTo>
                <a:cubicBezTo>
                  <a:pt x="251555" y="421672"/>
                  <a:pt x="267081" y="412623"/>
                  <a:pt x="281559" y="406813"/>
                </a:cubicBezTo>
                <a:lnTo>
                  <a:pt x="281559" y="7144"/>
                </a:lnTo>
                <a:lnTo>
                  <a:pt x="664655" y="7144"/>
                </a:lnTo>
                <a:cubicBezTo>
                  <a:pt x="669608" y="20765"/>
                  <a:pt x="676751" y="34957"/>
                  <a:pt x="679704" y="48958"/>
                </a:cubicBezTo>
                <a:cubicBezTo>
                  <a:pt x="680371" y="52102"/>
                  <a:pt x="680752" y="55340"/>
                  <a:pt x="680847" y="58483"/>
                </a:cubicBezTo>
                <a:cubicBezTo>
                  <a:pt x="681323" y="76486"/>
                  <a:pt x="672465" y="93917"/>
                  <a:pt x="661892" y="108680"/>
                </a:cubicBezTo>
                <a:cubicBezTo>
                  <a:pt x="646557" y="130016"/>
                  <a:pt x="636556" y="152114"/>
                  <a:pt x="636556" y="178118"/>
                </a:cubicBezTo>
                <a:cubicBezTo>
                  <a:pt x="636556" y="241840"/>
                  <a:pt x="692849" y="293465"/>
                  <a:pt x="762190" y="293465"/>
                </a:cubicBezTo>
                <a:cubicBezTo>
                  <a:pt x="831533" y="293465"/>
                  <a:pt x="887825" y="241840"/>
                  <a:pt x="887825" y="178118"/>
                </a:cubicBezTo>
                <a:cubicBezTo>
                  <a:pt x="887825" y="155353"/>
                  <a:pt x="880301" y="133541"/>
                  <a:pt x="866965" y="114491"/>
                </a:cubicBezTo>
                <a:cubicBezTo>
                  <a:pt x="854488" y="96679"/>
                  <a:pt x="838486" y="76771"/>
                  <a:pt x="842677" y="54197"/>
                </a:cubicBezTo>
                <a:cubicBezTo>
                  <a:pt x="845534" y="38481"/>
                  <a:pt x="854297" y="22384"/>
                  <a:pt x="859727" y="7144"/>
                </a:cubicBezTo>
                <a:lnTo>
                  <a:pt x="1242822" y="7144"/>
                </a:lnTo>
                <a:lnTo>
                  <a:pt x="1242822" y="406813"/>
                </a:lnTo>
                <a:cubicBezTo>
                  <a:pt x="1257300" y="412528"/>
                  <a:pt x="1272826" y="421672"/>
                  <a:pt x="1287780" y="424720"/>
                </a:cubicBezTo>
                <a:cubicBezTo>
                  <a:pt x="1309497" y="429006"/>
                  <a:pt x="1328547" y="412337"/>
                  <a:pt x="1345597" y="399288"/>
                </a:cubicBezTo>
                <a:cubicBezTo>
                  <a:pt x="1363885" y="385382"/>
                  <a:pt x="1384745" y="377571"/>
                  <a:pt x="1406557" y="377571"/>
                </a:cubicBezTo>
                <a:cubicBezTo>
                  <a:pt x="1467612" y="377571"/>
                  <a:pt x="1517142" y="436245"/>
                  <a:pt x="1517142" y="508635"/>
                </a:cubicBezTo>
                <a:cubicBezTo>
                  <a:pt x="1517142" y="581025"/>
                  <a:pt x="1467612" y="639699"/>
                  <a:pt x="1406557" y="639699"/>
                </a:cubicBezTo>
                <a:cubicBezTo>
                  <a:pt x="1381601" y="639699"/>
                  <a:pt x="1360456" y="629222"/>
                  <a:pt x="1339977" y="613220"/>
                </a:cubicBezTo>
                <a:cubicBezTo>
                  <a:pt x="1325785" y="602075"/>
                  <a:pt x="1309021" y="592931"/>
                  <a:pt x="1291876" y="593408"/>
                </a:cubicBezTo>
                <a:cubicBezTo>
                  <a:pt x="1288923" y="593503"/>
                  <a:pt x="1285780" y="593884"/>
                  <a:pt x="1282827" y="594646"/>
                </a:cubicBezTo>
                <a:cubicBezTo>
                  <a:pt x="1269302" y="597789"/>
                  <a:pt x="1255776" y="605219"/>
                  <a:pt x="1242727" y="610457"/>
                </a:cubicBezTo>
                <a:lnTo>
                  <a:pt x="1242727" y="1010126"/>
                </a:lnTo>
                <a:lnTo>
                  <a:pt x="281559" y="1010126"/>
                </a:lnTo>
                <a:lnTo>
                  <a:pt x="281559" y="610457"/>
                </a:lnTo>
                <a:cubicBezTo>
                  <a:pt x="268510" y="605314"/>
                  <a:pt x="254984" y="597789"/>
                  <a:pt x="241554" y="594646"/>
                </a:cubicBezTo>
                <a:cubicBezTo>
                  <a:pt x="238506" y="593884"/>
                  <a:pt x="235458" y="593503"/>
                  <a:pt x="232410" y="593408"/>
                </a:cubicBezTo>
                <a:cubicBezTo>
                  <a:pt x="215265" y="592931"/>
                  <a:pt x="198501" y="602075"/>
                  <a:pt x="184309" y="613220"/>
                </a:cubicBezTo>
                <a:cubicBezTo>
                  <a:pt x="163830" y="629222"/>
                  <a:pt x="142685" y="639699"/>
                  <a:pt x="117729" y="639699"/>
                </a:cubicBezTo>
                <a:cubicBezTo>
                  <a:pt x="56674" y="639699"/>
                  <a:pt x="7144" y="581025"/>
                  <a:pt x="7144" y="508635"/>
                </a:cubicBezTo>
                <a:cubicBezTo>
                  <a:pt x="7144" y="436245"/>
                  <a:pt x="56674" y="377571"/>
                  <a:pt x="117729" y="377571"/>
                </a:cubicBezTo>
                <a:close/>
              </a:path>
            </a:pathLst>
          </a:custGeom>
          <a:blipFill dpi="0" rotWithShape="1">
            <a:blip r:embed="rId13"/>
            <a:srcRect/>
            <a:stretch>
              <a:fillRect t="-35000" b="-35000"/>
            </a:stretch>
          </a:blipFill>
          <a:ln w="12700" cap="flat">
            <a:solidFill>
              <a:schemeClr val="bg2">
                <a:lumMod val="90000"/>
              </a:schemeClr>
            </a:solidFill>
            <a:prstDash val="solid"/>
            <a:miter/>
          </a:ln>
          <a:effectLst>
            <a:outerShdw blurRad="50800" dist="38100" dir="16200000" rotWithShape="0">
              <a:prstClr val="black">
                <a:alpha val="40000"/>
              </a:prstClr>
            </a:outerShdw>
          </a:effectLst>
        </p:spPr>
        <p:txBody>
          <a:bodyPr rtlCol="0" anchor="ctr"/>
          <a:lstStyle/>
          <a:p>
            <a:endParaRPr lang="en-US"/>
          </a:p>
        </p:txBody>
      </p:sp>
      <p:sp>
        <p:nvSpPr>
          <p:cNvPr id="28" name="Title 1">
            <a:extLst>
              <a:ext uri="{FF2B5EF4-FFF2-40B4-BE49-F238E27FC236}">
                <a16:creationId xmlns:a16="http://schemas.microsoft.com/office/drawing/2014/main" id="{9DD11356-4628-4363-9ADC-D22F00FE7645}"/>
              </a:ext>
            </a:extLst>
          </p:cNvPr>
          <p:cNvSpPr>
            <a:spLocks noGrp="1"/>
          </p:cNvSpPr>
          <p:nvPr>
            <p:ph type="title"/>
          </p:nvPr>
        </p:nvSpPr>
        <p:spPr>
          <a:xfrm>
            <a:off x="15240" y="2278549"/>
            <a:ext cx="8576302" cy="1036638"/>
          </a:xfrm>
        </p:spPr>
        <p:txBody>
          <a:bodyPr>
            <a:noAutofit/>
          </a:bodyPr>
          <a:lstStyle/>
          <a:p>
            <a:r>
              <a:rPr lang="en-US" sz="3200" dirty="0"/>
              <a:t>The CMDB will map entire systems quickly &amp; easily</a:t>
            </a:r>
          </a:p>
        </p:txBody>
      </p:sp>
    </p:spTree>
    <p:extLst>
      <p:ext uri="{BB962C8B-B14F-4D97-AF65-F5344CB8AC3E}">
        <p14:creationId xmlns:p14="http://schemas.microsoft.com/office/powerpoint/2010/main" val="31931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77778E-7 1.48148E-6 L 0.00677 -0.40957 " pathEditMode="relative" rAng="0" ptsTypes="AA">
                                      <p:cBhvr>
                                        <p:cTn id="6" dur="2000" fill="hold"/>
                                        <p:tgtEl>
                                          <p:spTgt spid="28"/>
                                        </p:tgtEl>
                                        <p:attrNameLst>
                                          <p:attrName>ppt_x</p:attrName>
                                          <p:attrName>ppt_y</p:attrName>
                                        </p:attrNameLst>
                                      </p:cBhvr>
                                      <p:rCtr x="330" y="-20494"/>
                                    </p:animMotion>
                                  </p:childTnLst>
                                </p:cTn>
                              </p:par>
                            </p:childTnLst>
                          </p:cTn>
                        </p:par>
                        <p:par>
                          <p:cTn id="7" fill="hold">
                            <p:stCondLst>
                              <p:cond delay="2000"/>
                            </p:stCondLst>
                            <p:childTnLst>
                              <p:par>
                                <p:cTn id="8" presetID="2" presetClass="entr" presetSubtype="4"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47"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350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55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par>
                          <p:cTn id="44" fill="hold">
                            <p:stCondLst>
                              <p:cond delay="6000"/>
                            </p:stCondLst>
                            <p:childTnLst>
                              <p:par>
                                <p:cTn id="45" presetID="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6500"/>
                            </p:stCondLst>
                            <p:childTnLst>
                              <p:par>
                                <p:cTn id="50" presetID="1"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53" presetClass="entr" presetSubtype="16"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7" name="Title 36">
            <a:extLst>
              <a:ext uri="{FF2B5EF4-FFF2-40B4-BE49-F238E27FC236}">
                <a16:creationId xmlns:a16="http://schemas.microsoft.com/office/drawing/2014/main" id="{521CD845-1F33-46C0-998F-CBD285504C1E}"/>
              </a:ext>
            </a:extLst>
          </p:cNvPr>
          <p:cNvSpPr>
            <a:spLocks noGrp="1"/>
          </p:cNvSpPr>
          <p:nvPr>
            <p:ph type="title"/>
          </p:nvPr>
        </p:nvSpPr>
        <p:spPr>
          <a:xfrm>
            <a:off x="457200" y="205978"/>
            <a:ext cx="8229600" cy="1058941"/>
          </a:xfrm>
        </p:spPr>
        <p:txBody>
          <a:bodyPr>
            <a:normAutofit fontScale="90000"/>
          </a:bodyPr>
          <a:lstStyle/>
          <a:p>
            <a:r>
              <a:rPr lang="en-US" dirty="0">
                <a:solidFill>
                  <a:srgbClr val="C00000"/>
                </a:solidFill>
              </a:rPr>
              <a:t>Services delivered with multiple systems can seem like…</a:t>
            </a:r>
          </a:p>
        </p:txBody>
      </p:sp>
      <p:pic>
        <p:nvPicPr>
          <p:cNvPr id="7" name="Content Placeholder 4">
            <a:extLst>
              <a:ext uri="{FF2B5EF4-FFF2-40B4-BE49-F238E27FC236}">
                <a16:creationId xmlns:a16="http://schemas.microsoft.com/office/drawing/2014/main" id="{CF93758E-7542-4127-AB5B-8CB50F37EA3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1207" b="11547"/>
          <a:stretch/>
        </p:blipFill>
        <p:spPr>
          <a:xfrm>
            <a:off x="1385751" y="1349395"/>
            <a:ext cx="7240089" cy="2743614"/>
          </a:xfrm>
        </p:spPr>
      </p:pic>
    </p:spTree>
    <p:extLst>
      <p:ext uri="{BB962C8B-B14F-4D97-AF65-F5344CB8AC3E}">
        <p14:creationId xmlns:p14="http://schemas.microsoft.com/office/powerpoint/2010/main" val="244725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9" name="Title 1">
            <a:extLst>
              <a:ext uri="{FF2B5EF4-FFF2-40B4-BE49-F238E27FC236}">
                <a16:creationId xmlns:a16="http://schemas.microsoft.com/office/drawing/2014/main" id="{9452C421-F362-4936-9042-2856C7FA8D08}"/>
              </a:ext>
            </a:extLst>
          </p:cNvPr>
          <p:cNvSpPr>
            <a:spLocks noGrp="1"/>
          </p:cNvSpPr>
          <p:nvPr>
            <p:ph type="title"/>
          </p:nvPr>
        </p:nvSpPr>
        <p:spPr>
          <a:xfrm>
            <a:off x="91440" y="266700"/>
            <a:ext cx="8869680" cy="1193301"/>
          </a:xfrm>
        </p:spPr>
        <p:txBody>
          <a:bodyPr>
            <a:normAutofit fontScale="90000"/>
          </a:bodyPr>
          <a:lstStyle/>
          <a:p>
            <a:r>
              <a:rPr lang="en-US" dirty="0"/>
              <a:t>The CMDB can make spaghetti into this…</a:t>
            </a:r>
            <a:br>
              <a:rPr lang="en-US" dirty="0"/>
            </a:br>
            <a:endParaRPr lang="en-US" dirty="0"/>
          </a:p>
        </p:txBody>
      </p:sp>
      <p:pic>
        <p:nvPicPr>
          <p:cNvPr id="10" name="Picture 1" descr="image001">
            <a:extLst>
              <a:ext uri="{FF2B5EF4-FFF2-40B4-BE49-F238E27FC236}">
                <a16:creationId xmlns:a16="http://schemas.microsoft.com/office/drawing/2014/main" id="{7DD61308-67A8-4EED-BAC5-8A0842A243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969"/>
          <a:stretch/>
        </p:blipFill>
        <p:spPr bwMode="auto">
          <a:xfrm>
            <a:off x="487681" y="1015752"/>
            <a:ext cx="8357669" cy="294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4">
            <a:extLst>
              <a:ext uri="{FF2B5EF4-FFF2-40B4-BE49-F238E27FC236}">
                <a16:creationId xmlns:a16="http://schemas.microsoft.com/office/drawing/2014/main" id="{997A852D-5E8C-4731-BFEC-EEE5C1E718E8}"/>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21207" b="11547"/>
          <a:stretch/>
        </p:blipFill>
        <p:spPr>
          <a:xfrm>
            <a:off x="487681" y="1008642"/>
            <a:ext cx="8357669" cy="3022338"/>
          </a:xfrm>
        </p:spPr>
      </p:pic>
    </p:spTree>
    <p:extLst>
      <p:ext uri="{BB962C8B-B14F-4D97-AF65-F5344CB8AC3E}">
        <p14:creationId xmlns:p14="http://schemas.microsoft.com/office/powerpoint/2010/main" val="194377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5" name="Content Placeholder 34">
            <a:extLst>
              <a:ext uri="{FF2B5EF4-FFF2-40B4-BE49-F238E27FC236}">
                <a16:creationId xmlns:a16="http://schemas.microsoft.com/office/drawing/2014/main" id="{277ED8A2-E6F4-489E-95CC-3859200C78A5}"/>
              </a:ext>
            </a:extLst>
          </p:cNvPr>
          <p:cNvSpPr>
            <a:spLocks noGrp="1"/>
          </p:cNvSpPr>
          <p:nvPr>
            <p:ph idx="1"/>
          </p:nvPr>
        </p:nvSpPr>
        <p:spPr>
          <a:xfrm>
            <a:off x="1342028" y="1525905"/>
            <a:ext cx="6454140" cy="2091689"/>
          </a:xfrm>
        </p:spPr>
        <p:txBody>
          <a:bodyPr>
            <a:normAutofit/>
          </a:bodyPr>
          <a:lstStyle/>
          <a:p>
            <a:pPr marL="0" indent="0">
              <a:buNone/>
            </a:pPr>
            <a:r>
              <a:rPr lang="en-US" dirty="0"/>
              <a:t>•How to read a Cherwell visualization</a:t>
            </a:r>
          </a:p>
          <a:p>
            <a:pPr marL="0" indent="0">
              <a:buNone/>
            </a:pPr>
            <a:r>
              <a:rPr lang="en-US" dirty="0"/>
              <a:t>•Two main visualizations </a:t>
            </a:r>
          </a:p>
          <a:p>
            <a:pPr marL="0" indent="0">
              <a:buNone/>
            </a:pPr>
            <a:r>
              <a:rPr lang="en-US" dirty="0"/>
              <a:t>•When would we use these?</a:t>
            </a:r>
          </a:p>
          <a:p>
            <a:endParaRPr lang="en-US" dirty="0"/>
          </a:p>
        </p:txBody>
      </p:sp>
      <p:sp>
        <p:nvSpPr>
          <p:cNvPr id="37" name="Title 36">
            <a:extLst>
              <a:ext uri="{FF2B5EF4-FFF2-40B4-BE49-F238E27FC236}">
                <a16:creationId xmlns:a16="http://schemas.microsoft.com/office/drawing/2014/main" id="{521CD845-1F33-46C0-998F-CBD285504C1E}"/>
              </a:ext>
            </a:extLst>
          </p:cNvPr>
          <p:cNvSpPr>
            <a:spLocks noGrp="1"/>
          </p:cNvSpPr>
          <p:nvPr>
            <p:ph type="title"/>
          </p:nvPr>
        </p:nvSpPr>
        <p:spPr/>
        <p:txBody>
          <a:bodyPr>
            <a:normAutofit/>
          </a:bodyPr>
          <a:lstStyle/>
          <a:p>
            <a:r>
              <a:rPr lang="en-US" dirty="0">
                <a:solidFill>
                  <a:srgbClr val="C00000"/>
                </a:solidFill>
              </a:rPr>
              <a:t>Dependency &amp; Impact Diagrams</a:t>
            </a:r>
          </a:p>
        </p:txBody>
      </p:sp>
    </p:spTree>
    <p:extLst>
      <p:ext uri="{BB962C8B-B14F-4D97-AF65-F5344CB8AC3E}">
        <p14:creationId xmlns:p14="http://schemas.microsoft.com/office/powerpoint/2010/main" val="1805527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667ED040C9C34DBBF43CB9C3823EF7" ma:contentTypeVersion="12" ma:contentTypeDescription="Create a new document." ma:contentTypeScope="" ma:versionID="52fbb0adf0a7d5213c47c41169bca622">
  <xsd:schema xmlns:xsd="http://www.w3.org/2001/XMLSchema" xmlns:xs="http://www.w3.org/2001/XMLSchema" xmlns:p="http://schemas.microsoft.com/office/2006/metadata/properties" xmlns:ns2="b46b326e-8587-4a18-a762-1cc81bcbcaff" xmlns:ns3="6533b80f-181f-4ee2-8988-212873eb96c3" targetNamespace="http://schemas.microsoft.com/office/2006/metadata/properties" ma:root="true" ma:fieldsID="0b5df2bd8c0814ab33fb5cabbe7523ac" ns2:_="" ns3:_="">
    <xsd:import namespace="b46b326e-8587-4a18-a762-1cc81bcbcaff"/>
    <xsd:import namespace="6533b80f-181f-4ee2-8988-212873eb96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b326e-8587-4a18-a762-1cc81bcbc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33b80f-181f-4ee2-8988-212873eb96c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707111-185F-4CC0-AC96-8089D564740F}">
  <ds:schemaRefs>
    <ds:schemaRef ds:uri="http://purl.org/dc/terms/"/>
    <ds:schemaRef ds:uri="http://schemas.openxmlformats.org/package/2006/metadata/core-properties"/>
    <ds:schemaRef ds:uri="6533b80f-181f-4ee2-8988-212873eb96c3"/>
    <ds:schemaRef ds:uri="http://schemas.microsoft.com/office/2006/documentManagement/types"/>
    <ds:schemaRef ds:uri="http://schemas.microsoft.com/office/infopath/2007/PartnerControls"/>
    <ds:schemaRef ds:uri="b46b326e-8587-4a18-a762-1cc81bcbcaff"/>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712FB9C-14BF-41C1-B9F0-C91F0DFDEA40}">
  <ds:schemaRefs>
    <ds:schemaRef ds:uri="http://schemas.microsoft.com/sharepoint/v3/contenttype/forms"/>
  </ds:schemaRefs>
</ds:datastoreItem>
</file>

<file path=customXml/itemProps3.xml><?xml version="1.0" encoding="utf-8"?>
<ds:datastoreItem xmlns:ds="http://schemas.openxmlformats.org/officeDocument/2006/customXml" ds:itemID="{FEFE8D09-8169-4EC3-9E98-E73FEBDFF2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6b326e-8587-4a18-a762-1cc81bcbcaff"/>
    <ds:schemaRef ds:uri="6533b80f-181f-4ee2-8988-212873eb9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TotalTime>
  <Words>1890</Words>
  <Application>Microsoft Office PowerPoint</Application>
  <PresentationFormat>On-screen Show (16:9)</PresentationFormat>
  <Paragraphs>196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Bold</vt:lpstr>
      <vt:lpstr>Calibri</vt:lpstr>
      <vt:lpstr>Office Theme</vt:lpstr>
      <vt:lpstr>PowerPoint Presentation</vt:lpstr>
      <vt:lpstr>PowerPoint Presentation</vt:lpstr>
      <vt:lpstr>Who has….?</vt:lpstr>
      <vt:lpstr>What is a CMDB?</vt:lpstr>
      <vt:lpstr>PowerPoint Presentation</vt:lpstr>
      <vt:lpstr>The CMDB will map entire systems quickly &amp; easily</vt:lpstr>
      <vt:lpstr>Services delivered with multiple systems can seem like…</vt:lpstr>
      <vt:lpstr>The CMDB can make spaghetti into this… </vt:lpstr>
      <vt:lpstr>Dependency &amp; Impact Diagrams</vt:lpstr>
      <vt:lpstr>How to read Cherwell Visualizations</vt:lpstr>
      <vt:lpstr> Dependency  (System Components) Diagram</vt:lpstr>
      <vt:lpstr>Impact Diagram</vt:lpstr>
      <vt:lpstr>How do I find these diagrams?</vt:lpstr>
      <vt:lpstr>Let’s look at an incident for Velocity</vt:lpstr>
      <vt:lpstr>Velocity </vt:lpstr>
      <vt:lpstr>So how do you make an SDM?</vt:lpstr>
      <vt:lpstr>(Meanwhile – behind the scenes…)</vt:lpstr>
      <vt:lpstr>How to make an SDM (cont.)</vt:lpstr>
      <vt:lpstr>Significant value to assist troubleshooting during outages and service degradation.</vt:lpstr>
      <vt:lpstr>Significant value to assist troubleshooting during outages and service degradation.</vt:lpstr>
      <vt:lpstr>Significant value to assist troubleshooting during outages and service degradation.</vt:lpstr>
      <vt:lpstr>Significant value to assist troubleshooting during outages and service degradation.</vt:lpstr>
      <vt:lpstr>Significant value to assist troubleshooting during outages and service degradation.</vt:lpstr>
      <vt:lpstr>Significant value to assist troubleshooting during outages and service degradation.</vt:lpstr>
      <vt:lpstr>Significant value to assist troubleshooting during outages and service degradation.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McCleskey, Ballard</dc:creator>
  <cp:lastModifiedBy>McCleskey, Ballard</cp:lastModifiedBy>
  <cp:revision>1</cp:revision>
  <cp:lastPrinted>2019-08-06T14:13:56Z</cp:lastPrinted>
  <dcterms:created xsi:type="dcterms:W3CDTF">2019-08-05T23:23:24Z</dcterms:created>
  <dcterms:modified xsi:type="dcterms:W3CDTF">2019-08-06T14:18:10Z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0x01010046667ED040C9C34DBBF43CB9C3823EF7</vt:lpwstr>
  </property>
</Properties>
</file>