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57" r:id="rId3"/>
    <p:sldId id="295" r:id="rId4"/>
    <p:sldId id="285" r:id="rId5"/>
    <p:sldId id="288" r:id="rId6"/>
    <p:sldId id="287" r:id="rId7"/>
    <p:sldId id="289" r:id="rId8"/>
    <p:sldId id="290" r:id="rId9"/>
    <p:sldId id="291" r:id="rId10"/>
    <p:sldId id="292" r:id="rId11"/>
    <p:sldId id="282" r:id="rId12"/>
    <p:sldId id="293" r:id="rId13"/>
    <p:sldId id="270" r:id="rId14"/>
    <p:sldId id="274" r:id="rId15"/>
    <p:sldId id="271" r:id="rId16"/>
    <p:sldId id="279" r:id="rId17"/>
    <p:sldId id="273" r:id="rId18"/>
    <p:sldId id="296" r:id="rId19"/>
    <p:sldId id="281" r:id="rId20"/>
    <p:sldId id="277" r:id="rId21"/>
    <p:sldId id="269" r:id="rId22"/>
    <p:sldId id="275" r:id="rId23"/>
    <p:sldId id="276" r:id="rId24"/>
    <p:sldId id="300" r:id="rId25"/>
    <p:sldId id="258" r:id="rId26"/>
    <p:sldId id="297" r:id="rId27"/>
    <p:sldId id="299" r:id="rId28"/>
    <p:sldId id="263" r:id="rId29"/>
    <p:sldId id="259" r:id="rId30"/>
  </p:sldIdLst>
  <p:sldSz cx="9144000" cy="5143500" type="screen16x9"/>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69" autoAdjust="0"/>
    <p:restoredTop sz="82592" autoAdjust="0"/>
  </p:normalViewPr>
  <p:slideViewPr>
    <p:cSldViewPr snapToGrid="0" snapToObjects="1">
      <p:cViewPr varScale="1">
        <p:scale>
          <a:sx n="151" d="100"/>
          <a:sy n="151" d="100"/>
        </p:scale>
        <p:origin x="480" y="10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00C3D564-D691-47E7-9E81-089E85052DA8}" type="datetimeFigureOut">
              <a:rPr lang="en-US" smtClean="0"/>
              <a:t>8/15/2018</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F9AE79A5-461E-41CA-BDEB-86FE0B03E5BE}" type="slidenum">
              <a:rPr lang="en-US" smtClean="0"/>
              <a:t>‹#›</a:t>
            </a:fld>
            <a:endParaRPr lang="en-US"/>
          </a:p>
        </p:txBody>
      </p:sp>
    </p:spTree>
    <p:extLst>
      <p:ext uri="{BB962C8B-B14F-4D97-AF65-F5344CB8AC3E}">
        <p14:creationId xmlns:p14="http://schemas.microsoft.com/office/powerpoint/2010/main" val="3074140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AE79A5-461E-41CA-BDEB-86FE0B03E5BE}" type="slidenum">
              <a:rPr lang="en-US" smtClean="0"/>
              <a:t>1</a:t>
            </a:fld>
            <a:endParaRPr lang="en-US"/>
          </a:p>
        </p:txBody>
      </p:sp>
    </p:spTree>
    <p:extLst>
      <p:ext uri="{BB962C8B-B14F-4D97-AF65-F5344CB8AC3E}">
        <p14:creationId xmlns:p14="http://schemas.microsoft.com/office/powerpoint/2010/main" val="1407499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AE79A5-461E-41CA-BDEB-86FE0B03E5BE}" type="slidenum">
              <a:rPr lang="en-US" smtClean="0"/>
              <a:t>10</a:t>
            </a:fld>
            <a:endParaRPr lang="en-US"/>
          </a:p>
        </p:txBody>
      </p:sp>
    </p:spTree>
    <p:extLst>
      <p:ext uri="{BB962C8B-B14F-4D97-AF65-F5344CB8AC3E}">
        <p14:creationId xmlns:p14="http://schemas.microsoft.com/office/powerpoint/2010/main" val="3365632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AE79A5-461E-41CA-BDEB-86FE0B03E5BE}" type="slidenum">
              <a:rPr lang="en-US" smtClean="0"/>
              <a:t>11</a:t>
            </a:fld>
            <a:endParaRPr lang="en-US"/>
          </a:p>
        </p:txBody>
      </p:sp>
    </p:spTree>
    <p:extLst>
      <p:ext uri="{BB962C8B-B14F-4D97-AF65-F5344CB8AC3E}">
        <p14:creationId xmlns:p14="http://schemas.microsoft.com/office/powerpoint/2010/main" val="2954291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F9AE79A5-461E-41CA-BDEB-86FE0B03E5BE}" type="slidenum">
              <a:rPr lang="en-US" smtClean="0"/>
              <a:t>12</a:t>
            </a:fld>
            <a:endParaRPr lang="en-US"/>
          </a:p>
        </p:txBody>
      </p:sp>
    </p:spTree>
    <p:extLst>
      <p:ext uri="{BB962C8B-B14F-4D97-AF65-F5344CB8AC3E}">
        <p14:creationId xmlns:p14="http://schemas.microsoft.com/office/powerpoint/2010/main" val="243672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AE79A5-461E-41CA-BDEB-86FE0B03E5BE}" type="slidenum">
              <a:rPr lang="en-US" smtClean="0"/>
              <a:t>13</a:t>
            </a:fld>
            <a:endParaRPr lang="en-US"/>
          </a:p>
        </p:txBody>
      </p:sp>
    </p:spTree>
    <p:extLst>
      <p:ext uri="{BB962C8B-B14F-4D97-AF65-F5344CB8AC3E}">
        <p14:creationId xmlns:p14="http://schemas.microsoft.com/office/powerpoint/2010/main" val="1236755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AE79A5-461E-41CA-BDEB-86FE0B03E5BE}" type="slidenum">
              <a:rPr lang="en-US" smtClean="0"/>
              <a:t>14</a:t>
            </a:fld>
            <a:endParaRPr lang="en-US"/>
          </a:p>
        </p:txBody>
      </p:sp>
    </p:spTree>
    <p:extLst>
      <p:ext uri="{BB962C8B-B14F-4D97-AF65-F5344CB8AC3E}">
        <p14:creationId xmlns:p14="http://schemas.microsoft.com/office/powerpoint/2010/main" val="14773122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AE79A5-461E-41CA-BDEB-86FE0B03E5BE}" type="slidenum">
              <a:rPr lang="en-US" smtClean="0"/>
              <a:t>15</a:t>
            </a:fld>
            <a:endParaRPr lang="en-US"/>
          </a:p>
        </p:txBody>
      </p:sp>
    </p:spTree>
    <p:extLst>
      <p:ext uri="{BB962C8B-B14F-4D97-AF65-F5344CB8AC3E}">
        <p14:creationId xmlns:p14="http://schemas.microsoft.com/office/powerpoint/2010/main" val="14386164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AE79A5-461E-41CA-BDEB-86FE0B03E5BE}" type="slidenum">
              <a:rPr lang="en-US" smtClean="0"/>
              <a:t>16</a:t>
            </a:fld>
            <a:endParaRPr lang="en-US"/>
          </a:p>
        </p:txBody>
      </p:sp>
    </p:spTree>
    <p:extLst>
      <p:ext uri="{BB962C8B-B14F-4D97-AF65-F5344CB8AC3E}">
        <p14:creationId xmlns:p14="http://schemas.microsoft.com/office/powerpoint/2010/main" val="2708449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AE79A5-461E-41CA-BDEB-86FE0B03E5BE}" type="slidenum">
              <a:rPr lang="en-US" smtClean="0"/>
              <a:t>17</a:t>
            </a:fld>
            <a:endParaRPr lang="en-US"/>
          </a:p>
        </p:txBody>
      </p:sp>
    </p:spTree>
    <p:extLst>
      <p:ext uri="{BB962C8B-B14F-4D97-AF65-F5344CB8AC3E}">
        <p14:creationId xmlns:p14="http://schemas.microsoft.com/office/powerpoint/2010/main" val="38157395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AE79A5-461E-41CA-BDEB-86FE0B03E5BE}" type="slidenum">
              <a:rPr lang="en-US" smtClean="0"/>
              <a:t>18</a:t>
            </a:fld>
            <a:endParaRPr lang="en-US"/>
          </a:p>
        </p:txBody>
      </p:sp>
    </p:spTree>
    <p:extLst>
      <p:ext uri="{BB962C8B-B14F-4D97-AF65-F5344CB8AC3E}">
        <p14:creationId xmlns:p14="http://schemas.microsoft.com/office/powerpoint/2010/main" val="13033865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AE79A5-461E-41CA-BDEB-86FE0B03E5BE}" type="slidenum">
              <a:rPr lang="en-US" smtClean="0"/>
              <a:t>19</a:t>
            </a:fld>
            <a:endParaRPr lang="en-US"/>
          </a:p>
        </p:txBody>
      </p:sp>
    </p:spTree>
    <p:extLst>
      <p:ext uri="{BB962C8B-B14F-4D97-AF65-F5344CB8AC3E}">
        <p14:creationId xmlns:p14="http://schemas.microsoft.com/office/powerpoint/2010/main" val="2258552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AE79A5-461E-41CA-BDEB-86FE0B03E5BE}" type="slidenum">
              <a:rPr lang="en-US" smtClean="0"/>
              <a:t>2</a:t>
            </a:fld>
            <a:endParaRPr lang="en-US"/>
          </a:p>
        </p:txBody>
      </p:sp>
    </p:spTree>
    <p:extLst>
      <p:ext uri="{BB962C8B-B14F-4D97-AF65-F5344CB8AC3E}">
        <p14:creationId xmlns:p14="http://schemas.microsoft.com/office/powerpoint/2010/main" val="26932094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AE79A5-461E-41CA-BDEB-86FE0B03E5BE}" type="slidenum">
              <a:rPr lang="en-US" smtClean="0"/>
              <a:t>20</a:t>
            </a:fld>
            <a:endParaRPr lang="en-US"/>
          </a:p>
        </p:txBody>
      </p:sp>
    </p:spTree>
    <p:extLst>
      <p:ext uri="{BB962C8B-B14F-4D97-AF65-F5344CB8AC3E}">
        <p14:creationId xmlns:p14="http://schemas.microsoft.com/office/powerpoint/2010/main" val="34556039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AE79A5-461E-41CA-BDEB-86FE0B03E5BE}" type="slidenum">
              <a:rPr lang="en-US" smtClean="0"/>
              <a:t>21</a:t>
            </a:fld>
            <a:endParaRPr lang="en-US"/>
          </a:p>
        </p:txBody>
      </p:sp>
    </p:spTree>
    <p:extLst>
      <p:ext uri="{BB962C8B-B14F-4D97-AF65-F5344CB8AC3E}">
        <p14:creationId xmlns:p14="http://schemas.microsoft.com/office/powerpoint/2010/main" val="41378855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AE79A5-461E-41CA-BDEB-86FE0B03E5BE}" type="slidenum">
              <a:rPr lang="en-US" smtClean="0"/>
              <a:t>22</a:t>
            </a:fld>
            <a:endParaRPr lang="en-US"/>
          </a:p>
        </p:txBody>
      </p:sp>
    </p:spTree>
    <p:extLst>
      <p:ext uri="{BB962C8B-B14F-4D97-AF65-F5344CB8AC3E}">
        <p14:creationId xmlns:p14="http://schemas.microsoft.com/office/powerpoint/2010/main" val="39491373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AE79A5-461E-41CA-BDEB-86FE0B03E5BE}" type="slidenum">
              <a:rPr lang="en-US" smtClean="0"/>
              <a:t>23</a:t>
            </a:fld>
            <a:endParaRPr lang="en-US"/>
          </a:p>
        </p:txBody>
      </p:sp>
    </p:spTree>
    <p:extLst>
      <p:ext uri="{BB962C8B-B14F-4D97-AF65-F5344CB8AC3E}">
        <p14:creationId xmlns:p14="http://schemas.microsoft.com/office/powerpoint/2010/main" val="24800956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AE79A5-461E-41CA-BDEB-86FE0B03E5BE}" type="slidenum">
              <a:rPr lang="en-US" smtClean="0"/>
              <a:t>24</a:t>
            </a:fld>
            <a:endParaRPr lang="en-US"/>
          </a:p>
        </p:txBody>
      </p:sp>
    </p:spTree>
    <p:extLst>
      <p:ext uri="{BB962C8B-B14F-4D97-AF65-F5344CB8AC3E}">
        <p14:creationId xmlns:p14="http://schemas.microsoft.com/office/powerpoint/2010/main" val="41700709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AE79A5-461E-41CA-BDEB-86FE0B03E5BE}" type="slidenum">
              <a:rPr lang="en-US" smtClean="0"/>
              <a:t>25</a:t>
            </a:fld>
            <a:endParaRPr lang="en-US"/>
          </a:p>
        </p:txBody>
      </p:sp>
    </p:spTree>
    <p:extLst>
      <p:ext uri="{BB962C8B-B14F-4D97-AF65-F5344CB8AC3E}">
        <p14:creationId xmlns:p14="http://schemas.microsoft.com/office/powerpoint/2010/main" val="863651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AE79A5-461E-41CA-BDEB-86FE0B03E5BE}" type="slidenum">
              <a:rPr lang="en-US" smtClean="0"/>
              <a:t>26</a:t>
            </a:fld>
            <a:endParaRPr lang="en-US"/>
          </a:p>
        </p:txBody>
      </p:sp>
    </p:spTree>
    <p:extLst>
      <p:ext uri="{BB962C8B-B14F-4D97-AF65-F5344CB8AC3E}">
        <p14:creationId xmlns:p14="http://schemas.microsoft.com/office/powerpoint/2010/main" val="34328861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AE79A5-461E-41CA-BDEB-86FE0B03E5BE}" type="slidenum">
              <a:rPr lang="en-US" smtClean="0"/>
              <a:t>27</a:t>
            </a:fld>
            <a:endParaRPr lang="en-US"/>
          </a:p>
        </p:txBody>
      </p:sp>
    </p:spTree>
    <p:extLst>
      <p:ext uri="{BB962C8B-B14F-4D97-AF65-F5344CB8AC3E}">
        <p14:creationId xmlns:p14="http://schemas.microsoft.com/office/powerpoint/2010/main" val="29641062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AE79A5-461E-41CA-BDEB-86FE0B03E5BE}" type="slidenum">
              <a:rPr lang="en-US" smtClean="0"/>
              <a:t>28</a:t>
            </a:fld>
            <a:endParaRPr lang="en-US"/>
          </a:p>
        </p:txBody>
      </p:sp>
    </p:spTree>
    <p:extLst>
      <p:ext uri="{BB962C8B-B14F-4D97-AF65-F5344CB8AC3E}">
        <p14:creationId xmlns:p14="http://schemas.microsoft.com/office/powerpoint/2010/main" val="40833321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AE79A5-461E-41CA-BDEB-86FE0B03E5BE}" type="slidenum">
              <a:rPr lang="en-US" smtClean="0"/>
              <a:t>29</a:t>
            </a:fld>
            <a:endParaRPr lang="en-US"/>
          </a:p>
        </p:txBody>
      </p:sp>
    </p:spTree>
    <p:extLst>
      <p:ext uri="{BB962C8B-B14F-4D97-AF65-F5344CB8AC3E}">
        <p14:creationId xmlns:p14="http://schemas.microsoft.com/office/powerpoint/2010/main" val="835053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AE79A5-461E-41CA-BDEB-86FE0B03E5BE}" type="slidenum">
              <a:rPr lang="en-US" smtClean="0"/>
              <a:t>3</a:t>
            </a:fld>
            <a:endParaRPr lang="en-US"/>
          </a:p>
        </p:txBody>
      </p:sp>
    </p:spTree>
    <p:extLst>
      <p:ext uri="{BB962C8B-B14F-4D97-AF65-F5344CB8AC3E}">
        <p14:creationId xmlns:p14="http://schemas.microsoft.com/office/powerpoint/2010/main" val="1196261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AE79A5-461E-41CA-BDEB-86FE0B03E5BE}" type="slidenum">
              <a:rPr lang="en-US" smtClean="0"/>
              <a:t>4</a:t>
            </a:fld>
            <a:endParaRPr lang="en-US"/>
          </a:p>
        </p:txBody>
      </p:sp>
    </p:spTree>
    <p:extLst>
      <p:ext uri="{BB962C8B-B14F-4D97-AF65-F5344CB8AC3E}">
        <p14:creationId xmlns:p14="http://schemas.microsoft.com/office/powerpoint/2010/main" val="3780118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AE79A5-461E-41CA-BDEB-86FE0B03E5BE}" type="slidenum">
              <a:rPr lang="en-US" smtClean="0"/>
              <a:t>5</a:t>
            </a:fld>
            <a:endParaRPr lang="en-US"/>
          </a:p>
        </p:txBody>
      </p:sp>
    </p:spTree>
    <p:extLst>
      <p:ext uri="{BB962C8B-B14F-4D97-AF65-F5344CB8AC3E}">
        <p14:creationId xmlns:p14="http://schemas.microsoft.com/office/powerpoint/2010/main" val="683587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AE79A5-461E-41CA-BDEB-86FE0B03E5BE}" type="slidenum">
              <a:rPr lang="en-US" smtClean="0"/>
              <a:t>6</a:t>
            </a:fld>
            <a:endParaRPr lang="en-US"/>
          </a:p>
        </p:txBody>
      </p:sp>
    </p:spTree>
    <p:extLst>
      <p:ext uri="{BB962C8B-B14F-4D97-AF65-F5344CB8AC3E}">
        <p14:creationId xmlns:p14="http://schemas.microsoft.com/office/powerpoint/2010/main" val="3673103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AE79A5-461E-41CA-BDEB-86FE0B03E5BE}" type="slidenum">
              <a:rPr lang="en-US" smtClean="0"/>
              <a:t>7</a:t>
            </a:fld>
            <a:endParaRPr lang="en-US"/>
          </a:p>
        </p:txBody>
      </p:sp>
    </p:spTree>
    <p:extLst>
      <p:ext uri="{BB962C8B-B14F-4D97-AF65-F5344CB8AC3E}">
        <p14:creationId xmlns:p14="http://schemas.microsoft.com/office/powerpoint/2010/main" val="2650004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AE79A5-461E-41CA-BDEB-86FE0B03E5BE}" type="slidenum">
              <a:rPr lang="en-US" smtClean="0"/>
              <a:t>8</a:t>
            </a:fld>
            <a:endParaRPr lang="en-US"/>
          </a:p>
        </p:txBody>
      </p:sp>
    </p:spTree>
    <p:extLst>
      <p:ext uri="{BB962C8B-B14F-4D97-AF65-F5344CB8AC3E}">
        <p14:creationId xmlns:p14="http://schemas.microsoft.com/office/powerpoint/2010/main" val="1888855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AE79A5-461E-41CA-BDEB-86FE0B03E5BE}" type="slidenum">
              <a:rPr lang="en-US" smtClean="0"/>
              <a:t>9</a:t>
            </a:fld>
            <a:endParaRPr lang="en-US"/>
          </a:p>
        </p:txBody>
      </p:sp>
    </p:spTree>
    <p:extLst>
      <p:ext uri="{BB962C8B-B14F-4D97-AF65-F5344CB8AC3E}">
        <p14:creationId xmlns:p14="http://schemas.microsoft.com/office/powerpoint/2010/main" val="1849894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EC222DF-4A0C-564A-BDC4-89C55FF98B72}" type="datetimeFigureOut">
              <a:rPr lang="en-US" smtClean="0"/>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968913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C222DF-4A0C-564A-BDC4-89C55FF98B72}" type="datetimeFigureOut">
              <a:rPr lang="en-US" smtClean="0"/>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3477014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C222DF-4A0C-564A-BDC4-89C55FF98B72}" type="datetimeFigureOut">
              <a:rPr lang="en-US" smtClean="0"/>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3372229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C222DF-4A0C-564A-BDC4-89C55FF98B72}" type="datetimeFigureOut">
              <a:rPr lang="en-US" smtClean="0"/>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2701420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C222DF-4A0C-564A-BDC4-89C55FF98B72}" type="datetimeFigureOut">
              <a:rPr lang="en-US" smtClean="0"/>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1779266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EC222DF-4A0C-564A-BDC4-89C55FF98B72}" type="datetimeFigureOut">
              <a:rPr lang="en-US" smtClean="0"/>
              <a:t>8/15/2018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4203017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EC222DF-4A0C-564A-BDC4-89C55FF98B72}" type="datetimeFigureOut">
              <a:rPr lang="en-US" smtClean="0"/>
              <a:t>8/15/2018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3647730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C222DF-4A0C-564A-BDC4-89C55FF98B72}" type="datetimeFigureOut">
              <a:rPr lang="en-US" smtClean="0"/>
              <a:t>8/15/2018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1236875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C222DF-4A0C-564A-BDC4-89C55FF98B72}" type="datetimeFigureOut">
              <a:rPr lang="en-US" smtClean="0"/>
              <a:t>8/15/2018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757973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C222DF-4A0C-564A-BDC4-89C55FF98B72}" type="datetimeFigureOut">
              <a:rPr lang="en-US" smtClean="0"/>
              <a:t>8/15/2018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188876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C222DF-4A0C-564A-BDC4-89C55FF98B72}" type="datetimeFigureOut">
              <a:rPr lang="en-US" smtClean="0"/>
              <a:t>8/15/2018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759036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EC222DF-4A0C-564A-BDC4-89C55FF98B72}" type="datetimeFigureOut">
              <a:rPr lang="en-US" smtClean="0"/>
              <a:t>8/15/2018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0700931-7141-904F-B72F-E2098AC593DB}" type="slidenum">
              <a:rPr lang="en-US" smtClean="0"/>
              <a:t>‹#›</a:t>
            </a:fld>
            <a:endParaRPr lang="en-US"/>
          </a:p>
        </p:txBody>
      </p:sp>
    </p:spTree>
    <p:extLst>
      <p:ext uri="{BB962C8B-B14F-4D97-AF65-F5344CB8AC3E}">
        <p14:creationId xmlns:p14="http://schemas.microsoft.com/office/powerpoint/2010/main" val="626636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d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Tree>
    <p:extLst>
      <p:ext uri="{BB962C8B-B14F-4D97-AF65-F5344CB8AC3E}">
        <p14:creationId xmlns:p14="http://schemas.microsoft.com/office/powerpoint/2010/main" val="436015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p:txBody>
          <a:bodyPr/>
          <a:lstStyle/>
          <a:p>
            <a:r>
              <a:rPr lang="en-US" dirty="0"/>
              <a:t>Today…	</a:t>
            </a:r>
          </a:p>
        </p:txBody>
      </p:sp>
      <p:sp>
        <p:nvSpPr>
          <p:cNvPr id="3" name="Content Placeholder 2"/>
          <p:cNvSpPr>
            <a:spLocks noGrp="1"/>
          </p:cNvSpPr>
          <p:nvPr>
            <p:ph idx="1"/>
          </p:nvPr>
        </p:nvSpPr>
        <p:spPr/>
        <p:txBody>
          <a:bodyPr/>
          <a:lstStyle/>
          <a:p>
            <a:pPr marL="0" indent="0">
              <a:buNone/>
            </a:pPr>
            <a:r>
              <a:rPr lang="en-US" dirty="0"/>
              <a:t>AI=</a:t>
            </a:r>
          </a:p>
          <a:p>
            <a:pPr marL="0" indent="0">
              <a:buNone/>
            </a:pP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0267" y="1269207"/>
            <a:ext cx="5325533" cy="2828659"/>
          </a:xfrm>
          <a:prstGeom prst="rect">
            <a:avLst/>
          </a:prstGeom>
        </p:spPr>
      </p:pic>
    </p:spTree>
    <p:extLst>
      <p:ext uri="{BB962C8B-B14F-4D97-AF65-F5344CB8AC3E}">
        <p14:creationId xmlns:p14="http://schemas.microsoft.com/office/powerpoint/2010/main" val="2507835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21" y="0"/>
            <a:ext cx="9138197" cy="5143500"/>
          </a:xfrm>
          <a:prstGeom prst="rect">
            <a:avLst/>
          </a:prstGeom>
        </p:spPr>
      </p:pic>
      <p:sp>
        <p:nvSpPr>
          <p:cNvPr id="2" name="Title 1"/>
          <p:cNvSpPr>
            <a:spLocks noGrp="1"/>
          </p:cNvSpPr>
          <p:nvPr>
            <p:ph type="title"/>
          </p:nvPr>
        </p:nvSpPr>
        <p:spPr/>
        <p:txBody>
          <a:bodyPr>
            <a:normAutofit fontScale="90000"/>
          </a:bodyPr>
          <a:lstStyle/>
          <a:p>
            <a:br>
              <a:rPr lang="en-US" dirty="0"/>
            </a:br>
            <a:r>
              <a:rPr lang="en-US" dirty="0"/>
              <a:t>Look where we’ve been in 20 Short Years.</a:t>
            </a:r>
            <a:br>
              <a:rPr lang="en-US" dirty="0"/>
            </a:br>
            <a:r>
              <a:rPr lang="en-US" dirty="0"/>
              <a:t>	</a:t>
            </a:r>
          </a:p>
        </p:txBody>
      </p:sp>
      <p:sp>
        <p:nvSpPr>
          <p:cNvPr id="3" name="Content Placeholder 2"/>
          <p:cNvSpPr>
            <a:spLocks noGrp="1"/>
          </p:cNvSpPr>
          <p:nvPr>
            <p:ph idx="1"/>
          </p:nvPr>
        </p:nvSpPr>
        <p:spPr/>
        <p:txBody>
          <a:bodyPr/>
          <a:lstStyle/>
          <a:p>
            <a:endParaRPr lang="en-US" dirty="0"/>
          </a:p>
          <a:p>
            <a:endParaRPr lang="en-US" dirty="0"/>
          </a:p>
          <a:p>
            <a:endParaRPr lang="en-US" dirty="0"/>
          </a:p>
          <a:p>
            <a:pPr marL="457200" lvl="1" indent="0">
              <a:buNone/>
            </a:pPr>
            <a:endParaRPr lang="en-US" dirty="0"/>
          </a:p>
        </p:txBody>
      </p:sp>
      <p:pic>
        <p:nvPicPr>
          <p:cNvPr id="5" name="Picture 4" descr="Winning: No Scheduled Power Cuts Today | The Bubble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953" y="1269208"/>
            <a:ext cx="8046093" cy="2749541"/>
          </a:xfrm>
          <a:prstGeom prst="rect">
            <a:avLst/>
          </a:prstGeom>
        </p:spPr>
      </p:pic>
    </p:spTree>
    <p:extLst>
      <p:ext uri="{BB962C8B-B14F-4D97-AF65-F5344CB8AC3E}">
        <p14:creationId xmlns:p14="http://schemas.microsoft.com/office/powerpoint/2010/main" val="2682171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a:xfrm>
            <a:off x="457200" y="205978"/>
            <a:ext cx="8229600" cy="640689"/>
          </a:xfrm>
        </p:spPr>
        <p:txBody>
          <a:bodyPr>
            <a:normAutofit fontScale="90000"/>
          </a:bodyPr>
          <a:lstStyle/>
          <a:p>
            <a:r>
              <a:rPr lang="en-US" dirty="0"/>
              <a:t>The Landscape has and continues to </a:t>
            </a:r>
            <a:r>
              <a:rPr lang="en-US" i="1" dirty="0"/>
              <a:t>Change</a:t>
            </a:r>
          </a:p>
        </p:txBody>
      </p:sp>
      <p:sp>
        <p:nvSpPr>
          <p:cNvPr id="3" name="Content Placeholder 2"/>
          <p:cNvSpPr>
            <a:spLocks noGrp="1"/>
          </p:cNvSpPr>
          <p:nvPr>
            <p:ph idx="1"/>
          </p:nvPr>
        </p:nvSpPr>
        <p:spPr/>
        <p:txBody>
          <a:bodyPr/>
          <a:lstStyle/>
          <a:p>
            <a:endParaRPr lang="en-US" dirty="0"/>
          </a:p>
          <a:p>
            <a:endParaRPr lang="en-US" dirty="0"/>
          </a:p>
          <a:p>
            <a:pPr marL="457200" lvl="1" indent="0">
              <a:buNone/>
            </a:pPr>
            <a:endParaRPr lang="en-US" dirty="0"/>
          </a:p>
        </p:txBody>
      </p:sp>
      <p:pic>
        <p:nvPicPr>
          <p:cNvPr id="5" name="Picture 4" descr="Free Images : &lt;strong&gt;landscape&lt;/strong&gt;, sea, coast, nature, sand, rock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067" y="1270000"/>
            <a:ext cx="7953866" cy="2819401"/>
          </a:xfrm>
          <a:prstGeom prst="rect">
            <a:avLst/>
          </a:prstGeom>
        </p:spPr>
      </p:pic>
    </p:spTree>
    <p:extLst>
      <p:ext uri="{BB962C8B-B14F-4D97-AF65-F5344CB8AC3E}">
        <p14:creationId xmlns:p14="http://schemas.microsoft.com/office/powerpoint/2010/main" val="4085567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6" name="Title 5"/>
          <p:cNvSpPr>
            <a:spLocks noGrp="1"/>
          </p:cNvSpPr>
          <p:nvPr>
            <p:ph type="title"/>
          </p:nvPr>
        </p:nvSpPr>
        <p:spPr/>
        <p:txBody>
          <a:bodyPr>
            <a:normAutofit fontScale="90000"/>
          </a:bodyPr>
          <a:lstStyle/>
          <a:p>
            <a:r>
              <a:rPr lang="en-US" dirty="0"/>
              <a:t>We’re in a Constant State of Change!</a:t>
            </a:r>
          </a:p>
        </p:txBody>
      </p:sp>
      <p:sp>
        <p:nvSpPr>
          <p:cNvPr id="8" name="Content Placeholder 7"/>
          <p:cNvSpPr>
            <a:spLocks noGrp="1"/>
          </p:cNvSpPr>
          <p:nvPr>
            <p:ph idx="1"/>
          </p:nvPr>
        </p:nvSpPr>
        <p:spPr/>
        <p:txBody>
          <a:bodyPr>
            <a:normAutofit/>
          </a:bodyPr>
          <a:lstStyle/>
          <a:p>
            <a:r>
              <a:rPr lang="en-US" sz="2400" dirty="0">
                <a:latin typeface="Calibri" panose="020F0502020204030204" pitchFamily="34" charset="0"/>
                <a:ea typeface="Times New Roman" panose="02020603050405020304" pitchFamily="18" charset="0"/>
                <a:cs typeface="Times New Roman" panose="02020603050405020304" pitchFamily="18" charset="0"/>
              </a:rPr>
              <a:t>Technology and “business” is coming together in ways we have never seen before.  </a:t>
            </a:r>
            <a:endParaRPr lang="en-US" sz="2400" dirty="0"/>
          </a:p>
          <a:p>
            <a:endParaRPr lang="en-US" sz="2400" dirty="0"/>
          </a:p>
          <a:p>
            <a:r>
              <a:rPr lang="en-US" sz="2400" dirty="0"/>
              <a:t>According to Gartner, CIOs and IT leaders must have ambitions to </a:t>
            </a:r>
            <a:r>
              <a:rPr lang="en-US" sz="2400" b="1" dirty="0"/>
              <a:t>match the widespread opportunities for IT to play a leading role in the digital business era.</a:t>
            </a:r>
            <a:r>
              <a:rPr lang="en-US" sz="2400" dirty="0"/>
              <a:t>  We are in a state of change with technology and its management! </a:t>
            </a:r>
          </a:p>
          <a:p>
            <a:endParaRPr lang="en-US" sz="2400" dirty="0"/>
          </a:p>
        </p:txBody>
      </p:sp>
    </p:spTree>
    <p:extLst>
      <p:ext uri="{BB962C8B-B14F-4D97-AF65-F5344CB8AC3E}">
        <p14:creationId xmlns:p14="http://schemas.microsoft.com/office/powerpoint/2010/main" val="1162147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p:txBody>
          <a:bodyPr>
            <a:normAutofit/>
          </a:bodyPr>
          <a:lstStyle/>
          <a:p>
            <a:r>
              <a:rPr lang="en-US" dirty="0"/>
              <a:t>State of the State</a:t>
            </a:r>
          </a:p>
        </p:txBody>
      </p:sp>
      <p:pic>
        <p:nvPicPr>
          <p:cNvPr id="6"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219200" y="1269208"/>
            <a:ext cx="5952067" cy="2999579"/>
          </a:xfrm>
        </p:spPr>
      </p:pic>
    </p:spTree>
    <p:extLst>
      <p:ext uri="{BB962C8B-B14F-4D97-AF65-F5344CB8AC3E}">
        <p14:creationId xmlns:p14="http://schemas.microsoft.com/office/powerpoint/2010/main" val="30214136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300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p:txBody>
          <a:bodyPr>
            <a:normAutofit/>
          </a:bodyPr>
          <a:lstStyle/>
          <a:p>
            <a:r>
              <a:rPr lang="en-US" dirty="0"/>
              <a:t>Higher Education</a:t>
            </a:r>
          </a:p>
        </p:txBody>
      </p:sp>
      <p:sp>
        <p:nvSpPr>
          <p:cNvPr id="3" name="Content Placeholder 2"/>
          <p:cNvSpPr>
            <a:spLocks noGrp="1"/>
          </p:cNvSpPr>
          <p:nvPr>
            <p:ph idx="1"/>
          </p:nvPr>
        </p:nvSpPr>
        <p:spPr/>
        <p:txBody>
          <a:bodyPr>
            <a:normAutofit fontScale="92500" lnSpcReduction="10000"/>
          </a:bodyPr>
          <a:lstStyle/>
          <a:p>
            <a:r>
              <a:rPr lang="en-US" sz="2800" dirty="0"/>
              <a:t>Competition: Students demand services, facilities, quality, but also value.</a:t>
            </a:r>
          </a:p>
          <a:p>
            <a:endParaRPr lang="en-US" sz="2800" dirty="0"/>
          </a:p>
          <a:p>
            <a:r>
              <a:rPr lang="en-US" sz="2800" dirty="0"/>
              <a:t>According to Gartner, the cloud has exacerbated overlap in staff objectives and technology solutions by making it very easy for campus departments to procure technology solutions without the awareness of either the CIO or other IT leaders on campus.</a:t>
            </a:r>
          </a:p>
          <a:p>
            <a:endParaRPr lang="en-US" dirty="0"/>
          </a:p>
        </p:txBody>
      </p:sp>
    </p:spTree>
    <p:extLst>
      <p:ext uri="{BB962C8B-B14F-4D97-AF65-F5344CB8AC3E}">
        <p14:creationId xmlns:p14="http://schemas.microsoft.com/office/powerpoint/2010/main" val="2211996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p:txBody>
          <a:bodyPr/>
          <a:lstStyle/>
          <a:p>
            <a:r>
              <a:rPr lang="en-US" dirty="0"/>
              <a:t>What is Business Value of IT?	</a:t>
            </a:r>
          </a:p>
        </p:txBody>
      </p:sp>
      <p:sp>
        <p:nvSpPr>
          <p:cNvPr id="3" name="Content Placeholder 2"/>
          <p:cNvSpPr>
            <a:spLocks noGrp="1"/>
          </p:cNvSpPr>
          <p:nvPr>
            <p:ph idx="1"/>
          </p:nvPr>
        </p:nvSpPr>
        <p:spPr/>
        <p:txBody>
          <a:bodyPr>
            <a:normAutofit/>
          </a:bodyPr>
          <a:lstStyle/>
          <a:p>
            <a:r>
              <a:rPr lang="en-US" dirty="0"/>
              <a:t>We all know ISU’s “business” is education.  But we’re not </a:t>
            </a:r>
            <a:r>
              <a:rPr lang="en-US" b="1" dirty="0"/>
              <a:t>in</a:t>
            </a:r>
            <a:r>
              <a:rPr lang="en-US" dirty="0"/>
              <a:t> business.  </a:t>
            </a:r>
          </a:p>
          <a:p>
            <a:pPr lvl="1"/>
            <a:r>
              <a:rPr lang="en-US" dirty="0"/>
              <a:t>Should we use the term business in higher education???</a:t>
            </a:r>
          </a:p>
          <a:p>
            <a:pPr lvl="1"/>
            <a:r>
              <a:rPr lang="en-US" dirty="0"/>
              <a:t>What does business value mean to IT people?</a:t>
            </a:r>
          </a:p>
          <a:p>
            <a:pPr lvl="1"/>
            <a:r>
              <a:rPr lang="en-US" dirty="0"/>
              <a:t>What does it mean to faculty and administrators?</a:t>
            </a:r>
          </a:p>
          <a:p>
            <a:pPr marL="457200" lvl="1" indent="0">
              <a:buNone/>
            </a:pPr>
            <a:endParaRPr lang="en-US" dirty="0"/>
          </a:p>
        </p:txBody>
      </p:sp>
    </p:spTree>
    <p:extLst>
      <p:ext uri="{BB962C8B-B14F-4D97-AF65-F5344CB8AC3E}">
        <p14:creationId xmlns:p14="http://schemas.microsoft.com/office/powerpoint/2010/main" val="1664775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27" y="0"/>
            <a:ext cx="9138197" cy="5143500"/>
          </a:xfrm>
          <a:prstGeom prst="rect">
            <a:avLst/>
          </a:prstGeom>
        </p:spPr>
      </p:pic>
      <p:sp>
        <p:nvSpPr>
          <p:cNvPr id="2" name="Title 1"/>
          <p:cNvSpPr>
            <a:spLocks noGrp="1"/>
          </p:cNvSpPr>
          <p:nvPr>
            <p:ph type="title"/>
          </p:nvPr>
        </p:nvSpPr>
        <p:spPr/>
        <p:txBody>
          <a:bodyPr>
            <a:normAutofit fontScale="90000"/>
          </a:bodyPr>
          <a:lstStyle/>
          <a:p>
            <a:r>
              <a:rPr lang="en-US" dirty="0"/>
              <a:t>The concept has its place in Higher Ed</a:t>
            </a:r>
            <a:br>
              <a:rPr lang="en-US" dirty="0"/>
            </a:br>
            <a:r>
              <a:rPr lang="en-US" dirty="0"/>
              <a:t>	</a:t>
            </a:r>
          </a:p>
        </p:txBody>
      </p:sp>
      <p:sp>
        <p:nvSpPr>
          <p:cNvPr id="5" name="Content Placeholder 4"/>
          <p:cNvSpPr>
            <a:spLocks noGrp="1"/>
          </p:cNvSpPr>
          <p:nvPr>
            <p:ph sz="half" idx="2"/>
          </p:nvPr>
        </p:nvSpPr>
        <p:spPr>
          <a:xfrm>
            <a:off x="528910" y="1090017"/>
            <a:ext cx="4040188" cy="2963466"/>
          </a:xfrm>
        </p:spPr>
        <p:txBody>
          <a:bodyPr/>
          <a:lstStyle/>
          <a:p>
            <a:pPr marL="0" indent="0">
              <a:buNone/>
            </a:pPr>
            <a:r>
              <a:rPr lang="en-US" b="1" dirty="0"/>
              <a:t>REPLACE: </a:t>
            </a:r>
          </a:p>
          <a:p>
            <a:pPr marL="0" indent="0">
              <a:buNone/>
            </a:pPr>
            <a:r>
              <a:rPr lang="en-US" dirty="0"/>
              <a:t>Increased revenue</a:t>
            </a:r>
          </a:p>
          <a:p>
            <a:pPr marL="0" indent="0">
              <a:buNone/>
            </a:pPr>
            <a:r>
              <a:rPr lang="en-US" dirty="0"/>
              <a:t>Increased sales</a:t>
            </a:r>
          </a:p>
          <a:p>
            <a:pPr marL="0" indent="0">
              <a:buNone/>
            </a:pPr>
            <a:r>
              <a:rPr lang="en-US" dirty="0"/>
              <a:t>Increased market share</a:t>
            </a:r>
          </a:p>
        </p:txBody>
      </p:sp>
      <p:sp>
        <p:nvSpPr>
          <p:cNvPr id="7" name="Content Placeholder 6"/>
          <p:cNvSpPr>
            <a:spLocks noGrp="1"/>
          </p:cNvSpPr>
          <p:nvPr>
            <p:ph sz="quarter" idx="4"/>
          </p:nvPr>
        </p:nvSpPr>
        <p:spPr>
          <a:xfrm>
            <a:off x="4467226" y="1090017"/>
            <a:ext cx="4041775" cy="2963466"/>
          </a:xfrm>
        </p:spPr>
        <p:txBody>
          <a:bodyPr/>
          <a:lstStyle/>
          <a:p>
            <a:pPr marL="0" indent="0">
              <a:buNone/>
            </a:pPr>
            <a:r>
              <a:rPr lang="en-US" b="1" dirty="0"/>
              <a:t>WITH:</a:t>
            </a:r>
          </a:p>
          <a:p>
            <a:pPr marL="0" indent="0">
              <a:buNone/>
            </a:pPr>
            <a:r>
              <a:rPr lang="en-US" dirty="0"/>
              <a:t>Increased enrollment</a:t>
            </a:r>
          </a:p>
          <a:p>
            <a:pPr marL="0" indent="0">
              <a:buNone/>
            </a:pPr>
            <a:r>
              <a:rPr lang="en-US" dirty="0"/>
              <a:t>Increased retention</a:t>
            </a:r>
          </a:p>
          <a:p>
            <a:pPr marL="0" indent="0">
              <a:buNone/>
            </a:pPr>
            <a:r>
              <a:rPr lang="en-US" dirty="0"/>
              <a:t>Lower student debt</a:t>
            </a:r>
          </a:p>
          <a:p>
            <a:endParaRPr lang="en-US" dirty="0"/>
          </a:p>
        </p:txBody>
      </p:sp>
    </p:spTree>
    <p:extLst>
      <p:ext uri="{BB962C8B-B14F-4D97-AF65-F5344CB8AC3E}">
        <p14:creationId xmlns:p14="http://schemas.microsoft.com/office/powerpoint/2010/main" val="408427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27" y="0"/>
            <a:ext cx="9138197" cy="5143500"/>
          </a:xfrm>
          <a:prstGeom prst="rect">
            <a:avLst/>
          </a:prstGeom>
        </p:spPr>
      </p:pic>
      <p:sp>
        <p:nvSpPr>
          <p:cNvPr id="2" name="Title 1"/>
          <p:cNvSpPr>
            <a:spLocks noGrp="1"/>
          </p:cNvSpPr>
          <p:nvPr>
            <p:ph type="title"/>
          </p:nvPr>
        </p:nvSpPr>
        <p:spPr/>
        <p:txBody>
          <a:bodyPr>
            <a:normAutofit fontScale="90000"/>
          </a:bodyPr>
          <a:lstStyle/>
          <a:p>
            <a:br>
              <a:rPr lang="en-US" dirty="0"/>
            </a:br>
            <a:br>
              <a:rPr lang="en-US" dirty="0"/>
            </a:br>
            <a:br>
              <a:rPr lang="en-US" dirty="0"/>
            </a:br>
            <a:r>
              <a:rPr lang="en-US" dirty="0"/>
              <a:t>IT plays a significant role…</a:t>
            </a:r>
            <a:br>
              <a:rPr lang="en-US" dirty="0"/>
            </a:br>
            <a:r>
              <a:rPr lang="en-US" dirty="0"/>
              <a:t>So do our “business partners” or campus community</a:t>
            </a:r>
            <a:br>
              <a:rPr lang="en-US" dirty="0"/>
            </a:br>
            <a:br>
              <a:rPr lang="en-US" dirty="0"/>
            </a:br>
            <a:r>
              <a:rPr lang="en-US" dirty="0"/>
              <a:t>	</a:t>
            </a:r>
          </a:p>
        </p:txBody>
      </p:sp>
      <p:pic>
        <p:nvPicPr>
          <p:cNvPr id="6"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514601" y="2116137"/>
            <a:ext cx="3903132" cy="2120900"/>
          </a:xfrm>
        </p:spPr>
      </p:pic>
    </p:spTree>
    <p:extLst>
      <p:ext uri="{BB962C8B-B14F-4D97-AF65-F5344CB8AC3E}">
        <p14:creationId xmlns:p14="http://schemas.microsoft.com/office/powerpoint/2010/main" val="2185272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p:txBody>
          <a:bodyPr>
            <a:normAutofit/>
          </a:bodyPr>
          <a:lstStyle/>
          <a:p>
            <a:r>
              <a:rPr lang="en-US" dirty="0"/>
              <a:t>Winds of Change</a:t>
            </a:r>
          </a:p>
        </p:txBody>
      </p:sp>
      <p:sp>
        <p:nvSpPr>
          <p:cNvPr id="3" name="Content Placeholder 2"/>
          <p:cNvSpPr>
            <a:spLocks noGrp="1"/>
          </p:cNvSpPr>
          <p:nvPr>
            <p:ph idx="1"/>
          </p:nvPr>
        </p:nvSpPr>
        <p:spPr/>
        <p:txBody>
          <a:bodyPr>
            <a:normAutofit/>
          </a:bodyPr>
          <a:lstStyle/>
          <a:p>
            <a:r>
              <a:rPr lang="en-US" sz="2800" dirty="0"/>
              <a:t>Shift from </a:t>
            </a:r>
            <a:r>
              <a:rPr lang="en-US" sz="2800" b="1" dirty="0"/>
              <a:t>technology</a:t>
            </a:r>
            <a:r>
              <a:rPr lang="en-US" sz="2800" dirty="0"/>
              <a:t> provider to </a:t>
            </a:r>
            <a:r>
              <a:rPr lang="en-US" sz="2800" b="1" dirty="0"/>
              <a:t>services </a:t>
            </a:r>
            <a:r>
              <a:rPr lang="en-US" sz="2800" dirty="0"/>
              <a:t>provider</a:t>
            </a:r>
          </a:p>
          <a:p>
            <a:r>
              <a:rPr lang="en-US" sz="2800" dirty="0"/>
              <a:t>Constant State of Change</a:t>
            </a:r>
          </a:p>
          <a:p>
            <a:r>
              <a:rPr lang="en-US" sz="2800" dirty="0"/>
              <a:t>Complex Integrated Systems</a:t>
            </a:r>
          </a:p>
          <a:p>
            <a:r>
              <a:rPr lang="en-US" sz="2800" dirty="0"/>
              <a:t>Digital Transformation</a:t>
            </a:r>
          </a:p>
          <a:p>
            <a:r>
              <a:rPr lang="en-US" sz="2800" dirty="0"/>
              <a:t>We need to tell the value story for buy-in</a:t>
            </a:r>
          </a:p>
          <a:p>
            <a:endParaRPr lang="en-US" dirty="0"/>
          </a:p>
          <a:p>
            <a:pPr marL="457200" lvl="1" indent="0">
              <a:buNone/>
            </a:pPr>
            <a:endParaRPr lang="en-US" dirty="0"/>
          </a:p>
        </p:txBody>
      </p:sp>
    </p:spTree>
    <p:extLst>
      <p:ext uri="{BB962C8B-B14F-4D97-AF65-F5344CB8AC3E}">
        <p14:creationId xmlns:p14="http://schemas.microsoft.com/office/powerpoint/2010/main" val="1076640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5" name="Title 4"/>
          <p:cNvSpPr>
            <a:spLocks noGrp="1"/>
          </p:cNvSpPr>
          <p:nvPr>
            <p:ph type="title"/>
          </p:nvPr>
        </p:nvSpPr>
        <p:spPr/>
        <p:txBody>
          <a:bodyPr>
            <a:normAutofit fontScale="90000"/>
          </a:bodyPr>
          <a:lstStyle/>
          <a:p>
            <a:br>
              <a:rPr lang="en-US" dirty="0"/>
            </a:br>
            <a:br>
              <a:rPr lang="en-US" dirty="0"/>
            </a:br>
            <a:br>
              <a:rPr lang="en-US" dirty="0"/>
            </a:br>
            <a:br>
              <a:rPr lang="en-US" dirty="0"/>
            </a:br>
            <a:br>
              <a:rPr lang="en-US" dirty="0"/>
            </a:br>
            <a:r>
              <a:rPr lang="en-US" dirty="0"/>
              <a:t>Business Value of IT in Higher Education</a:t>
            </a:r>
          </a:p>
        </p:txBody>
      </p:sp>
    </p:spTree>
    <p:extLst>
      <p:ext uri="{BB962C8B-B14F-4D97-AF65-F5344CB8AC3E}">
        <p14:creationId xmlns:p14="http://schemas.microsoft.com/office/powerpoint/2010/main" val="1646243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3" y="0"/>
            <a:ext cx="9138197" cy="5143500"/>
          </a:xfrm>
          <a:prstGeom prst="rect">
            <a:avLst/>
          </a:prstGeom>
        </p:spPr>
      </p:pic>
      <p:sp>
        <p:nvSpPr>
          <p:cNvPr id="2" name="Title 1"/>
          <p:cNvSpPr>
            <a:spLocks noGrp="1"/>
          </p:cNvSpPr>
          <p:nvPr>
            <p:ph type="title"/>
          </p:nvPr>
        </p:nvSpPr>
        <p:spPr/>
        <p:txBody>
          <a:bodyPr/>
          <a:lstStyle/>
          <a:p>
            <a:r>
              <a:rPr lang="en-US" dirty="0"/>
              <a:t>How Do We Deliver Value?</a:t>
            </a:r>
          </a:p>
        </p:txBody>
      </p:sp>
      <p:sp>
        <p:nvSpPr>
          <p:cNvPr id="6" name="Content Placeholder 5"/>
          <p:cNvSpPr>
            <a:spLocks noGrp="1"/>
          </p:cNvSpPr>
          <p:nvPr>
            <p:ph idx="1"/>
          </p:nvPr>
        </p:nvSpPr>
        <p:spPr/>
        <p:txBody>
          <a:bodyPr>
            <a:noAutofit/>
          </a:bodyPr>
          <a:lstStyle/>
          <a:p>
            <a:r>
              <a:rPr lang="en-US" sz="2400" b="1" dirty="0"/>
              <a:t>Partner with the people we serve. </a:t>
            </a:r>
            <a:r>
              <a:rPr lang="en-US" sz="2400" dirty="0"/>
              <a:t>Strategic Goal I.D.2 Increase collaboration across departments and divisions.</a:t>
            </a:r>
          </a:p>
          <a:p>
            <a:r>
              <a:rPr lang="en-US" sz="2400" dirty="0"/>
              <a:t>Tell the story.  What we can do, how we can do it to transform our university.</a:t>
            </a:r>
          </a:p>
          <a:p>
            <a:r>
              <a:rPr lang="en-US" sz="2400" dirty="0"/>
              <a:t>Get to know their “business”.  Come along side them to offer solutions that can transform their work which transforms our institution, supporting Strategic Initiatives.</a:t>
            </a:r>
          </a:p>
        </p:txBody>
      </p:sp>
    </p:spTree>
    <p:extLst>
      <p:ext uri="{BB962C8B-B14F-4D97-AF65-F5344CB8AC3E}">
        <p14:creationId xmlns:p14="http://schemas.microsoft.com/office/powerpoint/2010/main" val="1462865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4" y="0"/>
            <a:ext cx="9138197" cy="5143500"/>
          </a:xfrm>
          <a:prstGeom prst="rect">
            <a:avLst/>
          </a:prstGeom>
        </p:spPr>
      </p:pic>
      <p:sp>
        <p:nvSpPr>
          <p:cNvPr id="2" name="Title 1"/>
          <p:cNvSpPr>
            <a:spLocks noGrp="1"/>
          </p:cNvSpPr>
          <p:nvPr>
            <p:ph type="title"/>
          </p:nvPr>
        </p:nvSpPr>
        <p:spPr/>
        <p:txBody>
          <a:bodyPr>
            <a:normAutofit/>
          </a:bodyPr>
          <a:lstStyle/>
          <a:p>
            <a:r>
              <a:rPr lang="en-US" dirty="0"/>
              <a:t>Ways to Look At BVIT</a:t>
            </a:r>
          </a:p>
        </p:txBody>
      </p:sp>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43933" y="1200150"/>
            <a:ext cx="8466668" cy="3744383"/>
          </a:xfrm>
        </p:spPr>
      </p:pic>
    </p:spTree>
    <p:extLst>
      <p:ext uri="{BB962C8B-B14F-4D97-AF65-F5344CB8AC3E}">
        <p14:creationId xmlns:p14="http://schemas.microsoft.com/office/powerpoint/2010/main" val="41890136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We Deliver Value?</a:t>
            </a:r>
          </a:p>
        </p:txBody>
      </p:sp>
      <p:sp>
        <p:nvSpPr>
          <p:cNvPr id="6" name="Content Placeholder 5"/>
          <p:cNvSpPr>
            <a:spLocks noGrp="1"/>
          </p:cNvSpPr>
          <p:nvPr>
            <p:ph sz="half" idx="2"/>
          </p:nvPr>
        </p:nvSpPr>
        <p:spPr/>
        <p:txBody>
          <a:bodyPr/>
          <a:lstStyle/>
          <a:p>
            <a:endParaRPr lang="en-US"/>
          </a:p>
        </p:txBody>
      </p:sp>
      <p:sp>
        <p:nvSpPr>
          <p:cNvPr id="8" name="Content Placeholder 7"/>
          <p:cNvSpPr>
            <a:spLocks noGrp="1"/>
          </p:cNvSpPr>
          <p:nvPr>
            <p:ph sz="quarter" idx="4"/>
          </p:nvPr>
        </p:nvSpPr>
        <p:spPr/>
        <p:txBody>
          <a:bodyPr/>
          <a:lstStyle/>
          <a:p>
            <a:r>
              <a:rPr lang="en-US" dirty="0"/>
              <a:t>Operational Excellence</a:t>
            </a:r>
          </a:p>
          <a:p>
            <a:r>
              <a:rPr lang="en-US" dirty="0"/>
              <a:t>Growth</a:t>
            </a:r>
          </a:p>
          <a:p>
            <a:r>
              <a:rPr lang="en-US" dirty="0"/>
              <a:t>Transformation</a:t>
            </a:r>
          </a:p>
        </p:txBody>
      </p:sp>
      <p:pic>
        <p:nvPicPr>
          <p:cNvPr id="5" name="Content Placeholder 4"/>
          <p:cNvPicPr>
            <a:picLocks noGrp="1" noChangeAspect="1"/>
          </p:cNvPicPr>
          <p:nvPr>
            <p:ph idx="4294967295"/>
          </p:nvPr>
        </p:nvPicPr>
        <p:blipFill>
          <a:blip r:embed="rId3"/>
          <a:stretch>
            <a:fillRect/>
          </a:stretch>
        </p:blipFill>
        <p:spPr>
          <a:xfrm>
            <a:off x="457200" y="1565541"/>
            <a:ext cx="4187826" cy="3141926"/>
          </a:xfrm>
          <a:prstGeom prst="rect">
            <a:avLst/>
          </a:prstGeom>
        </p:spPr>
      </p:pic>
    </p:spTree>
    <p:extLst>
      <p:ext uri="{BB962C8B-B14F-4D97-AF65-F5344CB8AC3E}">
        <p14:creationId xmlns:p14="http://schemas.microsoft.com/office/powerpoint/2010/main" val="311078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3" y="0"/>
            <a:ext cx="9138197" cy="5143500"/>
          </a:xfrm>
          <a:prstGeom prst="rect">
            <a:avLst/>
          </a:prstGeom>
        </p:spPr>
      </p:pic>
      <p:sp>
        <p:nvSpPr>
          <p:cNvPr id="2" name="Title 1"/>
          <p:cNvSpPr>
            <a:spLocks noGrp="1"/>
          </p:cNvSpPr>
          <p:nvPr>
            <p:ph type="title"/>
          </p:nvPr>
        </p:nvSpPr>
        <p:spPr/>
        <p:txBody>
          <a:bodyPr/>
          <a:lstStyle/>
          <a:p>
            <a:r>
              <a:rPr lang="en-US" dirty="0"/>
              <a:t>How Do We Deliver Value?</a:t>
            </a:r>
          </a:p>
        </p:txBody>
      </p:sp>
      <p:pic>
        <p:nvPicPr>
          <p:cNvPr id="6"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84860" y="1200151"/>
            <a:ext cx="7459980" cy="3044357"/>
          </a:xfrm>
        </p:spPr>
      </p:pic>
    </p:spTree>
    <p:extLst>
      <p:ext uri="{BB962C8B-B14F-4D97-AF65-F5344CB8AC3E}">
        <p14:creationId xmlns:p14="http://schemas.microsoft.com/office/powerpoint/2010/main" val="30276951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p:txBody>
          <a:bodyPr/>
          <a:lstStyle/>
          <a:p>
            <a:r>
              <a:rPr lang="en-US" dirty="0"/>
              <a:t>Business Value of IT</a:t>
            </a:r>
          </a:p>
        </p:txBody>
      </p:sp>
      <p:sp>
        <p:nvSpPr>
          <p:cNvPr id="3" name="Content Placeholder 2"/>
          <p:cNvSpPr>
            <a:spLocks noGrp="1"/>
          </p:cNvSpPr>
          <p:nvPr>
            <p:ph idx="1"/>
          </p:nvPr>
        </p:nvSpPr>
        <p:spPr/>
        <p:txBody>
          <a:bodyPr>
            <a:normAutofit fontScale="92500"/>
          </a:bodyPr>
          <a:lstStyle/>
          <a:p>
            <a:r>
              <a:rPr lang="en-US" sz="2400" b="1" dirty="0"/>
              <a:t>General themes from the literature:</a:t>
            </a:r>
          </a:p>
          <a:p>
            <a:r>
              <a:rPr lang="en-US" sz="2200" dirty="0"/>
              <a:t>Actual value can be challenging to calculate.</a:t>
            </a:r>
          </a:p>
          <a:p>
            <a:r>
              <a:rPr lang="en-US" sz="2200" dirty="0"/>
              <a:t>Can be hard to articulate to non-IT people.</a:t>
            </a:r>
          </a:p>
          <a:p>
            <a:r>
              <a:rPr lang="en-US" sz="2200" dirty="0"/>
              <a:t>CIOs and leaders that can articulate the value story are more successful and able to lead digital transformations at their organization.</a:t>
            </a:r>
          </a:p>
          <a:p>
            <a:r>
              <a:rPr lang="en-US" sz="2200" dirty="0"/>
              <a:t>According to Gartner, IT is still perceived as a </a:t>
            </a:r>
            <a:r>
              <a:rPr lang="en-US" sz="2200" b="1" dirty="0"/>
              <a:t>black hole </a:t>
            </a:r>
            <a:r>
              <a:rPr lang="en-US" sz="2200" dirty="0"/>
              <a:t>to its business stakeholders.</a:t>
            </a:r>
          </a:p>
          <a:p>
            <a:r>
              <a:rPr lang="en-US" sz="2200" dirty="0"/>
              <a:t>Gartner also says we need to create a “strategic business conversation”.</a:t>
            </a:r>
          </a:p>
          <a:p>
            <a:endParaRPr lang="en-US" sz="2200" dirty="0"/>
          </a:p>
          <a:p>
            <a:endParaRPr lang="en-US" dirty="0"/>
          </a:p>
          <a:p>
            <a:endParaRPr lang="en-US" dirty="0"/>
          </a:p>
          <a:p>
            <a:pPr marL="457200" lvl="1" indent="0">
              <a:buNone/>
            </a:pPr>
            <a:endParaRPr lang="en-US" dirty="0"/>
          </a:p>
        </p:txBody>
      </p:sp>
    </p:spTree>
    <p:extLst>
      <p:ext uri="{BB962C8B-B14F-4D97-AF65-F5344CB8AC3E}">
        <p14:creationId xmlns:p14="http://schemas.microsoft.com/office/powerpoint/2010/main" val="339523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p:txBody>
          <a:bodyPr/>
          <a:lstStyle/>
          <a:p>
            <a:r>
              <a:rPr lang="en-US" dirty="0"/>
              <a:t>WE Can Do IT!</a:t>
            </a:r>
          </a:p>
        </p:txBody>
      </p:sp>
      <p:sp>
        <p:nvSpPr>
          <p:cNvPr id="3" name="Content Placeholder 2"/>
          <p:cNvSpPr>
            <a:spLocks noGrp="1"/>
          </p:cNvSpPr>
          <p:nvPr>
            <p:ph idx="1"/>
          </p:nvPr>
        </p:nvSpPr>
        <p:spPr/>
        <p:txBody>
          <a:bodyPr>
            <a:normAutofit lnSpcReduction="10000"/>
          </a:bodyPr>
          <a:lstStyle/>
          <a:p>
            <a:r>
              <a:rPr lang="en-US" sz="2800" dirty="0"/>
              <a:t>IT can help transform the University…BUT</a:t>
            </a:r>
          </a:p>
          <a:p>
            <a:r>
              <a:rPr lang="en-US" sz="2800" dirty="0"/>
              <a:t>We need buy-in from our campus community.</a:t>
            </a:r>
          </a:p>
          <a:p>
            <a:r>
              <a:rPr lang="en-US" sz="2800" dirty="0"/>
              <a:t>To get buy-in, we need understanding.</a:t>
            </a:r>
          </a:p>
          <a:p>
            <a:pPr lvl="1"/>
            <a:r>
              <a:rPr lang="en-US" dirty="0"/>
              <a:t>According to Gartner, IT is still perceived as a black hole to its business stakeholders.</a:t>
            </a:r>
          </a:p>
          <a:p>
            <a:pPr lvl="1"/>
            <a:r>
              <a:rPr lang="en-US" dirty="0"/>
              <a:t>Gartner also says we need to create a “strategic business conversation”.</a:t>
            </a:r>
          </a:p>
          <a:p>
            <a:endParaRPr lang="en-US" dirty="0"/>
          </a:p>
        </p:txBody>
      </p:sp>
    </p:spTree>
    <p:extLst>
      <p:ext uri="{BB962C8B-B14F-4D97-AF65-F5344CB8AC3E}">
        <p14:creationId xmlns:p14="http://schemas.microsoft.com/office/powerpoint/2010/main" val="36772880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p:txBody>
          <a:bodyPr/>
          <a:lstStyle/>
          <a:p>
            <a:r>
              <a:rPr lang="en-US" dirty="0"/>
              <a:t>We need to tell the story..</a:t>
            </a:r>
          </a:p>
        </p:txBody>
      </p:sp>
      <p:sp>
        <p:nvSpPr>
          <p:cNvPr id="3" name="Content Placeholder 2"/>
          <p:cNvSpPr>
            <a:spLocks noGrp="1"/>
          </p:cNvSpPr>
          <p:nvPr>
            <p:ph idx="1"/>
          </p:nvPr>
        </p:nvSpPr>
        <p:spPr/>
        <p:txBody>
          <a:bodyPr>
            <a:normAutofit/>
          </a:bodyPr>
          <a:lstStyle/>
          <a:p>
            <a:r>
              <a:rPr lang="en-US" sz="2800" dirty="0"/>
              <a:t>IT can help transform the University…BUT</a:t>
            </a:r>
          </a:p>
          <a:p>
            <a:r>
              <a:rPr lang="en-US" sz="2800" dirty="0"/>
              <a:t>We need buy-in from our campus community.</a:t>
            </a:r>
          </a:p>
          <a:p>
            <a:r>
              <a:rPr lang="en-US" sz="2800" dirty="0"/>
              <a:t>To get buy-in, we need understanding.</a:t>
            </a:r>
          </a:p>
          <a:p>
            <a:r>
              <a:rPr lang="en-US" sz="2800" dirty="0"/>
              <a:t>And lastly, we need to align with campus strategic goals and the community we serve.</a:t>
            </a:r>
          </a:p>
          <a:p>
            <a:endParaRPr lang="en-US" dirty="0"/>
          </a:p>
        </p:txBody>
      </p:sp>
    </p:spTree>
    <p:extLst>
      <p:ext uri="{BB962C8B-B14F-4D97-AF65-F5344CB8AC3E}">
        <p14:creationId xmlns:p14="http://schemas.microsoft.com/office/powerpoint/2010/main" val="30321396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p:txBody>
          <a:bodyPr>
            <a:normAutofit/>
          </a:bodyPr>
          <a:lstStyle/>
          <a:p>
            <a:r>
              <a:rPr lang="en-US" dirty="0"/>
              <a:t>Survey Results Help Inform Us</a:t>
            </a:r>
          </a:p>
        </p:txBody>
      </p:sp>
      <p:sp>
        <p:nvSpPr>
          <p:cNvPr id="3" name="Content Placeholder 2"/>
          <p:cNvSpPr>
            <a:spLocks noGrp="1"/>
          </p:cNvSpPr>
          <p:nvPr>
            <p:ph idx="1"/>
          </p:nvPr>
        </p:nvSpPr>
        <p:spPr/>
        <p:txBody>
          <a:bodyPr>
            <a:normAutofit/>
          </a:bodyPr>
          <a:lstStyle/>
          <a:p>
            <a:r>
              <a:rPr lang="en-US" sz="2800" dirty="0" err="1"/>
              <a:t>TechQual</a:t>
            </a:r>
            <a:endParaRPr lang="en-US" sz="2800" dirty="0"/>
          </a:p>
          <a:p>
            <a:r>
              <a:rPr lang="en-US" sz="2800" dirty="0" err="1"/>
              <a:t>ReggieNet</a:t>
            </a:r>
            <a:endParaRPr lang="en-US" sz="2800" dirty="0"/>
          </a:p>
          <a:p>
            <a:r>
              <a:rPr lang="en-US" sz="2800" dirty="0"/>
              <a:t>Per Mark Walbert:</a:t>
            </a:r>
          </a:p>
          <a:p>
            <a:r>
              <a:rPr lang="en-US" sz="2800" dirty="0">
                <a:solidFill>
                  <a:srgbClr val="FF0000"/>
                </a:solidFill>
              </a:rPr>
              <a:t>Faculty negative</a:t>
            </a:r>
          </a:p>
          <a:p>
            <a:r>
              <a:rPr lang="en-US" sz="2800" dirty="0">
                <a:solidFill>
                  <a:srgbClr val="00B050"/>
                </a:solidFill>
              </a:rPr>
              <a:t>Students positive </a:t>
            </a:r>
          </a:p>
          <a:p>
            <a:r>
              <a:rPr lang="en-US" sz="2800" dirty="0">
                <a:solidFill>
                  <a:srgbClr val="FFFF00"/>
                </a:solidFill>
              </a:rPr>
              <a:t>Staff right down the middle</a:t>
            </a:r>
          </a:p>
          <a:p>
            <a:endParaRPr lang="en-US" dirty="0"/>
          </a:p>
        </p:txBody>
      </p:sp>
    </p:spTree>
    <p:extLst>
      <p:ext uri="{BB962C8B-B14F-4D97-AF65-F5344CB8AC3E}">
        <p14:creationId xmlns:p14="http://schemas.microsoft.com/office/powerpoint/2010/main" val="19575292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7733"/>
            <a:ext cx="9138197" cy="5143500"/>
          </a:xfrm>
          <a:prstGeom prst="rect">
            <a:avLst/>
          </a:prstGeom>
        </p:spPr>
      </p:pic>
      <p:sp>
        <p:nvSpPr>
          <p:cNvPr id="2" name="Title 1"/>
          <p:cNvSpPr>
            <a:spLocks noGrp="1"/>
          </p:cNvSpPr>
          <p:nvPr>
            <p:ph type="title"/>
          </p:nvPr>
        </p:nvSpPr>
        <p:spPr/>
        <p:txBody>
          <a:bodyPr/>
          <a:lstStyle/>
          <a:p>
            <a:r>
              <a:rPr lang="en-US" dirty="0"/>
              <a:t>Recent Examples	</a:t>
            </a:r>
          </a:p>
        </p:txBody>
      </p:sp>
      <p:sp>
        <p:nvSpPr>
          <p:cNvPr id="3" name="Content Placeholder 2"/>
          <p:cNvSpPr>
            <a:spLocks noGrp="1"/>
          </p:cNvSpPr>
          <p:nvPr>
            <p:ph idx="1"/>
          </p:nvPr>
        </p:nvSpPr>
        <p:spPr>
          <a:xfrm>
            <a:off x="457200" y="1056548"/>
            <a:ext cx="8229600" cy="3394472"/>
          </a:xfrm>
        </p:spPr>
        <p:txBody>
          <a:bodyPr>
            <a:normAutofit lnSpcReduction="10000"/>
          </a:bodyPr>
          <a:lstStyle/>
          <a:p>
            <a:pPr marL="0" indent="0">
              <a:buNone/>
            </a:pPr>
            <a:r>
              <a:rPr lang="en-US" sz="2000" dirty="0"/>
              <a:t>Predictive Analytics (Ensure Student Success)</a:t>
            </a:r>
          </a:p>
          <a:p>
            <a:pPr marL="914400" lvl="2" indent="0">
              <a:buNone/>
            </a:pPr>
            <a:r>
              <a:rPr lang="en-US" sz="2000" dirty="0"/>
              <a:t>Advisor Dashboard </a:t>
            </a:r>
          </a:p>
          <a:p>
            <a:pPr marL="0" indent="0">
              <a:buNone/>
            </a:pPr>
            <a:r>
              <a:rPr lang="en-US" sz="2000" dirty="0"/>
              <a:t>INTO (Diversity)</a:t>
            </a:r>
          </a:p>
          <a:p>
            <a:pPr marL="914400" lvl="2" indent="0">
              <a:buNone/>
            </a:pPr>
            <a:r>
              <a:rPr lang="en-US" sz="2000" dirty="0"/>
              <a:t>Very strategic initiative pulled together quickly. Planning and process by ESP helped speed that up.</a:t>
            </a:r>
          </a:p>
          <a:p>
            <a:pPr marL="0" indent="0">
              <a:buNone/>
            </a:pPr>
            <a:r>
              <a:rPr lang="en-US" sz="2000" dirty="0"/>
              <a:t>WEB (Marketing and Recruiting, telling ISU’s story)</a:t>
            </a:r>
          </a:p>
          <a:p>
            <a:pPr marL="914400" lvl="2" indent="0">
              <a:buNone/>
            </a:pPr>
            <a:r>
              <a:rPr lang="en-US" sz="2000" dirty="0"/>
              <a:t>Completely revamping ilstu.edu</a:t>
            </a:r>
          </a:p>
          <a:p>
            <a:pPr marL="0" indent="0">
              <a:buNone/>
            </a:pPr>
            <a:r>
              <a:rPr lang="en-US" sz="2000" dirty="0" err="1"/>
              <a:t>ReggieNet</a:t>
            </a:r>
            <a:r>
              <a:rPr lang="en-US" sz="2000" dirty="0"/>
              <a:t> (Student Success)</a:t>
            </a:r>
          </a:p>
          <a:p>
            <a:pPr marL="457200" lvl="1" indent="0">
              <a:buNone/>
            </a:pPr>
            <a:r>
              <a:rPr lang="en-US" sz="2000" dirty="0"/>
              <a:t>	Continue to upgrade and stabilize the platform.  Students actually 	like the tool.</a:t>
            </a:r>
          </a:p>
        </p:txBody>
      </p:sp>
    </p:spTree>
    <p:extLst>
      <p:ext uri="{BB962C8B-B14F-4D97-AF65-F5344CB8AC3E}">
        <p14:creationId xmlns:p14="http://schemas.microsoft.com/office/powerpoint/2010/main" val="29073141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d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Tree>
    <p:extLst>
      <p:ext uri="{BB962C8B-B14F-4D97-AF65-F5344CB8AC3E}">
        <p14:creationId xmlns:p14="http://schemas.microsoft.com/office/powerpoint/2010/main" val="424259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p:txBody>
          <a:bodyPr/>
          <a:lstStyle/>
          <a:p>
            <a:r>
              <a:rPr lang="en-US" dirty="0"/>
              <a:t>In 1998…</a:t>
            </a:r>
          </a:p>
        </p:txBody>
      </p:sp>
      <p:sp>
        <p:nvSpPr>
          <p:cNvPr id="3" name="Content Placeholder 2"/>
          <p:cNvSpPr>
            <a:spLocks noGrp="1"/>
          </p:cNvSpPr>
          <p:nvPr>
            <p:ph idx="1"/>
          </p:nvPr>
        </p:nvSpPr>
        <p:spPr/>
        <p:txBody>
          <a:bodyPr/>
          <a:lstStyle/>
          <a:p>
            <a:pPr marL="0" indent="0" algn="ctr">
              <a:buNone/>
            </a:pPr>
            <a:endParaRPr lang="en-US" sz="3600" b="1" dirty="0"/>
          </a:p>
          <a:p>
            <a:pPr marL="0" indent="0" algn="ctr">
              <a:buNone/>
            </a:pPr>
            <a:r>
              <a:rPr lang="en-US" sz="3600" b="1" dirty="0"/>
              <a:t>2.4 million websites</a:t>
            </a:r>
          </a:p>
          <a:p>
            <a:pPr marL="457200" lvl="1" indent="0">
              <a:buNone/>
            </a:pPr>
            <a:r>
              <a:rPr lang="en-US" dirty="0"/>
              <a:t>				Google was launched</a:t>
            </a:r>
          </a:p>
          <a:p>
            <a:pPr marL="457200" lvl="1" indent="0">
              <a:buNone/>
            </a:pPr>
            <a:endParaRPr lang="en-US" dirty="0"/>
          </a:p>
        </p:txBody>
      </p:sp>
    </p:spTree>
    <p:extLst>
      <p:ext uri="{BB962C8B-B14F-4D97-AF65-F5344CB8AC3E}">
        <p14:creationId xmlns:p14="http://schemas.microsoft.com/office/powerpoint/2010/main" val="1735486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p:txBody>
          <a:bodyPr/>
          <a:lstStyle/>
          <a:p>
            <a:pPr marL="0" indent="0" algn="ctr">
              <a:buNone/>
            </a:pPr>
            <a:endParaRPr lang="en-US" b="1" dirty="0"/>
          </a:p>
          <a:p>
            <a:pPr marL="0" indent="0" algn="ctr">
              <a:buNone/>
            </a:pPr>
            <a:r>
              <a:rPr lang="en-US" sz="4800" b="1" dirty="0"/>
              <a:t>Over 1.5 billion</a:t>
            </a:r>
          </a:p>
          <a:p>
            <a:pPr marL="0" indent="0" algn="ctr">
              <a:buNone/>
            </a:pPr>
            <a:r>
              <a:rPr lang="en-US" dirty="0"/>
              <a:t>Google still around and added a couple more services</a:t>
            </a:r>
          </a:p>
          <a:p>
            <a:endParaRPr lang="en-US" dirty="0"/>
          </a:p>
          <a:p>
            <a:pPr marL="457200" lvl="1" indent="0">
              <a:buNone/>
            </a:pPr>
            <a:endParaRPr lang="en-US" dirty="0"/>
          </a:p>
        </p:txBody>
      </p:sp>
    </p:spTree>
    <p:extLst>
      <p:ext uri="{BB962C8B-B14F-4D97-AF65-F5344CB8AC3E}">
        <p14:creationId xmlns:p14="http://schemas.microsoft.com/office/powerpoint/2010/main" val="1170651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p:txBody>
          <a:bodyPr/>
          <a:lstStyle/>
          <a:p>
            <a:r>
              <a:rPr lang="en-US" dirty="0"/>
              <a:t>In 1998…</a:t>
            </a:r>
          </a:p>
        </p:txBody>
      </p:sp>
      <p:sp>
        <p:nvSpPr>
          <p:cNvPr id="3" name="Content Placeholder 2"/>
          <p:cNvSpPr>
            <a:spLocks noGrp="1"/>
          </p:cNvSpPr>
          <p:nvPr>
            <p:ph idx="1"/>
          </p:nvPr>
        </p:nvSpPr>
        <p:spPr/>
        <p:txBody>
          <a:bodyPr/>
          <a:lstStyle/>
          <a:p>
            <a:pPr marL="0" indent="0" algn="ctr">
              <a:buNone/>
            </a:pPr>
            <a:endParaRPr lang="en-US" b="1" dirty="0"/>
          </a:p>
          <a:p>
            <a:endParaRPr lang="en-US" dirty="0"/>
          </a:p>
          <a:p>
            <a:pPr marL="457200" lvl="1" indent="0">
              <a:buNone/>
            </a:pP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6067" y="1063229"/>
            <a:ext cx="6714066" cy="3026171"/>
          </a:xfrm>
          <a:prstGeom prst="rect">
            <a:avLst/>
          </a:prstGeom>
        </p:spPr>
      </p:pic>
    </p:spTree>
    <p:extLst>
      <p:ext uri="{BB962C8B-B14F-4D97-AF65-F5344CB8AC3E}">
        <p14:creationId xmlns:p14="http://schemas.microsoft.com/office/powerpoint/2010/main" val="3477607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p:txBody>
          <a:bodyPr/>
          <a:lstStyle/>
          <a:p>
            <a:r>
              <a:rPr lang="en-US" dirty="0"/>
              <a:t>Today…	</a:t>
            </a:r>
          </a:p>
        </p:txBody>
      </p:sp>
      <p:sp>
        <p:nvSpPr>
          <p:cNvPr id="3" name="Content Placeholder 2"/>
          <p:cNvSpPr>
            <a:spLocks noGrp="1"/>
          </p:cNvSpPr>
          <p:nvPr>
            <p:ph idx="1"/>
          </p:nvPr>
        </p:nvSpPr>
        <p:spPr/>
        <p:txBody>
          <a:bodyPr/>
          <a:lstStyle/>
          <a:p>
            <a:pPr marL="0" indent="0">
              <a:buNone/>
            </a:pPr>
            <a:r>
              <a:rPr lang="en-US" dirty="0"/>
              <a:t>Students can apply through a common online application to hundreds of schools…. </a:t>
            </a:r>
          </a:p>
          <a:p>
            <a:pPr marL="0" indent="0">
              <a:buNone/>
            </a:pPr>
            <a:r>
              <a:rPr lang="en-US" dirty="0"/>
              <a:t>AND can can interact with admissions officers, current students and alumni through college blogs, Twitter handles, and Facebook pages. </a:t>
            </a:r>
          </a:p>
        </p:txBody>
      </p:sp>
    </p:spTree>
    <p:extLst>
      <p:ext uri="{BB962C8B-B14F-4D97-AF65-F5344CB8AC3E}">
        <p14:creationId xmlns:p14="http://schemas.microsoft.com/office/powerpoint/2010/main" val="1415837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p:txBody>
          <a:bodyPr/>
          <a:lstStyle/>
          <a:p>
            <a:r>
              <a:rPr lang="en-US" dirty="0"/>
              <a:t>In 1998…	</a:t>
            </a:r>
          </a:p>
        </p:txBody>
      </p:sp>
      <p:sp>
        <p:nvSpPr>
          <p:cNvPr id="3" name="Content Placeholder 2"/>
          <p:cNvSpPr>
            <a:spLocks noGrp="1"/>
          </p:cNvSpPr>
          <p:nvPr>
            <p:ph idx="1"/>
          </p:nvPr>
        </p:nvSpPr>
        <p:spPr/>
        <p:txBody>
          <a:bodyPr/>
          <a:lstStyle/>
          <a:p>
            <a:pPr marL="0" indent="0">
              <a:buNone/>
            </a:pPr>
            <a:r>
              <a:rPr lang="en-US" dirty="0"/>
              <a:t>Business Intelligence=</a:t>
            </a:r>
          </a:p>
          <a:p>
            <a:pPr marL="0" indent="0">
              <a:buNone/>
            </a:pP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133" y="1879599"/>
            <a:ext cx="7518400" cy="2359025"/>
          </a:xfrm>
          <a:prstGeom prst="rect">
            <a:avLst/>
          </a:prstGeom>
        </p:spPr>
      </p:pic>
    </p:spTree>
    <p:extLst>
      <p:ext uri="{BB962C8B-B14F-4D97-AF65-F5344CB8AC3E}">
        <p14:creationId xmlns:p14="http://schemas.microsoft.com/office/powerpoint/2010/main" val="1000301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p:txBody>
          <a:bodyPr/>
          <a:lstStyle/>
          <a:p>
            <a:r>
              <a:rPr lang="en-US" dirty="0"/>
              <a:t>Today…	</a:t>
            </a:r>
          </a:p>
        </p:txBody>
      </p:sp>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29733" y="1269208"/>
            <a:ext cx="7857067" cy="2777859"/>
          </a:xfrm>
        </p:spPr>
      </p:pic>
    </p:spTree>
    <p:extLst>
      <p:ext uri="{BB962C8B-B14F-4D97-AF65-F5344CB8AC3E}">
        <p14:creationId xmlns:p14="http://schemas.microsoft.com/office/powerpoint/2010/main" val="3238210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p:txBody>
          <a:bodyPr/>
          <a:lstStyle/>
          <a:p>
            <a:r>
              <a:rPr lang="en-US" dirty="0"/>
              <a:t>In 1998…	</a:t>
            </a:r>
          </a:p>
        </p:txBody>
      </p:sp>
      <p:sp>
        <p:nvSpPr>
          <p:cNvPr id="3" name="Content Placeholder 2"/>
          <p:cNvSpPr>
            <a:spLocks noGrp="1"/>
          </p:cNvSpPr>
          <p:nvPr>
            <p:ph idx="1"/>
          </p:nvPr>
        </p:nvSpPr>
        <p:spPr/>
        <p:txBody>
          <a:bodyPr/>
          <a:lstStyle/>
          <a:p>
            <a:pPr marL="0" indent="0">
              <a:buNone/>
            </a:pPr>
            <a:r>
              <a:rPr lang="en-US" dirty="0"/>
              <a:t>AI=</a:t>
            </a:r>
          </a:p>
          <a:p>
            <a:pPr marL="0" indent="0">
              <a:buNone/>
            </a:pP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4400" y="1269208"/>
            <a:ext cx="4004733" cy="2879459"/>
          </a:xfrm>
          <a:prstGeom prst="rect">
            <a:avLst/>
          </a:prstGeom>
        </p:spPr>
      </p:pic>
    </p:spTree>
    <p:extLst>
      <p:ext uri="{BB962C8B-B14F-4D97-AF65-F5344CB8AC3E}">
        <p14:creationId xmlns:p14="http://schemas.microsoft.com/office/powerpoint/2010/main" val="12155633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1224</TotalTime>
  <Words>699</Words>
  <Application>Microsoft Office PowerPoint</Application>
  <PresentationFormat>On-screen Show (16:9)</PresentationFormat>
  <Paragraphs>131</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Times New Roman</vt:lpstr>
      <vt:lpstr>Office Theme</vt:lpstr>
      <vt:lpstr>PowerPoint Presentation</vt:lpstr>
      <vt:lpstr>     Business Value of IT in Higher Education</vt:lpstr>
      <vt:lpstr>In 1998…</vt:lpstr>
      <vt:lpstr>Today…</vt:lpstr>
      <vt:lpstr>In 1998…</vt:lpstr>
      <vt:lpstr>Today… </vt:lpstr>
      <vt:lpstr>In 1998… </vt:lpstr>
      <vt:lpstr>Today… </vt:lpstr>
      <vt:lpstr>In 1998… </vt:lpstr>
      <vt:lpstr>Today… </vt:lpstr>
      <vt:lpstr> Look where we’ve been in 20 Short Years.  </vt:lpstr>
      <vt:lpstr>The Landscape has and continues to Change</vt:lpstr>
      <vt:lpstr>We’re in a Constant State of Change!</vt:lpstr>
      <vt:lpstr>State of the State</vt:lpstr>
      <vt:lpstr>Higher Education</vt:lpstr>
      <vt:lpstr>What is Business Value of IT? </vt:lpstr>
      <vt:lpstr>The concept has its place in Higher Ed  </vt:lpstr>
      <vt:lpstr>   IT plays a significant role… So do our “business partners” or campus community   </vt:lpstr>
      <vt:lpstr>Winds of Change</vt:lpstr>
      <vt:lpstr>How Do We Deliver Value?</vt:lpstr>
      <vt:lpstr>Ways to Look At BVIT</vt:lpstr>
      <vt:lpstr>How Do We Deliver Value?</vt:lpstr>
      <vt:lpstr>How Do We Deliver Value?</vt:lpstr>
      <vt:lpstr>Business Value of IT</vt:lpstr>
      <vt:lpstr>WE Can Do IT!</vt:lpstr>
      <vt:lpstr>We need to tell the story..</vt:lpstr>
      <vt:lpstr>Survey Results Help Inform Us</vt:lpstr>
      <vt:lpstr>Recent Examples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Derek</dc:creator>
  <cp:lastModifiedBy>Carla Birckelbaw</cp:lastModifiedBy>
  <cp:revision>162</cp:revision>
  <cp:lastPrinted>2018-08-01T21:32:54Z</cp:lastPrinted>
  <dcterms:created xsi:type="dcterms:W3CDTF">2016-07-01T14:13:07Z</dcterms:created>
  <dcterms:modified xsi:type="dcterms:W3CDTF">2018-08-15T21:52:05Z</dcterms:modified>
</cp:coreProperties>
</file>