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9"/>
  </p:notesMasterIdLst>
  <p:sldIdLst>
    <p:sldId id="256" r:id="rId2"/>
    <p:sldId id="270" r:id="rId3"/>
    <p:sldId id="294" r:id="rId4"/>
    <p:sldId id="279" r:id="rId5"/>
    <p:sldId id="257" r:id="rId6"/>
    <p:sldId id="258" r:id="rId7"/>
    <p:sldId id="280" r:id="rId8"/>
    <p:sldId id="281" r:id="rId9"/>
    <p:sldId id="282" r:id="rId10"/>
    <p:sldId id="283" r:id="rId11"/>
    <p:sldId id="284" r:id="rId12"/>
    <p:sldId id="293" r:id="rId13"/>
    <p:sldId id="285" r:id="rId14"/>
    <p:sldId id="286" r:id="rId15"/>
    <p:sldId id="287" r:id="rId16"/>
    <p:sldId id="288" r:id="rId17"/>
    <p:sldId id="278" r:id="rId18"/>
    <p:sldId id="289" r:id="rId19"/>
    <p:sldId id="290" r:id="rId20"/>
    <p:sldId id="274" r:id="rId21"/>
    <p:sldId id="275" r:id="rId22"/>
    <p:sldId id="276" r:id="rId23"/>
    <p:sldId id="277" r:id="rId24"/>
    <p:sldId id="291" r:id="rId25"/>
    <p:sldId id="292" r:id="rId26"/>
    <p:sldId id="295" r:id="rId27"/>
    <p:sldId id="296" r:id="rId28"/>
    <p:sldId id="297" r:id="rId29"/>
    <p:sldId id="298" r:id="rId30"/>
    <p:sldId id="299" r:id="rId31"/>
    <p:sldId id="300" r:id="rId32"/>
    <p:sldId id="301" r:id="rId33"/>
    <p:sldId id="302" r:id="rId34"/>
    <p:sldId id="303" r:id="rId35"/>
    <p:sldId id="260" r:id="rId36"/>
    <p:sldId id="305" r:id="rId37"/>
    <p:sldId id="261" r:id="rId38"/>
    <p:sldId id="264" r:id="rId39"/>
    <p:sldId id="262" r:id="rId40"/>
    <p:sldId id="263" r:id="rId41"/>
    <p:sldId id="265" r:id="rId42"/>
    <p:sldId id="266" r:id="rId43"/>
    <p:sldId id="267" r:id="rId44"/>
    <p:sldId id="268" r:id="rId45"/>
    <p:sldId id="269" r:id="rId46"/>
    <p:sldId id="308" r:id="rId47"/>
    <p:sldId id="307" r:id="rId48"/>
    <p:sldId id="306" r:id="rId49"/>
    <p:sldId id="311" r:id="rId50"/>
    <p:sldId id="310" r:id="rId51"/>
    <p:sldId id="309" r:id="rId52"/>
    <p:sldId id="314" r:id="rId53"/>
    <p:sldId id="313" r:id="rId54"/>
    <p:sldId id="312" r:id="rId55"/>
    <p:sldId id="317" r:id="rId56"/>
    <p:sldId id="316" r:id="rId57"/>
    <p:sldId id="315" r:id="rId58"/>
    <p:sldId id="320" r:id="rId59"/>
    <p:sldId id="319" r:id="rId60"/>
    <p:sldId id="318" r:id="rId61"/>
    <p:sldId id="323" r:id="rId62"/>
    <p:sldId id="322" r:id="rId63"/>
    <p:sldId id="321" r:id="rId64"/>
    <p:sldId id="326" r:id="rId65"/>
    <p:sldId id="325" r:id="rId66"/>
    <p:sldId id="324" r:id="rId67"/>
    <p:sldId id="333" r:id="rId68"/>
    <p:sldId id="332" r:id="rId69"/>
    <p:sldId id="331" r:id="rId70"/>
    <p:sldId id="336" r:id="rId71"/>
    <p:sldId id="335" r:id="rId72"/>
    <p:sldId id="334" r:id="rId73"/>
    <p:sldId id="339" r:id="rId74"/>
    <p:sldId id="338" r:id="rId75"/>
    <p:sldId id="342" r:id="rId76"/>
    <p:sldId id="341" r:id="rId77"/>
    <p:sldId id="340" r:id="rId78"/>
    <p:sldId id="330" r:id="rId79"/>
    <p:sldId id="329" r:id="rId80"/>
    <p:sldId id="345" r:id="rId81"/>
    <p:sldId id="344" r:id="rId82"/>
    <p:sldId id="348" r:id="rId83"/>
    <p:sldId id="347" r:id="rId84"/>
    <p:sldId id="351" r:id="rId85"/>
    <p:sldId id="350" r:id="rId86"/>
    <p:sldId id="352" r:id="rId87"/>
    <p:sldId id="327" r:id="rId88"/>
  </p:sldIdLst>
  <p:sldSz cx="9144000" cy="5143500" type="screen16x9"/>
  <p:notesSz cx="6858000" cy="3429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ADCBE-8BA2-4330-87CE-948D6EB8F1DB}" v="185" dt="2018-08-02T00:52:35.336"/>
    <p1510:client id="{21CAD6FE-9C97-5A48-B788-AF429D9EDF3F}" v="5" dt="2018-08-02T00:50:26.794"/>
    <p1510:client id="{074E2151-2F77-B8E9-FBDF-1B06B744C959}" v="57" dt="2018-08-02T02:43:35.5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d.ilstu.edu\VPFP\Users\crbirck\Documents\TechQual%202018%20Analysi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a:t>
            </a:r>
            <a:r>
              <a:rPr lang="en-US" baseline="0"/>
              <a:t> of Responses by Theme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Sheet2!$B$3:$W$3</c:f>
              <c:strCache>
                <c:ptCount val="22"/>
                <c:pt idx="0">
                  <c:v>Positive Comments</c:v>
                </c:pt>
                <c:pt idx="1">
                  <c:v>Campus Solutions</c:v>
                </c:pt>
                <c:pt idx="2">
                  <c:v>Cherwell/ IT Help</c:v>
                </c:pt>
                <c:pt idx="3">
                  <c:v>Cognos</c:v>
                </c:pt>
                <c:pt idx="4">
                  <c:v>iPeople</c:v>
                </c:pt>
                <c:pt idx="5">
                  <c:v>ReggieNet</c:v>
                </c:pt>
                <c:pt idx="6">
                  <c:v>WiFi</c:v>
                </c:pt>
                <c:pt idx="7">
                  <c:v>Network </c:v>
                </c:pt>
                <c:pt idx="8">
                  <c:v>Cellular Service</c:v>
                </c:pt>
                <c:pt idx="9">
                  <c:v>O365/ Collaboration Tools</c:v>
                </c:pt>
                <c:pt idx="10">
                  <c:v>Learning Spaces</c:v>
                </c:pt>
                <c:pt idx="11">
                  <c:v>My.IllinoisState.edu</c:v>
                </c:pt>
                <c:pt idx="12">
                  <c:v>Web sites</c:v>
                </c:pt>
                <c:pt idx="13">
                  <c:v>Nostalgia for the Old System</c:v>
                </c:pt>
                <c:pt idx="14">
                  <c:v>More technology training available</c:v>
                </c:pt>
                <c:pt idx="15">
                  <c:v>Access to Data</c:v>
                </c:pt>
                <c:pt idx="16">
                  <c:v>More knowledgeable IT staff</c:v>
                </c:pt>
                <c:pt idx="17">
                  <c:v>Faster response, resolution</c:v>
                </c:pt>
                <c:pt idx="18">
                  <c:v>Site Navigation</c:v>
                </c:pt>
                <c:pt idx="19">
                  <c:v>UX/UI</c:v>
                </c:pt>
                <c:pt idx="20">
                  <c:v>Tech Alerts</c:v>
                </c:pt>
                <c:pt idx="21">
                  <c:v>Not current/ modern</c:v>
                </c:pt>
              </c:strCache>
            </c:strRef>
          </c:cat>
          <c:val>
            <c:numRef>
              <c:f>Sheet2!$B$4:$W$4</c:f>
              <c:numCache>
                <c:formatCode>General</c:formatCode>
                <c:ptCount val="22"/>
                <c:pt idx="0">
                  <c:v>53</c:v>
                </c:pt>
                <c:pt idx="1">
                  <c:v>58</c:v>
                </c:pt>
                <c:pt idx="2">
                  <c:v>52</c:v>
                </c:pt>
                <c:pt idx="3">
                  <c:v>6</c:v>
                </c:pt>
                <c:pt idx="4">
                  <c:v>6</c:v>
                </c:pt>
                <c:pt idx="5">
                  <c:v>47</c:v>
                </c:pt>
                <c:pt idx="6">
                  <c:v>24</c:v>
                </c:pt>
                <c:pt idx="7">
                  <c:v>6</c:v>
                </c:pt>
                <c:pt idx="8">
                  <c:v>19</c:v>
                </c:pt>
                <c:pt idx="9">
                  <c:v>59</c:v>
                </c:pt>
                <c:pt idx="10">
                  <c:v>31</c:v>
                </c:pt>
                <c:pt idx="11">
                  <c:v>31</c:v>
                </c:pt>
                <c:pt idx="12">
                  <c:v>25</c:v>
                </c:pt>
                <c:pt idx="13">
                  <c:v>21</c:v>
                </c:pt>
                <c:pt idx="14">
                  <c:v>67</c:v>
                </c:pt>
                <c:pt idx="15">
                  <c:v>25</c:v>
                </c:pt>
                <c:pt idx="16">
                  <c:v>21</c:v>
                </c:pt>
                <c:pt idx="17">
                  <c:v>34</c:v>
                </c:pt>
                <c:pt idx="18">
                  <c:v>60</c:v>
                </c:pt>
                <c:pt idx="19">
                  <c:v>61</c:v>
                </c:pt>
                <c:pt idx="20">
                  <c:v>10</c:v>
                </c:pt>
                <c:pt idx="21">
                  <c:v>25</c:v>
                </c:pt>
              </c:numCache>
            </c:numRef>
          </c:val>
          <c:extLst>
            <c:ext xmlns:c16="http://schemas.microsoft.com/office/drawing/2014/chart" uri="{C3380CC4-5D6E-409C-BE32-E72D297353CC}">
              <c16:uniqueId val="{00000000-6330-4530-8635-8B74C9CE888B}"/>
            </c:ext>
          </c:extLst>
        </c:ser>
        <c:dLbls>
          <c:dLblPos val="outEnd"/>
          <c:showLegendKey val="0"/>
          <c:showVal val="1"/>
          <c:showCatName val="0"/>
          <c:showSerName val="0"/>
          <c:showPercent val="0"/>
          <c:showBubbleSize val="0"/>
        </c:dLbls>
        <c:gapWidth val="182"/>
        <c:axId val="208774808"/>
        <c:axId val="208776120"/>
      </c:barChart>
      <c:catAx>
        <c:axId val="208774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776120"/>
        <c:crosses val="autoZero"/>
        <c:auto val="1"/>
        <c:lblAlgn val="ctr"/>
        <c:lblOffset val="100"/>
        <c:noMultiLvlLbl val="0"/>
      </c:catAx>
      <c:valAx>
        <c:axId val="208776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774808"/>
        <c:crosses val="autoZero"/>
        <c:crossBetween val="between"/>
      </c:valAx>
      <c:spPr>
        <a:noFill/>
        <a:ln>
          <a:noFill/>
        </a:ln>
        <a:effectLst/>
      </c:spPr>
    </c:plotArea>
    <c:plotVisOnly val="1"/>
    <c:dispBlanksAs val="gap"/>
    <c:showDLblsOverMax val="0"/>
  </c:chart>
  <c:spPr>
    <a:noFill/>
    <a:ln>
      <a:noFill/>
    </a:ln>
    <a:effectLst/>
  </c:spPr>
  <c:txPr>
    <a:bodyPr/>
    <a:lstStyle/>
    <a:p>
      <a:pPr>
        <a:defRPr baseline="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2017 to 2018 Comparison by Theme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Sheet3!$A$4</c:f>
              <c:strCache>
                <c:ptCount val="1"/>
                <c:pt idx="0">
                  <c:v>2017</c:v>
                </c:pt>
              </c:strCache>
            </c:strRef>
          </c:tx>
          <c:spPr>
            <a:solidFill>
              <a:schemeClr val="accent1"/>
            </a:solidFill>
            <a:ln>
              <a:noFill/>
            </a:ln>
            <a:effectLst/>
          </c:spPr>
          <c:invertIfNegative val="0"/>
          <c:cat>
            <c:strRef>
              <c:f>Sheet3!$B$3:$Q$3</c:f>
              <c:strCache>
                <c:ptCount val="16"/>
                <c:pt idx="0">
                  <c:v>Positive Comments</c:v>
                </c:pt>
                <c:pt idx="1">
                  <c:v>Campus Solutions</c:v>
                </c:pt>
                <c:pt idx="2">
                  <c:v>Cherwell/ IT Help</c:v>
                </c:pt>
                <c:pt idx="3">
                  <c:v>Cognos*</c:v>
                </c:pt>
                <c:pt idx="4">
                  <c:v>iPeople</c:v>
                </c:pt>
                <c:pt idx="5">
                  <c:v>ReggieNet</c:v>
                </c:pt>
                <c:pt idx="6">
                  <c:v>WiFi</c:v>
                </c:pt>
                <c:pt idx="7">
                  <c:v>Network </c:v>
                </c:pt>
                <c:pt idx="8">
                  <c:v>Cellular Service</c:v>
                </c:pt>
                <c:pt idx="9">
                  <c:v>O365/ Collaboration Tools</c:v>
                </c:pt>
                <c:pt idx="10">
                  <c:v>Learning Spaces</c:v>
                </c:pt>
                <c:pt idx="11">
                  <c:v>My.IllinoisState.edu</c:v>
                </c:pt>
                <c:pt idx="12">
                  <c:v>Web sites</c:v>
                </c:pt>
                <c:pt idx="13">
                  <c:v>More technology training available</c:v>
                </c:pt>
                <c:pt idx="14">
                  <c:v>More knowledgeable IT staff</c:v>
                </c:pt>
                <c:pt idx="15">
                  <c:v>Faster response, resolution</c:v>
                </c:pt>
              </c:strCache>
            </c:strRef>
          </c:cat>
          <c:val>
            <c:numRef>
              <c:f>Sheet3!$B$4:$Q$4</c:f>
              <c:numCache>
                <c:formatCode>0%</c:formatCode>
                <c:ptCount val="16"/>
                <c:pt idx="0">
                  <c:v>0.1</c:v>
                </c:pt>
                <c:pt idx="1">
                  <c:v>7.0000000000000007E-2</c:v>
                </c:pt>
                <c:pt idx="2">
                  <c:v>0.04</c:v>
                </c:pt>
                <c:pt idx="3">
                  <c:v>0.03</c:v>
                </c:pt>
                <c:pt idx="4" formatCode="0.00%">
                  <c:v>1E-3</c:v>
                </c:pt>
                <c:pt idx="5">
                  <c:v>0.09</c:v>
                </c:pt>
                <c:pt idx="6">
                  <c:v>0.06</c:v>
                </c:pt>
                <c:pt idx="7" formatCode="0.00%">
                  <c:v>0.02</c:v>
                </c:pt>
                <c:pt idx="8" formatCode="0.00%">
                  <c:v>0.04</c:v>
                </c:pt>
                <c:pt idx="9">
                  <c:v>0.08</c:v>
                </c:pt>
                <c:pt idx="10">
                  <c:v>0.09</c:v>
                </c:pt>
                <c:pt idx="11">
                  <c:v>0.01</c:v>
                </c:pt>
                <c:pt idx="12">
                  <c:v>7.0000000000000007E-2</c:v>
                </c:pt>
                <c:pt idx="13">
                  <c:v>0.1</c:v>
                </c:pt>
                <c:pt idx="14">
                  <c:v>0.1</c:v>
                </c:pt>
                <c:pt idx="15">
                  <c:v>0.08</c:v>
                </c:pt>
              </c:numCache>
            </c:numRef>
          </c:val>
          <c:extLst>
            <c:ext xmlns:c16="http://schemas.microsoft.com/office/drawing/2014/chart" uri="{C3380CC4-5D6E-409C-BE32-E72D297353CC}">
              <c16:uniqueId val="{00000000-1090-45EF-8067-D0C629A899E7}"/>
            </c:ext>
          </c:extLst>
        </c:ser>
        <c:ser>
          <c:idx val="1"/>
          <c:order val="1"/>
          <c:tx>
            <c:strRef>
              <c:f>Sheet3!$A$5</c:f>
              <c:strCache>
                <c:ptCount val="1"/>
                <c:pt idx="0">
                  <c:v>2018</c:v>
                </c:pt>
              </c:strCache>
            </c:strRef>
          </c:tx>
          <c:spPr>
            <a:solidFill>
              <a:schemeClr val="accent2"/>
            </a:solidFill>
            <a:ln>
              <a:noFill/>
            </a:ln>
            <a:effectLst/>
          </c:spPr>
          <c:invertIfNegative val="0"/>
          <c:cat>
            <c:strRef>
              <c:f>Sheet3!$B$3:$Q$3</c:f>
              <c:strCache>
                <c:ptCount val="16"/>
                <c:pt idx="0">
                  <c:v>Positive Comments</c:v>
                </c:pt>
                <c:pt idx="1">
                  <c:v>Campus Solutions</c:v>
                </c:pt>
                <c:pt idx="2">
                  <c:v>Cherwell/ IT Help</c:v>
                </c:pt>
                <c:pt idx="3">
                  <c:v>Cognos*</c:v>
                </c:pt>
                <c:pt idx="4">
                  <c:v>iPeople</c:v>
                </c:pt>
                <c:pt idx="5">
                  <c:v>ReggieNet</c:v>
                </c:pt>
                <c:pt idx="6">
                  <c:v>WiFi</c:v>
                </c:pt>
                <c:pt idx="7">
                  <c:v>Network </c:v>
                </c:pt>
                <c:pt idx="8">
                  <c:v>Cellular Service</c:v>
                </c:pt>
                <c:pt idx="9">
                  <c:v>O365/ Collaboration Tools</c:v>
                </c:pt>
                <c:pt idx="10">
                  <c:v>Learning Spaces</c:v>
                </c:pt>
                <c:pt idx="11">
                  <c:v>My.IllinoisState.edu</c:v>
                </c:pt>
                <c:pt idx="12">
                  <c:v>Web sites</c:v>
                </c:pt>
                <c:pt idx="13">
                  <c:v>More technology training available</c:v>
                </c:pt>
                <c:pt idx="14">
                  <c:v>More knowledgeable IT staff</c:v>
                </c:pt>
                <c:pt idx="15">
                  <c:v>Faster response, resolution</c:v>
                </c:pt>
              </c:strCache>
            </c:strRef>
          </c:cat>
          <c:val>
            <c:numRef>
              <c:f>Sheet3!$B$5:$Q$5</c:f>
              <c:numCache>
                <c:formatCode>0%</c:formatCode>
                <c:ptCount val="16"/>
                <c:pt idx="0">
                  <c:v>0.11</c:v>
                </c:pt>
                <c:pt idx="1">
                  <c:v>0.13</c:v>
                </c:pt>
                <c:pt idx="2">
                  <c:v>0.11</c:v>
                </c:pt>
                <c:pt idx="3">
                  <c:v>0.01</c:v>
                </c:pt>
                <c:pt idx="4">
                  <c:v>0.01</c:v>
                </c:pt>
                <c:pt idx="5">
                  <c:v>0.1</c:v>
                </c:pt>
                <c:pt idx="6">
                  <c:v>0.05</c:v>
                </c:pt>
                <c:pt idx="7">
                  <c:v>0.01</c:v>
                </c:pt>
                <c:pt idx="8">
                  <c:v>0.04</c:v>
                </c:pt>
                <c:pt idx="9">
                  <c:v>0.13</c:v>
                </c:pt>
                <c:pt idx="10">
                  <c:v>7.0000000000000007E-2</c:v>
                </c:pt>
                <c:pt idx="11">
                  <c:v>7.0000000000000007E-2</c:v>
                </c:pt>
                <c:pt idx="12">
                  <c:v>0.05</c:v>
                </c:pt>
                <c:pt idx="13">
                  <c:v>0.15</c:v>
                </c:pt>
                <c:pt idx="14">
                  <c:v>0.05</c:v>
                </c:pt>
                <c:pt idx="15">
                  <c:v>7.0000000000000007E-2</c:v>
                </c:pt>
              </c:numCache>
            </c:numRef>
          </c:val>
          <c:extLst>
            <c:ext xmlns:c16="http://schemas.microsoft.com/office/drawing/2014/chart" uri="{C3380CC4-5D6E-409C-BE32-E72D297353CC}">
              <c16:uniqueId val="{00000001-1090-45EF-8067-D0C629A899E7}"/>
            </c:ext>
          </c:extLst>
        </c:ser>
        <c:dLbls>
          <c:showLegendKey val="0"/>
          <c:showVal val="0"/>
          <c:showCatName val="0"/>
          <c:showSerName val="0"/>
          <c:showPercent val="0"/>
          <c:showBubbleSize val="0"/>
        </c:dLbls>
        <c:gapWidth val="219"/>
        <c:axId val="450485288"/>
        <c:axId val="450493816"/>
      </c:barChart>
      <c:catAx>
        <c:axId val="450485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0493816"/>
        <c:crosses val="autoZero"/>
        <c:auto val="1"/>
        <c:lblAlgn val="ctr"/>
        <c:lblOffset val="100"/>
        <c:noMultiLvlLbl val="0"/>
      </c:catAx>
      <c:valAx>
        <c:axId val="450493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0485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56C8B-6C39-46EF-8810-F3E61C522C48}" type="datetimeFigureOut">
              <a:rPr lang="en-US" smtClean="0"/>
              <a:t>8/2/2018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D8CEAC-B183-4F61-9ACB-253D235719CA}" type="slidenum">
              <a:rPr lang="en-US" smtClean="0"/>
              <a:t>‹#›</a:t>
            </a:fld>
            <a:endParaRPr lang="en-US"/>
          </a:p>
        </p:txBody>
      </p:sp>
    </p:spTree>
    <p:extLst>
      <p:ext uri="{BB962C8B-B14F-4D97-AF65-F5344CB8AC3E}">
        <p14:creationId xmlns:p14="http://schemas.microsoft.com/office/powerpoint/2010/main" val="117201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echqual.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Higher Education </a:t>
            </a:r>
            <a:r>
              <a:rPr lang="en-US" err="1"/>
              <a:t>TechQual</a:t>
            </a:r>
            <a:r>
              <a:rPr lang="en-US"/>
              <a:t>+ Project @ University of Georgia [ </a:t>
            </a:r>
            <a:r>
              <a:rPr lang="en-US" u="sng">
                <a:hlinkClick r:id="rId3"/>
              </a:rPr>
              <a:t>https://www.techqual.org</a:t>
            </a:r>
            <a:r>
              <a:rPr lang="en-US"/>
              <a:t> ] </a:t>
            </a:r>
          </a:p>
          <a:p>
            <a:r>
              <a:rPr lang="en-US"/>
              <a:t>Started in 2006, based on </a:t>
            </a:r>
            <a:r>
              <a:rPr lang="en-US" err="1"/>
              <a:t>SERVQual</a:t>
            </a:r>
            <a:r>
              <a:rPr lang="en-US"/>
              <a:t> and, later, </a:t>
            </a:r>
            <a:r>
              <a:rPr lang="en-US" err="1"/>
              <a:t>LibQual</a:t>
            </a:r>
            <a:r>
              <a:rPr lang="en-US"/>
              <a:t>+ methodology </a:t>
            </a:r>
          </a:p>
        </p:txBody>
      </p:sp>
      <p:sp>
        <p:nvSpPr>
          <p:cNvPr id="4" name="Slide Number Placeholder 3"/>
          <p:cNvSpPr>
            <a:spLocks noGrp="1"/>
          </p:cNvSpPr>
          <p:nvPr>
            <p:ph type="sldNum" sz="quarter" idx="10"/>
          </p:nvPr>
        </p:nvSpPr>
        <p:spPr/>
        <p:txBody>
          <a:bodyPr/>
          <a:lstStyle/>
          <a:p>
            <a:fld id="{93D8CEAC-B183-4F61-9ACB-253D235719CA}" type="slidenum">
              <a:rPr lang="en-US" smtClean="0"/>
              <a:t>2</a:t>
            </a:fld>
            <a:endParaRPr lang="en-US"/>
          </a:p>
        </p:txBody>
      </p:sp>
    </p:spTree>
    <p:extLst>
      <p:ext uri="{BB962C8B-B14F-4D97-AF65-F5344CB8AC3E}">
        <p14:creationId xmlns:p14="http://schemas.microsoft.com/office/powerpoint/2010/main" val="2958990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rPr lang="en-US"/>
              <a:t>2017 Demographics </a:t>
            </a:r>
          </a:p>
          <a:p>
            <a:r>
              <a:rPr lang="en-US"/>
              <a:t>	177 faculty			  0-24	114</a:t>
            </a:r>
          </a:p>
          <a:p>
            <a:r>
              <a:rPr lang="en-US"/>
              <a:t>	264 staff 			25-34	  85</a:t>
            </a:r>
          </a:p>
          <a:p>
            <a:r>
              <a:rPr lang="en-US"/>
              <a:t>	176 students		35-44	116</a:t>
            </a:r>
          </a:p>
          <a:p>
            <a:r>
              <a:rPr lang="en-US"/>
              <a:t>	355 female			45-54	127</a:t>
            </a:r>
          </a:p>
          <a:p>
            <a:r>
              <a:rPr lang="en-US"/>
              <a:t>	240 male			≥ 55	117</a:t>
            </a:r>
          </a:p>
          <a:p>
            <a:endParaRPr lang="en-US"/>
          </a:p>
          <a:p>
            <a:r>
              <a:t>2013 Demographics</a:t>
            </a:r>
          </a:p>
          <a:p>
            <a:r>
              <a:t>	  83 faculty			0-24	26</a:t>
            </a:r>
          </a:p>
          <a:p>
            <a:r>
              <a:t>	211 staff 			25-34	62</a:t>
            </a:r>
          </a:p>
          <a:p>
            <a:r>
              <a:t>	  24 students		35-44	56</a:t>
            </a:r>
          </a:p>
          <a:p>
            <a:r>
              <a:t>	141 female		</a:t>
            </a:r>
            <a:r>
              <a:rPr lang="en-US"/>
              <a:t>	</a:t>
            </a:r>
            <a:r>
              <a:t>45-54	74</a:t>
            </a:r>
          </a:p>
          <a:p>
            <a:r>
              <a:t>	171 male			&gt; 54	55</a:t>
            </a:r>
          </a:p>
        </p:txBody>
      </p:sp>
    </p:spTree>
    <p:extLst>
      <p:ext uri="{BB962C8B-B14F-4D97-AF65-F5344CB8AC3E}">
        <p14:creationId xmlns:p14="http://schemas.microsoft.com/office/powerpoint/2010/main" val="31499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respondents; outliers removed</a:t>
            </a:r>
          </a:p>
          <a:p>
            <a:endParaRPr lang="en-US"/>
          </a:p>
          <a:p>
            <a:pPr marL="477519" indent="-477519" defTabSz="549148">
              <a:spcBef>
                <a:spcPts val="3900"/>
              </a:spcBef>
              <a:defRPr sz="3572"/>
            </a:pPr>
            <a:r>
              <a:rPr lang="en-US" u="sng"/>
              <a:t>Min</a:t>
            </a:r>
            <a:r>
              <a:rPr lang="en-US"/>
              <a:t>imum Level of Service </a:t>
            </a:r>
          </a:p>
          <a:p>
            <a:pPr marL="477519" indent="-477519" defTabSz="549148">
              <a:spcBef>
                <a:spcPts val="3900"/>
              </a:spcBef>
              <a:defRPr sz="3572"/>
            </a:pPr>
            <a:r>
              <a:rPr lang="en-US" u="sng"/>
              <a:t>Des</a:t>
            </a:r>
            <a:r>
              <a:rPr lang="en-US"/>
              <a:t>ired Level of Service</a:t>
            </a:r>
          </a:p>
          <a:p>
            <a:pPr marL="477519" indent="-477519" defTabSz="549148">
              <a:spcBef>
                <a:spcPts val="3900"/>
              </a:spcBef>
              <a:defRPr sz="3572"/>
            </a:pPr>
            <a:r>
              <a:rPr lang="en-US" u="sng"/>
              <a:t>Per</a:t>
            </a:r>
            <a:r>
              <a:rPr lang="en-US"/>
              <a:t>ceived Service Quality</a:t>
            </a:r>
          </a:p>
          <a:p>
            <a:pPr marL="477519" indent="-477519" defTabSz="549148">
              <a:spcBef>
                <a:spcPts val="3900"/>
              </a:spcBef>
              <a:defRPr sz="3572"/>
            </a:pPr>
            <a:r>
              <a:rPr lang="en-US" u="sng"/>
              <a:t>Adeq</a:t>
            </a:r>
            <a:r>
              <a:rPr lang="en-US"/>
              <a:t>uacy Gap Score = perceived - minimum </a:t>
            </a:r>
          </a:p>
          <a:p>
            <a:pPr marL="477519" indent="-477519" defTabSz="549148">
              <a:spcBef>
                <a:spcPts val="3900"/>
              </a:spcBef>
              <a:defRPr sz="3572"/>
            </a:pPr>
            <a:r>
              <a:rPr lang="en-US" i="1"/>
              <a:t>p</a:t>
            </a:r>
            <a:r>
              <a:rPr lang="en-US"/>
              <a:t>-value for H</a:t>
            </a:r>
            <a:r>
              <a:rPr lang="en-US" baseline="-25000"/>
              <a:t>0</a:t>
            </a:r>
            <a:r>
              <a:rPr lang="en-US"/>
              <a:t>: Adequacy Gap Score = 0 </a:t>
            </a:r>
          </a:p>
          <a:p>
            <a:endParaRPr lang="en-US"/>
          </a:p>
          <a:p>
            <a:r>
              <a:rPr lang="en-US"/>
              <a:t>Reject H</a:t>
            </a:r>
            <a:r>
              <a:rPr lang="en-US" baseline="-25000"/>
              <a:t>0</a:t>
            </a:r>
            <a:r>
              <a:rPr lang="en-US"/>
              <a:t> for questions 1-4…</a:t>
            </a:r>
          </a:p>
        </p:txBody>
      </p:sp>
    </p:spTree>
    <p:extLst>
      <p:ext uri="{BB962C8B-B14F-4D97-AF65-F5344CB8AC3E}">
        <p14:creationId xmlns:p14="http://schemas.microsoft.com/office/powerpoint/2010/main" val="747376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a:t>All respondents; outliers removed</a:t>
            </a:r>
          </a:p>
          <a:p>
            <a:endParaRPr lang="en-US"/>
          </a:p>
          <a:p>
            <a:pPr marL="477519" indent="-477519" defTabSz="549148">
              <a:spcBef>
                <a:spcPts val="3900"/>
              </a:spcBef>
              <a:defRPr sz="3572"/>
            </a:pPr>
            <a:r>
              <a:rPr lang="en-US" u="sng"/>
              <a:t>Min</a:t>
            </a:r>
            <a:r>
              <a:rPr lang="en-US"/>
              <a:t>imum Level of Service </a:t>
            </a:r>
          </a:p>
          <a:p>
            <a:pPr marL="477519" indent="-477519" defTabSz="549148">
              <a:spcBef>
                <a:spcPts val="3900"/>
              </a:spcBef>
              <a:defRPr sz="3572"/>
            </a:pPr>
            <a:r>
              <a:rPr lang="en-US" u="sng"/>
              <a:t>Des</a:t>
            </a:r>
            <a:r>
              <a:rPr lang="en-US"/>
              <a:t>ired Level of Service</a:t>
            </a:r>
          </a:p>
          <a:p>
            <a:pPr marL="477519" indent="-477519" defTabSz="549148">
              <a:spcBef>
                <a:spcPts val="3900"/>
              </a:spcBef>
              <a:defRPr sz="3572"/>
            </a:pPr>
            <a:r>
              <a:rPr lang="en-US" u="sng"/>
              <a:t>Per</a:t>
            </a:r>
            <a:r>
              <a:rPr lang="en-US"/>
              <a:t>ceived Service Quality</a:t>
            </a:r>
          </a:p>
          <a:p>
            <a:pPr marL="477519" indent="-477519" defTabSz="549148">
              <a:spcBef>
                <a:spcPts val="3900"/>
              </a:spcBef>
              <a:defRPr sz="3572"/>
            </a:pPr>
            <a:r>
              <a:rPr lang="en-US" u="sng"/>
              <a:t>Adeq</a:t>
            </a:r>
            <a:r>
              <a:rPr lang="en-US"/>
              <a:t>uacy Gap Score = perceived - minimum </a:t>
            </a:r>
          </a:p>
          <a:p>
            <a:pPr marL="477519" indent="-477519" defTabSz="549148">
              <a:spcBef>
                <a:spcPts val="3900"/>
              </a:spcBef>
              <a:defRPr sz="3572"/>
            </a:pPr>
            <a:r>
              <a:rPr lang="en-US" i="1"/>
              <a:t>p</a:t>
            </a:r>
            <a:r>
              <a:rPr lang="en-US"/>
              <a:t>-value for H</a:t>
            </a:r>
            <a:r>
              <a:rPr lang="en-US" baseline="-25000"/>
              <a:t>0</a:t>
            </a:r>
            <a:r>
              <a:rPr lang="en-US"/>
              <a:t>: Adequacy Gap Score = 0 </a:t>
            </a:r>
          </a:p>
          <a:p>
            <a:endParaRPr lang="en-US"/>
          </a:p>
          <a:p>
            <a:r>
              <a:rPr lang="en-US" b="1"/>
              <a:t>Fail to Reject H</a:t>
            </a:r>
            <a:r>
              <a:rPr lang="en-US" b="1" baseline="-25000"/>
              <a:t>0</a:t>
            </a:r>
            <a:r>
              <a:rPr lang="en-US" b="1"/>
              <a:t> for questions</a:t>
            </a:r>
          </a:p>
          <a:p>
            <a:r>
              <a:rPr lang="en-US"/>
              <a:t>	5.  Gap = -0.15  </a:t>
            </a:r>
            <a:r>
              <a:rPr lang="en-US" i="1"/>
              <a:t>p</a:t>
            </a:r>
            <a:r>
              <a:rPr lang="en-US" i="0"/>
              <a:t> = 0.17</a:t>
            </a:r>
            <a:endParaRPr lang="en-US"/>
          </a:p>
          <a:p>
            <a:pPr marL="0" marR="0" lvl="0" indent="0" defTabSz="457200" eaLnBrk="1" fontAlgn="auto" latinLnBrk="0" hangingPunct="1">
              <a:lnSpc>
                <a:spcPct val="117999"/>
              </a:lnSpc>
              <a:spcBef>
                <a:spcPts val="0"/>
              </a:spcBef>
              <a:spcAft>
                <a:spcPts val="0"/>
              </a:spcAft>
              <a:buClrTx/>
              <a:buSzTx/>
              <a:buFontTx/>
              <a:buNone/>
              <a:tabLst/>
              <a:defRPr/>
            </a:pPr>
            <a:r>
              <a:rPr lang="en-US"/>
              <a:t>	6.  Gap = -0.17  </a:t>
            </a:r>
            <a:r>
              <a:rPr lang="en-US" i="1"/>
              <a:t>p</a:t>
            </a:r>
            <a:r>
              <a:rPr lang="en-US" i="0"/>
              <a:t> = 0.22 </a:t>
            </a:r>
            <a:endParaRPr lang="en-US"/>
          </a:p>
          <a:p>
            <a:pPr marL="0" marR="0" lvl="0" indent="0" defTabSz="457200" eaLnBrk="1" fontAlgn="auto" latinLnBrk="0" hangingPunct="1">
              <a:lnSpc>
                <a:spcPct val="117999"/>
              </a:lnSpc>
              <a:spcBef>
                <a:spcPts val="0"/>
              </a:spcBef>
              <a:spcAft>
                <a:spcPts val="0"/>
              </a:spcAft>
              <a:buClrTx/>
              <a:buSzTx/>
              <a:buFontTx/>
              <a:buNone/>
              <a:tabLst/>
              <a:defRPr/>
            </a:pPr>
            <a:r>
              <a:rPr lang="en-US"/>
              <a:t>	9.  Gap = +0.02  </a:t>
            </a:r>
            <a:r>
              <a:rPr lang="en-US" i="1"/>
              <a:t>p</a:t>
            </a:r>
            <a:r>
              <a:rPr lang="en-US" i="0"/>
              <a:t> = 0.90 </a:t>
            </a:r>
            <a:endParaRPr lang="en-US"/>
          </a:p>
          <a:p>
            <a:endParaRPr lang="en-US"/>
          </a:p>
        </p:txBody>
      </p:sp>
    </p:spTree>
    <p:extLst>
      <p:ext uri="{BB962C8B-B14F-4D97-AF65-F5344CB8AC3E}">
        <p14:creationId xmlns:p14="http://schemas.microsoft.com/office/powerpoint/2010/main" val="2781029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a:t>All respondents; outliers removed</a:t>
            </a:r>
          </a:p>
          <a:p>
            <a:endParaRPr lang="en-US"/>
          </a:p>
          <a:p>
            <a:pPr marL="477519" indent="-477519" defTabSz="549148">
              <a:spcBef>
                <a:spcPts val="3900"/>
              </a:spcBef>
              <a:defRPr sz="3572"/>
            </a:pPr>
            <a:r>
              <a:rPr lang="en-US" u="sng"/>
              <a:t>Min</a:t>
            </a:r>
            <a:r>
              <a:rPr lang="en-US"/>
              <a:t>imum Level of Service </a:t>
            </a:r>
          </a:p>
          <a:p>
            <a:pPr marL="477519" indent="-477519" defTabSz="549148">
              <a:spcBef>
                <a:spcPts val="3900"/>
              </a:spcBef>
              <a:defRPr sz="3572"/>
            </a:pPr>
            <a:r>
              <a:rPr lang="en-US" u="sng"/>
              <a:t>Des</a:t>
            </a:r>
            <a:r>
              <a:rPr lang="en-US"/>
              <a:t>ired Level of Service</a:t>
            </a:r>
          </a:p>
          <a:p>
            <a:pPr marL="477519" indent="-477519" defTabSz="549148">
              <a:spcBef>
                <a:spcPts val="3900"/>
              </a:spcBef>
              <a:defRPr sz="3572"/>
            </a:pPr>
            <a:r>
              <a:rPr lang="en-US" u="sng"/>
              <a:t>Per</a:t>
            </a:r>
            <a:r>
              <a:rPr lang="en-US"/>
              <a:t>ceived Service Quality</a:t>
            </a:r>
          </a:p>
          <a:p>
            <a:pPr marL="477519" indent="-477519" defTabSz="549148">
              <a:spcBef>
                <a:spcPts val="3900"/>
              </a:spcBef>
              <a:defRPr sz="3572"/>
            </a:pPr>
            <a:r>
              <a:rPr lang="en-US" u="sng"/>
              <a:t>Adeq</a:t>
            </a:r>
            <a:r>
              <a:rPr lang="en-US"/>
              <a:t>uacy Gap Score = perceived - minimum </a:t>
            </a:r>
          </a:p>
          <a:p>
            <a:pPr marL="477519" indent="-477519" defTabSz="549148">
              <a:spcBef>
                <a:spcPts val="3900"/>
              </a:spcBef>
              <a:defRPr sz="3572"/>
            </a:pPr>
            <a:r>
              <a:rPr lang="en-US" i="1"/>
              <a:t>p</a:t>
            </a:r>
            <a:r>
              <a:rPr lang="en-US"/>
              <a:t>-value for H</a:t>
            </a:r>
            <a:r>
              <a:rPr lang="en-US" baseline="-25000"/>
              <a:t>0</a:t>
            </a:r>
            <a:r>
              <a:rPr lang="en-US"/>
              <a:t>: Adequacy Gap Score = 0 </a:t>
            </a:r>
          </a:p>
          <a:p>
            <a:endParaRPr lang="en-US"/>
          </a:p>
          <a:p>
            <a:r>
              <a:rPr lang="en-US" b="1"/>
              <a:t>Fail to Reject H</a:t>
            </a:r>
            <a:r>
              <a:rPr lang="en-US" b="1" baseline="-25000"/>
              <a:t>0</a:t>
            </a:r>
            <a:r>
              <a:rPr lang="en-US" b="1"/>
              <a:t> for questions</a:t>
            </a:r>
          </a:p>
          <a:p>
            <a:r>
              <a:rPr lang="en-US"/>
              <a:t>	10.  Gap = +0.01  </a:t>
            </a:r>
            <a:r>
              <a:rPr lang="en-US" i="1"/>
              <a:t>p</a:t>
            </a:r>
            <a:r>
              <a:rPr lang="en-US" i="0"/>
              <a:t> = 0.93</a:t>
            </a:r>
            <a:endParaRPr lang="en-US"/>
          </a:p>
          <a:p>
            <a:pPr marL="0" marR="0" lvl="0" indent="0" defTabSz="457200" eaLnBrk="1" fontAlgn="auto" latinLnBrk="0" hangingPunct="1">
              <a:lnSpc>
                <a:spcPct val="117999"/>
              </a:lnSpc>
              <a:spcBef>
                <a:spcPts val="0"/>
              </a:spcBef>
              <a:spcAft>
                <a:spcPts val="0"/>
              </a:spcAft>
              <a:buClrTx/>
              <a:buSzTx/>
              <a:buFontTx/>
              <a:buNone/>
              <a:tabLst/>
              <a:defRPr/>
            </a:pPr>
            <a:r>
              <a:rPr lang="en-US"/>
              <a:t>	11.  Gap = +0.12  </a:t>
            </a:r>
            <a:r>
              <a:rPr lang="en-US" i="1"/>
              <a:t>p</a:t>
            </a:r>
            <a:r>
              <a:rPr lang="en-US" i="0"/>
              <a:t> = 0.34 </a:t>
            </a:r>
            <a:endParaRPr lang="en-US"/>
          </a:p>
          <a:p>
            <a:pPr marL="0" marR="0" lvl="0" indent="0" defTabSz="457200" eaLnBrk="1" fontAlgn="auto" latinLnBrk="0" hangingPunct="1">
              <a:lnSpc>
                <a:spcPct val="117999"/>
              </a:lnSpc>
              <a:spcBef>
                <a:spcPts val="0"/>
              </a:spcBef>
              <a:spcAft>
                <a:spcPts val="0"/>
              </a:spcAft>
              <a:buClrTx/>
              <a:buSzTx/>
              <a:buFontTx/>
              <a:buNone/>
              <a:tabLst/>
              <a:defRPr/>
            </a:pPr>
            <a:r>
              <a:rPr lang="en-US"/>
              <a:t>	12.  Gap = +0.16  </a:t>
            </a:r>
            <a:r>
              <a:rPr lang="en-US" i="1"/>
              <a:t>p</a:t>
            </a:r>
            <a:r>
              <a:rPr lang="en-US" i="0"/>
              <a:t> = 0.18</a:t>
            </a:r>
          </a:p>
          <a:p>
            <a:pPr marL="0" marR="0" lvl="0" indent="0" defTabSz="457200" eaLnBrk="1" fontAlgn="auto" latinLnBrk="0" hangingPunct="1">
              <a:lnSpc>
                <a:spcPct val="117999"/>
              </a:lnSpc>
              <a:spcBef>
                <a:spcPts val="0"/>
              </a:spcBef>
              <a:spcAft>
                <a:spcPts val="0"/>
              </a:spcAft>
              <a:buClrTx/>
              <a:buSzTx/>
              <a:buFontTx/>
              <a:buNone/>
              <a:tabLst/>
              <a:defRPr/>
            </a:pPr>
            <a:r>
              <a:rPr lang="en-US" i="0"/>
              <a:t>	13.  Gap = - 0.09</a:t>
            </a:r>
            <a:r>
              <a:rPr lang="en-US"/>
              <a:t> </a:t>
            </a:r>
            <a:r>
              <a:rPr lang="en-US" i="1"/>
              <a:t>p</a:t>
            </a:r>
            <a:r>
              <a:rPr lang="en-US" i="0"/>
              <a:t> = 0.48</a:t>
            </a:r>
            <a:endParaRPr lang="en-US"/>
          </a:p>
          <a:p>
            <a:endParaRPr lang="en-US"/>
          </a:p>
        </p:txBody>
      </p:sp>
    </p:spTree>
    <p:extLst>
      <p:ext uri="{BB962C8B-B14F-4D97-AF65-F5344CB8AC3E}">
        <p14:creationId xmlns:p14="http://schemas.microsoft.com/office/powerpoint/2010/main" val="2757607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a:t>All respondents; outliers removed</a:t>
            </a:r>
          </a:p>
          <a:p>
            <a:endParaRPr lang="en-US"/>
          </a:p>
          <a:p>
            <a:pPr marL="477519" indent="-477519" defTabSz="549148">
              <a:spcBef>
                <a:spcPts val="3900"/>
              </a:spcBef>
              <a:defRPr sz="3572"/>
            </a:pPr>
            <a:r>
              <a:rPr lang="en-US" u="sng"/>
              <a:t>Min</a:t>
            </a:r>
            <a:r>
              <a:rPr lang="en-US"/>
              <a:t>imum Level of Service </a:t>
            </a:r>
          </a:p>
          <a:p>
            <a:pPr marL="477519" indent="-477519" defTabSz="549148">
              <a:spcBef>
                <a:spcPts val="3900"/>
              </a:spcBef>
              <a:defRPr sz="3572"/>
            </a:pPr>
            <a:r>
              <a:rPr lang="en-US" u="sng"/>
              <a:t>Des</a:t>
            </a:r>
            <a:r>
              <a:rPr lang="en-US"/>
              <a:t>ired Level of Service</a:t>
            </a:r>
          </a:p>
          <a:p>
            <a:pPr marL="477519" indent="-477519" defTabSz="549148">
              <a:spcBef>
                <a:spcPts val="3900"/>
              </a:spcBef>
              <a:defRPr sz="3572"/>
            </a:pPr>
            <a:r>
              <a:rPr lang="en-US" u="sng"/>
              <a:t>Per</a:t>
            </a:r>
            <a:r>
              <a:rPr lang="en-US"/>
              <a:t>ceived Service Quality</a:t>
            </a:r>
          </a:p>
          <a:p>
            <a:pPr marL="477519" indent="-477519" defTabSz="549148">
              <a:spcBef>
                <a:spcPts val="3900"/>
              </a:spcBef>
              <a:defRPr sz="3572"/>
            </a:pPr>
            <a:r>
              <a:rPr lang="en-US" u="sng"/>
              <a:t>Adeq</a:t>
            </a:r>
            <a:r>
              <a:rPr lang="en-US"/>
              <a:t>uacy Gap Score = perceived - minimum </a:t>
            </a:r>
          </a:p>
          <a:p>
            <a:pPr marL="477519" indent="-477519" defTabSz="549148">
              <a:spcBef>
                <a:spcPts val="3900"/>
              </a:spcBef>
              <a:defRPr sz="3572"/>
            </a:pPr>
            <a:r>
              <a:rPr lang="en-US" i="1"/>
              <a:t>p</a:t>
            </a:r>
            <a:r>
              <a:rPr lang="en-US"/>
              <a:t>-value for H</a:t>
            </a:r>
            <a:r>
              <a:rPr lang="en-US" baseline="-25000"/>
              <a:t>0</a:t>
            </a:r>
            <a:r>
              <a:rPr lang="en-US"/>
              <a:t>: Adequacy Gap Score = 0 </a:t>
            </a:r>
          </a:p>
          <a:p>
            <a:endParaRPr lang="en-US"/>
          </a:p>
          <a:p>
            <a:r>
              <a:rPr lang="en-US" b="1"/>
              <a:t>Fail to Reject H</a:t>
            </a:r>
            <a:r>
              <a:rPr lang="en-US" b="1" baseline="-25000"/>
              <a:t>0</a:t>
            </a:r>
            <a:r>
              <a:rPr lang="en-US" b="1"/>
              <a:t> for questions</a:t>
            </a:r>
          </a:p>
          <a:p>
            <a:r>
              <a:rPr lang="en-US"/>
              <a:t>	14.  Gap = - 0.24  </a:t>
            </a:r>
            <a:r>
              <a:rPr lang="en-US" i="1"/>
              <a:t>p</a:t>
            </a:r>
            <a:r>
              <a:rPr lang="en-US" i="0"/>
              <a:t> = 0.13</a:t>
            </a:r>
            <a:endParaRPr lang="en-US"/>
          </a:p>
          <a:p>
            <a:pPr marL="0" marR="0" lvl="0" indent="0" defTabSz="457200" eaLnBrk="1" fontAlgn="auto" latinLnBrk="0" hangingPunct="1">
              <a:lnSpc>
                <a:spcPct val="117999"/>
              </a:lnSpc>
              <a:spcBef>
                <a:spcPts val="0"/>
              </a:spcBef>
              <a:spcAft>
                <a:spcPts val="0"/>
              </a:spcAft>
              <a:buClrTx/>
              <a:buSzTx/>
              <a:buFontTx/>
              <a:buNone/>
              <a:tabLst/>
              <a:defRPr/>
            </a:pPr>
            <a:r>
              <a:rPr lang="en-US"/>
              <a:t>	15.  Gap = - 0.20  </a:t>
            </a:r>
            <a:r>
              <a:rPr lang="en-US" i="1"/>
              <a:t>p</a:t>
            </a:r>
            <a:r>
              <a:rPr lang="en-US" i="0"/>
              <a:t> = 0.19 </a:t>
            </a:r>
            <a:endParaRPr lang="en-US"/>
          </a:p>
          <a:p>
            <a:pPr marL="0" marR="0" lvl="0" indent="0" defTabSz="457200" eaLnBrk="1" fontAlgn="auto" latinLnBrk="0" hangingPunct="1">
              <a:lnSpc>
                <a:spcPct val="117999"/>
              </a:lnSpc>
              <a:spcBef>
                <a:spcPts val="0"/>
              </a:spcBef>
              <a:spcAft>
                <a:spcPts val="0"/>
              </a:spcAft>
              <a:buClrTx/>
              <a:buSzTx/>
              <a:buFontTx/>
              <a:buNone/>
              <a:tabLst/>
              <a:defRPr/>
            </a:pPr>
            <a:r>
              <a:rPr lang="en-US"/>
              <a:t>	17.  Gap = +0.06  </a:t>
            </a:r>
            <a:r>
              <a:rPr lang="en-US" i="1"/>
              <a:t>p</a:t>
            </a:r>
            <a:r>
              <a:rPr lang="en-US" i="0"/>
              <a:t> = 0.55</a:t>
            </a:r>
          </a:p>
          <a:p>
            <a:pPr marL="0" marR="0" lvl="0" indent="0" defTabSz="457200" eaLnBrk="1" fontAlgn="auto" latinLnBrk="0" hangingPunct="1">
              <a:lnSpc>
                <a:spcPct val="117999"/>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619021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Outliers removed</a:t>
            </a:r>
          </a:p>
          <a:p>
            <a:pPr marL="0" marR="0" lvl="0" indent="0" defTabSz="457200" eaLnBrk="1" fontAlgn="auto" latinLnBrk="0" hangingPunct="1">
              <a:lnSpc>
                <a:spcPct val="117999"/>
              </a:lnSpc>
              <a:spcBef>
                <a:spcPts val="0"/>
              </a:spcBef>
              <a:spcAft>
                <a:spcPts val="0"/>
              </a:spcAft>
              <a:buClrTx/>
              <a:buSzTx/>
              <a:buFontTx/>
              <a:buNone/>
              <a:tabLst/>
              <a:defRPr/>
            </a:pPr>
            <a:r>
              <a:rPr lang="en-US">
                <a:latin typeface="Calibri"/>
                <a:cs typeface="Calibri"/>
              </a:rPr>
              <a:t>Significant at the 0.05 confidence level </a:t>
            </a:r>
          </a:p>
          <a:p>
            <a:endParaRPr lang="en-US"/>
          </a:p>
        </p:txBody>
      </p:sp>
    </p:spTree>
    <p:extLst>
      <p:ext uri="{BB962C8B-B14F-4D97-AF65-F5344CB8AC3E}">
        <p14:creationId xmlns:p14="http://schemas.microsoft.com/office/powerpoint/2010/main" val="560329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Outliers removed</a:t>
            </a:r>
          </a:p>
          <a:p>
            <a:pPr marL="0" marR="0" lvl="0" indent="0" defTabSz="457200" eaLnBrk="1" fontAlgn="auto" latinLnBrk="0" hangingPunct="1">
              <a:lnSpc>
                <a:spcPct val="117999"/>
              </a:lnSpc>
              <a:spcBef>
                <a:spcPts val="0"/>
              </a:spcBef>
              <a:spcAft>
                <a:spcPts val="0"/>
              </a:spcAft>
              <a:buClrTx/>
              <a:buSzTx/>
              <a:buFontTx/>
              <a:buNone/>
              <a:tabLst/>
              <a:defRPr/>
            </a:pPr>
            <a:r>
              <a:rPr lang="en-US">
                <a:latin typeface="Calibri"/>
                <a:cs typeface="Calibri"/>
              </a:rPr>
              <a:t>Significant at the 0.05 confidence level </a:t>
            </a:r>
          </a:p>
          <a:p>
            <a:endParaRPr lang="en-US"/>
          </a:p>
        </p:txBody>
      </p:sp>
    </p:spTree>
    <p:extLst>
      <p:ext uri="{BB962C8B-B14F-4D97-AF65-F5344CB8AC3E}">
        <p14:creationId xmlns:p14="http://schemas.microsoft.com/office/powerpoint/2010/main" val="2157573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Outliers removed</a:t>
            </a:r>
          </a:p>
          <a:p>
            <a:pPr marL="0" marR="0" lvl="0" indent="0" defTabSz="457200" eaLnBrk="1" fontAlgn="auto" latinLnBrk="0" hangingPunct="1">
              <a:lnSpc>
                <a:spcPct val="117999"/>
              </a:lnSpc>
              <a:spcBef>
                <a:spcPts val="0"/>
              </a:spcBef>
              <a:spcAft>
                <a:spcPts val="0"/>
              </a:spcAft>
              <a:buClrTx/>
              <a:buSzTx/>
              <a:buFontTx/>
              <a:buNone/>
              <a:tabLst/>
              <a:defRPr/>
            </a:pPr>
            <a:r>
              <a:rPr lang="en-US">
                <a:latin typeface="Calibri"/>
                <a:cs typeface="Calibri"/>
              </a:rPr>
              <a:t>Significant at the 0.05 confidence level </a:t>
            </a:r>
          </a:p>
          <a:p>
            <a:endParaRPr lang="en-US"/>
          </a:p>
        </p:txBody>
      </p:sp>
    </p:spTree>
    <p:extLst>
      <p:ext uri="{BB962C8B-B14F-4D97-AF65-F5344CB8AC3E}">
        <p14:creationId xmlns:p14="http://schemas.microsoft.com/office/powerpoint/2010/main" val="3114206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Outliers removed</a:t>
            </a:r>
          </a:p>
          <a:p>
            <a:pPr marL="0" marR="0" lvl="0" indent="0" defTabSz="457200" eaLnBrk="1" fontAlgn="auto" latinLnBrk="0" hangingPunct="1">
              <a:lnSpc>
                <a:spcPct val="117999"/>
              </a:lnSpc>
              <a:spcBef>
                <a:spcPts val="0"/>
              </a:spcBef>
              <a:spcAft>
                <a:spcPts val="0"/>
              </a:spcAft>
              <a:buClrTx/>
              <a:buSzTx/>
              <a:buFontTx/>
              <a:buNone/>
              <a:tabLst/>
              <a:defRPr/>
            </a:pPr>
            <a:r>
              <a:rPr lang="en-US">
                <a:latin typeface="Calibri"/>
                <a:cs typeface="Calibri"/>
              </a:rPr>
              <a:t>Significant at the 0.05 confidence level </a:t>
            </a:r>
          </a:p>
          <a:p>
            <a:endParaRPr lang="en-US"/>
          </a:p>
        </p:txBody>
      </p:sp>
    </p:spTree>
    <p:extLst>
      <p:ext uri="{BB962C8B-B14F-4D97-AF65-F5344CB8AC3E}">
        <p14:creationId xmlns:p14="http://schemas.microsoft.com/office/powerpoint/2010/main" val="2943881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Outliers are NOT excluded from these responses… </a:t>
            </a:r>
          </a:p>
        </p:txBody>
      </p:sp>
    </p:spTree>
    <p:extLst>
      <p:ext uri="{BB962C8B-B14F-4D97-AF65-F5344CB8AC3E}">
        <p14:creationId xmlns:p14="http://schemas.microsoft.com/office/powerpoint/2010/main" val="2536016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prstGeom prst="rect">
            <a:avLst/>
          </a:prstGeom>
        </p:spPr>
        <p:txBody>
          <a:bodyPr/>
          <a:lstStyle/>
          <a:p>
            <a:endParaRPr/>
          </a:p>
        </p:txBody>
      </p:sp>
      <p:sp>
        <p:nvSpPr>
          <p:cNvPr id="141" name="Shape 141"/>
          <p:cNvSpPr>
            <a:spLocks noGrp="1"/>
          </p:cNvSpPr>
          <p:nvPr>
            <p:ph type="body" sz="quarter" idx="1"/>
          </p:nvPr>
        </p:nvSpPr>
        <p:spPr>
          <a:prstGeom prst="rect">
            <a:avLst/>
          </a:prstGeom>
        </p:spPr>
        <p:txBody>
          <a:bodyPr/>
          <a:lstStyle/>
          <a:p>
            <a:r>
              <a:t>Out</a:t>
            </a:r>
            <a:r>
              <a:rPr lang="en-US"/>
              <a:t> on 4/xx </a:t>
            </a:r>
            <a:r>
              <a:t>to all F/S/S in survey pool for </a:t>
            </a:r>
            <a:r>
              <a:rPr lang="en-US"/>
              <a:t>three weeks</a:t>
            </a:r>
            <a:r>
              <a:t>. Reminder sent </a:t>
            </a:r>
            <a:r>
              <a:rPr lang="en-US"/>
              <a:t>on 4/xx</a:t>
            </a:r>
            <a:r>
              <a:t>…</a:t>
            </a:r>
            <a:r>
              <a:rPr lang="en-US"/>
              <a:t> </a:t>
            </a:r>
            <a:endParaRPr/>
          </a:p>
        </p:txBody>
      </p:sp>
    </p:spTree>
    <p:extLst>
      <p:ext uri="{BB962C8B-B14F-4D97-AF65-F5344CB8AC3E}">
        <p14:creationId xmlns:p14="http://schemas.microsoft.com/office/powerpoint/2010/main" val="550168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7519" indent="-477519" defTabSz="549148">
              <a:spcBef>
                <a:spcPts val="3900"/>
              </a:spcBef>
              <a:defRPr sz="3572"/>
            </a:pPr>
            <a:r>
              <a:rPr lang="en-US" u="sng"/>
              <a:t>Min</a:t>
            </a:r>
            <a:r>
              <a:rPr lang="en-US"/>
              <a:t>imum Level of Service </a:t>
            </a:r>
          </a:p>
          <a:p>
            <a:pPr marL="477519" indent="-477519" defTabSz="549148">
              <a:spcBef>
                <a:spcPts val="3900"/>
              </a:spcBef>
              <a:defRPr sz="3572"/>
            </a:pPr>
            <a:r>
              <a:rPr lang="en-US" u="sng"/>
              <a:t>Des</a:t>
            </a:r>
            <a:r>
              <a:rPr lang="en-US"/>
              <a:t>ired Level of Service</a:t>
            </a:r>
          </a:p>
          <a:p>
            <a:pPr marL="477519" indent="-477519" defTabSz="549148">
              <a:spcBef>
                <a:spcPts val="3900"/>
              </a:spcBef>
              <a:defRPr sz="3572"/>
            </a:pPr>
            <a:r>
              <a:rPr lang="en-US" u="sng"/>
              <a:t>Per</a:t>
            </a:r>
            <a:r>
              <a:rPr lang="en-US"/>
              <a:t>ceived Service Quality</a:t>
            </a:r>
          </a:p>
          <a:p>
            <a:pPr marL="477519" indent="-477519" defTabSz="549148">
              <a:spcBef>
                <a:spcPts val="3900"/>
              </a:spcBef>
              <a:defRPr sz="3572"/>
            </a:pPr>
            <a:r>
              <a:rPr lang="en-US" u="sng"/>
              <a:t>Adeq</a:t>
            </a:r>
            <a:r>
              <a:rPr lang="en-US"/>
              <a:t>uacy Gap Score = perceived - minimum </a:t>
            </a:r>
          </a:p>
          <a:p>
            <a:pPr marL="477519" indent="-477519" defTabSz="549148">
              <a:spcBef>
                <a:spcPts val="3900"/>
              </a:spcBef>
              <a:defRPr sz="3572"/>
            </a:pPr>
            <a:r>
              <a:rPr lang="en-US" i="1"/>
              <a:t>p</a:t>
            </a:r>
            <a:r>
              <a:rPr lang="en-US"/>
              <a:t>-value for H</a:t>
            </a:r>
            <a:r>
              <a:rPr lang="en-US" baseline="-25000"/>
              <a:t>0</a:t>
            </a:r>
            <a:r>
              <a:rPr lang="en-US"/>
              <a:t>: Adequacy Gap Score = 0 </a:t>
            </a:r>
          </a:p>
          <a:p>
            <a:endParaRPr lang="en-US"/>
          </a:p>
        </p:txBody>
      </p:sp>
    </p:spTree>
    <p:extLst>
      <p:ext uri="{BB962C8B-B14F-4D97-AF65-F5344CB8AC3E}">
        <p14:creationId xmlns:p14="http://schemas.microsoft.com/office/powerpoint/2010/main" val="2181125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7519" indent="-477519" defTabSz="549148">
              <a:spcBef>
                <a:spcPts val="3900"/>
              </a:spcBef>
              <a:defRPr sz="3572"/>
            </a:pPr>
            <a:r>
              <a:rPr lang="en-US" u="sng"/>
              <a:t>Min</a:t>
            </a:r>
            <a:r>
              <a:rPr lang="en-US"/>
              <a:t>imum Level of Service </a:t>
            </a:r>
          </a:p>
          <a:p>
            <a:pPr marL="477519" indent="-477519" defTabSz="549148">
              <a:spcBef>
                <a:spcPts val="3900"/>
              </a:spcBef>
              <a:defRPr sz="3572"/>
            </a:pPr>
            <a:r>
              <a:rPr lang="en-US" u="sng"/>
              <a:t>Des</a:t>
            </a:r>
            <a:r>
              <a:rPr lang="en-US"/>
              <a:t>ired Level of Service</a:t>
            </a:r>
          </a:p>
          <a:p>
            <a:pPr marL="477519" indent="-477519" defTabSz="549148">
              <a:spcBef>
                <a:spcPts val="3900"/>
              </a:spcBef>
              <a:defRPr sz="3572"/>
            </a:pPr>
            <a:r>
              <a:rPr lang="en-US" u="sng"/>
              <a:t>Per</a:t>
            </a:r>
            <a:r>
              <a:rPr lang="en-US"/>
              <a:t>ceived Service Quality</a:t>
            </a:r>
          </a:p>
          <a:p>
            <a:pPr marL="477519" indent="-477519" defTabSz="549148">
              <a:spcBef>
                <a:spcPts val="3900"/>
              </a:spcBef>
              <a:defRPr sz="3572"/>
            </a:pPr>
            <a:r>
              <a:rPr lang="en-US" u="sng"/>
              <a:t>Adeq</a:t>
            </a:r>
            <a:r>
              <a:rPr lang="en-US"/>
              <a:t>uacy Gap Score = perceived - minimum </a:t>
            </a:r>
          </a:p>
          <a:p>
            <a:pPr marL="477519" indent="-477519" defTabSz="549148">
              <a:spcBef>
                <a:spcPts val="3900"/>
              </a:spcBef>
              <a:defRPr sz="3572"/>
            </a:pPr>
            <a:r>
              <a:rPr lang="en-US" i="1"/>
              <a:t>p</a:t>
            </a:r>
            <a:r>
              <a:rPr lang="en-US"/>
              <a:t>-value for H</a:t>
            </a:r>
            <a:r>
              <a:rPr lang="en-US" baseline="-25000"/>
              <a:t>0</a:t>
            </a:r>
            <a:r>
              <a:rPr lang="en-US"/>
              <a:t>: Adequacy Gap Score = 0 </a:t>
            </a:r>
          </a:p>
          <a:p>
            <a:endParaRPr lang="en-US"/>
          </a:p>
        </p:txBody>
      </p:sp>
    </p:spTree>
    <p:extLst>
      <p:ext uri="{BB962C8B-B14F-4D97-AF65-F5344CB8AC3E}">
        <p14:creationId xmlns:p14="http://schemas.microsoft.com/office/powerpoint/2010/main" val="4093277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7519" indent="-477519" defTabSz="549148">
              <a:spcBef>
                <a:spcPts val="3900"/>
              </a:spcBef>
              <a:defRPr sz="3572"/>
            </a:pPr>
            <a:r>
              <a:rPr lang="en-US" u="sng"/>
              <a:t>Min</a:t>
            </a:r>
            <a:r>
              <a:rPr lang="en-US"/>
              <a:t>imum Level of Service </a:t>
            </a:r>
          </a:p>
          <a:p>
            <a:pPr marL="477519" indent="-477519" defTabSz="549148">
              <a:spcBef>
                <a:spcPts val="3900"/>
              </a:spcBef>
              <a:defRPr sz="3572"/>
            </a:pPr>
            <a:r>
              <a:rPr lang="en-US" u="sng"/>
              <a:t>Des</a:t>
            </a:r>
            <a:r>
              <a:rPr lang="en-US"/>
              <a:t>ired Level of Service</a:t>
            </a:r>
          </a:p>
          <a:p>
            <a:pPr marL="477519" indent="-477519" defTabSz="549148">
              <a:spcBef>
                <a:spcPts val="3900"/>
              </a:spcBef>
              <a:defRPr sz="3572"/>
            </a:pPr>
            <a:r>
              <a:rPr lang="en-US" u="sng"/>
              <a:t>Per</a:t>
            </a:r>
            <a:r>
              <a:rPr lang="en-US"/>
              <a:t>ceived Service Quality</a:t>
            </a:r>
          </a:p>
          <a:p>
            <a:pPr marL="477519" indent="-477519" defTabSz="549148">
              <a:spcBef>
                <a:spcPts val="3900"/>
              </a:spcBef>
              <a:defRPr sz="3572"/>
            </a:pPr>
            <a:r>
              <a:rPr lang="en-US" u="sng"/>
              <a:t>Adeq</a:t>
            </a:r>
            <a:r>
              <a:rPr lang="en-US"/>
              <a:t>uacy Gap Score = perceived - minimum </a:t>
            </a:r>
          </a:p>
          <a:p>
            <a:pPr marL="477519" indent="-477519" defTabSz="549148">
              <a:spcBef>
                <a:spcPts val="3900"/>
              </a:spcBef>
              <a:defRPr sz="3572"/>
            </a:pPr>
            <a:r>
              <a:rPr lang="en-US" i="1"/>
              <a:t>p</a:t>
            </a:r>
            <a:r>
              <a:rPr lang="en-US"/>
              <a:t>-value for H</a:t>
            </a:r>
            <a:r>
              <a:rPr lang="en-US" baseline="-25000"/>
              <a:t>0</a:t>
            </a:r>
            <a:r>
              <a:rPr lang="en-US"/>
              <a:t>: Adequacy Gap Score = 0 </a:t>
            </a:r>
          </a:p>
        </p:txBody>
      </p:sp>
    </p:spTree>
    <p:extLst>
      <p:ext uri="{BB962C8B-B14F-4D97-AF65-F5344CB8AC3E}">
        <p14:creationId xmlns:p14="http://schemas.microsoft.com/office/powerpoint/2010/main" val="700064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of the standard questions includes option to make Suggestions</a:t>
            </a:r>
            <a:r>
              <a:rPr lang="en-US">
                <a:cs typeface="Calibri"/>
              </a:rPr>
              <a:t>.</a:t>
            </a:r>
            <a:endParaRPr lang="en-US"/>
          </a:p>
          <a:p>
            <a:endParaRPr lang="en-US"/>
          </a:p>
          <a:p>
            <a:r>
              <a:rPr lang="en-US"/>
              <a:t>Optional questions on the quality of Campus Solutions, </a:t>
            </a:r>
            <a:r>
              <a:rPr lang="en-US" err="1"/>
              <a:t>ReggieNet</a:t>
            </a:r>
            <a:r>
              <a:rPr lang="en-US"/>
              <a:t>, ITHelp.IllinoisState.edu, My.IllinoisState.edu and Office 365</a:t>
            </a:r>
          </a:p>
          <a:p>
            <a:endParaRPr lang="en-US"/>
          </a:p>
          <a:p>
            <a:r>
              <a:rPr lang="en-US"/>
              <a:t>A few reminders about these qualitative Suggestions… </a:t>
            </a:r>
            <a:endParaRPr lang="en-US">
              <a:cs typeface="Calibri"/>
            </a:endParaRPr>
          </a:p>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35</a:t>
            </a:fld>
            <a:endParaRPr lang="en-US"/>
          </a:p>
        </p:txBody>
      </p:sp>
    </p:spTree>
    <p:extLst>
      <p:ext uri="{BB962C8B-B14F-4D97-AF65-F5344CB8AC3E}">
        <p14:creationId xmlns:p14="http://schemas.microsoft.com/office/powerpoint/2010/main" val="3967968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of the standard questions includes option to make Suggestions</a:t>
            </a:r>
            <a:r>
              <a:rPr lang="en-US">
                <a:cs typeface="Calibri"/>
              </a:rPr>
              <a:t>.</a:t>
            </a:r>
            <a:endParaRPr lang="en-US"/>
          </a:p>
          <a:p>
            <a:endParaRPr lang="en-US"/>
          </a:p>
          <a:p>
            <a:r>
              <a:rPr lang="en-US"/>
              <a:t>Optional questions on the quality of Campus Solutions, </a:t>
            </a:r>
            <a:r>
              <a:rPr lang="en-US" err="1"/>
              <a:t>ReggieNet</a:t>
            </a:r>
            <a:r>
              <a:rPr lang="en-US"/>
              <a:t>, ITHelp.IllinoisState.edu, My.IllinoisState.edu and Office 365</a:t>
            </a:r>
          </a:p>
          <a:p>
            <a:endParaRPr lang="en-US"/>
          </a:p>
          <a:p>
            <a:r>
              <a:rPr lang="en-US"/>
              <a:t>A few reminders about these qualitative Suggestions… </a:t>
            </a:r>
            <a:endParaRPr lang="en-US">
              <a:cs typeface="Calibri"/>
            </a:endParaRPr>
          </a:p>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36</a:t>
            </a:fld>
            <a:endParaRPr lang="en-US"/>
          </a:p>
        </p:txBody>
      </p:sp>
    </p:spTree>
    <p:extLst>
      <p:ext uri="{BB962C8B-B14F-4D97-AF65-F5344CB8AC3E}">
        <p14:creationId xmlns:p14="http://schemas.microsoft.com/office/powerpoint/2010/main" val="1527152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In reviewing the comments this year, many of the same themes from last year surfaced</a:t>
            </a:r>
          </a:p>
          <a:p>
            <a:endParaRPr lang="en-US" baseline="0"/>
          </a:p>
          <a:p>
            <a:r>
              <a:rPr lang="en-US" baseline="0"/>
              <a:t>A few new themes:</a:t>
            </a:r>
          </a:p>
          <a:p>
            <a:r>
              <a:rPr lang="en-US" baseline="0"/>
              <a:t>Access to data – There is a generalized concern about getting access to data – it is unavailable, too hard to get to, or not the way it used to be</a:t>
            </a:r>
          </a:p>
          <a:p>
            <a:endParaRPr lang="en-US" baseline="0"/>
          </a:p>
          <a:p>
            <a:r>
              <a:rPr lang="en-US" baseline="0"/>
              <a:t>Site navigation – the word “navigate” appeared so many times it begged its own theme. People seem to see this as a separate thing from their assessment of the same site’s interface… can I find the thing I need to do?</a:t>
            </a:r>
          </a:p>
          <a:p>
            <a:endParaRPr lang="en-US" baseline="0"/>
          </a:p>
          <a:p>
            <a:r>
              <a:rPr lang="en-US" baseline="0"/>
              <a:t>UX/UI – people really care about a system or site’s interface – this was a major theme last year and remains so this year. There were many comments about things that don’t work intuitively or take too many steps, or generally work in the way that seemed logical to the commenter. </a:t>
            </a:r>
          </a:p>
          <a:p>
            <a:endParaRPr lang="en-US" baseline="0"/>
          </a:p>
          <a:p>
            <a:r>
              <a:rPr lang="en-US" baseline="0"/>
              <a:t>Tech Alerts – Tech Alerts was namechecked a bit this year, mostly in the context of getting too many of them</a:t>
            </a:r>
          </a:p>
          <a:p>
            <a:endParaRPr lang="en-US" baseline="0"/>
          </a:p>
          <a:p>
            <a:r>
              <a:rPr lang="en-US" baseline="0"/>
              <a:t>Not current/modern – There seems to be a general perception that we are behind the market in some areas. There were also a number of comments that referred to systems or sites as “stuck in the 90s” or some version of that with different years.</a:t>
            </a:r>
          </a:p>
          <a:p>
            <a:endParaRPr lang="en-US" baseline="0"/>
          </a:p>
          <a:p>
            <a:r>
              <a:rPr lang="en-US" baseline="0"/>
              <a:t>Nostalgia for Old Systems – There were enough references to liking the way things worked in the “old system” that they warranted their own theme. </a:t>
            </a:r>
          </a:p>
          <a:p>
            <a:endParaRPr lang="en-US" baseline="0"/>
          </a:p>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37</a:t>
            </a:fld>
            <a:endParaRPr lang="en-US"/>
          </a:p>
        </p:txBody>
      </p:sp>
    </p:spTree>
    <p:extLst>
      <p:ext uri="{BB962C8B-B14F-4D97-AF65-F5344CB8AC3E}">
        <p14:creationId xmlns:p14="http://schemas.microsoft.com/office/powerpoint/2010/main" val="1180048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Hard to read, but the number of comments assigned to each theme … these comments are not unique comments, as respondents didn’t always confine themselves to a single theme in a single response, so some comments counted in more than one theme</a:t>
            </a:r>
            <a:r>
              <a:rPr lang="en-US" dirty="0">
                <a:cs typeface="Calibri"/>
              </a:rPr>
              <a:t>. Top 3 – More technology training available, UX/UI, and Site Navigation</a:t>
            </a:r>
            <a:endParaRPr lang="en-US" dirty="0"/>
          </a:p>
        </p:txBody>
      </p:sp>
      <p:sp>
        <p:nvSpPr>
          <p:cNvPr id="4" name="Slide Number Placeholder 3"/>
          <p:cNvSpPr>
            <a:spLocks noGrp="1"/>
          </p:cNvSpPr>
          <p:nvPr>
            <p:ph type="sldNum" sz="quarter" idx="10"/>
          </p:nvPr>
        </p:nvSpPr>
        <p:spPr/>
        <p:txBody>
          <a:bodyPr/>
          <a:lstStyle/>
          <a:p>
            <a:fld id="{93D8CEAC-B183-4F61-9ACB-253D235719CA}" type="slidenum">
              <a:rPr lang="en-US" smtClean="0"/>
              <a:t>38</a:t>
            </a:fld>
            <a:endParaRPr lang="en-US"/>
          </a:p>
        </p:txBody>
      </p:sp>
    </p:spTree>
    <p:extLst>
      <p:ext uri="{BB962C8B-B14F-4D97-AF65-F5344CB8AC3E}">
        <p14:creationId xmlns:p14="http://schemas.microsoft.com/office/powerpoint/2010/main" val="1287016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For the themes that were tracked in both 2017 and 2018… a comparison between years of the comments on a single theme as a percentage of the total number of comments. As you can see, the percentage of comments attributed to Campus Solutions, Cherwell/IT Help, O365/Collaboration Tools, and More technology Training Available had a pretty good jump this year compared to 2017. </a:t>
            </a:r>
          </a:p>
        </p:txBody>
      </p:sp>
      <p:sp>
        <p:nvSpPr>
          <p:cNvPr id="4" name="Slide Number Placeholder 3"/>
          <p:cNvSpPr>
            <a:spLocks noGrp="1"/>
          </p:cNvSpPr>
          <p:nvPr>
            <p:ph type="sldNum" sz="quarter" idx="10"/>
          </p:nvPr>
        </p:nvSpPr>
        <p:spPr/>
        <p:txBody>
          <a:bodyPr/>
          <a:lstStyle/>
          <a:p>
            <a:fld id="{93D8CEAC-B183-4F61-9ACB-253D235719CA}" type="slidenum">
              <a:rPr lang="en-US" smtClean="0"/>
              <a:t>39</a:t>
            </a:fld>
            <a:endParaRPr lang="en-US"/>
          </a:p>
        </p:txBody>
      </p:sp>
    </p:spTree>
    <p:extLst>
      <p:ext uri="{BB962C8B-B14F-4D97-AF65-F5344CB8AC3E}">
        <p14:creationId xmlns:p14="http://schemas.microsoft.com/office/powerpoint/2010/main" val="3484756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When we released the 2018 </a:t>
            </a:r>
            <a:r>
              <a:rPr lang="en-US" baseline="0" err="1"/>
              <a:t>TechQual</a:t>
            </a:r>
            <a:r>
              <a:rPr lang="en-US" baseline="0"/>
              <a:t> survey, we put some effort into showing our work – what we had done so far to respond to the comments from the 2017 survey. The progress reports were organized by the same themes we tracked last year, and posted to a nice web site WEB put together off the IT governance site:  itgovernance.illlinoisstate.edu/survey. Respondents to the 2018 survey were notified of the progress report in the email invitation to the 2018 survey.</a:t>
            </a:r>
          </a:p>
        </p:txBody>
      </p:sp>
      <p:sp>
        <p:nvSpPr>
          <p:cNvPr id="4" name="Slide Number Placeholder 3"/>
          <p:cNvSpPr>
            <a:spLocks noGrp="1"/>
          </p:cNvSpPr>
          <p:nvPr>
            <p:ph type="sldNum" sz="quarter" idx="10"/>
          </p:nvPr>
        </p:nvSpPr>
        <p:spPr/>
        <p:txBody>
          <a:bodyPr/>
          <a:lstStyle/>
          <a:p>
            <a:fld id="{93D8CEAC-B183-4F61-9ACB-253D235719CA}" type="slidenum">
              <a:rPr lang="en-US" smtClean="0"/>
              <a:t>40</a:t>
            </a:fld>
            <a:endParaRPr lang="en-US"/>
          </a:p>
        </p:txBody>
      </p:sp>
    </p:spTree>
    <p:extLst>
      <p:ext uri="{BB962C8B-B14F-4D97-AF65-F5344CB8AC3E}">
        <p14:creationId xmlns:p14="http://schemas.microsoft.com/office/powerpoint/2010/main" val="1353571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41</a:t>
            </a:fld>
            <a:endParaRPr lang="en-US"/>
          </a:p>
        </p:txBody>
      </p:sp>
    </p:spTree>
    <p:extLst>
      <p:ext uri="{BB962C8B-B14F-4D97-AF65-F5344CB8AC3E}">
        <p14:creationId xmlns:p14="http://schemas.microsoft.com/office/powerpoint/2010/main" val="2741978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r>
              <a:t>How easy was it for you to complete this survey? (1 = very difficult, 9 = very easy) </a:t>
            </a:r>
          </a:p>
          <a:p>
            <a:r>
              <a:t>     </a:t>
            </a:r>
            <a:r>
              <a:rPr lang="en-US"/>
              <a:t>2017	</a:t>
            </a:r>
            <a:r>
              <a:t>7.4065 </a:t>
            </a:r>
            <a:endParaRPr lang="en-US"/>
          </a:p>
          <a:p>
            <a:r>
              <a:rPr lang="en-US"/>
              <a:t>     2018	7.4</a:t>
            </a:r>
            <a:endParaRPr/>
          </a:p>
          <a:p>
            <a:endParaRPr lang="en-US"/>
          </a:p>
          <a:p>
            <a:r>
              <a:t>How confident are you that the answers you provided are meaningful? (1 = not at all confident, 9 = very confident) </a:t>
            </a:r>
          </a:p>
          <a:p>
            <a:r>
              <a:t>     </a:t>
            </a:r>
            <a:r>
              <a:rPr lang="en-US"/>
              <a:t>2017	</a:t>
            </a:r>
            <a:r>
              <a:t>6.8423 </a:t>
            </a:r>
            <a:endParaRPr lang="en-US"/>
          </a:p>
          <a:p>
            <a:r>
              <a:rPr lang="en-US"/>
              <a:t>     2018	7.1</a:t>
            </a:r>
            <a:endParaRPr/>
          </a:p>
        </p:txBody>
      </p:sp>
    </p:spTree>
    <p:extLst>
      <p:ext uri="{BB962C8B-B14F-4D97-AF65-F5344CB8AC3E}">
        <p14:creationId xmlns:p14="http://schemas.microsoft.com/office/powerpoint/2010/main" val="32942256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42</a:t>
            </a:fld>
            <a:endParaRPr lang="en-US"/>
          </a:p>
        </p:txBody>
      </p:sp>
    </p:spTree>
    <p:extLst>
      <p:ext uri="{BB962C8B-B14F-4D97-AF65-F5344CB8AC3E}">
        <p14:creationId xmlns:p14="http://schemas.microsoft.com/office/powerpoint/2010/main" val="2089766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For each of the themes</a:t>
            </a:r>
            <a:r>
              <a:rPr lang="en-US"/>
              <a:t> that generated 20 or more suggestions</a:t>
            </a:r>
            <a:r>
              <a:rPr lang="en-US" baseline="0"/>
              <a:t>, we will view a few sample responses, read through key takeaways from the </a:t>
            </a:r>
            <a:r>
              <a:rPr lang="en-US"/>
              <a:t>suggestions as</a:t>
            </a:r>
            <a:r>
              <a:rPr lang="en-US" baseline="0"/>
              <a:t> a whole on this theme, and take a look at the items listed in the progress report for this theme. There are, of course, many new things happening in all of these areas and we will have </a:t>
            </a:r>
            <a:r>
              <a:rPr lang="en-US"/>
              <a:t>much more</a:t>
            </a:r>
            <a:r>
              <a:rPr lang="en-US" baseline="0"/>
              <a:t> progress to report prior to the 2019 TechQual survey – you will hear about some of those at IT News and throughout the day today.</a:t>
            </a:r>
            <a:r>
              <a:rPr lang="en-US"/>
              <a:t> </a:t>
            </a:r>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43</a:t>
            </a:fld>
            <a:endParaRPr lang="en-US"/>
          </a:p>
        </p:txBody>
      </p:sp>
    </p:spTree>
    <p:extLst>
      <p:ext uri="{BB962C8B-B14F-4D97-AF65-F5344CB8AC3E}">
        <p14:creationId xmlns:p14="http://schemas.microsoft.com/office/powerpoint/2010/main" val="2214909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44</a:t>
            </a:fld>
            <a:endParaRPr lang="en-US"/>
          </a:p>
        </p:txBody>
      </p:sp>
    </p:spTree>
    <p:extLst>
      <p:ext uri="{BB962C8B-B14F-4D97-AF65-F5344CB8AC3E}">
        <p14:creationId xmlns:p14="http://schemas.microsoft.com/office/powerpoint/2010/main" val="2008505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45</a:t>
            </a:fld>
            <a:endParaRPr lang="en-US"/>
          </a:p>
        </p:txBody>
      </p:sp>
    </p:spTree>
    <p:extLst>
      <p:ext uri="{BB962C8B-B14F-4D97-AF65-F5344CB8AC3E}">
        <p14:creationId xmlns:p14="http://schemas.microsoft.com/office/powerpoint/2010/main" val="1872539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cs typeface="Calibri"/>
            </a:endParaRPr>
          </a:p>
        </p:txBody>
      </p:sp>
      <p:sp>
        <p:nvSpPr>
          <p:cNvPr id="4" name="Slide Number Placeholder 3"/>
          <p:cNvSpPr>
            <a:spLocks noGrp="1"/>
          </p:cNvSpPr>
          <p:nvPr>
            <p:ph type="sldNum" sz="quarter" idx="10"/>
          </p:nvPr>
        </p:nvSpPr>
        <p:spPr/>
        <p:txBody>
          <a:bodyPr/>
          <a:lstStyle/>
          <a:p>
            <a:fld id="{93D8CEAC-B183-4F61-9ACB-253D235719CA}" type="slidenum">
              <a:rPr lang="en-US" smtClean="0"/>
              <a:t>46</a:t>
            </a:fld>
            <a:endParaRPr lang="en-US"/>
          </a:p>
        </p:txBody>
      </p:sp>
    </p:spTree>
    <p:extLst>
      <p:ext uri="{BB962C8B-B14F-4D97-AF65-F5344CB8AC3E}">
        <p14:creationId xmlns:p14="http://schemas.microsoft.com/office/powerpoint/2010/main" val="18967268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47</a:t>
            </a:fld>
            <a:endParaRPr lang="en-US"/>
          </a:p>
        </p:txBody>
      </p:sp>
    </p:spTree>
    <p:extLst>
      <p:ext uri="{BB962C8B-B14F-4D97-AF65-F5344CB8AC3E}">
        <p14:creationId xmlns:p14="http://schemas.microsoft.com/office/powerpoint/2010/main" val="3060827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48</a:t>
            </a:fld>
            <a:endParaRPr lang="en-US"/>
          </a:p>
        </p:txBody>
      </p:sp>
    </p:spTree>
    <p:extLst>
      <p:ext uri="{BB962C8B-B14F-4D97-AF65-F5344CB8AC3E}">
        <p14:creationId xmlns:p14="http://schemas.microsoft.com/office/powerpoint/2010/main" val="8982162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cs typeface="Calibri"/>
            </a:endParaRPr>
          </a:p>
        </p:txBody>
      </p:sp>
      <p:sp>
        <p:nvSpPr>
          <p:cNvPr id="4" name="Slide Number Placeholder 3"/>
          <p:cNvSpPr>
            <a:spLocks noGrp="1"/>
          </p:cNvSpPr>
          <p:nvPr>
            <p:ph type="sldNum" sz="quarter" idx="10"/>
          </p:nvPr>
        </p:nvSpPr>
        <p:spPr/>
        <p:txBody>
          <a:bodyPr/>
          <a:lstStyle/>
          <a:p>
            <a:fld id="{93D8CEAC-B183-4F61-9ACB-253D235719CA}" type="slidenum">
              <a:rPr lang="en-US" smtClean="0"/>
              <a:t>49</a:t>
            </a:fld>
            <a:endParaRPr lang="en-US"/>
          </a:p>
        </p:txBody>
      </p:sp>
    </p:spTree>
    <p:extLst>
      <p:ext uri="{BB962C8B-B14F-4D97-AF65-F5344CB8AC3E}">
        <p14:creationId xmlns:p14="http://schemas.microsoft.com/office/powerpoint/2010/main" val="2060362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50</a:t>
            </a:fld>
            <a:endParaRPr lang="en-US"/>
          </a:p>
        </p:txBody>
      </p:sp>
    </p:spTree>
    <p:extLst>
      <p:ext uri="{BB962C8B-B14F-4D97-AF65-F5344CB8AC3E}">
        <p14:creationId xmlns:p14="http://schemas.microsoft.com/office/powerpoint/2010/main" val="26378124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51</a:t>
            </a:fld>
            <a:endParaRPr lang="en-US"/>
          </a:p>
        </p:txBody>
      </p:sp>
    </p:spTree>
    <p:extLst>
      <p:ext uri="{BB962C8B-B14F-4D97-AF65-F5344CB8AC3E}">
        <p14:creationId xmlns:p14="http://schemas.microsoft.com/office/powerpoint/2010/main" val="2796943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H</a:t>
            </a:r>
            <a:r>
              <a:rPr lang="en-US" baseline="-25000">
                <a:latin typeface="Calibri"/>
                <a:cs typeface="Calibri"/>
              </a:rPr>
              <a:t>0</a:t>
            </a:r>
            <a:r>
              <a:rPr lang="en-US">
                <a:latin typeface="Calibri"/>
                <a:cs typeface="Calibri"/>
              </a:rPr>
              <a:t>: Adequacy Gap Score = 0 </a:t>
            </a:r>
          </a:p>
        </p:txBody>
      </p:sp>
    </p:spTree>
    <p:extLst>
      <p:ext uri="{BB962C8B-B14F-4D97-AF65-F5344CB8AC3E}">
        <p14:creationId xmlns:p14="http://schemas.microsoft.com/office/powerpoint/2010/main" val="29404433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cs typeface="Calibri"/>
            </a:endParaRPr>
          </a:p>
        </p:txBody>
      </p:sp>
      <p:sp>
        <p:nvSpPr>
          <p:cNvPr id="4" name="Slide Number Placeholder 3"/>
          <p:cNvSpPr>
            <a:spLocks noGrp="1"/>
          </p:cNvSpPr>
          <p:nvPr>
            <p:ph type="sldNum" sz="quarter" idx="10"/>
          </p:nvPr>
        </p:nvSpPr>
        <p:spPr/>
        <p:txBody>
          <a:bodyPr/>
          <a:lstStyle/>
          <a:p>
            <a:fld id="{93D8CEAC-B183-4F61-9ACB-253D235719CA}" type="slidenum">
              <a:rPr lang="en-US" smtClean="0"/>
              <a:t>52</a:t>
            </a:fld>
            <a:endParaRPr lang="en-US"/>
          </a:p>
        </p:txBody>
      </p:sp>
    </p:spTree>
    <p:extLst>
      <p:ext uri="{BB962C8B-B14F-4D97-AF65-F5344CB8AC3E}">
        <p14:creationId xmlns:p14="http://schemas.microsoft.com/office/powerpoint/2010/main" val="2354801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53</a:t>
            </a:fld>
            <a:endParaRPr lang="en-US"/>
          </a:p>
        </p:txBody>
      </p:sp>
    </p:spTree>
    <p:extLst>
      <p:ext uri="{BB962C8B-B14F-4D97-AF65-F5344CB8AC3E}">
        <p14:creationId xmlns:p14="http://schemas.microsoft.com/office/powerpoint/2010/main" val="21989058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54</a:t>
            </a:fld>
            <a:endParaRPr lang="en-US"/>
          </a:p>
        </p:txBody>
      </p:sp>
    </p:spTree>
    <p:extLst>
      <p:ext uri="{BB962C8B-B14F-4D97-AF65-F5344CB8AC3E}">
        <p14:creationId xmlns:p14="http://schemas.microsoft.com/office/powerpoint/2010/main" val="12523525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cs typeface="Calibri"/>
            </a:endParaRPr>
          </a:p>
        </p:txBody>
      </p:sp>
      <p:sp>
        <p:nvSpPr>
          <p:cNvPr id="4" name="Slide Number Placeholder 3"/>
          <p:cNvSpPr>
            <a:spLocks noGrp="1"/>
          </p:cNvSpPr>
          <p:nvPr>
            <p:ph type="sldNum" sz="quarter" idx="10"/>
          </p:nvPr>
        </p:nvSpPr>
        <p:spPr/>
        <p:txBody>
          <a:bodyPr/>
          <a:lstStyle/>
          <a:p>
            <a:fld id="{93D8CEAC-B183-4F61-9ACB-253D235719CA}" type="slidenum">
              <a:rPr lang="en-US" smtClean="0"/>
              <a:t>55</a:t>
            </a:fld>
            <a:endParaRPr lang="en-US"/>
          </a:p>
        </p:txBody>
      </p:sp>
    </p:spTree>
    <p:extLst>
      <p:ext uri="{BB962C8B-B14F-4D97-AF65-F5344CB8AC3E}">
        <p14:creationId xmlns:p14="http://schemas.microsoft.com/office/powerpoint/2010/main" val="37608850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56</a:t>
            </a:fld>
            <a:endParaRPr lang="en-US"/>
          </a:p>
        </p:txBody>
      </p:sp>
    </p:spTree>
    <p:extLst>
      <p:ext uri="{BB962C8B-B14F-4D97-AF65-F5344CB8AC3E}">
        <p14:creationId xmlns:p14="http://schemas.microsoft.com/office/powerpoint/2010/main" val="3492005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57</a:t>
            </a:fld>
            <a:endParaRPr lang="en-US"/>
          </a:p>
        </p:txBody>
      </p:sp>
    </p:spTree>
    <p:extLst>
      <p:ext uri="{BB962C8B-B14F-4D97-AF65-F5344CB8AC3E}">
        <p14:creationId xmlns:p14="http://schemas.microsoft.com/office/powerpoint/2010/main" val="11241354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cs typeface="Calibri"/>
            </a:endParaRPr>
          </a:p>
        </p:txBody>
      </p:sp>
      <p:sp>
        <p:nvSpPr>
          <p:cNvPr id="4" name="Slide Number Placeholder 3"/>
          <p:cNvSpPr>
            <a:spLocks noGrp="1"/>
          </p:cNvSpPr>
          <p:nvPr>
            <p:ph type="sldNum" sz="quarter" idx="10"/>
          </p:nvPr>
        </p:nvSpPr>
        <p:spPr/>
        <p:txBody>
          <a:bodyPr/>
          <a:lstStyle/>
          <a:p>
            <a:fld id="{93D8CEAC-B183-4F61-9ACB-253D235719CA}" type="slidenum">
              <a:rPr lang="en-US" smtClean="0"/>
              <a:t>58</a:t>
            </a:fld>
            <a:endParaRPr lang="en-US"/>
          </a:p>
        </p:txBody>
      </p:sp>
    </p:spTree>
    <p:extLst>
      <p:ext uri="{BB962C8B-B14F-4D97-AF65-F5344CB8AC3E}">
        <p14:creationId xmlns:p14="http://schemas.microsoft.com/office/powerpoint/2010/main" val="31629353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59</a:t>
            </a:fld>
            <a:endParaRPr lang="en-US"/>
          </a:p>
        </p:txBody>
      </p:sp>
    </p:spTree>
    <p:extLst>
      <p:ext uri="{BB962C8B-B14F-4D97-AF65-F5344CB8AC3E}">
        <p14:creationId xmlns:p14="http://schemas.microsoft.com/office/powerpoint/2010/main" val="12327081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60</a:t>
            </a:fld>
            <a:endParaRPr lang="en-US"/>
          </a:p>
        </p:txBody>
      </p:sp>
    </p:spTree>
    <p:extLst>
      <p:ext uri="{BB962C8B-B14F-4D97-AF65-F5344CB8AC3E}">
        <p14:creationId xmlns:p14="http://schemas.microsoft.com/office/powerpoint/2010/main" val="20757586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cs typeface="Calibri"/>
            </a:endParaRPr>
          </a:p>
        </p:txBody>
      </p:sp>
      <p:sp>
        <p:nvSpPr>
          <p:cNvPr id="4" name="Slide Number Placeholder 3"/>
          <p:cNvSpPr>
            <a:spLocks noGrp="1"/>
          </p:cNvSpPr>
          <p:nvPr>
            <p:ph type="sldNum" sz="quarter" idx="10"/>
          </p:nvPr>
        </p:nvSpPr>
        <p:spPr/>
        <p:txBody>
          <a:bodyPr/>
          <a:lstStyle/>
          <a:p>
            <a:fld id="{93D8CEAC-B183-4F61-9ACB-253D235719CA}" type="slidenum">
              <a:rPr lang="en-US" smtClean="0"/>
              <a:t>61</a:t>
            </a:fld>
            <a:endParaRPr lang="en-US"/>
          </a:p>
        </p:txBody>
      </p:sp>
    </p:spTree>
    <p:extLst>
      <p:ext uri="{BB962C8B-B14F-4D97-AF65-F5344CB8AC3E}">
        <p14:creationId xmlns:p14="http://schemas.microsoft.com/office/powerpoint/2010/main" val="2834955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All respondents; Outliers removed</a:t>
            </a:r>
            <a:endParaRPr lang="en-US"/>
          </a:p>
          <a:p>
            <a:r>
              <a:rPr lang="en-US">
                <a:latin typeface="Calibri"/>
                <a:cs typeface="Calibri"/>
              </a:rPr>
              <a:t>Significant at the 0.05 confidence level</a:t>
            </a:r>
          </a:p>
        </p:txBody>
      </p:sp>
    </p:spTree>
    <p:extLst>
      <p:ext uri="{BB962C8B-B14F-4D97-AF65-F5344CB8AC3E}">
        <p14:creationId xmlns:p14="http://schemas.microsoft.com/office/powerpoint/2010/main" val="36455342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62</a:t>
            </a:fld>
            <a:endParaRPr lang="en-US"/>
          </a:p>
        </p:txBody>
      </p:sp>
    </p:spTree>
    <p:extLst>
      <p:ext uri="{BB962C8B-B14F-4D97-AF65-F5344CB8AC3E}">
        <p14:creationId xmlns:p14="http://schemas.microsoft.com/office/powerpoint/2010/main" val="25783524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63</a:t>
            </a:fld>
            <a:endParaRPr lang="en-US"/>
          </a:p>
        </p:txBody>
      </p:sp>
    </p:spTree>
    <p:extLst>
      <p:ext uri="{BB962C8B-B14F-4D97-AF65-F5344CB8AC3E}">
        <p14:creationId xmlns:p14="http://schemas.microsoft.com/office/powerpoint/2010/main" val="3971467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cs typeface="Calibri"/>
            </a:endParaRPr>
          </a:p>
        </p:txBody>
      </p:sp>
      <p:sp>
        <p:nvSpPr>
          <p:cNvPr id="4" name="Slide Number Placeholder 3"/>
          <p:cNvSpPr>
            <a:spLocks noGrp="1"/>
          </p:cNvSpPr>
          <p:nvPr>
            <p:ph type="sldNum" sz="quarter" idx="10"/>
          </p:nvPr>
        </p:nvSpPr>
        <p:spPr/>
        <p:txBody>
          <a:bodyPr/>
          <a:lstStyle/>
          <a:p>
            <a:fld id="{93D8CEAC-B183-4F61-9ACB-253D235719CA}" type="slidenum">
              <a:rPr lang="en-US" smtClean="0"/>
              <a:t>64</a:t>
            </a:fld>
            <a:endParaRPr lang="en-US"/>
          </a:p>
        </p:txBody>
      </p:sp>
    </p:spTree>
    <p:extLst>
      <p:ext uri="{BB962C8B-B14F-4D97-AF65-F5344CB8AC3E}">
        <p14:creationId xmlns:p14="http://schemas.microsoft.com/office/powerpoint/2010/main" val="10331408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65</a:t>
            </a:fld>
            <a:endParaRPr lang="en-US"/>
          </a:p>
        </p:txBody>
      </p:sp>
    </p:spTree>
    <p:extLst>
      <p:ext uri="{BB962C8B-B14F-4D97-AF65-F5344CB8AC3E}">
        <p14:creationId xmlns:p14="http://schemas.microsoft.com/office/powerpoint/2010/main" val="40554778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66</a:t>
            </a:fld>
            <a:endParaRPr lang="en-US"/>
          </a:p>
        </p:txBody>
      </p:sp>
    </p:spTree>
    <p:extLst>
      <p:ext uri="{BB962C8B-B14F-4D97-AF65-F5344CB8AC3E}">
        <p14:creationId xmlns:p14="http://schemas.microsoft.com/office/powerpoint/2010/main" val="4609497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cs typeface="Calibri"/>
            </a:endParaRPr>
          </a:p>
        </p:txBody>
      </p:sp>
      <p:sp>
        <p:nvSpPr>
          <p:cNvPr id="4" name="Slide Number Placeholder 3"/>
          <p:cNvSpPr>
            <a:spLocks noGrp="1"/>
          </p:cNvSpPr>
          <p:nvPr>
            <p:ph type="sldNum" sz="quarter" idx="10"/>
          </p:nvPr>
        </p:nvSpPr>
        <p:spPr/>
        <p:txBody>
          <a:bodyPr/>
          <a:lstStyle/>
          <a:p>
            <a:fld id="{93D8CEAC-B183-4F61-9ACB-253D235719CA}" type="slidenum">
              <a:rPr lang="en-US" smtClean="0"/>
              <a:t>67</a:t>
            </a:fld>
            <a:endParaRPr lang="en-US"/>
          </a:p>
        </p:txBody>
      </p:sp>
    </p:spTree>
    <p:extLst>
      <p:ext uri="{BB962C8B-B14F-4D97-AF65-F5344CB8AC3E}">
        <p14:creationId xmlns:p14="http://schemas.microsoft.com/office/powerpoint/2010/main" val="14718850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68</a:t>
            </a:fld>
            <a:endParaRPr lang="en-US"/>
          </a:p>
        </p:txBody>
      </p:sp>
    </p:spTree>
    <p:extLst>
      <p:ext uri="{BB962C8B-B14F-4D97-AF65-F5344CB8AC3E}">
        <p14:creationId xmlns:p14="http://schemas.microsoft.com/office/powerpoint/2010/main" val="30474745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Some of the progress items were listed as communication &amp; outreach, which seemed to blend with training as a topic this year</a:t>
            </a:r>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69</a:t>
            </a:fld>
            <a:endParaRPr lang="en-US"/>
          </a:p>
        </p:txBody>
      </p:sp>
    </p:spTree>
    <p:extLst>
      <p:ext uri="{BB962C8B-B14F-4D97-AF65-F5344CB8AC3E}">
        <p14:creationId xmlns:p14="http://schemas.microsoft.com/office/powerpoint/2010/main" val="24374056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cs typeface="Calibri"/>
            </a:endParaRPr>
          </a:p>
        </p:txBody>
      </p:sp>
      <p:sp>
        <p:nvSpPr>
          <p:cNvPr id="4" name="Slide Number Placeholder 3"/>
          <p:cNvSpPr>
            <a:spLocks noGrp="1"/>
          </p:cNvSpPr>
          <p:nvPr>
            <p:ph type="sldNum" sz="quarter" idx="10"/>
          </p:nvPr>
        </p:nvSpPr>
        <p:spPr/>
        <p:txBody>
          <a:bodyPr/>
          <a:lstStyle/>
          <a:p>
            <a:fld id="{93D8CEAC-B183-4F61-9ACB-253D235719CA}" type="slidenum">
              <a:rPr lang="en-US" smtClean="0"/>
              <a:t>70</a:t>
            </a:fld>
            <a:endParaRPr lang="en-US"/>
          </a:p>
        </p:txBody>
      </p:sp>
    </p:spTree>
    <p:extLst>
      <p:ext uri="{BB962C8B-B14F-4D97-AF65-F5344CB8AC3E}">
        <p14:creationId xmlns:p14="http://schemas.microsoft.com/office/powerpoint/2010/main" val="18738934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71</a:t>
            </a:fld>
            <a:endParaRPr lang="en-US"/>
          </a:p>
        </p:txBody>
      </p:sp>
    </p:spTree>
    <p:extLst>
      <p:ext uri="{BB962C8B-B14F-4D97-AF65-F5344CB8AC3E}">
        <p14:creationId xmlns:p14="http://schemas.microsoft.com/office/powerpoint/2010/main" val="27673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r>
              <a:t>Gray bar 				Orange bar</a:t>
            </a:r>
          </a:p>
          <a:p>
            <a:r>
              <a:t>	Top = Desired service level		Rises if Perceived &gt; Minimum</a:t>
            </a:r>
          </a:p>
          <a:p>
            <a:r>
              <a:t>	Bottom = Minimum service level 		Falls if Perceived &lt; Minimum </a:t>
            </a:r>
          </a:p>
        </p:txBody>
      </p:sp>
    </p:spTree>
    <p:extLst>
      <p:ext uri="{BB962C8B-B14F-4D97-AF65-F5344CB8AC3E}">
        <p14:creationId xmlns:p14="http://schemas.microsoft.com/office/powerpoint/2010/main" val="6491524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these were reported as Business Intelligence progress items, although "access to data" is a broader category of suggestions not only about Cognos</a:t>
            </a:r>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72</a:t>
            </a:fld>
            <a:endParaRPr lang="en-US"/>
          </a:p>
        </p:txBody>
      </p:sp>
    </p:spTree>
    <p:extLst>
      <p:ext uri="{BB962C8B-B14F-4D97-AF65-F5344CB8AC3E}">
        <p14:creationId xmlns:p14="http://schemas.microsoft.com/office/powerpoint/2010/main" val="42869536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cs typeface="Calibri"/>
            </a:endParaRPr>
          </a:p>
        </p:txBody>
      </p:sp>
      <p:sp>
        <p:nvSpPr>
          <p:cNvPr id="4" name="Slide Number Placeholder 3"/>
          <p:cNvSpPr>
            <a:spLocks noGrp="1"/>
          </p:cNvSpPr>
          <p:nvPr>
            <p:ph type="sldNum" sz="quarter" idx="10"/>
          </p:nvPr>
        </p:nvSpPr>
        <p:spPr/>
        <p:txBody>
          <a:bodyPr/>
          <a:lstStyle/>
          <a:p>
            <a:fld id="{93D8CEAC-B183-4F61-9ACB-253D235719CA}" type="slidenum">
              <a:rPr lang="en-US" smtClean="0"/>
              <a:t>73</a:t>
            </a:fld>
            <a:endParaRPr lang="en-US"/>
          </a:p>
        </p:txBody>
      </p:sp>
    </p:spTree>
    <p:extLst>
      <p:ext uri="{BB962C8B-B14F-4D97-AF65-F5344CB8AC3E}">
        <p14:creationId xmlns:p14="http://schemas.microsoft.com/office/powerpoint/2010/main" val="41658944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74</a:t>
            </a:fld>
            <a:endParaRPr lang="en-US"/>
          </a:p>
        </p:txBody>
      </p:sp>
    </p:spTree>
    <p:extLst>
      <p:ext uri="{BB962C8B-B14F-4D97-AF65-F5344CB8AC3E}">
        <p14:creationId xmlns:p14="http://schemas.microsoft.com/office/powerpoint/2010/main" val="4642178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cs typeface="Calibri"/>
            </a:endParaRPr>
          </a:p>
        </p:txBody>
      </p:sp>
      <p:sp>
        <p:nvSpPr>
          <p:cNvPr id="4" name="Slide Number Placeholder 3"/>
          <p:cNvSpPr>
            <a:spLocks noGrp="1"/>
          </p:cNvSpPr>
          <p:nvPr>
            <p:ph type="sldNum" sz="quarter" idx="10"/>
          </p:nvPr>
        </p:nvSpPr>
        <p:spPr/>
        <p:txBody>
          <a:bodyPr/>
          <a:lstStyle/>
          <a:p>
            <a:fld id="{93D8CEAC-B183-4F61-9ACB-253D235719CA}" type="slidenum">
              <a:rPr lang="en-US" smtClean="0"/>
              <a:t>75</a:t>
            </a:fld>
            <a:endParaRPr lang="en-US"/>
          </a:p>
        </p:txBody>
      </p:sp>
    </p:spTree>
    <p:extLst>
      <p:ext uri="{BB962C8B-B14F-4D97-AF65-F5344CB8AC3E}">
        <p14:creationId xmlns:p14="http://schemas.microsoft.com/office/powerpoint/2010/main" val="5965748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76</a:t>
            </a:fld>
            <a:endParaRPr lang="en-US"/>
          </a:p>
        </p:txBody>
      </p:sp>
    </p:spTree>
    <p:extLst>
      <p:ext uri="{BB962C8B-B14F-4D97-AF65-F5344CB8AC3E}">
        <p14:creationId xmlns:p14="http://schemas.microsoft.com/office/powerpoint/2010/main" val="33256999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77</a:t>
            </a:fld>
            <a:endParaRPr lang="en-US"/>
          </a:p>
        </p:txBody>
      </p:sp>
    </p:spTree>
    <p:extLst>
      <p:ext uri="{BB962C8B-B14F-4D97-AF65-F5344CB8AC3E}">
        <p14:creationId xmlns:p14="http://schemas.microsoft.com/office/powerpoint/2010/main" val="40085239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cs typeface="Calibri"/>
            </a:endParaRPr>
          </a:p>
        </p:txBody>
      </p:sp>
      <p:sp>
        <p:nvSpPr>
          <p:cNvPr id="4" name="Slide Number Placeholder 3"/>
          <p:cNvSpPr>
            <a:spLocks noGrp="1"/>
          </p:cNvSpPr>
          <p:nvPr>
            <p:ph type="sldNum" sz="quarter" idx="10"/>
          </p:nvPr>
        </p:nvSpPr>
        <p:spPr/>
        <p:txBody>
          <a:bodyPr/>
          <a:lstStyle/>
          <a:p>
            <a:fld id="{93D8CEAC-B183-4F61-9ACB-253D235719CA}" type="slidenum">
              <a:rPr lang="en-US" smtClean="0"/>
              <a:t>78</a:t>
            </a:fld>
            <a:endParaRPr lang="en-US"/>
          </a:p>
        </p:txBody>
      </p:sp>
    </p:spTree>
    <p:extLst>
      <p:ext uri="{BB962C8B-B14F-4D97-AF65-F5344CB8AC3E}">
        <p14:creationId xmlns:p14="http://schemas.microsoft.com/office/powerpoint/2010/main" val="17711941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79</a:t>
            </a:fld>
            <a:endParaRPr lang="en-US"/>
          </a:p>
        </p:txBody>
      </p:sp>
    </p:spTree>
    <p:extLst>
      <p:ext uri="{BB962C8B-B14F-4D97-AF65-F5344CB8AC3E}">
        <p14:creationId xmlns:p14="http://schemas.microsoft.com/office/powerpoint/2010/main" val="4329305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cs typeface="Calibri"/>
            </a:endParaRPr>
          </a:p>
        </p:txBody>
      </p:sp>
      <p:sp>
        <p:nvSpPr>
          <p:cNvPr id="4" name="Slide Number Placeholder 3"/>
          <p:cNvSpPr>
            <a:spLocks noGrp="1"/>
          </p:cNvSpPr>
          <p:nvPr>
            <p:ph type="sldNum" sz="quarter" idx="10"/>
          </p:nvPr>
        </p:nvSpPr>
        <p:spPr/>
        <p:txBody>
          <a:bodyPr/>
          <a:lstStyle/>
          <a:p>
            <a:fld id="{93D8CEAC-B183-4F61-9ACB-253D235719CA}" type="slidenum">
              <a:rPr lang="en-US" smtClean="0"/>
              <a:t>80</a:t>
            </a:fld>
            <a:endParaRPr lang="en-US"/>
          </a:p>
        </p:txBody>
      </p:sp>
    </p:spTree>
    <p:extLst>
      <p:ext uri="{BB962C8B-B14F-4D97-AF65-F5344CB8AC3E}">
        <p14:creationId xmlns:p14="http://schemas.microsoft.com/office/powerpoint/2010/main" val="38056386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81</a:t>
            </a:fld>
            <a:endParaRPr lang="en-US"/>
          </a:p>
        </p:txBody>
      </p:sp>
    </p:spTree>
    <p:extLst>
      <p:ext uri="{BB962C8B-B14F-4D97-AF65-F5344CB8AC3E}">
        <p14:creationId xmlns:p14="http://schemas.microsoft.com/office/powerpoint/2010/main" val="198922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r>
              <a:t>In the </a:t>
            </a:r>
            <a:r>
              <a:rPr lang="en-US"/>
              <a:t>2017</a:t>
            </a:r>
            <a:r>
              <a:t> Survey, the Adequacy Gap</a:t>
            </a:r>
            <a:r>
              <a:rPr lang="en-US"/>
              <a:t> Scores (</a:t>
            </a:r>
            <a:r>
              <a:rPr lang="en-US" err="1"/>
              <a:t>Adeq</a:t>
            </a:r>
            <a:r>
              <a:rPr lang="en-US"/>
              <a:t>)</a:t>
            </a:r>
            <a:r>
              <a:t> were:</a:t>
            </a:r>
          </a:p>
          <a:p>
            <a:r>
              <a:t>	1.</a:t>
            </a:r>
            <a:r>
              <a:rPr lang="en-US"/>
              <a:t>  +0.15</a:t>
            </a:r>
            <a:r>
              <a:t> — </a:t>
            </a:r>
            <a:r>
              <a:rPr lang="en-US"/>
              <a:t>Nearly 3 times higher this year! (+0.44) </a:t>
            </a:r>
          </a:p>
          <a:p>
            <a:r>
              <a:t>	2.</a:t>
            </a:r>
            <a:r>
              <a:rPr lang="en-US"/>
              <a:t>  +0.28</a:t>
            </a:r>
            <a:r>
              <a:t> — </a:t>
            </a:r>
            <a:r>
              <a:rPr lang="en-US"/>
              <a:t>Nearly doubled this year! </a:t>
            </a:r>
          </a:p>
          <a:p>
            <a:r>
              <a:t>	3.</a:t>
            </a:r>
            <a:r>
              <a:rPr lang="en-US"/>
              <a:t>  +0.01</a:t>
            </a:r>
            <a:r>
              <a:t> — </a:t>
            </a:r>
            <a:r>
              <a:rPr lang="en-US"/>
              <a:t>Huge improvement this year</a:t>
            </a:r>
            <a:r>
              <a:t>!</a:t>
            </a:r>
            <a:r>
              <a:rPr lang="en-US"/>
              <a:t> </a:t>
            </a:r>
          </a:p>
          <a:p>
            <a:r>
              <a:rPr lang="en-US"/>
              <a:t>	</a:t>
            </a:r>
            <a:r>
              <a:t>4.</a:t>
            </a:r>
            <a:r>
              <a:rPr lang="en-US"/>
              <a:t>  +0.15 — More than doubled this year!</a:t>
            </a:r>
          </a:p>
          <a:p>
            <a:r>
              <a:rPr lang="en-US"/>
              <a:t>	7</a:t>
            </a:r>
            <a:r>
              <a:t>.</a:t>
            </a:r>
            <a:r>
              <a:rPr lang="en-US"/>
              <a:t>   -0.14 — Switched from below min. to above min.! (though not statistically significant last year)</a:t>
            </a:r>
            <a:endParaRPr/>
          </a:p>
          <a:p>
            <a:r>
              <a:rPr lang="en-US"/>
              <a:t>	18. New question for 2018</a:t>
            </a:r>
          </a:p>
        </p:txBody>
      </p:sp>
    </p:spTree>
    <p:extLst>
      <p:ext uri="{BB962C8B-B14F-4D97-AF65-F5344CB8AC3E}">
        <p14:creationId xmlns:p14="http://schemas.microsoft.com/office/powerpoint/2010/main" val="2748097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cs typeface="Calibri"/>
            </a:endParaRPr>
          </a:p>
        </p:txBody>
      </p:sp>
      <p:sp>
        <p:nvSpPr>
          <p:cNvPr id="4" name="Slide Number Placeholder 3"/>
          <p:cNvSpPr>
            <a:spLocks noGrp="1"/>
          </p:cNvSpPr>
          <p:nvPr>
            <p:ph type="sldNum" sz="quarter" idx="10"/>
          </p:nvPr>
        </p:nvSpPr>
        <p:spPr/>
        <p:txBody>
          <a:bodyPr/>
          <a:lstStyle/>
          <a:p>
            <a:fld id="{93D8CEAC-B183-4F61-9ACB-253D235719CA}" type="slidenum">
              <a:rPr lang="en-US" smtClean="0"/>
              <a:t>82</a:t>
            </a:fld>
            <a:endParaRPr lang="en-US"/>
          </a:p>
        </p:txBody>
      </p:sp>
    </p:spTree>
    <p:extLst>
      <p:ext uri="{BB962C8B-B14F-4D97-AF65-F5344CB8AC3E}">
        <p14:creationId xmlns:p14="http://schemas.microsoft.com/office/powerpoint/2010/main" val="1385082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83</a:t>
            </a:fld>
            <a:endParaRPr lang="en-US"/>
          </a:p>
        </p:txBody>
      </p:sp>
    </p:spTree>
    <p:extLst>
      <p:ext uri="{BB962C8B-B14F-4D97-AF65-F5344CB8AC3E}">
        <p14:creationId xmlns:p14="http://schemas.microsoft.com/office/powerpoint/2010/main" val="32137450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cs typeface="Calibri"/>
            </a:endParaRPr>
          </a:p>
        </p:txBody>
      </p:sp>
      <p:sp>
        <p:nvSpPr>
          <p:cNvPr id="4" name="Slide Number Placeholder 3"/>
          <p:cNvSpPr>
            <a:spLocks noGrp="1"/>
          </p:cNvSpPr>
          <p:nvPr>
            <p:ph type="sldNum" sz="quarter" idx="10"/>
          </p:nvPr>
        </p:nvSpPr>
        <p:spPr/>
        <p:txBody>
          <a:bodyPr/>
          <a:lstStyle/>
          <a:p>
            <a:fld id="{93D8CEAC-B183-4F61-9ACB-253D235719CA}" type="slidenum">
              <a:rPr lang="en-US" smtClean="0"/>
              <a:t>84</a:t>
            </a:fld>
            <a:endParaRPr lang="en-US"/>
          </a:p>
        </p:txBody>
      </p:sp>
    </p:spTree>
    <p:extLst>
      <p:ext uri="{BB962C8B-B14F-4D97-AF65-F5344CB8AC3E}">
        <p14:creationId xmlns:p14="http://schemas.microsoft.com/office/powerpoint/2010/main" val="26488739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85</a:t>
            </a:fld>
            <a:endParaRPr lang="en-US"/>
          </a:p>
        </p:txBody>
      </p:sp>
    </p:spTree>
    <p:extLst>
      <p:ext uri="{BB962C8B-B14F-4D97-AF65-F5344CB8AC3E}">
        <p14:creationId xmlns:p14="http://schemas.microsoft.com/office/powerpoint/2010/main" val="14171111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3D8CEAC-B183-4F61-9ACB-253D235719CA}" type="slidenum">
              <a:rPr lang="en-US" smtClean="0"/>
              <a:t>86</a:t>
            </a:fld>
            <a:endParaRPr lang="en-US"/>
          </a:p>
        </p:txBody>
      </p:sp>
    </p:spTree>
    <p:extLst>
      <p:ext uri="{BB962C8B-B14F-4D97-AF65-F5344CB8AC3E}">
        <p14:creationId xmlns:p14="http://schemas.microsoft.com/office/powerpoint/2010/main" val="1329970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noRot="1" noChangeAspect="1"/>
          </p:cNvSpPr>
          <p:nvPr>
            <p:ph type="sldImg"/>
          </p:nvPr>
        </p:nvSpPr>
        <p:spPr>
          <a:prstGeom prst="rect">
            <a:avLst/>
          </a:prstGeom>
        </p:spPr>
        <p:txBody>
          <a:bodyPr/>
          <a:lstStyle/>
          <a:p>
            <a:endParaRPr/>
          </a:p>
        </p:txBody>
      </p:sp>
      <p:sp>
        <p:nvSpPr>
          <p:cNvPr id="195" name="Shape 195"/>
          <p:cNvSpPr>
            <a:spLocks noGrp="1"/>
          </p:cNvSpPr>
          <p:nvPr>
            <p:ph type="body" sz="quarter" idx="1"/>
          </p:nvPr>
        </p:nvSpPr>
        <p:spPr>
          <a:prstGeom prst="rect">
            <a:avLst/>
          </a:prstGeom>
        </p:spPr>
        <p:txBody>
          <a:bodyPr/>
          <a:lstStyle/>
          <a:p>
            <a:r>
              <a:t>In the 201</a:t>
            </a:r>
            <a:r>
              <a:rPr lang="en-US"/>
              <a:t>7</a:t>
            </a:r>
            <a:r>
              <a:t> Survey, the Adequacy Gaps were:</a:t>
            </a:r>
          </a:p>
          <a:p>
            <a:r>
              <a:t>	5.</a:t>
            </a:r>
            <a:r>
              <a:rPr lang="en-US"/>
              <a:t>    -0.68 — Only about half as bad this year! </a:t>
            </a:r>
          </a:p>
          <a:p>
            <a:r>
              <a:rPr lang="en-US"/>
              <a:t>	16.  New question for 2018. Adequacy Gap is about as bad as possible…</a:t>
            </a:r>
            <a:endParaRPr/>
          </a:p>
        </p:txBody>
      </p:sp>
    </p:spTree>
    <p:extLst>
      <p:ext uri="{BB962C8B-B14F-4D97-AF65-F5344CB8AC3E}">
        <p14:creationId xmlns:p14="http://schemas.microsoft.com/office/powerpoint/2010/main" val="485670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a:t>2018 Survey had the lowest response rate yet… </a:t>
            </a:r>
          </a:p>
          <a:p>
            <a:endParaRPr lang="en-US"/>
          </a:p>
          <a:p>
            <a:r>
              <a:rPr lang="en-US"/>
              <a:t>2013 — </a:t>
            </a:r>
            <a:r>
              <a:t>329 completed the survey (56% of attempts) </a:t>
            </a:r>
            <a:endParaRPr lang="en-US"/>
          </a:p>
          <a:p>
            <a:r>
              <a:rPr lang="en-US"/>
              <a:t>2017 — 625 completed the survey (58% of attempts) </a:t>
            </a:r>
          </a:p>
          <a:p>
            <a:endParaRPr lang="en-US"/>
          </a:p>
        </p:txBody>
      </p:sp>
    </p:spTree>
    <p:extLst>
      <p:ext uri="{BB962C8B-B14F-4D97-AF65-F5344CB8AC3E}">
        <p14:creationId xmlns:p14="http://schemas.microsoft.com/office/powerpoint/2010/main" val="137051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C222DF-4A0C-564A-BDC4-89C55FF98B72}" type="datetimeFigureOut">
              <a:rPr lang="en-US" smtClean="0"/>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96891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222DF-4A0C-564A-BDC4-89C55FF98B72}" type="datetimeFigureOut">
              <a:rPr lang="en-US" smtClean="0"/>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47701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222DF-4A0C-564A-BDC4-89C55FF98B72}" type="datetimeFigureOut">
              <a:rPr lang="en-US" smtClean="0"/>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372229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a:spLocks noGrp="1"/>
          </p:cNvSpPr>
          <p:nvPr>
            <p:ph type="title"/>
          </p:nvPr>
        </p:nvSpPr>
        <p:spPr>
          <a:prstGeom prst="rect">
            <a:avLst/>
          </a:prstGeom>
        </p:spPr>
        <p:txBody>
          <a:bodyPr/>
          <a:lstStyle/>
          <a:p>
            <a:r>
              <a:t>Title Text</a:t>
            </a:r>
          </a:p>
        </p:txBody>
      </p:sp>
      <p:sp>
        <p:nvSpPr>
          <p:cNvPr id="69" name="Body Level One…"/>
          <p:cNvSpPr>
            <a:spLocks noGrp="1"/>
          </p:cNvSpPr>
          <p:nvPr>
            <p:ph type="body" idx="1"/>
          </p:nvPr>
        </p:nvSpPr>
        <p:spPr>
          <a:prstGeom prst="rect">
            <a:avLst/>
          </a:prstGeom>
        </p:spPr>
        <p:txBody>
          <a:bodyPr/>
          <a:lstStyle>
            <a:lvl1pPr>
              <a:spcBef>
                <a:spcPts val="2215"/>
              </a:spcBef>
            </a:lvl1pPr>
            <a:lvl2pPr>
              <a:spcBef>
                <a:spcPts val="2215"/>
              </a:spcBef>
            </a:lvl2pPr>
            <a:lvl3pPr>
              <a:spcBef>
                <a:spcPts val="2215"/>
              </a:spcBef>
            </a:lvl3pPr>
            <a:lvl4pPr>
              <a:spcBef>
                <a:spcPts val="2215"/>
              </a:spcBef>
            </a:lvl4pPr>
            <a:lvl5pPr>
              <a:spcBef>
                <a:spcPts val="2215"/>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9736694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0" name="Title Text"/>
          <p:cNvSpPr>
            <a:spLocks noGrp="1"/>
          </p:cNvSpPr>
          <p:nvPr>
            <p:ph type="title"/>
          </p:nvPr>
        </p:nvSpPr>
        <p:spPr>
          <a:prstGeom prst="rect">
            <a:avLst/>
          </a:prstGeom>
        </p:spPr>
        <p:txBody>
          <a:bodyPr/>
          <a:lstStyle/>
          <a:p>
            <a:r>
              <a:t>Title Text</a:t>
            </a:r>
          </a:p>
        </p:txBody>
      </p:sp>
      <p:sp>
        <p:nvSpPr>
          <p:cNvPr id="61"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3160667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222DF-4A0C-564A-BDC4-89C55FF98B72}" type="datetimeFigureOut">
              <a:rPr lang="en-US" smtClean="0"/>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270142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C222DF-4A0C-564A-BDC4-89C55FF98B72}" type="datetimeFigureOut">
              <a:rPr lang="en-US" smtClean="0"/>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77926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C222DF-4A0C-564A-BDC4-89C55FF98B72}" type="datetimeFigureOut">
              <a:rPr lang="en-US" smtClean="0"/>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420301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C222DF-4A0C-564A-BDC4-89C55FF98B72}" type="datetimeFigureOut">
              <a:rPr lang="en-US" smtClean="0"/>
              <a:t>8/2/2018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64773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C222DF-4A0C-564A-BDC4-89C55FF98B72}" type="datetimeFigureOut">
              <a:rPr lang="en-US" smtClean="0"/>
              <a:t>8/2/2018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23687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222DF-4A0C-564A-BDC4-89C55FF98B72}" type="datetimeFigureOut">
              <a:rPr lang="en-US" smtClean="0"/>
              <a:t>8/2/2018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75797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C222DF-4A0C-564A-BDC4-89C55FF98B72}" type="datetimeFigureOut">
              <a:rPr lang="en-US" smtClean="0"/>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88876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C222DF-4A0C-564A-BDC4-89C55FF98B72}" type="datetimeFigureOut">
              <a:rPr lang="en-US" smtClean="0"/>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75903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EC222DF-4A0C-564A-BDC4-89C55FF98B72}" type="datetimeFigureOut">
              <a:rPr lang="en-US" smtClean="0"/>
              <a:t>8/2/2018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700931-7141-904F-B72F-E2098AC593DB}" type="slidenum">
              <a:rPr lang="en-US" smtClean="0"/>
              <a:t>‹#›</a:t>
            </a:fld>
            <a:endParaRPr lang="en-US"/>
          </a:p>
        </p:txBody>
      </p:sp>
    </p:spTree>
    <p:extLst>
      <p:ext uri="{BB962C8B-B14F-4D97-AF65-F5344CB8AC3E}">
        <p14:creationId xmlns:p14="http://schemas.microsoft.com/office/powerpoint/2010/main" val="626636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gif"/><Relationship Id="rId5" Type="http://schemas.openxmlformats.org/officeDocument/2006/relationships/image" Target="../media/image13.emf"/><Relationship Id="rId4" Type="http://schemas.openxmlformats.org/officeDocument/2006/relationships/package" Target="../embeddings/Microsoft_Excel_Worksheet.xlsx"/></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package" Target="../embeddings/Microsoft_Excel_Worksheet1.xlsx"/></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6.emf"/><Relationship Id="rId4" Type="http://schemas.openxmlformats.org/officeDocument/2006/relationships/package" Target="../embeddings/Microsoft_Excel_Worksheet2.xlsx"/></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Tree>
    <p:extLst>
      <p:ext uri="{BB962C8B-B14F-4D97-AF65-F5344CB8AC3E}">
        <p14:creationId xmlns:p14="http://schemas.microsoft.com/office/powerpoint/2010/main" val="436015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Question Response Format"/>
          <p:cNvSpPr>
            <a:spLocks noGrp="1"/>
          </p:cNvSpPr>
          <p:nvPr>
            <p:ph type="title"/>
          </p:nvPr>
        </p:nvSpPr>
        <p:spPr>
          <a:prstGeom prst="rect">
            <a:avLst/>
          </a:prstGeom>
        </p:spPr>
        <p:txBody>
          <a:bodyPr vert="horz" lIns="48220" tIns="24110" rIns="48220" bIns="24110" rtlCol="0" anchor="ctr">
            <a:normAutofit/>
          </a:bodyPr>
          <a:lstStyle/>
          <a:p>
            <a:pPr algn="l"/>
            <a:r>
              <a:t>Question Response Format</a:t>
            </a:r>
            <a:r>
              <a:rPr lang="en-US"/>
              <a:t> </a:t>
            </a:r>
            <a:endParaRPr/>
          </a:p>
        </p:txBody>
      </p:sp>
      <p:pic>
        <p:nvPicPr>
          <p:cNvPr id="159" name="Screen Shot 2017-05-01 at 4.24.05 PM.JPG" descr="Screen Shot 2017-05-01 at 4.24.05 PM.JPG"/>
          <p:cNvPicPr>
            <a:picLocks noChangeAspect="1"/>
          </p:cNvPicPr>
          <p:nvPr/>
        </p:nvPicPr>
        <p:blipFill>
          <a:blip r:embed="rId3">
            <a:extLst/>
          </a:blip>
          <a:stretch>
            <a:fillRect/>
          </a:stretch>
        </p:blipFill>
        <p:spPr>
          <a:xfrm>
            <a:off x="457200" y="1063229"/>
            <a:ext cx="8229600" cy="3828811"/>
          </a:xfrm>
          <a:prstGeom prst="rect">
            <a:avLst/>
          </a:prstGeom>
          <a:ln w="12700">
            <a:miter lim="400000"/>
          </a:ln>
        </p:spPr>
      </p:pic>
    </p:spTree>
    <p:extLst>
      <p:ext uri="{BB962C8B-B14F-4D97-AF65-F5344CB8AC3E}">
        <p14:creationId xmlns:p14="http://schemas.microsoft.com/office/powerpoint/2010/main" val="214489804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ervice Level Adequacy"/>
          <p:cNvSpPr>
            <a:spLocks noGrp="1"/>
          </p:cNvSpPr>
          <p:nvPr>
            <p:ph type="title"/>
          </p:nvPr>
        </p:nvSpPr>
        <p:spPr>
          <a:prstGeom prst="rect">
            <a:avLst/>
          </a:prstGeom>
        </p:spPr>
        <p:txBody>
          <a:bodyPr vert="horz" lIns="48220" tIns="24110" rIns="48220" bIns="24110" rtlCol="0" anchor="ctr">
            <a:normAutofit/>
          </a:bodyPr>
          <a:lstStyle/>
          <a:p>
            <a:pPr algn="l"/>
            <a:r>
              <a:t>Service Level Adequacy</a:t>
            </a:r>
          </a:p>
        </p:txBody>
      </p:sp>
      <p:sp>
        <p:nvSpPr>
          <p:cNvPr id="164" name="When one’s perceived service performance exceeds one’s minimum expectations, the resulting  service level adequacy gap score &gt; 0…"/>
          <p:cNvSpPr>
            <a:spLocks noGrp="1"/>
          </p:cNvSpPr>
          <p:nvPr>
            <p:ph type="body" idx="1"/>
          </p:nvPr>
        </p:nvSpPr>
        <p:spPr>
          <a:xfrm>
            <a:off x="457200" y="1063229"/>
            <a:ext cx="8229600" cy="3394472"/>
          </a:xfrm>
          <a:prstGeom prst="rect">
            <a:avLst/>
          </a:prstGeom>
        </p:spPr>
        <p:txBody>
          <a:bodyPr vert="horz" lIns="0" tIns="24110" rIns="0" bIns="24110" rtlCol="0" anchor="ctr">
            <a:normAutofit fontScale="92500" lnSpcReduction="10000"/>
          </a:bodyPr>
          <a:lstStyle/>
          <a:p>
            <a:pPr marL="0" indent="0">
              <a:buNone/>
            </a:pPr>
            <a:r>
              <a:t>When perceived service performance </a:t>
            </a:r>
            <a:r>
              <a:rPr i="1"/>
              <a:t>exceeds</a:t>
            </a:r>
            <a:r>
              <a:rPr lang="en-US"/>
              <a:t> </a:t>
            </a:r>
            <a:r>
              <a:t>minimum expectations, the resulting </a:t>
            </a:r>
            <a:r>
              <a:rPr i="1">
                <a:solidFill>
                  <a:srgbClr val="92D050"/>
                </a:solidFill>
              </a:rPr>
              <a:t>service level adequacy gap score</a:t>
            </a:r>
            <a:r>
              <a:rPr lang="en-US" i="1">
                <a:solidFill>
                  <a:srgbClr val="92D050"/>
                </a:solidFill>
              </a:rPr>
              <a:t>, </a:t>
            </a:r>
            <a:r>
              <a:rPr lang="en-US" i="1" err="1">
                <a:solidFill>
                  <a:srgbClr val="92D050"/>
                </a:solidFill>
              </a:rPr>
              <a:t>Adeq</a:t>
            </a:r>
            <a:r>
              <a:rPr i="1">
                <a:solidFill>
                  <a:srgbClr val="92D050"/>
                </a:solidFill>
              </a:rPr>
              <a:t> &gt; 0</a:t>
            </a:r>
            <a:r>
              <a:t> </a:t>
            </a:r>
            <a:r>
              <a:rPr lang="en-US">
                <a:ea typeface="+mn-lt"/>
                <a:cs typeface="+mn-lt"/>
              </a:rPr>
              <a:t/>
            </a:r>
            <a:br>
              <a:rPr lang="en-US">
                <a:ea typeface="+mn-lt"/>
                <a:cs typeface="+mn-lt"/>
              </a:rPr>
            </a:br>
            <a:endParaRPr lang="en-US">
              <a:cs typeface="Calibri"/>
            </a:endParaRPr>
          </a:p>
          <a:p>
            <a:pPr marL="0" indent="0">
              <a:buNone/>
            </a:pPr>
            <a:r>
              <a:t>When perceived service performance </a:t>
            </a:r>
            <a:r>
              <a:rPr i="1"/>
              <a:t>is</a:t>
            </a:r>
            <a:r>
              <a:rPr lang="en-US" i="1"/>
              <a:t> below </a:t>
            </a:r>
            <a:r>
              <a:t>minimum expectations, the </a:t>
            </a:r>
            <a:r>
              <a:rPr lang="en-US"/>
              <a:t>resulting </a:t>
            </a:r>
            <a:r>
              <a:rPr lang="en-US" i="1">
                <a:solidFill>
                  <a:srgbClr val="FF0000"/>
                </a:solidFill>
                <a:ea typeface="+mn-lt"/>
                <a:cs typeface="+mn-lt"/>
              </a:rPr>
              <a:t>service</a:t>
            </a:r>
            <a:r>
              <a:rPr lang="en-US" i="1">
                <a:solidFill>
                  <a:srgbClr val="FF0000"/>
                </a:solidFill>
              </a:rPr>
              <a:t> </a:t>
            </a:r>
            <a:r>
              <a:rPr i="1">
                <a:solidFill>
                  <a:srgbClr val="FF0000"/>
                </a:solidFill>
              </a:rPr>
              <a:t>level adequacy gap score</a:t>
            </a:r>
            <a:r>
              <a:rPr lang="en-US" i="1">
                <a:solidFill>
                  <a:srgbClr val="FF0000"/>
                </a:solidFill>
              </a:rPr>
              <a:t>, </a:t>
            </a:r>
            <a:r>
              <a:rPr lang="en-US" i="1" err="1">
                <a:solidFill>
                  <a:srgbClr val="FF0000"/>
                </a:solidFill>
              </a:rPr>
              <a:t>Adeq</a:t>
            </a:r>
            <a:r>
              <a:rPr i="1">
                <a:solidFill>
                  <a:srgbClr val="FF0000"/>
                </a:solidFill>
              </a:rPr>
              <a:t> &lt; 0</a:t>
            </a:r>
            <a:r>
              <a:rPr lang="en-US"/>
              <a:t> </a:t>
            </a:r>
            <a:endParaRPr>
              <a:cs typeface="Calibri"/>
            </a:endParaRPr>
          </a:p>
        </p:txBody>
      </p:sp>
    </p:spTree>
    <p:extLst>
      <p:ext uri="{BB962C8B-B14F-4D97-AF65-F5344CB8AC3E}">
        <p14:creationId xmlns:p14="http://schemas.microsoft.com/office/powerpoint/2010/main" val="122226754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9A415-2341-514C-BDEF-47E694F83EC8}"/>
              </a:ext>
            </a:extLst>
          </p:cNvPr>
          <p:cNvSpPr>
            <a:spLocks noGrp="1"/>
          </p:cNvSpPr>
          <p:nvPr>
            <p:ph type="title"/>
          </p:nvPr>
        </p:nvSpPr>
        <p:spPr/>
        <p:txBody>
          <a:bodyPr/>
          <a:lstStyle/>
          <a:p>
            <a:r>
              <a:rPr lang="en-US"/>
              <a:t>Key Findings</a:t>
            </a:r>
          </a:p>
        </p:txBody>
      </p:sp>
      <p:sp>
        <p:nvSpPr>
          <p:cNvPr id="3" name="Text Placeholder 2">
            <a:extLst>
              <a:ext uri="{FF2B5EF4-FFF2-40B4-BE49-F238E27FC236}">
                <a16:creationId xmlns:a16="http://schemas.microsoft.com/office/drawing/2014/main" id="{452EEDEA-58FE-4544-B8C1-1144E464C697}"/>
              </a:ext>
            </a:extLst>
          </p:cNvPr>
          <p:cNvSpPr>
            <a:spLocks noGrp="1"/>
          </p:cNvSpPr>
          <p:nvPr>
            <p:ph type="body" idx="1"/>
          </p:nvPr>
        </p:nvSpPr>
        <p:spPr/>
        <p:txBody>
          <a:bodyPr/>
          <a:lstStyle/>
          <a:p>
            <a:r>
              <a:rPr lang="en-US"/>
              <a:t>2018 </a:t>
            </a:r>
            <a:r>
              <a:rPr lang="en-US" err="1"/>
              <a:t>TechQual</a:t>
            </a:r>
            <a:r>
              <a:rPr lang="en-US"/>
              <a:t>+ Survey Results</a:t>
            </a:r>
          </a:p>
        </p:txBody>
      </p:sp>
    </p:spTree>
    <p:extLst>
      <p:ext uri="{BB962C8B-B14F-4D97-AF65-F5344CB8AC3E}">
        <p14:creationId xmlns:p14="http://schemas.microsoft.com/office/powerpoint/2010/main" val="3258195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Key Findings from this Survey"/>
          <p:cNvSpPr>
            <a:spLocks noGrp="1"/>
          </p:cNvSpPr>
          <p:nvPr>
            <p:ph type="title"/>
          </p:nvPr>
        </p:nvSpPr>
        <p:spPr>
          <a:prstGeom prst="rect">
            <a:avLst/>
          </a:prstGeom>
        </p:spPr>
        <p:txBody>
          <a:bodyPr vert="horz" lIns="48220" tIns="24110" rIns="48220" bIns="24110" rtlCol="0" anchor="ctr">
            <a:normAutofit/>
          </a:bodyPr>
          <a:lstStyle/>
          <a:p>
            <a:pPr algn="l"/>
            <a:r>
              <a:t>Key Findings from this Survey</a:t>
            </a:r>
          </a:p>
        </p:txBody>
      </p:sp>
      <p:sp>
        <p:nvSpPr>
          <p:cNvPr id="167" name="Positive Perceptions  (Adequacy Gap Score &gt; 0)…"/>
          <p:cNvSpPr>
            <a:spLocks noGrp="1"/>
          </p:cNvSpPr>
          <p:nvPr>
            <p:ph type="body" idx="1"/>
          </p:nvPr>
        </p:nvSpPr>
        <p:spPr>
          <a:xfrm>
            <a:off x="457200" y="1200150"/>
            <a:ext cx="8229600" cy="3801617"/>
          </a:xfrm>
          <a:prstGeom prst="rect">
            <a:avLst/>
          </a:prstGeom>
        </p:spPr>
        <p:txBody>
          <a:bodyPr numCol="2" spcCol="614680" anchor="t">
            <a:normAutofit/>
          </a:bodyPr>
          <a:lstStyle/>
          <a:p>
            <a:pPr marL="0" indent="0" defTabSz="200231">
              <a:spcBef>
                <a:spcPts val="1424"/>
              </a:spcBef>
              <a:buNone/>
              <a:defRPr sz="3120">
                <a:solidFill>
                  <a:schemeClr val="accent2"/>
                </a:solidFill>
              </a:defRPr>
            </a:pPr>
            <a:r>
              <a:rPr lang="en-US" sz="1635">
                <a:solidFill>
                  <a:srgbClr val="92D050"/>
                </a:solidFill>
              </a:rPr>
              <a:t>Statistically Significant Positive</a:t>
            </a:r>
            <a:r>
              <a:rPr sz="1635">
                <a:solidFill>
                  <a:srgbClr val="92D050"/>
                </a:solidFill>
              </a:rPr>
              <a:t> Perceptions</a:t>
            </a:r>
            <a:r>
              <a:rPr lang="en-US" sz="1635">
                <a:solidFill>
                  <a:srgbClr val="92D050"/>
                </a:solidFill>
              </a:rPr>
              <a:t> </a:t>
            </a:r>
            <a:endParaRPr lang="en-US" sz="1635">
              <a:solidFill>
                <a:srgbClr val="92D050"/>
              </a:solidFill>
              <a:cs typeface="Calibri"/>
            </a:endParaRPr>
          </a:p>
          <a:p>
            <a:pPr marL="0" indent="0" defTabSz="200231">
              <a:spcBef>
                <a:spcPts val="949"/>
              </a:spcBef>
              <a:buSzPct val="100000"/>
              <a:buNone/>
              <a:defRPr sz="2470"/>
            </a:pPr>
            <a:r>
              <a:rPr lang="en-US" sz="1292"/>
              <a:t>1.  Having an Internet service that operates reliably.</a:t>
            </a:r>
            <a:r>
              <a:rPr lang="en-US" sz="1292">
                <a:ea typeface="+mn-lt"/>
                <a:cs typeface="+mn-lt"/>
              </a:rPr>
              <a:t/>
            </a:r>
            <a:br>
              <a:rPr lang="en-US" sz="1292">
                <a:ea typeface="+mn-lt"/>
                <a:cs typeface="+mn-lt"/>
              </a:rPr>
            </a:br>
            <a:r>
              <a:rPr lang="en-US" sz="1292"/>
              <a:t>     Adequacy Gap Score = 0.44</a:t>
            </a:r>
            <a:endParaRPr lang="en-US" sz="1292">
              <a:solidFill>
                <a:srgbClr val="324863"/>
              </a:solidFill>
              <a:cs typeface="Calibri"/>
            </a:endParaRPr>
          </a:p>
          <a:p>
            <a:pPr marL="0" indent="0" defTabSz="200231">
              <a:spcBef>
                <a:spcPts val="949"/>
              </a:spcBef>
              <a:buSzPct val="100000"/>
              <a:buNone/>
              <a:defRPr sz="2470"/>
            </a:pPr>
            <a:r>
              <a:rPr lang="en-US" sz="1292"/>
              <a:t>2.  Having an Internet service that provides adequate capacity or speed.</a:t>
            </a:r>
            <a:r>
              <a:rPr lang="en-US" sz="1292">
                <a:ea typeface="+mn-lt"/>
                <a:cs typeface="+mn-lt"/>
              </a:rPr>
              <a:t/>
            </a:r>
            <a:br>
              <a:rPr lang="en-US" sz="1292">
                <a:ea typeface="+mn-lt"/>
                <a:cs typeface="+mn-lt"/>
              </a:rPr>
            </a:br>
            <a:r>
              <a:rPr lang="en-US" sz="1292"/>
              <a:t>     </a:t>
            </a:r>
            <a:r>
              <a:rPr lang="en-US" sz="1292" err="1"/>
              <a:t>Adeq</a:t>
            </a:r>
            <a:r>
              <a:rPr lang="en-US" sz="1292"/>
              <a:t> = 0.58</a:t>
            </a:r>
            <a:endParaRPr lang="en-US" sz="1292">
              <a:cs typeface="Calibri"/>
            </a:endParaRPr>
          </a:p>
          <a:p>
            <a:pPr marL="0" indent="0" defTabSz="200231">
              <a:spcBef>
                <a:spcPts val="949"/>
              </a:spcBef>
              <a:buSzPct val="100000"/>
              <a:buNone/>
              <a:defRPr sz="2470"/>
            </a:pPr>
            <a:r>
              <a:rPr lang="en-US" sz="1292"/>
              <a:t>3.  Having an Internet service that provides adequate Wi-Fi coverage.</a:t>
            </a:r>
            <a:r>
              <a:rPr lang="en-US" sz="1292">
                <a:ea typeface="+mn-lt"/>
                <a:cs typeface="+mn-lt"/>
              </a:rPr>
              <a:t/>
            </a:r>
            <a:br>
              <a:rPr lang="en-US" sz="1292">
                <a:ea typeface="+mn-lt"/>
                <a:cs typeface="+mn-lt"/>
              </a:rPr>
            </a:br>
            <a:r>
              <a:rPr lang="en-US" sz="1292"/>
              <a:t>      </a:t>
            </a:r>
            <a:r>
              <a:rPr lang="en-US" sz="1292" err="1"/>
              <a:t>Adeq</a:t>
            </a:r>
            <a:r>
              <a:rPr lang="en-US" sz="1292"/>
              <a:t> = 0.48</a:t>
            </a:r>
            <a:endParaRPr lang="en-US" sz="1302">
              <a:solidFill>
                <a:srgbClr val="324863"/>
              </a:solidFill>
              <a:cs typeface="Calibri"/>
            </a:endParaRPr>
          </a:p>
          <a:p>
            <a:pPr marL="0" indent="0" defTabSz="200231">
              <a:spcBef>
                <a:spcPts val="949"/>
              </a:spcBef>
              <a:buSzPct val="100000"/>
              <a:buNone/>
              <a:defRPr sz="2470"/>
            </a:pPr>
            <a:r>
              <a:rPr lang="en-US" sz="1292"/>
              <a:t>4.  Having adequate cellular (or mobile) coverage throughout campus.</a:t>
            </a:r>
            <a:r>
              <a:rPr lang="en-US" sz="1292">
                <a:ea typeface="+mn-lt"/>
                <a:cs typeface="+mn-lt"/>
              </a:rPr>
              <a:t/>
            </a:r>
            <a:br>
              <a:rPr lang="en-US" sz="1292">
                <a:ea typeface="+mn-lt"/>
                <a:cs typeface="+mn-lt"/>
              </a:rPr>
            </a:br>
            <a:r>
              <a:rPr lang="en-US" sz="1292"/>
              <a:t>      </a:t>
            </a:r>
            <a:r>
              <a:rPr lang="en-US" sz="1292" err="1"/>
              <a:t>Adeq</a:t>
            </a:r>
            <a:r>
              <a:rPr lang="en-US" sz="1292"/>
              <a:t> = 0.38</a:t>
            </a:r>
            <a:endParaRPr lang="en-US" sz="1292">
              <a:cs typeface="Calibri"/>
            </a:endParaRPr>
          </a:p>
          <a:p>
            <a:pPr marL="0" indent="0" defTabSz="200231">
              <a:spcBef>
                <a:spcPts val="949"/>
              </a:spcBef>
              <a:buSzPct val="100000"/>
              <a:buNone/>
              <a:defRPr sz="2470"/>
            </a:pPr>
            <a:r>
              <a:rPr lang="en-US" sz="1292"/>
              <a:t>7.  Having technology services that allow me to collaborate effectively with others.</a:t>
            </a:r>
            <a:r>
              <a:rPr lang="en-US" sz="1292">
                <a:ea typeface="+mn-lt"/>
                <a:cs typeface="+mn-lt"/>
              </a:rPr>
              <a:t/>
            </a:r>
            <a:br>
              <a:rPr lang="en-US" sz="1292">
                <a:ea typeface="+mn-lt"/>
                <a:cs typeface="+mn-lt"/>
              </a:rPr>
            </a:br>
            <a:r>
              <a:rPr lang="en-US" sz="1292"/>
              <a:t>      </a:t>
            </a:r>
            <a:r>
              <a:rPr lang="en-US" sz="1292" err="1"/>
              <a:t>Adeq</a:t>
            </a:r>
            <a:r>
              <a:rPr lang="en-US" sz="1292"/>
              <a:t> = 0.22</a:t>
            </a:r>
            <a:endParaRPr lang="en-US" sz="1292">
              <a:cs typeface="Calibri"/>
            </a:endParaRPr>
          </a:p>
          <a:p>
            <a:pPr marL="0" indent="0" defTabSz="200231">
              <a:spcBef>
                <a:spcPts val="949"/>
              </a:spcBef>
              <a:buSzPct val="100000"/>
              <a:buNone/>
              <a:defRPr sz="2470"/>
            </a:pPr>
            <a:r>
              <a:rPr lang="en-US" sz="1292"/>
              <a:t>18. Tell us about the quality of Microsoft Office 365, our online productivity and collaboration software.</a:t>
            </a:r>
            <a:r>
              <a:rPr lang="en-US" sz="1292">
                <a:ea typeface="+mn-lt"/>
                <a:cs typeface="+mn-lt"/>
              </a:rPr>
              <a:t/>
            </a:r>
            <a:br>
              <a:rPr lang="en-US" sz="1292">
                <a:ea typeface="+mn-lt"/>
                <a:cs typeface="+mn-lt"/>
              </a:rPr>
            </a:br>
            <a:r>
              <a:rPr lang="en-US" sz="1292"/>
              <a:t>      </a:t>
            </a:r>
            <a:r>
              <a:rPr lang="en-US" sz="1292" err="1"/>
              <a:t>Adeq</a:t>
            </a:r>
            <a:r>
              <a:rPr lang="en-US" sz="1292"/>
              <a:t> = 0.28</a:t>
            </a:r>
            <a:endParaRPr sz="1292">
              <a:cs typeface="Calibri"/>
            </a:endParaRPr>
          </a:p>
          <a:p>
            <a:pPr marL="0" indent="0" defTabSz="200231">
              <a:spcBef>
                <a:spcPts val="1424"/>
              </a:spcBef>
              <a:buNone/>
              <a:defRPr sz="3120">
                <a:solidFill>
                  <a:schemeClr val="accent5">
                    <a:satOff val="8112"/>
                    <a:lumOff val="-14630"/>
                  </a:schemeClr>
                </a:solidFill>
              </a:defRPr>
            </a:pPr>
            <a:endParaRPr lang="en-US" sz="1635">
              <a:solidFill>
                <a:srgbClr val="FF0000"/>
              </a:solidFill>
            </a:endParaRPr>
          </a:p>
          <a:p>
            <a:pPr marL="0" indent="0" defTabSz="200231">
              <a:spcBef>
                <a:spcPts val="1424"/>
              </a:spcBef>
              <a:buNone/>
              <a:defRPr sz="3120">
                <a:solidFill>
                  <a:schemeClr val="accent5">
                    <a:satOff val="8112"/>
                    <a:lumOff val="-14630"/>
                  </a:schemeClr>
                </a:solidFill>
              </a:defRPr>
            </a:pPr>
            <a:endParaRPr lang="en-US" sz="1635">
              <a:solidFill>
                <a:srgbClr val="FF0000"/>
              </a:solidFill>
            </a:endParaRPr>
          </a:p>
          <a:p>
            <a:pPr marL="0" indent="0" defTabSz="200231">
              <a:spcBef>
                <a:spcPts val="1424"/>
              </a:spcBef>
              <a:buNone/>
              <a:defRPr sz="3120">
                <a:solidFill>
                  <a:schemeClr val="accent5">
                    <a:satOff val="8112"/>
                    <a:lumOff val="-14630"/>
                  </a:schemeClr>
                </a:solidFill>
              </a:defRPr>
            </a:pPr>
            <a:r>
              <a:rPr lang="en-US" sz="1635">
                <a:solidFill>
                  <a:srgbClr val="FF0000"/>
                </a:solidFill>
              </a:rPr>
              <a:t>Statistically Significant Negative</a:t>
            </a:r>
            <a:r>
              <a:rPr sz="1635">
                <a:solidFill>
                  <a:srgbClr val="FF0000"/>
                </a:solidFill>
              </a:rPr>
              <a:t> Perceptions</a:t>
            </a:r>
            <a:r>
              <a:rPr lang="en-US" sz="1635">
                <a:solidFill>
                  <a:srgbClr val="FF0000"/>
                </a:solidFill>
              </a:rPr>
              <a:t> </a:t>
            </a:r>
            <a:endParaRPr sz="1635">
              <a:solidFill>
                <a:srgbClr val="FF0000"/>
              </a:solidFill>
              <a:cs typeface="Calibri"/>
            </a:endParaRPr>
          </a:p>
          <a:p>
            <a:pPr marL="0" indent="0" defTabSz="200231">
              <a:spcBef>
                <a:spcPts val="949"/>
              </a:spcBef>
              <a:buSzPct val="100000"/>
              <a:buNone/>
              <a:defRPr sz="2470"/>
            </a:pPr>
            <a:r>
              <a:rPr lang="en-US" sz="1292"/>
              <a:t>8.  Having systems that provide timely access to data that informs decision-making.</a:t>
            </a:r>
            <a:r>
              <a:rPr lang="en-US" sz="1292">
                <a:ea typeface="+mn-lt"/>
                <a:cs typeface="+mn-lt"/>
              </a:rPr>
              <a:t/>
            </a:r>
            <a:br>
              <a:rPr lang="en-US" sz="1292">
                <a:ea typeface="+mn-lt"/>
                <a:cs typeface="+mn-lt"/>
              </a:rPr>
            </a:br>
            <a:r>
              <a:rPr lang="en-US" sz="1292"/>
              <a:t>     Adequacy Gap Score = -0.35</a:t>
            </a:r>
            <a:endParaRPr lang="en-US" sz="1292">
              <a:solidFill>
                <a:srgbClr val="324863"/>
              </a:solidFill>
              <a:cs typeface="Calibri"/>
            </a:endParaRPr>
          </a:p>
          <a:p>
            <a:pPr marL="0" indent="0" defTabSz="200231">
              <a:spcBef>
                <a:spcPts val="949"/>
              </a:spcBef>
              <a:buSzPct val="100000"/>
              <a:buNone/>
              <a:defRPr sz="2470"/>
            </a:pPr>
            <a:r>
              <a:rPr lang="en-US" sz="1292"/>
              <a:t>16. Tell us about the quality of Campus Solutions, our student information website.</a:t>
            </a:r>
            <a:r>
              <a:rPr lang="en-US" sz="1292">
                <a:ea typeface="+mn-lt"/>
                <a:cs typeface="+mn-lt"/>
              </a:rPr>
              <a:t/>
            </a:r>
            <a:br>
              <a:rPr lang="en-US" sz="1292">
                <a:ea typeface="+mn-lt"/>
                <a:cs typeface="+mn-lt"/>
              </a:rPr>
            </a:br>
            <a:r>
              <a:rPr lang="en-US" sz="1292"/>
              <a:t>      </a:t>
            </a:r>
            <a:r>
              <a:rPr lang="en-US" sz="1292" err="1"/>
              <a:t>Adeq</a:t>
            </a:r>
            <a:r>
              <a:rPr lang="en-US" sz="1292"/>
              <a:t> = -0.91 </a:t>
            </a:r>
            <a:endParaRPr lang="en-US" sz="1292">
              <a:solidFill>
                <a:srgbClr val="324863"/>
              </a:solidFill>
              <a:cs typeface="Calibri"/>
            </a:endParaRPr>
          </a:p>
        </p:txBody>
      </p:sp>
    </p:spTree>
    <p:extLst>
      <p:ext uri="{BB962C8B-B14F-4D97-AF65-F5344CB8AC3E}">
        <p14:creationId xmlns:p14="http://schemas.microsoft.com/office/powerpoint/2010/main" val="312028819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sponse Zones"/>
          <p:cNvSpPr>
            <a:spLocks noGrp="1"/>
          </p:cNvSpPr>
          <p:nvPr>
            <p:ph type="title"/>
          </p:nvPr>
        </p:nvSpPr>
        <p:spPr>
          <a:prstGeom prst="rect">
            <a:avLst/>
          </a:prstGeom>
        </p:spPr>
        <p:txBody>
          <a:bodyPr vert="horz" lIns="48220" tIns="24110" rIns="48220" bIns="24110" rtlCol="0" anchor="ctr">
            <a:normAutofit/>
          </a:bodyPr>
          <a:lstStyle/>
          <a:p>
            <a:pPr algn="l"/>
            <a:r>
              <a:t>Response Zones</a:t>
            </a:r>
            <a:r>
              <a:rPr lang="en-US"/>
              <a:t> </a:t>
            </a:r>
          </a:p>
        </p:txBody>
      </p:sp>
      <p:pic>
        <p:nvPicPr>
          <p:cNvPr id="2" name="Picture 2" descr="A screenshot of a cell phone&#10;&#10;Description generated with high confidence">
            <a:extLst>
              <a:ext uri="{FF2B5EF4-FFF2-40B4-BE49-F238E27FC236}">
                <a16:creationId xmlns:a16="http://schemas.microsoft.com/office/drawing/2014/main" id="{DE212C86-F765-48DA-8D37-FC6B7080CEFC}"/>
              </a:ext>
            </a:extLst>
          </p:cNvPr>
          <p:cNvPicPr>
            <a:picLocks noChangeAspect="1"/>
          </p:cNvPicPr>
          <p:nvPr/>
        </p:nvPicPr>
        <p:blipFill>
          <a:blip r:embed="rId3"/>
          <a:stretch>
            <a:fillRect/>
          </a:stretch>
        </p:blipFill>
        <p:spPr>
          <a:xfrm>
            <a:off x="2140191" y="1063229"/>
            <a:ext cx="4863619" cy="3855499"/>
          </a:xfrm>
          <a:prstGeom prst="rect">
            <a:avLst/>
          </a:prstGeom>
        </p:spPr>
      </p:pic>
    </p:spTree>
    <p:extLst>
      <p:ext uri="{BB962C8B-B14F-4D97-AF65-F5344CB8AC3E}">
        <p14:creationId xmlns:p14="http://schemas.microsoft.com/office/powerpoint/2010/main" val="405934009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sponse Zone Analysis"/>
          <p:cNvSpPr>
            <a:spLocks noGrp="1"/>
          </p:cNvSpPr>
          <p:nvPr>
            <p:ph type="title"/>
          </p:nvPr>
        </p:nvSpPr>
        <p:spPr>
          <a:prstGeom prst="rect">
            <a:avLst/>
          </a:prstGeom>
        </p:spPr>
        <p:txBody>
          <a:bodyPr/>
          <a:lstStyle/>
          <a:p>
            <a:pPr algn="l"/>
            <a:r>
              <a:t>Response Zone Analysis</a:t>
            </a:r>
          </a:p>
        </p:txBody>
      </p:sp>
      <p:sp>
        <p:nvSpPr>
          <p:cNvPr id="188" name="Five service levels exceed the minimum service level expected…"/>
          <p:cNvSpPr>
            <a:spLocks noGrp="1"/>
          </p:cNvSpPr>
          <p:nvPr>
            <p:ph type="body" idx="1"/>
          </p:nvPr>
        </p:nvSpPr>
        <p:spPr>
          <a:prstGeom prst="rect">
            <a:avLst/>
          </a:prstGeom>
        </p:spPr>
        <p:txBody>
          <a:bodyPr vert="horz" lIns="48220" tIns="24110" rIns="48220" bIns="24110" rtlCol="0" anchor="t">
            <a:normAutofit fontScale="85000" lnSpcReduction="10000"/>
          </a:bodyPr>
          <a:lstStyle/>
          <a:p>
            <a:pPr marL="0" indent="0" defTabSz="227956">
              <a:spcBef>
                <a:spcPts val="1635"/>
              </a:spcBef>
              <a:buNone/>
              <a:defRPr sz="2812"/>
            </a:pPr>
            <a:r>
              <a:rPr lang="en-US" sz="2100"/>
              <a:t>Six service</a:t>
            </a:r>
            <a:r>
              <a:rPr sz="2100"/>
              <a:t> levels </a:t>
            </a:r>
            <a:r>
              <a:rPr sz="2100" i="1">
                <a:solidFill>
                  <a:srgbClr val="92D050"/>
                </a:solidFill>
              </a:rPr>
              <a:t>exceed the minimum</a:t>
            </a:r>
            <a:r>
              <a:rPr sz="2100">
                <a:solidFill>
                  <a:srgbClr val="92D050"/>
                </a:solidFill>
              </a:rPr>
              <a:t> </a:t>
            </a:r>
            <a:r>
              <a:rPr sz="2100"/>
              <a:t>expected</a:t>
            </a:r>
            <a:r>
              <a:rPr lang="en-US" sz="2100"/>
              <a:t>:</a:t>
            </a:r>
            <a:endParaRPr sz="2100"/>
          </a:p>
          <a:p>
            <a:pPr marL="178467" indent="0" defTabSz="227956">
              <a:spcBef>
                <a:spcPts val="1635"/>
              </a:spcBef>
              <a:buSzPct val="100000"/>
              <a:buNone/>
              <a:defRPr sz="2812"/>
            </a:pPr>
            <a:r>
              <a:rPr lang="en-US" sz="1800"/>
              <a:t>Having an internet service that:</a:t>
            </a:r>
          </a:p>
          <a:p>
            <a:pPr marL="877933" lvl="1" indent="-356600" defTabSz="227956">
              <a:spcBef>
                <a:spcPts val="1635"/>
              </a:spcBef>
              <a:buSzPct val="100000"/>
              <a:buAutoNum type="arabicPeriod"/>
              <a:defRPr sz="2812"/>
            </a:pPr>
            <a:r>
              <a:rPr lang="en-US" sz="1800"/>
              <a:t>…</a:t>
            </a:r>
            <a:r>
              <a:rPr sz="1800"/>
              <a:t>operates reliably (</a:t>
            </a:r>
            <a:r>
              <a:rPr lang="en-US" sz="1800" err="1"/>
              <a:t>Adeq</a:t>
            </a:r>
            <a:r>
              <a:rPr lang="en-US" sz="1800"/>
              <a:t> = </a:t>
            </a:r>
            <a:r>
              <a:rPr sz="1800"/>
              <a:t>+</a:t>
            </a:r>
            <a:r>
              <a:rPr lang="en-US" sz="1800"/>
              <a:t>0.44)</a:t>
            </a:r>
            <a:endParaRPr sz="1800">
              <a:cs typeface="Calibri"/>
            </a:endParaRPr>
          </a:p>
          <a:p>
            <a:pPr marL="877933" lvl="1" indent="-356600" defTabSz="227956">
              <a:spcBef>
                <a:spcPts val="1635"/>
              </a:spcBef>
              <a:buSzPct val="100000"/>
              <a:buAutoNum type="arabicPeriod"/>
              <a:defRPr sz="2812"/>
            </a:pPr>
            <a:r>
              <a:rPr lang="en-US" sz="1800"/>
              <a:t>…</a:t>
            </a:r>
            <a:r>
              <a:rPr sz="1800"/>
              <a:t>provides adequate capacity or speed (+</a:t>
            </a:r>
            <a:r>
              <a:rPr lang="en-US" sz="1800"/>
              <a:t>0.58)</a:t>
            </a:r>
            <a:endParaRPr sz="1800">
              <a:cs typeface="Calibri"/>
            </a:endParaRPr>
          </a:p>
          <a:p>
            <a:pPr marL="877933" lvl="1" indent="-356600" defTabSz="227956">
              <a:spcBef>
                <a:spcPts val="1635"/>
              </a:spcBef>
              <a:buSzPct val="100000"/>
              <a:buAutoNum type="arabicPeriod"/>
              <a:defRPr sz="2812"/>
            </a:pPr>
            <a:r>
              <a:rPr lang="en-US" sz="1800"/>
              <a:t>…</a:t>
            </a:r>
            <a:r>
              <a:rPr sz="1800"/>
              <a:t>provides adequate </a:t>
            </a:r>
            <a:r>
              <a:rPr sz="1800" err="1"/>
              <a:t>WiFi</a:t>
            </a:r>
            <a:r>
              <a:rPr sz="1800"/>
              <a:t> coverage (+</a:t>
            </a:r>
            <a:r>
              <a:rPr lang="en-US" sz="1800"/>
              <a:t>0.48)</a:t>
            </a:r>
            <a:endParaRPr sz="1800">
              <a:cs typeface="Calibri"/>
            </a:endParaRPr>
          </a:p>
          <a:p>
            <a:pPr marL="535067" indent="-356600" defTabSz="227956">
              <a:spcBef>
                <a:spcPts val="1635"/>
              </a:spcBef>
              <a:buSzPct val="100000"/>
              <a:buFont typeface="+mj-lt"/>
              <a:buAutoNum type="arabicPeriod" startAt="4"/>
              <a:defRPr sz="2812"/>
            </a:pPr>
            <a:r>
              <a:rPr sz="1800"/>
              <a:t>Having adequate cellular … coverage throughout campus (+</a:t>
            </a:r>
            <a:r>
              <a:rPr lang="en-US" sz="1800"/>
              <a:t>0.38</a:t>
            </a:r>
            <a:r>
              <a:rPr sz="1800"/>
              <a:t>)</a:t>
            </a:r>
            <a:endParaRPr sz="1800">
              <a:cs typeface="Calibri"/>
            </a:endParaRPr>
          </a:p>
          <a:p>
            <a:pPr marL="535067" indent="-356600" defTabSz="227956">
              <a:spcBef>
                <a:spcPts val="1635"/>
              </a:spcBef>
              <a:buSzPct val="100000"/>
              <a:buFont typeface="+mj-lt"/>
              <a:buAutoNum type="arabicPeriod" startAt="7"/>
              <a:defRPr sz="2812"/>
            </a:pPr>
            <a:r>
              <a:rPr lang="en-US" sz="1800"/>
              <a:t>Having technology services that allow me to collaborate effectively with others.</a:t>
            </a:r>
            <a:r>
              <a:rPr lang="en-US" sz="1800">
                <a:cs typeface="Calibri"/>
              </a:rPr>
              <a:t> (+0.22)</a:t>
            </a:r>
            <a:endParaRPr lang="en-US" sz="1800"/>
          </a:p>
          <a:p>
            <a:pPr marL="535067" indent="-356600" defTabSz="227956">
              <a:spcBef>
                <a:spcPts val="1635"/>
              </a:spcBef>
              <a:buSzPct val="100000"/>
              <a:buFont typeface="+mj-lt"/>
              <a:buAutoNum type="arabicPeriod" startAt="18"/>
              <a:defRPr sz="2812"/>
            </a:pPr>
            <a:r>
              <a:rPr lang="en-US" sz="1800">
                <a:cs typeface="Calibri"/>
              </a:rPr>
              <a:t>…quality of Microsoft Office 365, our online productivity and collaboration software. (+0.28)</a:t>
            </a:r>
          </a:p>
        </p:txBody>
      </p:sp>
    </p:spTree>
    <p:extLst>
      <p:ext uri="{BB962C8B-B14F-4D97-AF65-F5344CB8AC3E}">
        <p14:creationId xmlns:p14="http://schemas.microsoft.com/office/powerpoint/2010/main" val="88380054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sponse Zone Analysis"/>
          <p:cNvSpPr>
            <a:spLocks noGrp="1"/>
          </p:cNvSpPr>
          <p:nvPr>
            <p:ph type="title"/>
          </p:nvPr>
        </p:nvSpPr>
        <p:spPr>
          <a:prstGeom prst="rect">
            <a:avLst/>
          </a:prstGeom>
        </p:spPr>
        <p:txBody>
          <a:bodyPr/>
          <a:lstStyle/>
          <a:p>
            <a:pPr algn="l"/>
            <a:r>
              <a:t>Response Zone Analysis</a:t>
            </a:r>
          </a:p>
        </p:txBody>
      </p:sp>
      <p:sp>
        <p:nvSpPr>
          <p:cNvPr id="193" name="In three areas, perceived service levels are much lower than expected service levels:…"/>
          <p:cNvSpPr>
            <a:spLocks noGrp="1"/>
          </p:cNvSpPr>
          <p:nvPr>
            <p:ph type="body" idx="1"/>
          </p:nvPr>
        </p:nvSpPr>
        <p:spPr>
          <a:prstGeom prst="rect">
            <a:avLst/>
          </a:prstGeom>
        </p:spPr>
        <p:txBody>
          <a:bodyPr>
            <a:normAutofit/>
          </a:bodyPr>
          <a:lstStyle/>
          <a:p>
            <a:pPr marL="0" indent="0" defTabSz="280324">
              <a:spcBef>
                <a:spcPts val="2004"/>
              </a:spcBef>
              <a:buNone/>
              <a:defRPr sz="3458"/>
            </a:pPr>
            <a:r>
              <a:rPr lang="en-US" sz="1800"/>
              <a:t>Two service levels are</a:t>
            </a:r>
            <a:r>
              <a:rPr lang="en-US" sz="1800" i="1"/>
              <a:t> </a:t>
            </a:r>
            <a:r>
              <a:rPr lang="en-US" sz="1800" i="1">
                <a:solidFill>
                  <a:srgbClr val="FF0000"/>
                </a:solidFill>
              </a:rPr>
              <a:t>below the minimum</a:t>
            </a:r>
            <a:r>
              <a:rPr lang="en-US" sz="1800">
                <a:solidFill>
                  <a:srgbClr val="FF0000"/>
                </a:solidFill>
              </a:rPr>
              <a:t> </a:t>
            </a:r>
            <a:r>
              <a:rPr lang="en-US" sz="1800"/>
              <a:t>expected:</a:t>
            </a:r>
          </a:p>
          <a:p>
            <a:pPr marL="562285" lvl="1" indent="-342900" defTabSz="280324">
              <a:spcBef>
                <a:spcPts val="2004"/>
              </a:spcBef>
              <a:buSzPct val="100000"/>
              <a:buFont typeface="+mj-lt"/>
              <a:buAutoNum type="arabicPeriod" startAt="5"/>
              <a:defRPr sz="3458"/>
            </a:pPr>
            <a:r>
              <a:rPr sz="1800"/>
              <a:t>Having systems the provide timely access to data that informs decision making (</a:t>
            </a:r>
            <a:r>
              <a:rPr lang="en-US" sz="1800" err="1"/>
              <a:t>Adeq</a:t>
            </a:r>
            <a:r>
              <a:rPr lang="en-US" sz="1800"/>
              <a:t> = </a:t>
            </a:r>
            <a:r>
              <a:rPr sz="1800"/>
              <a:t>-0.</a:t>
            </a:r>
            <a:r>
              <a:rPr lang="en-US" sz="1800"/>
              <a:t>35</a:t>
            </a:r>
            <a:r>
              <a:rPr sz="1800"/>
              <a:t>)</a:t>
            </a:r>
            <a:endParaRPr lang="en-US" sz="1800"/>
          </a:p>
          <a:p>
            <a:pPr marL="562285" lvl="1" indent="-342900" defTabSz="280324">
              <a:spcBef>
                <a:spcPts val="2004"/>
              </a:spcBef>
              <a:buSzPct val="100000"/>
              <a:buFont typeface="+mj-lt"/>
              <a:buAutoNum type="arabicPeriod" startAt="16"/>
              <a:defRPr sz="3458"/>
            </a:pPr>
            <a:r>
              <a:rPr lang="en-US" sz="1800"/>
              <a:t>…quality of Campus Solutions, our student information website (-0.91)</a:t>
            </a:r>
          </a:p>
          <a:p>
            <a:pPr marL="548461" lvl="1" indent="-329076" defTabSz="280324">
              <a:spcBef>
                <a:spcPts val="2004"/>
              </a:spcBef>
              <a:buSzPct val="100000"/>
              <a:buAutoNum type="arabicPeriod" startAt="16"/>
              <a:defRPr sz="3458"/>
            </a:pPr>
            <a:endParaRPr lang="en-US"/>
          </a:p>
          <a:p>
            <a:pPr marL="548461" lvl="1" indent="-329076" defTabSz="280324">
              <a:spcBef>
                <a:spcPts val="2004"/>
              </a:spcBef>
              <a:buSzPct val="100000"/>
              <a:buAutoNum type="arabicPeriod" startAt="16"/>
              <a:defRPr sz="3458"/>
            </a:pPr>
            <a:endParaRPr lang="en-US"/>
          </a:p>
        </p:txBody>
      </p:sp>
    </p:spTree>
    <p:extLst>
      <p:ext uri="{BB962C8B-B14F-4D97-AF65-F5344CB8AC3E}">
        <p14:creationId xmlns:p14="http://schemas.microsoft.com/office/powerpoint/2010/main" val="172795893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Data Summary Tables</a:t>
            </a:r>
          </a:p>
        </p:txBody>
      </p:sp>
      <p:sp>
        <p:nvSpPr>
          <p:cNvPr id="4" name="Text Placeholder 3">
            <a:extLst>
              <a:ext uri="{FF2B5EF4-FFF2-40B4-BE49-F238E27FC236}">
                <a16:creationId xmlns:a16="http://schemas.microsoft.com/office/drawing/2014/main" id="{8776C9E9-28F2-314B-A492-E1F406463944}"/>
              </a:ext>
            </a:extLst>
          </p:cNvPr>
          <p:cNvSpPr>
            <a:spLocks noGrp="1"/>
          </p:cNvSpPr>
          <p:nvPr>
            <p:ph type="body" idx="1"/>
          </p:nvPr>
        </p:nvSpPr>
        <p:spPr/>
        <p:txBody>
          <a:bodyPr/>
          <a:lstStyle/>
          <a:p>
            <a:r>
              <a:rPr lang="en-US"/>
              <a:t>2018 </a:t>
            </a:r>
            <a:r>
              <a:rPr lang="en-US" err="1"/>
              <a:t>TechQual</a:t>
            </a:r>
            <a:r>
              <a:rPr lang="en-US"/>
              <a:t>+ Survey Results </a:t>
            </a:r>
          </a:p>
        </p:txBody>
      </p:sp>
    </p:spTree>
    <p:extLst>
      <p:ext uri="{BB962C8B-B14F-4D97-AF65-F5344CB8AC3E}">
        <p14:creationId xmlns:p14="http://schemas.microsoft.com/office/powerpoint/2010/main" val="917344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lstStyle/>
          <a:p>
            <a:r>
              <a:rPr lang="en-US"/>
              <a:t>Respondent Demographics</a:t>
            </a:r>
            <a:endParaRPr/>
          </a:p>
        </p:txBody>
      </p:sp>
      <p:sp>
        <p:nvSpPr>
          <p:cNvPr id="170" name="1,075 attempted the survey…"/>
          <p:cNvSpPr>
            <a:spLocks noGrp="1"/>
          </p:cNvSpPr>
          <p:nvPr>
            <p:ph type="body" idx="1"/>
          </p:nvPr>
        </p:nvSpPr>
        <p:spPr>
          <a:prstGeom prst="rect">
            <a:avLst/>
          </a:prstGeom>
        </p:spPr>
        <p:txBody>
          <a:bodyPr>
            <a:normAutofit fontScale="70000" lnSpcReduction="20000"/>
          </a:bodyPr>
          <a:lstStyle/>
          <a:p>
            <a:pPr marL="0" indent="0" defTabSz="277243">
              <a:spcBef>
                <a:spcPts val="1951"/>
              </a:spcBef>
              <a:buNone/>
              <a:defRPr sz="3420"/>
            </a:pPr>
            <a:r>
              <a:rPr lang="en-US"/>
              <a:t>530</a:t>
            </a:r>
            <a:r>
              <a:t> attempted the survey </a:t>
            </a:r>
          </a:p>
          <a:p>
            <a:pPr marL="482163" lvl="1" indent="-241082" defTabSz="277243">
              <a:spcBef>
                <a:spcPts val="1951"/>
              </a:spcBef>
              <a:buChar char="‣"/>
              <a:defRPr sz="3420"/>
            </a:pPr>
            <a:r>
              <a:rPr lang="en-US" b="1"/>
              <a:t>223</a:t>
            </a:r>
            <a:r>
              <a:rPr b="1"/>
              <a:t> completed the survey</a:t>
            </a:r>
            <a:r>
              <a:t> (</a:t>
            </a:r>
            <a:r>
              <a:rPr lang="en-US"/>
              <a:t>42</a:t>
            </a:r>
            <a:r>
              <a:t>% of attempts) </a:t>
            </a:r>
          </a:p>
          <a:p>
            <a:pPr marL="482163" lvl="1" indent="-241082" defTabSz="277243">
              <a:spcBef>
                <a:spcPts val="1951"/>
              </a:spcBef>
              <a:buChar char="‣"/>
              <a:defRPr sz="3420"/>
            </a:pPr>
            <a:r>
              <a:t>Faculty and staff had higher completion rate (</a:t>
            </a:r>
            <a:r>
              <a:rPr lang="en-US"/>
              <a:t>67%-69</a:t>
            </a:r>
            <a:r>
              <a:t>%) than students (</a:t>
            </a:r>
            <a:r>
              <a:rPr lang="en-US"/>
              <a:t>36</a:t>
            </a:r>
            <a:r>
              <a:t>%)</a:t>
            </a:r>
          </a:p>
          <a:p>
            <a:pPr marL="482163" lvl="1" indent="-241082" defTabSz="277243">
              <a:spcBef>
                <a:spcPts val="1951"/>
              </a:spcBef>
              <a:buChar char="‣"/>
              <a:defRPr sz="3420"/>
            </a:pPr>
            <a:r>
              <a:t>Males had a slightly higher completion rate (</a:t>
            </a:r>
            <a:r>
              <a:rPr lang="en-US"/>
              <a:t>56</a:t>
            </a:r>
            <a:r>
              <a:t>%) than females (</a:t>
            </a:r>
            <a:r>
              <a:rPr lang="en-US"/>
              <a:t>55</a:t>
            </a:r>
            <a:r>
              <a:t>%)</a:t>
            </a:r>
          </a:p>
          <a:p>
            <a:pPr marL="482163" lvl="1" indent="-241082" defTabSz="277243">
              <a:spcBef>
                <a:spcPts val="1951"/>
              </a:spcBef>
              <a:buChar char="‣"/>
              <a:defRPr sz="3420"/>
            </a:pPr>
            <a:r>
              <a:t>The older the respondent the higher the completion rate…</a:t>
            </a:r>
          </a:p>
        </p:txBody>
      </p:sp>
    </p:spTree>
    <p:extLst>
      <p:ext uri="{BB962C8B-B14F-4D97-AF65-F5344CB8AC3E}">
        <p14:creationId xmlns:p14="http://schemas.microsoft.com/office/powerpoint/2010/main" val="269898130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opulation Analysis"/>
          <p:cNvSpPr>
            <a:spLocks noGrp="1"/>
          </p:cNvSpPr>
          <p:nvPr>
            <p:ph type="title"/>
          </p:nvPr>
        </p:nvSpPr>
        <p:spPr>
          <a:prstGeom prst="rect">
            <a:avLst/>
          </a:prstGeom>
        </p:spPr>
        <p:txBody>
          <a:bodyPr/>
          <a:lstStyle/>
          <a:p>
            <a:pPr algn="l"/>
            <a:r>
              <a:rPr lang="en-US"/>
              <a:t>Respondent Demographics</a:t>
            </a:r>
            <a:endParaRPr/>
          </a:p>
        </p:txBody>
      </p:sp>
      <p:sp>
        <p:nvSpPr>
          <p:cNvPr id="175" name="625 surveys completed…"/>
          <p:cNvSpPr>
            <a:spLocks noGrp="1"/>
          </p:cNvSpPr>
          <p:nvPr>
            <p:ph type="body" idx="1"/>
          </p:nvPr>
        </p:nvSpPr>
        <p:spPr>
          <a:prstGeom prst="rect">
            <a:avLst/>
          </a:prstGeom>
        </p:spPr>
        <p:txBody>
          <a:bodyPr numCol="2" spcCol="614680">
            <a:normAutofit fontScale="77500" lnSpcReduction="20000"/>
          </a:bodyPr>
          <a:lstStyle/>
          <a:p>
            <a:pPr marL="0" indent="0" defTabSz="295726">
              <a:spcBef>
                <a:spcPts val="2109"/>
              </a:spcBef>
              <a:buNone/>
              <a:defRPr sz="3648"/>
            </a:pPr>
            <a:r>
              <a:rPr lang="en-US" sz="2320" u="sng">
                <a:latin typeface="+mj-lt"/>
              </a:rPr>
              <a:t>University Role/Sex						</a:t>
            </a:r>
          </a:p>
          <a:p>
            <a:pPr marL="514307" lvl="1" indent="-257153" defTabSz="295726">
              <a:spcBef>
                <a:spcPts val="2109"/>
              </a:spcBef>
              <a:defRPr sz="3648"/>
            </a:pPr>
            <a:r>
              <a:rPr lang="en-US"/>
              <a:t>   49</a:t>
            </a:r>
            <a:r>
              <a:t> faculty </a:t>
            </a:r>
            <a:r>
              <a:rPr lang="en-US"/>
              <a:t>   </a:t>
            </a:r>
            <a:r>
              <a:t>(</a:t>
            </a:r>
            <a:r>
              <a:rPr lang="en-US"/>
              <a:t>69</a:t>
            </a:r>
            <a:r>
              <a:t>%)</a:t>
            </a:r>
          </a:p>
          <a:p>
            <a:pPr marL="514307" lvl="1" indent="-257153" defTabSz="295726">
              <a:spcBef>
                <a:spcPts val="2109"/>
              </a:spcBef>
              <a:defRPr sz="3648"/>
            </a:pPr>
            <a:r>
              <a:rPr lang="en-US"/>
              <a:t>118</a:t>
            </a:r>
            <a:r>
              <a:t> staff </a:t>
            </a:r>
            <a:r>
              <a:rPr lang="en-US"/>
              <a:t>        </a:t>
            </a:r>
            <a:r>
              <a:t>(</a:t>
            </a:r>
            <a:r>
              <a:rPr lang="en-US"/>
              <a:t>67</a:t>
            </a:r>
            <a:r>
              <a:t>%)</a:t>
            </a:r>
          </a:p>
          <a:p>
            <a:pPr marL="514307" lvl="1" indent="-257153" defTabSz="295726">
              <a:spcBef>
                <a:spcPts val="2109"/>
              </a:spcBef>
              <a:defRPr sz="3648"/>
            </a:pPr>
            <a:r>
              <a:rPr lang="en-US"/>
              <a:t>   53</a:t>
            </a:r>
            <a:r>
              <a:t> students (</a:t>
            </a:r>
            <a:r>
              <a:rPr lang="en-US"/>
              <a:t>36</a:t>
            </a:r>
            <a:r>
              <a:t>%)</a:t>
            </a:r>
          </a:p>
          <a:p>
            <a:pPr marL="514307" lvl="1" indent="-257153" defTabSz="295726">
              <a:spcBef>
                <a:spcPts val="2109"/>
              </a:spcBef>
              <a:defRPr sz="3648"/>
            </a:pPr>
            <a:r>
              <a:rPr lang="en-US"/>
              <a:t>134</a:t>
            </a:r>
            <a:r>
              <a:t> female </a:t>
            </a:r>
            <a:r>
              <a:rPr lang="en-US"/>
              <a:t>    </a:t>
            </a:r>
            <a:r>
              <a:t>(</a:t>
            </a:r>
            <a:r>
              <a:rPr lang="en-US"/>
              <a:t>55</a:t>
            </a:r>
            <a:r>
              <a:t>%)</a:t>
            </a:r>
          </a:p>
          <a:p>
            <a:pPr marL="514307" lvl="1" indent="-257153" defTabSz="295726">
              <a:spcBef>
                <a:spcPts val="2109"/>
              </a:spcBef>
              <a:defRPr sz="3648"/>
            </a:pPr>
            <a:r>
              <a:rPr lang="en-US"/>
              <a:t>   78</a:t>
            </a:r>
            <a:r>
              <a:t> male </a:t>
            </a:r>
            <a:r>
              <a:rPr lang="en-US"/>
              <a:t>      </a:t>
            </a:r>
            <a:r>
              <a:t>(</a:t>
            </a:r>
            <a:r>
              <a:rPr lang="en-US"/>
              <a:t>56</a:t>
            </a:r>
            <a:r>
              <a:t>%)</a:t>
            </a:r>
            <a:endParaRPr lang="en-US" u="sng"/>
          </a:p>
          <a:p>
            <a:pPr marL="0" indent="0" defTabSz="295726">
              <a:spcBef>
                <a:spcPts val="2109"/>
              </a:spcBef>
              <a:buNone/>
              <a:defRPr sz="3648"/>
            </a:pPr>
            <a:r>
              <a:rPr sz="2320" u="sng">
                <a:latin typeface="+mj-lt"/>
              </a:rPr>
              <a:t>Age group</a:t>
            </a:r>
            <a:r>
              <a:rPr lang="en-US" sz="2320" u="sng">
                <a:latin typeface="+mj-lt"/>
              </a:rPr>
              <a:t>								</a:t>
            </a:r>
            <a:endParaRPr sz="2320" u="sng">
              <a:latin typeface="+mj-lt"/>
            </a:endParaRPr>
          </a:p>
          <a:p>
            <a:pPr marL="257153" indent="-257153" defTabSz="295726">
              <a:spcBef>
                <a:spcPts val="2109"/>
              </a:spcBef>
              <a:defRPr sz="3648"/>
            </a:pPr>
            <a:r>
              <a:rPr lang="en-US"/>
              <a:t>  </a:t>
            </a:r>
            <a:r>
              <a:t>0-24   </a:t>
            </a:r>
            <a:r>
              <a:rPr lang="en-US"/>
              <a:t>35</a:t>
            </a:r>
            <a:r>
              <a:t> (2</a:t>
            </a:r>
            <a:r>
              <a:rPr lang="en-US"/>
              <a:t>9</a:t>
            </a:r>
            <a:r>
              <a:t>%)</a:t>
            </a:r>
          </a:p>
          <a:p>
            <a:pPr marL="257153" indent="-257153" defTabSz="295726">
              <a:spcBef>
                <a:spcPts val="2109"/>
              </a:spcBef>
              <a:defRPr sz="3648"/>
            </a:pPr>
            <a:r>
              <a:t>25-34   </a:t>
            </a:r>
            <a:r>
              <a:rPr lang="en-US"/>
              <a:t>33</a:t>
            </a:r>
            <a:r>
              <a:t> (</a:t>
            </a:r>
            <a:r>
              <a:rPr lang="en-US"/>
              <a:t>60</a:t>
            </a:r>
            <a:r>
              <a:t>%)</a:t>
            </a:r>
          </a:p>
          <a:p>
            <a:pPr marL="257153" indent="-257153" defTabSz="295726">
              <a:spcBef>
                <a:spcPts val="2109"/>
              </a:spcBef>
              <a:defRPr sz="3648"/>
            </a:pPr>
            <a:r>
              <a:t>35-44    </a:t>
            </a:r>
            <a:r>
              <a:rPr lang="en-US"/>
              <a:t>35</a:t>
            </a:r>
            <a:r>
              <a:t> (</a:t>
            </a:r>
            <a:r>
              <a:rPr lang="en-US"/>
              <a:t>68</a:t>
            </a:r>
            <a:r>
              <a:t>%)</a:t>
            </a:r>
          </a:p>
          <a:p>
            <a:pPr marL="257153" indent="-257153" defTabSz="295726">
              <a:spcBef>
                <a:spcPts val="2109"/>
              </a:spcBef>
              <a:defRPr sz="3648"/>
            </a:pPr>
            <a:r>
              <a:t>45-54    </a:t>
            </a:r>
            <a:r>
              <a:rPr lang="en-US"/>
              <a:t>45</a:t>
            </a:r>
            <a:r>
              <a:t> (</a:t>
            </a:r>
            <a:r>
              <a:rPr lang="en-US"/>
              <a:t>72</a:t>
            </a:r>
            <a:r>
              <a:t>%)</a:t>
            </a:r>
          </a:p>
          <a:p>
            <a:pPr marL="257153" indent="-257153" defTabSz="295726">
              <a:spcBef>
                <a:spcPts val="2109"/>
              </a:spcBef>
              <a:defRPr sz="3648"/>
            </a:pPr>
            <a:r>
              <a:rPr lang="en-US"/>
              <a:t>≥</a:t>
            </a:r>
            <a:r>
              <a:t> 55      </a:t>
            </a:r>
            <a:r>
              <a:rPr lang="en-US"/>
              <a:t>46</a:t>
            </a:r>
            <a:r>
              <a:t> (</a:t>
            </a:r>
            <a:r>
              <a:rPr lang="en-US"/>
              <a:t>76</a:t>
            </a:r>
            <a:r>
              <a:t>%)</a:t>
            </a:r>
          </a:p>
        </p:txBody>
      </p:sp>
    </p:spTree>
    <p:extLst>
      <p:ext uri="{BB962C8B-B14F-4D97-AF65-F5344CB8AC3E}">
        <p14:creationId xmlns:p14="http://schemas.microsoft.com/office/powerpoint/2010/main" val="18545593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01B1B-3B57-0245-AC9F-809CC8DAFE8F}"/>
              </a:ext>
            </a:extLst>
          </p:cNvPr>
          <p:cNvSpPr>
            <a:spLocks noGrp="1"/>
          </p:cNvSpPr>
          <p:nvPr>
            <p:ph type="ctrTitle"/>
          </p:nvPr>
        </p:nvSpPr>
        <p:spPr/>
        <p:txBody>
          <a:bodyPr/>
          <a:lstStyle/>
          <a:p>
            <a:r>
              <a:rPr lang="en-US"/>
              <a:t>2018 </a:t>
            </a:r>
            <a:r>
              <a:rPr lang="en-US" err="1"/>
              <a:t>TechQual</a:t>
            </a:r>
            <a:r>
              <a:rPr lang="en-US"/>
              <a:t>+ Survey Results</a:t>
            </a:r>
          </a:p>
        </p:txBody>
      </p:sp>
      <p:sp>
        <p:nvSpPr>
          <p:cNvPr id="3" name="Subtitle 2">
            <a:extLst>
              <a:ext uri="{FF2B5EF4-FFF2-40B4-BE49-F238E27FC236}">
                <a16:creationId xmlns:a16="http://schemas.microsoft.com/office/drawing/2014/main" id="{83565003-02D5-EC4B-B68E-2D453CF46C5B}"/>
              </a:ext>
            </a:extLst>
          </p:cNvPr>
          <p:cNvSpPr>
            <a:spLocks noGrp="1"/>
          </p:cNvSpPr>
          <p:nvPr>
            <p:ph type="subTitle" idx="1"/>
          </p:nvPr>
        </p:nvSpPr>
        <p:spPr/>
        <p:txBody>
          <a:bodyPr/>
          <a:lstStyle/>
          <a:p>
            <a:r>
              <a:rPr lang="en-US"/>
              <a:t>Mark Walbert and Carla </a:t>
            </a:r>
            <a:r>
              <a:rPr lang="en-US" err="1"/>
              <a:t>Birckelbaw</a:t>
            </a:r>
            <a:endParaRPr lang="en-US"/>
          </a:p>
        </p:txBody>
      </p:sp>
    </p:spTree>
    <p:extLst>
      <p:ext uri="{BB962C8B-B14F-4D97-AF65-F5344CB8AC3E}">
        <p14:creationId xmlns:p14="http://schemas.microsoft.com/office/powerpoint/2010/main" val="2345571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Legend for Tables"/>
          <p:cNvSpPr>
            <a:spLocks noGrp="1"/>
          </p:cNvSpPr>
          <p:nvPr>
            <p:ph type="title"/>
          </p:nvPr>
        </p:nvSpPr>
        <p:spPr>
          <a:prstGeom prst="rect">
            <a:avLst/>
          </a:prstGeom>
        </p:spPr>
        <p:txBody>
          <a:bodyPr/>
          <a:lstStyle/>
          <a:p>
            <a:pPr algn="l"/>
            <a:r>
              <a:t>Legend for Tables </a:t>
            </a:r>
          </a:p>
        </p:txBody>
      </p:sp>
      <p:sp>
        <p:nvSpPr>
          <p:cNvPr id="210" name="Minimum Level of Service…"/>
          <p:cNvSpPr>
            <a:spLocks noGrp="1"/>
          </p:cNvSpPr>
          <p:nvPr>
            <p:ph type="body" idx="1"/>
          </p:nvPr>
        </p:nvSpPr>
        <p:spPr>
          <a:prstGeom prst="rect">
            <a:avLst/>
          </a:prstGeom>
        </p:spPr>
        <p:txBody>
          <a:bodyPr numCol="2" spcCol="614680" anchor="t">
            <a:normAutofit fontScale="70000" lnSpcReduction="20000"/>
          </a:bodyPr>
          <a:lstStyle/>
          <a:p>
            <a:pPr marL="251796" indent="-251796" defTabSz="289566">
              <a:spcBef>
                <a:spcPts val="2056"/>
              </a:spcBef>
              <a:defRPr sz="3572"/>
            </a:pPr>
            <a:r>
              <a:rPr u="sng"/>
              <a:t>Min</a:t>
            </a:r>
            <a:r>
              <a:t>imum Level of Service </a:t>
            </a:r>
          </a:p>
          <a:p>
            <a:pPr marL="251796" indent="-251796" defTabSz="289566">
              <a:spcBef>
                <a:spcPts val="2056"/>
              </a:spcBef>
              <a:defRPr sz="3572"/>
            </a:pPr>
            <a:r>
              <a:rPr u="sng"/>
              <a:t>Des</a:t>
            </a:r>
            <a:r>
              <a:t>ired Level of Service</a:t>
            </a:r>
          </a:p>
          <a:p>
            <a:pPr marL="251796" indent="-251796" defTabSz="289566">
              <a:spcBef>
                <a:spcPts val="2056"/>
              </a:spcBef>
              <a:defRPr sz="3572"/>
            </a:pPr>
            <a:r>
              <a:rPr u="sng"/>
              <a:t>Per</a:t>
            </a:r>
            <a:r>
              <a:t>ceived Service Quality</a:t>
            </a:r>
          </a:p>
          <a:p>
            <a:pPr marL="251796" indent="-251796" defTabSz="289566">
              <a:spcBef>
                <a:spcPts val="2056"/>
              </a:spcBef>
              <a:defRPr sz="3572"/>
            </a:pPr>
            <a:r>
              <a:rPr u="sng"/>
              <a:t>Adeq</a:t>
            </a:r>
            <a:r>
              <a:t>uacy Gap Score = perceived - minimum </a:t>
            </a:r>
          </a:p>
          <a:p>
            <a:pPr marL="251796" indent="-251796" defTabSz="289566">
              <a:spcBef>
                <a:spcPts val="2056"/>
              </a:spcBef>
              <a:defRPr sz="3572"/>
            </a:pPr>
            <a:r>
              <a:rPr u="sng"/>
              <a:t>Sup</a:t>
            </a:r>
            <a:r>
              <a:t>e</a:t>
            </a:r>
            <a:r>
              <a:rPr u="sng"/>
              <a:t>r</a:t>
            </a:r>
            <a:r>
              <a:t>iority Gap Score = perceived - desired </a:t>
            </a:r>
          </a:p>
          <a:p>
            <a:pPr marL="251796" indent="-251796" defTabSz="289566">
              <a:spcBef>
                <a:spcPts val="2056"/>
              </a:spcBef>
              <a:defRPr sz="3572"/>
            </a:pPr>
            <a:r>
              <a:rPr i="1"/>
              <a:t>p</a:t>
            </a:r>
            <a:r>
              <a:t>-value for </a:t>
            </a:r>
            <a:r>
              <a:rPr/>
              <a:t/>
            </a:r>
            <a:br>
              <a:rPr/>
            </a:br>
            <a:r>
              <a:t>H</a:t>
            </a:r>
            <a:r>
              <a:rPr baseline="-25000"/>
              <a:t>0</a:t>
            </a:r>
            <a:r>
              <a:t>: Adequacy Gap Score = 0 </a:t>
            </a:r>
          </a:p>
          <a:p>
            <a:pPr marL="251796" indent="-251796" defTabSz="289566">
              <a:spcBef>
                <a:spcPts val="2056"/>
              </a:spcBef>
              <a:defRPr sz="3572"/>
            </a:pPr>
            <a:r>
              <a:t>Red Color = Perceived &lt; Minimum</a:t>
            </a:r>
          </a:p>
          <a:p>
            <a:pPr marL="251796" indent="-251796" defTabSz="289566">
              <a:spcBef>
                <a:spcPts val="2056"/>
              </a:spcBef>
              <a:defRPr sz="3572"/>
            </a:pPr>
            <a:r>
              <a:t>Green Color = Perceived &gt; Desired</a:t>
            </a:r>
          </a:p>
        </p:txBody>
      </p:sp>
    </p:spTree>
    <p:extLst>
      <p:ext uri="{BB962C8B-B14F-4D97-AF65-F5344CB8AC3E}">
        <p14:creationId xmlns:p14="http://schemas.microsoft.com/office/powerpoint/2010/main" val="160466784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77EA76-D8F2-1A46-AF6C-50AD3C3BE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63229"/>
            <a:ext cx="8234784" cy="3252739"/>
          </a:xfrm>
          <a:prstGeom prst="rect">
            <a:avLst/>
          </a:prstGeom>
        </p:spPr>
      </p:pic>
      <p:sp>
        <p:nvSpPr>
          <p:cNvPr id="212" name="Connectivity and Access Tell us about your ability to access technology services through the Internet"/>
          <p:cNvSpPr>
            <a:spLocks noGrp="1"/>
          </p:cNvSpPr>
          <p:nvPr>
            <p:ph type="title"/>
          </p:nvPr>
        </p:nvSpPr>
        <p:spPr>
          <a:prstGeom prst="rect">
            <a:avLst/>
          </a:prstGeom>
        </p:spPr>
        <p:txBody>
          <a:bodyPr vert="horz" lIns="48220" tIns="24110" rIns="48220" bIns="24110" rtlCol="0" anchor="ctr">
            <a:normAutofit/>
          </a:bodyPr>
          <a:lstStyle/>
          <a:p>
            <a:pPr marL="391758" indent="-391758" algn="l" defTabSz="482163">
              <a:buSzPct val="100000"/>
              <a:buFont typeface="+mj-lt"/>
              <a:buAutoNum type="arabicPeriod"/>
              <a:defRPr sz="5760" spc="-115"/>
            </a:pPr>
            <a:r>
              <a:rPr lang="en-US" sz="2109"/>
              <a:t>Connectivity and Access</a:t>
            </a:r>
            <a:br>
              <a:rPr lang="en-US" sz="2109"/>
            </a:br>
            <a:r>
              <a:rPr lang="en-US" sz="1898" spc="-33"/>
              <a:t>Tell us about your ability to access technology services through the Internet</a:t>
            </a:r>
          </a:p>
        </p:txBody>
      </p:sp>
    </p:spTree>
    <p:extLst>
      <p:ext uri="{BB962C8B-B14F-4D97-AF65-F5344CB8AC3E}">
        <p14:creationId xmlns:p14="http://schemas.microsoft.com/office/powerpoint/2010/main" val="357413383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chnology and Collaboration Services Tell us about the quality of Web sites, online services, and technologies for collaboration"/>
          <p:cNvSpPr>
            <a:spLocks noGrp="1"/>
          </p:cNvSpPr>
          <p:nvPr>
            <p:ph type="title"/>
          </p:nvPr>
        </p:nvSpPr>
        <p:spPr>
          <a:prstGeom prst="rect">
            <a:avLst/>
          </a:prstGeom>
        </p:spPr>
        <p:txBody>
          <a:bodyPr vert="horz" lIns="48220" tIns="24110" rIns="48220" bIns="24110" rtlCol="0" anchor="ctr">
            <a:normAutofit fontScale="90000"/>
          </a:bodyPr>
          <a:lstStyle/>
          <a:p>
            <a:pPr marL="391758" indent="-391758" algn="l" defTabSz="482163">
              <a:buSzPct val="100000"/>
              <a:buFont typeface="+mj-lt"/>
              <a:buAutoNum type="arabicPeriod" startAt="2"/>
              <a:defRPr sz="5376" spc="-107"/>
            </a:pPr>
            <a:r>
              <a:rPr lang="en-US" sz="2109"/>
              <a:t>Technology and Collaboration Services</a:t>
            </a:r>
            <a:br>
              <a:rPr lang="en-US" sz="2109"/>
            </a:br>
            <a:r>
              <a:rPr lang="en-US" sz="1898" spc="-31"/>
              <a:t>Tell us about the quality of Web sites, online services, and technologies for collaboration</a:t>
            </a:r>
          </a:p>
        </p:txBody>
      </p:sp>
      <p:pic>
        <p:nvPicPr>
          <p:cNvPr id="5" name="Picture 4">
            <a:extLst>
              <a:ext uri="{FF2B5EF4-FFF2-40B4-BE49-F238E27FC236}">
                <a16:creationId xmlns:a16="http://schemas.microsoft.com/office/drawing/2014/main" id="{1C363396-2A8E-2D42-9BAC-E8D8FC440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63229"/>
            <a:ext cx="8229600" cy="4016459"/>
          </a:xfrm>
          <a:prstGeom prst="rect">
            <a:avLst/>
          </a:prstGeom>
        </p:spPr>
      </p:pic>
    </p:spTree>
    <p:extLst>
      <p:ext uri="{BB962C8B-B14F-4D97-AF65-F5344CB8AC3E}">
        <p14:creationId xmlns:p14="http://schemas.microsoft.com/office/powerpoint/2010/main" val="245991038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upport and Training Tell us about your experiences with those supporting your use of technology services"/>
          <p:cNvSpPr>
            <a:spLocks noGrp="1"/>
          </p:cNvSpPr>
          <p:nvPr>
            <p:ph type="title"/>
          </p:nvPr>
        </p:nvSpPr>
        <p:spPr>
          <a:prstGeom prst="rect">
            <a:avLst/>
          </a:prstGeom>
        </p:spPr>
        <p:txBody>
          <a:bodyPr vert="horz" lIns="48220" tIns="24110" rIns="48220" bIns="24110" rtlCol="0" anchor="ctr">
            <a:normAutofit fontScale="90000"/>
          </a:bodyPr>
          <a:lstStyle/>
          <a:p>
            <a:pPr marL="391758" indent="-391758" algn="l" defTabSz="482163">
              <a:buSzPct val="100000"/>
              <a:buFont typeface="+mj-lt"/>
              <a:buAutoNum type="arabicPeriod" startAt="3"/>
              <a:defRPr sz="5760" spc="-115"/>
            </a:pPr>
            <a:r>
              <a:rPr lang="en-US" sz="2109"/>
              <a:t>Support and Training</a:t>
            </a:r>
            <a:br>
              <a:rPr lang="en-US" sz="2109"/>
            </a:br>
            <a:r>
              <a:rPr lang="en-US" sz="1898" spc="-33"/>
              <a:t>Tell us about your experiences with those supporting your use of technology services</a:t>
            </a:r>
          </a:p>
        </p:txBody>
      </p:sp>
      <p:pic>
        <p:nvPicPr>
          <p:cNvPr id="6" name="Picture 5">
            <a:extLst>
              <a:ext uri="{FF2B5EF4-FFF2-40B4-BE49-F238E27FC236}">
                <a16:creationId xmlns:a16="http://schemas.microsoft.com/office/drawing/2014/main" id="{4BE3FDB3-76B7-FF44-B353-2E745C567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063229"/>
            <a:ext cx="8228981" cy="3188731"/>
          </a:xfrm>
          <a:prstGeom prst="rect">
            <a:avLst/>
          </a:prstGeom>
        </p:spPr>
      </p:pic>
    </p:spTree>
    <p:extLst>
      <p:ext uri="{BB962C8B-B14F-4D97-AF65-F5344CB8AC3E}">
        <p14:creationId xmlns:p14="http://schemas.microsoft.com/office/powerpoint/2010/main" val="362451682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7B6FEF-778A-E64A-B263-D6996CF82DBB}"/>
              </a:ext>
            </a:extLst>
          </p:cNvPr>
          <p:cNvSpPr>
            <a:spLocks noGrp="1"/>
          </p:cNvSpPr>
          <p:nvPr>
            <p:ph type="title"/>
          </p:nvPr>
        </p:nvSpPr>
        <p:spPr/>
        <p:txBody>
          <a:bodyPr anchor="t">
            <a:normAutofit/>
          </a:bodyPr>
          <a:lstStyle/>
          <a:p>
            <a:pPr marL="391758" indent="-391758" algn="l">
              <a:buFont typeface="+mj-lt"/>
              <a:buAutoNum type="arabicPeriod" startAt="4"/>
            </a:pPr>
            <a:r>
              <a:rPr lang="en-US" sz="2320"/>
              <a:t>Quality of IT Services</a:t>
            </a:r>
          </a:p>
        </p:txBody>
      </p:sp>
      <p:pic>
        <p:nvPicPr>
          <p:cNvPr id="6" name="Picture 5">
            <a:extLst>
              <a:ext uri="{FF2B5EF4-FFF2-40B4-BE49-F238E27FC236}">
                <a16:creationId xmlns:a16="http://schemas.microsoft.com/office/drawing/2014/main" id="{1D932C72-1991-6C4E-88CE-4A97DBB4C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832" y="1063229"/>
            <a:ext cx="7260336" cy="3981769"/>
          </a:xfrm>
          <a:prstGeom prst="rect">
            <a:avLst/>
          </a:prstGeom>
        </p:spPr>
      </p:pic>
    </p:spTree>
    <p:extLst>
      <p:ext uri="{BB962C8B-B14F-4D97-AF65-F5344CB8AC3E}">
        <p14:creationId xmlns:p14="http://schemas.microsoft.com/office/powerpoint/2010/main" val="308085174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CA4AC-A314-9B40-9613-0C7516B3D8F0}"/>
              </a:ext>
            </a:extLst>
          </p:cNvPr>
          <p:cNvSpPr>
            <a:spLocks noGrp="1"/>
          </p:cNvSpPr>
          <p:nvPr>
            <p:ph type="title"/>
          </p:nvPr>
        </p:nvSpPr>
        <p:spPr/>
        <p:txBody>
          <a:bodyPr/>
          <a:lstStyle/>
          <a:p>
            <a:pPr algn="l"/>
            <a:r>
              <a:rPr lang="en-US"/>
              <a:t>Final Question</a:t>
            </a:r>
          </a:p>
        </p:txBody>
      </p:sp>
      <p:sp>
        <p:nvSpPr>
          <p:cNvPr id="3" name="Text Placeholder 2">
            <a:extLst>
              <a:ext uri="{FF2B5EF4-FFF2-40B4-BE49-F238E27FC236}">
                <a16:creationId xmlns:a16="http://schemas.microsoft.com/office/drawing/2014/main" id="{AFF2CC0E-CE62-574E-A7FB-FCFAD1C0A285}"/>
              </a:ext>
            </a:extLst>
          </p:cNvPr>
          <p:cNvSpPr>
            <a:spLocks noGrp="1"/>
          </p:cNvSpPr>
          <p:nvPr>
            <p:ph type="body" idx="1"/>
          </p:nvPr>
        </p:nvSpPr>
        <p:spPr/>
        <p:txBody>
          <a:bodyPr>
            <a:normAutofit/>
          </a:bodyPr>
          <a:lstStyle/>
          <a:p>
            <a:pPr marL="0" indent="0">
              <a:buNone/>
            </a:pPr>
            <a:r>
              <a:rPr lang="en-US" sz="1800"/>
              <a:t>What aspects of information technology services such as ReggieNet and Campus Solutions are most important to you? (Multiple Answer) </a:t>
            </a:r>
          </a:p>
        </p:txBody>
      </p:sp>
      <p:graphicFrame>
        <p:nvGraphicFramePr>
          <p:cNvPr id="5" name="Table 4">
            <a:extLst>
              <a:ext uri="{FF2B5EF4-FFF2-40B4-BE49-F238E27FC236}">
                <a16:creationId xmlns:a16="http://schemas.microsoft.com/office/drawing/2014/main" id="{A81B705E-A4CB-6B4A-AECA-A089B7FFA8C2}"/>
              </a:ext>
            </a:extLst>
          </p:cNvPr>
          <p:cNvGraphicFramePr>
            <a:graphicFrameLocks noGrp="1"/>
          </p:cNvGraphicFramePr>
          <p:nvPr>
            <p:extLst>
              <p:ext uri="{D42A27DB-BD31-4B8C-83A1-F6EECF244321}">
                <p14:modId xmlns:p14="http://schemas.microsoft.com/office/powerpoint/2010/main" val="1883854284"/>
              </p:ext>
            </p:extLst>
          </p:nvPr>
        </p:nvGraphicFramePr>
        <p:xfrm>
          <a:off x="2081784" y="2120289"/>
          <a:ext cx="4980432" cy="2236590"/>
        </p:xfrm>
        <a:graphic>
          <a:graphicData uri="http://schemas.openxmlformats.org/drawingml/2006/table">
            <a:tbl>
              <a:tblPr firstRow="1" bandRow="1">
                <a:tableStyleId>{5940675A-B579-460E-94D1-54222C63F5DA}</a:tableStyleId>
              </a:tblPr>
              <a:tblGrid>
                <a:gridCol w="3154224">
                  <a:extLst>
                    <a:ext uri="{9D8B030D-6E8A-4147-A177-3AD203B41FA5}">
                      <a16:colId xmlns:a16="http://schemas.microsoft.com/office/drawing/2014/main" val="801139348"/>
                    </a:ext>
                  </a:extLst>
                </a:gridCol>
                <a:gridCol w="1826208">
                  <a:extLst>
                    <a:ext uri="{9D8B030D-6E8A-4147-A177-3AD203B41FA5}">
                      <a16:colId xmlns:a16="http://schemas.microsoft.com/office/drawing/2014/main" val="540743596"/>
                    </a:ext>
                  </a:extLst>
                </a:gridCol>
              </a:tblGrid>
              <a:tr h="447318">
                <a:tc>
                  <a:txBody>
                    <a:bodyPr/>
                    <a:lstStyle/>
                    <a:p>
                      <a:pPr marL="514350" indent="-514350">
                        <a:buFont typeface="+mj-lt"/>
                        <a:buAutoNum type="alphaLcParenR"/>
                      </a:pPr>
                      <a:r>
                        <a:rPr lang="en-US" sz="2400" b="1"/>
                        <a:t>Ease of use</a:t>
                      </a:r>
                    </a:p>
                  </a:txBody>
                  <a:tcPr marL="48220" marR="48220" marT="24110" marB="24110"/>
                </a:tc>
                <a:tc>
                  <a:txBody>
                    <a:bodyPr/>
                    <a:lstStyle/>
                    <a:p>
                      <a:pPr algn="ctr"/>
                      <a:r>
                        <a:rPr lang="en-US" sz="2400" b="1"/>
                        <a:t>79%</a:t>
                      </a:r>
                    </a:p>
                  </a:txBody>
                  <a:tcPr marL="48220" marR="48220" marT="24110" marB="24110"/>
                </a:tc>
                <a:extLst>
                  <a:ext uri="{0D108BD9-81ED-4DB2-BD59-A6C34878D82A}">
                    <a16:rowId xmlns:a16="http://schemas.microsoft.com/office/drawing/2014/main" val="547864032"/>
                  </a:ext>
                </a:extLst>
              </a:tr>
              <a:tr h="447318">
                <a:tc>
                  <a:txBody>
                    <a:bodyPr/>
                    <a:lstStyle/>
                    <a:p>
                      <a:pPr marL="514350" indent="-514350">
                        <a:buFont typeface="+mj-lt"/>
                        <a:buAutoNum type="alphaLcParenR" startAt="2"/>
                      </a:pPr>
                      <a:r>
                        <a:rPr lang="en-US" sz="2400" b="1"/>
                        <a:t>Stability</a:t>
                      </a:r>
                    </a:p>
                  </a:txBody>
                  <a:tcPr marL="48220" marR="48220" marT="24110" marB="24110"/>
                </a:tc>
                <a:tc>
                  <a:txBody>
                    <a:bodyPr/>
                    <a:lstStyle/>
                    <a:p>
                      <a:pPr algn="ctr"/>
                      <a:r>
                        <a:rPr lang="en-US" sz="2400" b="1"/>
                        <a:t>77%</a:t>
                      </a:r>
                    </a:p>
                  </a:txBody>
                  <a:tcPr marL="48220" marR="48220" marT="24110" marB="24110"/>
                </a:tc>
                <a:extLst>
                  <a:ext uri="{0D108BD9-81ED-4DB2-BD59-A6C34878D82A}">
                    <a16:rowId xmlns:a16="http://schemas.microsoft.com/office/drawing/2014/main" val="3733420260"/>
                  </a:ext>
                </a:extLst>
              </a:tr>
              <a:tr h="447318">
                <a:tc>
                  <a:txBody>
                    <a:bodyPr/>
                    <a:lstStyle/>
                    <a:p>
                      <a:pPr marL="514350" indent="-514350">
                        <a:buFont typeface="+mj-lt"/>
                        <a:buAutoNum type="alphaLcParenR" startAt="3"/>
                      </a:pPr>
                      <a:r>
                        <a:rPr lang="en-US" sz="2400"/>
                        <a:t>Feature set</a:t>
                      </a:r>
                    </a:p>
                  </a:txBody>
                  <a:tcPr marL="48220" marR="48220" marT="24110" marB="24110"/>
                </a:tc>
                <a:tc>
                  <a:txBody>
                    <a:bodyPr/>
                    <a:lstStyle/>
                    <a:p>
                      <a:pPr algn="ctr"/>
                      <a:r>
                        <a:rPr lang="en-US" sz="2400"/>
                        <a:t>28%</a:t>
                      </a:r>
                    </a:p>
                  </a:txBody>
                  <a:tcPr marL="48220" marR="48220" marT="24110" marB="24110"/>
                </a:tc>
                <a:extLst>
                  <a:ext uri="{0D108BD9-81ED-4DB2-BD59-A6C34878D82A}">
                    <a16:rowId xmlns:a16="http://schemas.microsoft.com/office/drawing/2014/main" val="2900037640"/>
                  </a:ext>
                </a:extLst>
              </a:tr>
              <a:tr h="447318">
                <a:tc>
                  <a:txBody>
                    <a:bodyPr/>
                    <a:lstStyle/>
                    <a:p>
                      <a:pPr marL="514350" indent="-514350">
                        <a:buFont typeface="+mj-lt"/>
                        <a:buAutoNum type="alphaLcParenR" startAt="4"/>
                      </a:pPr>
                      <a:r>
                        <a:rPr lang="en-US" sz="2400"/>
                        <a:t>Help available</a:t>
                      </a:r>
                    </a:p>
                  </a:txBody>
                  <a:tcPr marL="48220" marR="48220" marT="24110" marB="24110"/>
                </a:tc>
                <a:tc>
                  <a:txBody>
                    <a:bodyPr/>
                    <a:lstStyle/>
                    <a:p>
                      <a:pPr algn="ctr"/>
                      <a:r>
                        <a:rPr lang="en-US" sz="2400"/>
                        <a:t>35%</a:t>
                      </a:r>
                    </a:p>
                  </a:txBody>
                  <a:tcPr marL="48220" marR="48220" marT="24110" marB="24110"/>
                </a:tc>
                <a:extLst>
                  <a:ext uri="{0D108BD9-81ED-4DB2-BD59-A6C34878D82A}">
                    <a16:rowId xmlns:a16="http://schemas.microsoft.com/office/drawing/2014/main" val="580405590"/>
                  </a:ext>
                </a:extLst>
              </a:tr>
              <a:tr h="447318">
                <a:tc>
                  <a:txBody>
                    <a:bodyPr/>
                    <a:lstStyle/>
                    <a:p>
                      <a:pPr marL="514350" indent="-514350">
                        <a:buFont typeface="+mj-lt"/>
                        <a:buAutoNum type="alphaLcParenR" startAt="5"/>
                      </a:pPr>
                      <a:r>
                        <a:rPr lang="en-US" sz="2400"/>
                        <a:t>None of the above</a:t>
                      </a:r>
                    </a:p>
                  </a:txBody>
                  <a:tcPr marL="48220" marR="48220" marT="24110" marB="24110"/>
                </a:tc>
                <a:tc>
                  <a:txBody>
                    <a:bodyPr/>
                    <a:lstStyle/>
                    <a:p>
                      <a:pPr algn="ctr"/>
                      <a:r>
                        <a:rPr lang="en-US" sz="2400"/>
                        <a:t>6%</a:t>
                      </a:r>
                    </a:p>
                  </a:txBody>
                  <a:tcPr marL="48220" marR="48220" marT="24110" marB="24110"/>
                </a:tc>
                <a:extLst>
                  <a:ext uri="{0D108BD9-81ED-4DB2-BD59-A6C34878D82A}">
                    <a16:rowId xmlns:a16="http://schemas.microsoft.com/office/drawing/2014/main" val="676115075"/>
                  </a:ext>
                </a:extLst>
              </a:tr>
            </a:tbl>
          </a:graphicData>
        </a:graphic>
      </p:graphicFrame>
    </p:spTree>
    <p:extLst>
      <p:ext uri="{BB962C8B-B14F-4D97-AF65-F5344CB8AC3E}">
        <p14:creationId xmlns:p14="http://schemas.microsoft.com/office/powerpoint/2010/main" val="295852360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A1CB9-E90A-4D42-B6FE-B5B0BBD00285}"/>
              </a:ext>
            </a:extLst>
          </p:cNvPr>
          <p:cNvSpPr>
            <a:spLocks noGrp="1"/>
          </p:cNvSpPr>
          <p:nvPr>
            <p:ph type="title"/>
          </p:nvPr>
        </p:nvSpPr>
        <p:spPr/>
        <p:txBody>
          <a:bodyPr/>
          <a:lstStyle/>
          <a:p>
            <a:r>
              <a:rPr lang="en-US"/>
              <a:t>Sub-Group Analysis</a:t>
            </a:r>
          </a:p>
        </p:txBody>
      </p:sp>
      <p:sp>
        <p:nvSpPr>
          <p:cNvPr id="3" name="Text Placeholder 2">
            <a:extLst>
              <a:ext uri="{FF2B5EF4-FFF2-40B4-BE49-F238E27FC236}">
                <a16:creationId xmlns:a16="http://schemas.microsoft.com/office/drawing/2014/main" id="{9D3A7FBA-C7B3-FE4B-B95D-6722AEAE7785}"/>
              </a:ext>
            </a:extLst>
          </p:cNvPr>
          <p:cNvSpPr>
            <a:spLocks noGrp="1"/>
          </p:cNvSpPr>
          <p:nvPr>
            <p:ph type="body" idx="1"/>
          </p:nvPr>
        </p:nvSpPr>
        <p:spPr/>
        <p:txBody>
          <a:bodyPr/>
          <a:lstStyle/>
          <a:p>
            <a:r>
              <a:rPr lang="en-US"/>
              <a:t>2018 </a:t>
            </a:r>
            <a:r>
              <a:rPr lang="en-US" err="1"/>
              <a:t>TechQual</a:t>
            </a:r>
            <a:r>
              <a:rPr lang="en-US"/>
              <a:t>+ Survey Results </a:t>
            </a:r>
          </a:p>
        </p:txBody>
      </p:sp>
    </p:spTree>
    <p:extLst>
      <p:ext uri="{BB962C8B-B14F-4D97-AF65-F5344CB8AC3E}">
        <p14:creationId xmlns:p14="http://schemas.microsoft.com/office/powerpoint/2010/main" val="1716889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2BC1-420B-DE4E-BF04-47C0945829A9}"/>
              </a:ext>
            </a:extLst>
          </p:cNvPr>
          <p:cNvSpPr>
            <a:spLocks noGrp="1"/>
          </p:cNvSpPr>
          <p:nvPr>
            <p:ph type="title"/>
          </p:nvPr>
        </p:nvSpPr>
        <p:spPr/>
        <p:txBody>
          <a:bodyPr/>
          <a:lstStyle/>
          <a:p>
            <a:pPr algn="l"/>
            <a:r>
              <a:rPr lang="en-US"/>
              <a:t>Faculty only</a:t>
            </a:r>
          </a:p>
        </p:txBody>
      </p:sp>
      <p:pic>
        <p:nvPicPr>
          <p:cNvPr id="4" name="Picture 3">
            <a:extLst>
              <a:ext uri="{FF2B5EF4-FFF2-40B4-BE49-F238E27FC236}">
                <a16:creationId xmlns:a16="http://schemas.microsoft.com/office/drawing/2014/main" id="{DAF7F287-5BAC-4946-AB0D-F6108A633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87" y="1063229"/>
            <a:ext cx="5915025" cy="4031754"/>
          </a:xfrm>
          <a:prstGeom prst="rect">
            <a:avLst/>
          </a:prstGeom>
        </p:spPr>
      </p:pic>
    </p:spTree>
    <p:extLst>
      <p:ext uri="{BB962C8B-B14F-4D97-AF65-F5344CB8AC3E}">
        <p14:creationId xmlns:p14="http://schemas.microsoft.com/office/powerpoint/2010/main" val="1295300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6AF3D-86D3-C341-8E98-FF7A5E9D2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808" y="1063229"/>
            <a:ext cx="5920383" cy="2812182"/>
          </a:xfrm>
          <a:prstGeom prst="rect">
            <a:avLst/>
          </a:prstGeom>
        </p:spPr>
      </p:pic>
      <p:sp>
        <p:nvSpPr>
          <p:cNvPr id="2" name="Title 1">
            <a:extLst>
              <a:ext uri="{FF2B5EF4-FFF2-40B4-BE49-F238E27FC236}">
                <a16:creationId xmlns:a16="http://schemas.microsoft.com/office/drawing/2014/main" id="{7EB8DA4C-0170-2746-A449-3FE14DE7EBC4}"/>
              </a:ext>
            </a:extLst>
          </p:cNvPr>
          <p:cNvSpPr>
            <a:spLocks noGrp="1"/>
          </p:cNvSpPr>
          <p:nvPr>
            <p:ph type="title"/>
          </p:nvPr>
        </p:nvSpPr>
        <p:spPr/>
        <p:txBody>
          <a:bodyPr>
            <a:normAutofit/>
          </a:bodyPr>
          <a:lstStyle/>
          <a:p>
            <a:pPr algn="l"/>
            <a:r>
              <a:rPr lang="en-US"/>
              <a:t>Staff only</a:t>
            </a:r>
          </a:p>
        </p:txBody>
      </p:sp>
    </p:spTree>
    <p:extLst>
      <p:ext uri="{BB962C8B-B14F-4D97-AF65-F5344CB8AC3E}">
        <p14:creationId xmlns:p14="http://schemas.microsoft.com/office/powerpoint/2010/main" val="2569673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FA859A-B7CD-D24C-9803-4B8C262740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888" y="1063229"/>
            <a:ext cx="4774224" cy="3926799"/>
          </a:xfrm>
          <a:prstGeom prst="rect">
            <a:avLst/>
          </a:prstGeom>
        </p:spPr>
      </p:pic>
      <p:sp>
        <p:nvSpPr>
          <p:cNvPr id="2" name="Title 1">
            <a:extLst>
              <a:ext uri="{FF2B5EF4-FFF2-40B4-BE49-F238E27FC236}">
                <a16:creationId xmlns:a16="http://schemas.microsoft.com/office/drawing/2014/main" id="{90AF32A1-BF62-9D4C-929A-9FBDD15DC770}"/>
              </a:ext>
            </a:extLst>
          </p:cNvPr>
          <p:cNvSpPr>
            <a:spLocks noGrp="1"/>
          </p:cNvSpPr>
          <p:nvPr>
            <p:ph type="title"/>
          </p:nvPr>
        </p:nvSpPr>
        <p:spPr/>
        <p:txBody>
          <a:bodyPr>
            <a:normAutofit/>
          </a:bodyPr>
          <a:lstStyle/>
          <a:p>
            <a:pPr algn="l"/>
            <a:r>
              <a:rPr lang="en-US"/>
              <a:t>Students only</a:t>
            </a:r>
          </a:p>
        </p:txBody>
      </p:sp>
    </p:spTree>
    <p:extLst>
      <p:ext uri="{BB962C8B-B14F-4D97-AF65-F5344CB8AC3E}">
        <p14:creationId xmlns:p14="http://schemas.microsoft.com/office/powerpoint/2010/main" val="1443622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A7EA9-4E2B-4E42-AB41-1DC94A87E369}"/>
              </a:ext>
            </a:extLst>
          </p:cNvPr>
          <p:cNvSpPr>
            <a:spLocks noGrp="1"/>
          </p:cNvSpPr>
          <p:nvPr>
            <p:ph type="title"/>
          </p:nvPr>
        </p:nvSpPr>
        <p:spPr/>
        <p:txBody>
          <a:bodyPr/>
          <a:lstStyle/>
          <a:p>
            <a:r>
              <a:rPr lang="en-US"/>
              <a:t>Survey Format</a:t>
            </a:r>
          </a:p>
        </p:txBody>
      </p:sp>
      <p:sp>
        <p:nvSpPr>
          <p:cNvPr id="3" name="Text Placeholder 2">
            <a:extLst>
              <a:ext uri="{FF2B5EF4-FFF2-40B4-BE49-F238E27FC236}">
                <a16:creationId xmlns:a16="http://schemas.microsoft.com/office/drawing/2014/main" id="{5BC3213F-2739-8047-83AE-9EA8A8E3E5AF}"/>
              </a:ext>
            </a:extLst>
          </p:cNvPr>
          <p:cNvSpPr>
            <a:spLocks noGrp="1"/>
          </p:cNvSpPr>
          <p:nvPr>
            <p:ph type="body" idx="1"/>
          </p:nvPr>
        </p:nvSpPr>
        <p:spPr/>
        <p:txBody>
          <a:bodyPr/>
          <a:lstStyle/>
          <a:p>
            <a:r>
              <a:rPr lang="en-US"/>
              <a:t>2018 </a:t>
            </a:r>
            <a:r>
              <a:rPr lang="en-US" err="1"/>
              <a:t>TechQual</a:t>
            </a:r>
            <a:r>
              <a:rPr lang="en-US"/>
              <a:t>+ Survey Results</a:t>
            </a:r>
          </a:p>
        </p:txBody>
      </p:sp>
    </p:spTree>
    <p:extLst>
      <p:ext uri="{BB962C8B-B14F-4D97-AF65-F5344CB8AC3E}">
        <p14:creationId xmlns:p14="http://schemas.microsoft.com/office/powerpoint/2010/main" val="528855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F32A1-BF62-9D4C-929A-9FBDD15DC770}"/>
              </a:ext>
            </a:extLst>
          </p:cNvPr>
          <p:cNvSpPr>
            <a:spLocks noGrp="1"/>
          </p:cNvSpPr>
          <p:nvPr>
            <p:ph type="title"/>
          </p:nvPr>
        </p:nvSpPr>
        <p:spPr/>
        <p:txBody>
          <a:bodyPr>
            <a:normAutofit/>
          </a:bodyPr>
          <a:lstStyle/>
          <a:p>
            <a:pPr algn="l"/>
            <a:r>
              <a:rPr lang="en-US"/>
              <a:t>Students only (cont.)</a:t>
            </a:r>
          </a:p>
        </p:txBody>
      </p:sp>
      <p:pic>
        <p:nvPicPr>
          <p:cNvPr id="5" name="Picture 4">
            <a:extLst>
              <a:ext uri="{FF2B5EF4-FFF2-40B4-BE49-F238E27FC236}">
                <a16:creationId xmlns:a16="http://schemas.microsoft.com/office/drawing/2014/main" id="{1FC97B07-02FD-B840-95F7-67C3EDA46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021" y="1268016"/>
            <a:ext cx="5243959" cy="308074"/>
          </a:xfrm>
          <a:prstGeom prst="rect">
            <a:avLst/>
          </a:prstGeom>
        </p:spPr>
      </p:pic>
      <p:pic>
        <p:nvPicPr>
          <p:cNvPr id="7" name="Picture 6">
            <a:extLst>
              <a:ext uri="{FF2B5EF4-FFF2-40B4-BE49-F238E27FC236}">
                <a16:creationId xmlns:a16="http://schemas.microsoft.com/office/drawing/2014/main" id="{65CCF4CE-A836-6B46-98AC-2967B18B7B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0021" y="1457391"/>
            <a:ext cx="5243959" cy="3643313"/>
          </a:xfrm>
          <a:prstGeom prst="rect">
            <a:avLst/>
          </a:prstGeom>
        </p:spPr>
      </p:pic>
    </p:spTree>
    <p:extLst>
      <p:ext uri="{BB962C8B-B14F-4D97-AF65-F5344CB8AC3E}">
        <p14:creationId xmlns:p14="http://schemas.microsoft.com/office/powerpoint/2010/main" val="53257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554B-9BFA-5B49-A08E-FCEC02A44170}"/>
              </a:ext>
            </a:extLst>
          </p:cNvPr>
          <p:cNvSpPr>
            <a:spLocks noGrp="1"/>
          </p:cNvSpPr>
          <p:nvPr>
            <p:ph type="title"/>
          </p:nvPr>
        </p:nvSpPr>
        <p:spPr/>
        <p:txBody>
          <a:bodyPr>
            <a:normAutofit/>
          </a:bodyPr>
          <a:lstStyle/>
          <a:p>
            <a:r>
              <a:rPr lang="en-US"/>
              <a:t>Peer Group Comparison</a:t>
            </a:r>
            <a:br>
              <a:rPr lang="en-US"/>
            </a:br>
            <a:r>
              <a:rPr lang="en-US" sz="2000">
                <a:solidFill>
                  <a:schemeClr val="bg1">
                    <a:lumMod val="75000"/>
                  </a:schemeClr>
                </a:solidFill>
              </a:rPr>
              <a:t>Research Universities (low)</a:t>
            </a:r>
          </a:p>
        </p:txBody>
      </p:sp>
      <p:sp>
        <p:nvSpPr>
          <p:cNvPr id="3" name="Subtitle 2">
            <a:extLst>
              <a:ext uri="{FF2B5EF4-FFF2-40B4-BE49-F238E27FC236}">
                <a16:creationId xmlns:a16="http://schemas.microsoft.com/office/drawing/2014/main" id="{C2F5A650-EB18-C048-9298-04DE4941D9E0}"/>
              </a:ext>
            </a:extLst>
          </p:cNvPr>
          <p:cNvSpPr>
            <a:spLocks noGrp="1"/>
          </p:cNvSpPr>
          <p:nvPr>
            <p:ph type="body" idx="1"/>
          </p:nvPr>
        </p:nvSpPr>
        <p:spPr/>
        <p:txBody>
          <a:bodyPr/>
          <a:lstStyle/>
          <a:p>
            <a:r>
              <a:rPr lang="en-US"/>
              <a:t>2018 </a:t>
            </a:r>
            <a:r>
              <a:rPr lang="en-US" err="1"/>
              <a:t>TechQual</a:t>
            </a:r>
            <a:r>
              <a:rPr lang="en-US"/>
              <a:t>+ Survey Results </a:t>
            </a:r>
          </a:p>
        </p:txBody>
      </p:sp>
    </p:spTree>
    <p:extLst>
      <p:ext uri="{BB962C8B-B14F-4D97-AF65-F5344CB8AC3E}">
        <p14:creationId xmlns:p14="http://schemas.microsoft.com/office/powerpoint/2010/main" val="1614665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113CB-8B8E-2945-95C8-C31960D74664}"/>
              </a:ext>
            </a:extLst>
          </p:cNvPr>
          <p:cNvSpPr>
            <a:spLocks noGrp="1"/>
          </p:cNvSpPr>
          <p:nvPr>
            <p:ph type="title"/>
          </p:nvPr>
        </p:nvSpPr>
        <p:spPr/>
        <p:txBody>
          <a:bodyPr>
            <a:normAutofit fontScale="90000"/>
          </a:bodyPr>
          <a:lstStyle/>
          <a:p>
            <a:pPr marL="602704" indent="-602704" algn="l">
              <a:buFont typeface="+mj-lt"/>
              <a:buAutoNum type="arabicPeriod"/>
            </a:pPr>
            <a:r>
              <a:rPr lang="en-US" sz="2320" b="1"/>
              <a:t>Connectivity and Access</a:t>
            </a:r>
            <a:r>
              <a:rPr lang="en-US" sz="3797"/>
              <a:t/>
            </a:r>
            <a:br>
              <a:rPr lang="en-US" sz="3797"/>
            </a:br>
            <a:r>
              <a:rPr lang="en-US" sz="2109" spc="-33"/>
              <a:t>Tell us about your ability to access technology services through the Internet</a:t>
            </a:r>
            <a:endParaRPr lang="en-US" sz="2109"/>
          </a:p>
        </p:txBody>
      </p:sp>
      <p:graphicFrame>
        <p:nvGraphicFramePr>
          <p:cNvPr id="3" name="Object 2">
            <a:extLst>
              <a:ext uri="{FF2B5EF4-FFF2-40B4-BE49-F238E27FC236}">
                <a16:creationId xmlns:a16="http://schemas.microsoft.com/office/drawing/2014/main" id="{849992C3-5D51-8E4A-84D6-33A826CC7B49}"/>
              </a:ext>
            </a:extLst>
          </p:cNvPr>
          <p:cNvGraphicFramePr>
            <a:graphicFrameLocks noChangeAspect="1"/>
          </p:cNvGraphicFramePr>
          <p:nvPr>
            <p:extLst>
              <p:ext uri="{D42A27DB-BD31-4B8C-83A1-F6EECF244321}">
                <p14:modId xmlns:p14="http://schemas.microsoft.com/office/powerpoint/2010/main" val="383074771"/>
              </p:ext>
            </p:extLst>
          </p:nvPr>
        </p:nvGraphicFramePr>
        <p:xfrm>
          <a:off x="457199" y="1067256"/>
          <a:ext cx="8254755" cy="2919527"/>
        </p:xfrm>
        <a:graphic>
          <a:graphicData uri="http://schemas.openxmlformats.org/presentationml/2006/ole">
            <mc:AlternateContent xmlns:mc="http://schemas.openxmlformats.org/markup-compatibility/2006">
              <mc:Choice xmlns:v="urn:schemas-microsoft-com:vml" Requires="v">
                <p:oleObj spid="_x0000_s67680" name="Worksheet" r:id="rId4" imgW="13754100" imgH="4864100" progId="Excel.Sheet.12">
                  <p:embed/>
                </p:oleObj>
              </mc:Choice>
              <mc:Fallback>
                <p:oleObj name="Worksheet" r:id="rId4" imgW="13754100" imgH="4864100" progId="Excel.Sheet.12">
                  <p:embed/>
                  <p:pic>
                    <p:nvPicPr>
                      <p:cNvPr id="3" name="Object 2">
                        <a:extLst>
                          <a:ext uri="{FF2B5EF4-FFF2-40B4-BE49-F238E27FC236}">
                            <a16:creationId xmlns:a16="http://schemas.microsoft.com/office/drawing/2014/main" id="{849992C3-5D51-8E4A-84D6-33A826CC7B49}"/>
                          </a:ext>
                        </a:extLst>
                      </p:cNvPr>
                      <p:cNvPicPr/>
                      <p:nvPr/>
                    </p:nvPicPr>
                    <p:blipFill>
                      <a:blip r:embed="rId5"/>
                      <a:stretch>
                        <a:fillRect/>
                      </a:stretch>
                    </p:blipFill>
                    <p:spPr>
                      <a:xfrm>
                        <a:off x="457199" y="1067256"/>
                        <a:ext cx="8254755" cy="2919527"/>
                      </a:xfrm>
                      <a:prstGeom prst="rect">
                        <a:avLst/>
                      </a:prstGeom>
                    </p:spPr>
                  </p:pic>
                </p:oleObj>
              </mc:Fallback>
            </mc:AlternateContent>
          </a:graphicData>
        </a:graphic>
      </p:graphicFrame>
      <p:pic>
        <p:nvPicPr>
          <p:cNvPr id="6" name="Picture 5" descr="https://www.techqual.org/images/above.gif">
            <a:extLst>
              <a:ext uri="{FF2B5EF4-FFF2-40B4-BE49-F238E27FC236}">
                <a16:creationId xmlns:a16="http://schemas.microsoft.com/office/drawing/2014/main" id="{613B1C3F-3FB2-C146-BC58-6728CD872C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6218" y="1514019"/>
            <a:ext cx="80367" cy="803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www.techqual.org/images/above.gif">
            <a:extLst>
              <a:ext uri="{FF2B5EF4-FFF2-40B4-BE49-F238E27FC236}">
                <a16:creationId xmlns:a16="http://schemas.microsoft.com/office/drawing/2014/main" id="{25D2A1F8-6EF9-D549-848F-47F131FADE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8647" y="1965070"/>
            <a:ext cx="80367" cy="803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s://www.techqual.org/images/above.gif">
            <a:extLst>
              <a:ext uri="{FF2B5EF4-FFF2-40B4-BE49-F238E27FC236}">
                <a16:creationId xmlns:a16="http://schemas.microsoft.com/office/drawing/2014/main" id="{6E2B2EE5-E45C-194D-B409-14F4B91530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2915" y="2437374"/>
            <a:ext cx="80367" cy="803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www.techqual.org/images/above.gif">
            <a:extLst>
              <a:ext uri="{FF2B5EF4-FFF2-40B4-BE49-F238E27FC236}">
                <a16:creationId xmlns:a16="http://schemas.microsoft.com/office/drawing/2014/main" id="{A1B07BA4-A3CF-D94B-A7AD-53EB84F380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2915" y="3014505"/>
            <a:ext cx="80367" cy="80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262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8A2D4-8542-0F44-9231-F184D49622AC}"/>
              </a:ext>
            </a:extLst>
          </p:cNvPr>
          <p:cNvSpPr>
            <a:spLocks noGrp="1"/>
          </p:cNvSpPr>
          <p:nvPr>
            <p:ph type="title"/>
          </p:nvPr>
        </p:nvSpPr>
        <p:spPr/>
        <p:txBody>
          <a:bodyPr>
            <a:normAutofit fontScale="90000"/>
          </a:bodyPr>
          <a:lstStyle/>
          <a:p>
            <a:pPr marL="602704" indent="-602704" algn="l">
              <a:buFont typeface="+mj-lt"/>
              <a:buAutoNum type="arabicPeriod" startAt="2"/>
            </a:pPr>
            <a:r>
              <a:rPr lang="en-US" sz="2320" b="1"/>
              <a:t>Technology and Collaboration Services</a:t>
            </a:r>
            <a:r>
              <a:rPr lang="en-US" sz="3797"/>
              <a:t/>
            </a:r>
            <a:br>
              <a:rPr lang="en-US" sz="3797"/>
            </a:br>
            <a:r>
              <a:rPr lang="en-US" sz="2109" spc="-31"/>
              <a:t>Tell us about the quality of Web sites, online services, and technologies for collaboration</a:t>
            </a:r>
            <a:endParaRPr lang="en-US" sz="2109"/>
          </a:p>
        </p:txBody>
      </p:sp>
      <p:graphicFrame>
        <p:nvGraphicFramePr>
          <p:cNvPr id="3" name="Object 2">
            <a:extLst>
              <a:ext uri="{FF2B5EF4-FFF2-40B4-BE49-F238E27FC236}">
                <a16:creationId xmlns:a16="http://schemas.microsoft.com/office/drawing/2014/main" id="{204968AC-EAF5-0E42-8521-162B13EF1167}"/>
              </a:ext>
            </a:extLst>
          </p:cNvPr>
          <p:cNvGraphicFramePr>
            <a:graphicFrameLocks noChangeAspect="1"/>
          </p:cNvGraphicFramePr>
          <p:nvPr>
            <p:extLst>
              <p:ext uri="{D42A27DB-BD31-4B8C-83A1-F6EECF244321}">
                <p14:modId xmlns:p14="http://schemas.microsoft.com/office/powerpoint/2010/main" val="3804485899"/>
              </p:ext>
            </p:extLst>
          </p:nvPr>
        </p:nvGraphicFramePr>
        <p:xfrm>
          <a:off x="457200" y="1063229"/>
          <a:ext cx="8227562" cy="3600211"/>
        </p:xfrm>
        <a:graphic>
          <a:graphicData uri="http://schemas.openxmlformats.org/presentationml/2006/ole">
            <mc:AlternateContent xmlns:mc="http://schemas.openxmlformats.org/markup-compatibility/2006">
              <mc:Choice xmlns:v="urn:schemas-microsoft-com:vml" Requires="v">
                <p:oleObj spid="_x0000_s69728" name="Worksheet" r:id="rId4" imgW="13843000" imgH="6057900" progId="Excel.Sheet.12">
                  <p:embed/>
                </p:oleObj>
              </mc:Choice>
              <mc:Fallback>
                <p:oleObj name="Worksheet" r:id="rId4" imgW="13843000" imgH="6057900" progId="Excel.Sheet.12">
                  <p:embed/>
                  <p:pic>
                    <p:nvPicPr>
                      <p:cNvPr id="3" name="Object 2">
                        <a:extLst>
                          <a:ext uri="{FF2B5EF4-FFF2-40B4-BE49-F238E27FC236}">
                            <a16:creationId xmlns:a16="http://schemas.microsoft.com/office/drawing/2014/main" id="{204968AC-EAF5-0E42-8521-162B13EF1167}"/>
                          </a:ext>
                        </a:extLst>
                      </p:cNvPr>
                      <p:cNvPicPr/>
                      <p:nvPr/>
                    </p:nvPicPr>
                    <p:blipFill>
                      <a:blip r:embed="rId5"/>
                      <a:stretch>
                        <a:fillRect/>
                      </a:stretch>
                    </p:blipFill>
                    <p:spPr>
                      <a:xfrm>
                        <a:off x="457200" y="1063229"/>
                        <a:ext cx="8227562" cy="3600211"/>
                      </a:xfrm>
                      <a:prstGeom prst="rect">
                        <a:avLst/>
                      </a:prstGeom>
                    </p:spPr>
                  </p:pic>
                </p:oleObj>
              </mc:Fallback>
            </mc:AlternateContent>
          </a:graphicData>
        </a:graphic>
      </p:graphicFrame>
    </p:spTree>
    <p:extLst>
      <p:ext uri="{BB962C8B-B14F-4D97-AF65-F5344CB8AC3E}">
        <p14:creationId xmlns:p14="http://schemas.microsoft.com/office/powerpoint/2010/main" val="277144492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B4D2-5479-DA44-8804-47E4D66C71F7}"/>
              </a:ext>
            </a:extLst>
          </p:cNvPr>
          <p:cNvSpPr>
            <a:spLocks noGrp="1"/>
          </p:cNvSpPr>
          <p:nvPr>
            <p:ph type="title"/>
          </p:nvPr>
        </p:nvSpPr>
        <p:spPr/>
        <p:txBody>
          <a:bodyPr>
            <a:normAutofit fontScale="90000"/>
          </a:bodyPr>
          <a:lstStyle/>
          <a:p>
            <a:pPr marL="602704" indent="-602704" algn="l">
              <a:buFont typeface="+mj-lt"/>
              <a:buAutoNum type="arabicPeriod" startAt="3"/>
            </a:pPr>
            <a:r>
              <a:rPr lang="en-US" sz="2320" b="1"/>
              <a:t>Support and Training</a:t>
            </a:r>
            <a:r>
              <a:rPr lang="en-US" sz="2320"/>
              <a:t/>
            </a:r>
            <a:br>
              <a:rPr lang="en-US" sz="2320"/>
            </a:br>
            <a:r>
              <a:rPr lang="en-US" sz="2109" spc="-33"/>
              <a:t>Tell us about your experiences with those supporting your use of technology services</a:t>
            </a:r>
            <a:endParaRPr lang="en-US" sz="2109"/>
          </a:p>
        </p:txBody>
      </p:sp>
      <p:graphicFrame>
        <p:nvGraphicFramePr>
          <p:cNvPr id="3" name="Object 2">
            <a:extLst>
              <a:ext uri="{FF2B5EF4-FFF2-40B4-BE49-F238E27FC236}">
                <a16:creationId xmlns:a16="http://schemas.microsoft.com/office/drawing/2014/main" id="{AA7BCE96-CBA6-BD47-B2FF-69D85F8B92A9}"/>
              </a:ext>
            </a:extLst>
          </p:cNvPr>
          <p:cNvGraphicFramePr>
            <a:graphicFrameLocks noChangeAspect="1"/>
          </p:cNvGraphicFramePr>
          <p:nvPr>
            <p:extLst>
              <p:ext uri="{D42A27DB-BD31-4B8C-83A1-F6EECF244321}">
                <p14:modId xmlns:p14="http://schemas.microsoft.com/office/powerpoint/2010/main" val="3686501227"/>
              </p:ext>
            </p:extLst>
          </p:nvPr>
        </p:nvGraphicFramePr>
        <p:xfrm>
          <a:off x="457200" y="1063228"/>
          <a:ext cx="8224269" cy="2868691"/>
        </p:xfrm>
        <a:graphic>
          <a:graphicData uri="http://schemas.openxmlformats.org/presentationml/2006/ole">
            <mc:AlternateContent xmlns:mc="http://schemas.openxmlformats.org/markup-compatibility/2006">
              <mc:Choice xmlns:v="urn:schemas-microsoft-com:vml" Requires="v">
                <p:oleObj spid="_x0000_s71776" name="Worksheet" r:id="rId4" imgW="13944600" imgH="4864100" progId="Excel.Sheet.12">
                  <p:embed/>
                </p:oleObj>
              </mc:Choice>
              <mc:Fallback>
                <p:oleObj name="Worksheet" r:id="rId4" imgW="13944600" imgH="4864100" progId="Excel.Sheet.12">
                  <p:embed/>
                  <p:pic>
                    <p:nvPicPr>
                      <p:cNvPr id="3" name="Object 2">
                        <a:extLst>
                          <a:ext uri="{FF2B5EF4-FFF2-40B4-BE49-F238E27FC236}">
                            <a16:creationId xmlns:a16="http://schemas.microsoft.com/office/drawing/2014/main" id="{AA7BCE96-CBA6-BD47-B2FF-69D85F8B92A9}"/>
                          </a:ext>
                        </a:extLst>
                      </p:cNvPr>
                      <p:cNvPicPr/>
                      <p:nvPr/>
                    </p:nvPicPr>
                    <p:blipFill>
                      <a:blip r:embed="rId5"/>
                      <a:stretch>
                        <a:fillRect/>
                      </a:stretch>
                    </p:blipFill>
                    <p:spPr>
                      <a:xfrm>
                        <a:off x="457200" y="1063228"/>
                        <a:ext cx="8224269" cy="2868691"/>
                      </a:xfrm>
                      <a:prstGeom prst="rect">
                        <a:avLst/>
                      </a:prstGeom>
                    </p:spPr>
                  </p:pic>
                </p:oleObj>
              </mc:Fallback>
            </mc:AlternateContent>
          </a:graphicData>
        </a:graphic>
      </p:graphicFrame>
    </p:spTree>
    <p:extLst>
      <p:ext uri="{BB962C8B-B14F-4D97-AF65-F5344CB8AC3E}">
        <p14:creationId xmlns:p14="http://schemas.microsoft.com/office/powerpoint/2010/main" val="332448341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Content Placeholder 2"/>
          <p:cNvSpPr>
            <a:spLocks noGrp="1"/>
          </p:cNvSpPr>
          <p:nvPr>
            <p:ph idx="1"/>
          </p:nvPr>
        </p:nvSpPr>
        <p:spPr>
          <a:xfrm>
            <a:off x="457200" y="955399"/>
            <a:ext cx="8229600" cy="3531394"/>
          </a:xfrm>
        </p:spPr>
        <p:txBody>
          <a:bodyPr vert="horz" lIns="91440" tIns="45720" rIns="91440" bIns="45720" rtlCol="0" anchor="t">
            <a:normAutofit/>
          </a:bodyPr>
          <a:lstStyle/>
          <a:p>
            <a:pPr lvl="0"/>
            <a:endParaRPr lang="en-US" sz="2600"/>
          </a:p>
          <a:p>
            <a:endParaRPr lang="en-US"/>
          </a:p>
        </p:txBody>
      </p:sp>
      <p:sp>
        <p:nvSpPr>
          <p:cNvPr id="6" name="Title 1">
            <a:extLst>
              <a:ext uri="{FF2B5EF4-FFF2-40B4-BE49-F238E27FC236}">
                <a16:creationId xmlns:a16="http://schemas.microsoft.com/office/drawing/2014/main" id="{1170BAE4-06C3-439B-B007-061210D9B1FD}"/>
              </a:ext>
            </a:extLst>
          </p:cNvPr>
          <p:cNvSpPr txBox="1">
            <a:spLocks/>
          </p:cNvSpPr>
          <p:nvPr/>
        </p:nvSpPr>
        <p:spPr>
          <a:xfrm>
            <a:off x="754662" y="2733676"/>
            <a:ext cx="7772400" cy="10215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cap="all"/>
              <a:t>Suggestions  </a:t>
            </a:r>
          </a:p>
        </p:txBody>
      </p:sp>
      <p:sp>
        <p:nvSpPr>
          <p:cNvPr id="8" name="Text Placeholder 2">
            <a:extLst>
              <a:ext uri="{FF2B5EF4-FFF2-40B4-BE49-F238E27FC236}">
                <a16:creationId xmlns:a16="http://schemas.microsoft.com/office/drawing/2014/main" id="{D0281CB9-1B7B-445A-B37A-62CA6624E909}"/>
              </a:ext>
            </a:extLst>
          </p:cNvPr>
          <p:cNvSpPr txBox="1">
            <a:spLocks/>
          </p:cNvSpPr>
          <p:nvPr/>
        </p:nvSpPr>
        <p:spPr>
          <a:xfrm>
            <a:off x="754662" y="1608535"/>
            <a:ext cx="7772400" cy="1125140"/>
          </a:xfrm>
          <a:prstGeom prst="rect">
            <a:avLst/>
          </a:prstGeom>
        </p:spPr>
        <p:txBody>
          <a:bodyPr vert="horz" lIns="91440" tIns="45720" rIns="91440" bIns="45720" rtlCol="0" anchor="b">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a:solidFill>
                  <a:schemeClr val="tx1">
                    <a:tint val="75000"/>
                  </a:schemeClr>
                </a:solidFill>
              </a:rPr>
              <a:t>2018 </a:t>
            </a:r>
            <a:r>
              <a:rPr lang="en-US" sz="2000" err="1">
                <a:solidFill>
                  <a:schemeClr val="tx1">
                    <a:tint val="75000"/>
                  </a:schemeClr>
                </a:solidFill>
              </a:rPr>
              <a:t>TechQual</a:t>
            </a:r>
            <a:r>
              <a:rPr lang="en-US" sz="2000">
                <a:solidFill>
                  <a:schemeClr val="tx1">
                    <a:tint val="75000"/>
                  </a:schemeClr>
                </a:solidFill>
              </a:rPr>
              <a:t>+ Survey Results </a:t>
            </a:r>
          </a:p>
        </p:txBody>
      </p:sp>
    </p:spTree>
    <p:extLst>
      <p:ext uri="{BB962C8B-B14F-4D97-AF65-F5344CB8AC3E}">
        <p14:creationId xmlns:p14="http://schemas.microsoft.com/office/powerpoint/2010/main" val="3080073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a:t>Comments on the Suggestions</a:t>
            </a:r>
          </a:p>
        </p:txBody>
      </p:sp>
      <p:sp>
        <p:nvSpPr>
          <p:cNvPr id="3" name="Content Placeholder 2"/>
          <p:cNvSpPr>
            <a:spLocks noGrp="1"/>
          </p:cNvSpPr>
          <p:nvPr>
            <p:ph idx="1"/>
          </p:nvPr>
        </p:nvSpPr>
        <p:spPr>
          <a:xfrm>
            <a:off x="457200" y="955399"/>
            <a:ext cx="8229600" cy="3304951"/>
          </a:xfrm>
        </p:spPr>
        <p:txBody>
          <a:bodyPr vert="horz" lIns="91440" tIns="45720" rIns="91440" bIns="45720" rtlCol="0" anchor="t">
            <a:normAutofit lnSpcReduction="10000"/>
          </a:bodyPr>
          <a:lstStyle/>
          <a:p>
            <a:pPr lvl="0"/>
            <a:r>
              <a:rPr lang="en-US" sz="2600" dirty="0"/>
              <a:t>Some respondents clearly have cherished grudges on specific topics</a:t>
            </a:r>
            <a:endParaRPr lang="en-US" sz="2600" dirty="0">
              <a:cs typeface="Calibri"/>
            </a:endParaRPr>
          </a:p>
          <a:p>
            <a:pPr lvl="0"/>
            <a:r>
              <a:rPr lang="en-US" sz="2600" dirty="0"/>
              <a:t>Not all customer expectations are realistic</a:t>
            </a:r>
            <a:endParaRPr lang="en-US" sz="2600" dirty="0">
              <a:cs typeface="Calibri"/>
            </a:endParaRPr>
          </a:p>
          <a:p>
            <a:pPr lvl="0"/>
            <a:r>
              <a:rPr lang="en-US" sz="2600" dirty="0"/>
              <a:t>Some of the things respondents asked for already exist</a:t>
            </a:r>
            <a:endParaRPr lang="en-US" sz="2600" dirty="0">
              <a:cs typeface="Calibri"/>
            </a:endParaRPr>
          </a:p>
          <a:p>
            <a:pPr lvl="0"/>
            <a:r>
              <a:rPr lang="en-US" sz="2600" dirty="0"/>
              <a:t>As with any survey, feedback tends to be far more negative than positive – much more motivation there to respond</a:t>
            </a:r>
            <a:endParaRPr lang="en-US" sz="2600" dirty="0">
              <a:cs typeface="Calibri"/>
            </a:endParaRPr>
          </a:p>
          <a:p>
            <a:r>
              <a:rPr lang="en-US" sz="2600" dirty="0">
                <a:cs typeface="Calibri"/>
              </a:rPr>
              <a:t>This year's theme appears to be navigation</a:t>
            </a:r>
          </a:p>
          <a:p>
            <a:endParaRPr lang="en-US">
              <a:cs typeface="Calibri"/>
            </a:endParaRPr>
          </a:p>
        </p:txBody>
      </p:sp>
    </p:spTree>
    <p:extLst>
      <p:ext uri="{BB962C8B-B14F-4D97-AF65-F5344CB8AC3E}">
        <p14:creationId xmlns:p14="http://schemas.microsoft.com/office/powerpoint/2010/main" val="2887892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a:xfrm>
            <a:off x="446417" y="1102"/>
            <a:ext cx="8229600" cy="857250"/>
          </a:xfrm>
        </p:spPr>
        <p:txBody>
          <a:bodyPr/>
          <a:lstStyle/>
          <a:p>
            <a:r>
              <a:rPr lang="en-US"/>
              <a:t>Suggestion Themes</a:t>
            </a:r>
          </a:p>
        </p:txBody>
      </p:sp>
      <p:sp>
        <p:nvSpPr>
          <p:cNvPr id="3" name="Content Placeholder 2"/>
          <p:cNvSpPr>
            <a:spLocks noGrp="1"/>
          </p:cNvSpPr>
          <p:nvPr>
            <p:ph idx="1"/>
          </p:nvPr>
        </p:nvSpPr>
        <p:spPr>
          <a:xfrm>
            <a:off x="446417" y="973708"/>
            <a:ext cx="8229600" cy="3394472"/>
          </a:xfrm>
        </p:spPr>
        <p:txBody>
          <a:bodyPr numCol="3">
            <a:normAutofit fontScale="70000" lnSpcReduction="20000"/>
          </a:bodyPr>
          <a:lstStyle/>
          <a:p>
            <a:pPr marL="0" indent="0">
              <a:buNone/>
            </a:pPr>
            <a:r>
              <a:rPr lang="en-US" sz="3100"/>
              <a:t>Positive Comments 	</a:t>
            </a:r>
          </a:p>
          <a:p>
            <a:pPr marL="0" indent="0">
              <a:buNone/>
            </a:pPr>
            <a:r>
              <a:rPr lang="en-US" sz="3100"/>
              <a:t>Campus Solutions	</a:t>
            </a:r>
          </a:p>
          <a:p>
            <a:pPr marL="0" indent="0">
              <a:buNone/>
            </a:pPr>
            <a:r>
              <a:rPr lang="en-US" sz="3100"/>
              <a:t>Cherwell/IT Help    	</a:t>
            </a:r>
          </a:p>
          <a:p>
            <a:pPr marL="0" indent="0">
              <a:buNone/>
            </a:pPr>
            <a:r>
              <a:rPr lang="en-US" sz="3100" err="1"/>
              <a:t>Cognos</a:t>
            </a:r>
            <a:r>
              <a:rPr lang="en-US" sz="3100"/>
              <a:t>	</a:t>
            </a:r>
          </a:p>
          <a:p>
            <a:pPr marL="0" indent="0">
              <a:buNone/>
            </a:pPr>
            <a:r>
              <a:rPr lang="en-US" sz="3100" err="1"/>
              <a:t>iPeople</a:t>
            </a:r>
            <a:r>
              <a:rPr lang="en-US" sz="3100"/>
              <a:t>				</a:t>
            </a:r>
          </a:p>
          <a:p>
            <a:pPr marL="0" indent="0">
              <a:buNone/>
            </a:pPr>
            <a:r>
              <a:rPr lang="en-US" sz="3100" err="1"/>
              <a:t>ReggieNet</a:t>
            </a:r>
            <a:r>
              <a:rPr lang="en-US" sz="3100"/>
              <a:t>		</a:t>
            </a:r>
          </a:p>
          <a:p>
            <a:pPr marL="0" indent="0">
              <a:buNone/>
            </a:pPr>
            <a:r>
              <a:rPr lang="en-US" sz="3100" err="1"/>
              <a:t>WiFi</a:t>
            </a:r>
            <a:r>
              <a:rPr lang="en-US" sz="3100"/>
              <a:t>			</a:t>
            </a:r>
          </a:p>
          <a:p>
            <a:pPr marL="0" indent="0">
              <a:buNone/>
            </a:pPr>
            <a:r>
              <a:rPr lang="en-US" sz="3100"/>
              <a:t>Network Performance</a:t>
            </a:r>
          </a:p>
          <a:p>
            <a:pPr marL="0" indent="0">
              <a:buNone/>
            </a:pPr>
            <a:r>
              <a:rPr lang="en-US" sz="3100"/>
              <a:t>Cellular Service			</a:t>
            </a:r>
          </a:p>
          <a:p>
            <a:pPr marL="0" indent="0">
              <a:buNone/>
            </a:pPr>
            <a:r>
              <a:rPr lang="en-US" sz="3100"/>
              <a:t>O365/Collaboration Tools	</a:t>
            </a:r>
          </a:p>
          <a:p>
            <a:pPr marL="0" indent="0">
              <a:buNone/>
            </a:pPr>
            <a:r>
              <a:rPr lang="en-US" sz="3100"/>
              <a:t>Learning Spaces	</a:t>
            </a:r>
          </a:p>
          <a:p>
            <a:pPr marL="0" indent="0">
              <a:buNone/>
            </a:pPr>
            <a:r>
              <a:rPr lang="en-US" sz="3100"/>
              <a:t>My.IllinoisState.edu</a:t>
            </a:r>
          </a:p>
          <a:p>
            <a:pPr marL="0" indent="0">
              <a:buNone/>
            </a:pPr>
            <a:r>
              <a:rPr lang="en-US" sz="3100"/>
              <a:t>Web sites			</a:t>
            </a:r>
          </a:p>
          <a:p>
            <a:pPr marL="0" indent="0">
              <a:buNone/>
            </a:pPr>
            <a:r>
              <a:rPr lang="en-US" sz="3100"/>
              <a:t>Technology Training	</a:t>
            </a:r>
          </a:p>
          <a:p>
            <a:pPr marL="0" indent="0">
              <a:buNone/>
            </a:pPr>
            <a:r>
              <a:rPr lang="en-US" sz="3100"/>
              <a:t>Knowledgeable staff</a:t>
            </a:r>
          </a:p>
          <a:p>
            <a:pPr marL="0" indent="0">
              <a:buNone/>
            </a:pPr>
            <a:r>
              <a:rPr lang="en-US" sz="3100"/>
              <a:t>Timely response</a:t>
            </a:r>
          </a:p>
          <a:p>
            <a:pPr marL="0" indent="0">
              <a:buNone/>
            </a:pPr>
            <a:endParaRPr lang="en-US" sz="3100"/>
          </a:p>
          <a:p>
            <a:pPr marL="0" indent="0">
              <a:buNone/>
            </a:pPr>
            <a:endParaRPr lang="en-US" sz="3100"/>
          </a:p>
          <a:p>
            <a:pPr marL="0" indent="0">
              <a:buNone/>
            </a:pPr>
            <a:r>
              <a:rPr lang="en-US" sz="3100">
                <a:solidFill>
                  <a:srgbClr val="FF0000"/>
                </a:solidFill>
              </a:rPr>
              <a:t>Access to Data</a:t>
            </a:r>
          </a:p>
          <a:p>
            <a:pPr marL="0" indent="0">
              <a:buNone/>
            </a:pPr>
            <a:r>
              <a:rPr lang="en-US" sz="3100">
                <a:solidFill>
                  <a:srgbClr val="FF0000"/>
                </a:solidFill>
              </a:rPr>
              <a:t>Site Navigation		</a:t>
            </a:r>
          </a:p>
          <a:p>
            <a:pPr marL="0" indent="0">
              <a:buNone/>
            </a:pPr>
            <a:r>
              <a:rPr lang="en-US" sz="3100">
                <a:solidFill>
                  <a:srgbClr val="FF0000"/>
                </a:solidFill>
              </a:rPr>
              <a:t>UX/UI</a:t>
            </a:r>
          </a:p>
          <a:p>
            <a:pPr marL="0" indent="0">
              <a:buNone/>
            </a:pPr>
            <a:r>
              <a:rPr lang="en-US" sz="3100">
                <a:solidFill>
                  <a:srgbClr val="FF0000"/>
                </a:solidFill>
              </a:rPr>
              <a:t>Tech Alerts			</a:t>
            </a:r>
          </a:p>
          <a:p>
            <a:pPr marL="0" indent="0">
              <a:buNone/>
            </a:pPr>
            <a:r>
              <a:rPr lang="en-US" sz="3100">
                <a:solidFill>
                  <a:srgbClr val="FF0000"/>
                </a:solidFill>
              </a:rPr>
              <a:t>Not current/modern</a:t>
            </a:r>
          </a:p>
          <a:p>
            <a:pPr marL="0" indent="0">
              <a:buNone/>
            </a:pPr>
            <a:r>
              <a:rPr lang="en-US" sz="3100">
                <a:solidFill>
                  <a:srgbClr val="FF0000"/>
                </a:solidFill>
              </a:rPr>
              <a:t>Nostalgia for Old Systems</a:t>
            </a:r>
          </a:p>
          <a:p>
            <a:pPr marL="0" indent="0">
              <a:buNone/>
            </a:pPr>
            <a:endParaRPr lang="en-US"/>
          </a:p>
        </p:txBody>
      </p:sp>
    </p:spTree>
    <p:extLst>
      <p:ext uri="{BB962C8B-B14F-4D97-AF65-F5344CB8AC3E}">
        <p14:creationId xmlns:p14="http://schemas.microsoft.com/office/powerpoint/2010/main" val="14910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8" end="18"/>
                                            </p:txEl>
                                          </p:spTgt>
                                        </p:tgtEl>
                                        <p:attrNameLst>
                                          <p:attrName>style.visibility</p:attrName>
                                        </p:attrNameLst>
                                      </p:cBhvr>
                                      <p:to>
                                        <p:strVal val="visible"/>
                                      </p:to>
                                    </p:set>
                                    <p:animEffect transition="in" filter="fade">
                                      <p:cBhvr>
                                        <p:cTn id="7" dur="1000"/>
                                        <p:tgtEl>
                                          <p:spTgt spid="3">
                                            <p:txEl>
                                              <p:pRg st="18" end="18"/>
                                            </p:txEl>
                                          </p:spTgt>
                                        </p:tgtEl>
                                      </p:cBhvr>
                                    </p:animEffect>
                                    <p:anim calcmode="lin" valueType="num">
                                      <p:cBhvr>
                                        <p:cTn id="8"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8" end="1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9" end="19"/>
                                            </p:txEl>
                                          </p:spTgt>
                                        </p:tgtEl>
                                        <p:attrNameLst>
                                          <p:attrName>style.visibility</p:attrName>
                                        </p:attrNameLst>
                                      </p:cBhvr>
                                      <p:to>
                                        <p:strVal val="visible"/>
                                      </p:to>
                                    </p:set>
                                    <p:animEffect transition="in" filter="fade">
                                      <p:cBhvr>
                                        <p:cTn id="12" dur="1000"/>
                                        <p:tgtEl>
                                          <p:spTgt spid="3">
                                            <p:txEl>
                                              <p:pRg st="19" end="19"/>
                                            </p:txEl>
                                          </p:spTgt>
                                        </p:tgtEl>
                                      </p:cBhvr>
                                    </p:animEffect>
                                    <p:anim calcmode="lin" valueType="num">
                                      <p:cBhvr>
                                        <p:cTn id="13"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9" end="19"/>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0" end="20"/>
                                            </p:txEl>
                                          </p:spTgt>
                                        </p:tgtEl>
                                        <p:attrNameLst>
                                          <p:attrName>style.visibility</p:attrName>
                                        </p:attrNameLst>
                                      </p:cBhvr>
                                      <p:to>
                                        <p:strVal val="visible"/>
                                      </p:to>
                                    </p:set>
                                    <p:animEffect transition="in" filter="fade">
                                      <p:cBhvr>
                                        <p:cTn id="17" dur="1000"/>
                                        <p:tgtEl>
                                          <p:spTgt spid="3">
                                            <p:txEl>
                                              <p:pRg st="20" end="20"/>
                                            </p:txEl>
                                          </p:spTgt>
                                        </p:tgtEl>
                                      </p:cBhvr>
                                    </p:animEffect>
                                    <p:anim calcmode="lin" valueType="num">
                                      <p:cBhvr>
                                        <p:cTn id="18"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0" end="2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1" end="21"/>
                                            </p:txEl>
                                          </p:spTgt>
                                        </p:tgtEl>
                                        <p:attrNameLst>
                                          <p:attrName>style.visibility</p:attrName>
                                        </p:attrNameLst>
                                      </p:cBhvr>
                                      <p:to>
                                        <p:strVal val="visible"/>
                                      </p:to>
                                    </p:set>
                                    <p:animEffect transition="in" filter="fade">
                                      <p:cBhvr>
                                        <p:cTn id="22" dur="1000"/>
                                        <p:tgtEl>
                                          <p:spTgt spid="3">
                                            <p:txEl>
                                              <p:pRg st="21" end="21"/>
                                            </p:txEl>
                                          </p:spTgt>
                                        </p:tgtEl>
                                      </p:cBhvr>
                                    </p:animEffect>
                                    <p:anim calcmode="lin" valueType="num">
                                      <p:cBhvr>
                                        <p:cTn id="23" dur="1000" fill="hold"/>
                                        <p:tgtEl>
                                          <p:spTgt spid="3">
                                            <p:txEl>
                                              <p:pRg st="21" end="2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1" end="2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2" end="22"/>
                                            </p:txEl>
                                          </p:spTgt>
                                        </p:tgtEl>
                                        <p:attrNameLst>
                                          <p:attrName>style.visibility</p:attrName>
                                        </p:attrNameLst>
                                      </p:cBhvr>
                                      <p:to>
                                        <p:strVal val="visible"/>
                                      </p:to>
                                    </p:set>
                                    <p:animEffect transition="in" filter="fade">
                                      <p:cBhvr>
                                        <p:cTn id="27" dur="1000"/>
                                        <p:tgtEl>
                                          <p:spTgt spid="3">
                                            <p:txEl>
                                              <p:pRg st="22" end="22"/>
                                            </p:txEl>
                                          </p:spTgt>
                                        </p:tgtEl>
                                      </p:cBhvr>
                                    </p:animEffect>
                                    <p:anim calcmode="lin" valueType="num">
                                      <p:cBhvr>
                                        <p:cTn id="28" dur="1000" fill="hold"/>
                                        <p:tgtEl>
                                          <p:spTgt spid="3">
                                            <p:txEl>
                                              <p:pRg st="22" end="2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2" end="2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23" end="23"/>
                                            </p:txEl>
                                          </p:spTgt>
                                        </p:tgtEl>
                                        <p:attrNameLst>
                                          <p:attrName>style.visibility</p:attrName>
                                        </p:attrNameLst>
                                      </p:cBhvr>
                                      <p:to>
                                        <p:strVal val="visible"/>
                                      </p:to>
                                    </p:set>
                                    <p:animEffect transition="in" filter="fade">
                                      <p:cBhvr>
                                        <p:cTn id="32" dur="1000"/>
                                        <p:tgtEl>
                                          <p:spTgt spid="3">
                                            <p:txEl>
                                              <p:pRg st="23" end="23"/>
                                            </p:txEl>
                                          </p:spTgt>
                                        </p:tgtEl>
                                      </p:cBhvr>
                                    </p:animEffect>
                                    <p:anim calcmode="lin" valueType="num">
                                      <p:cBhvr>
                                        <p:cTn id="33" dur="1000" fill="hold"/>
                                        <p:tgtEl>
                                          <p:spTgt spid="3">
                                            <p:txEl>
                                              <p:pRg st="23" end="2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3" end="2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graphicFrame>
        <p:nvGraphicFramePr>
          <p:cNvPr id="9" name="Content Placeholder 8"/>
          <p:cNvGraphicFramePr>
            <a:graphicFrameLocks noGrp="1"/>
          </p:cNvGraphicFramePr>
          <p:nvPr>
            <p:ph idx="1"/>
            <p:extLst>
              <p:ext uri="{D42A27DB-BD31-4B8C-83A1-F6EECF244321}">
                <p14:modId xmlns:p14="http://schemas.microsoft.com/office/powerpoint/2010/main" val="1503638993"/>
              </p:ext>
            </p:extLst>
          </p:nvPr>
        </p:nvGraphicFramePr>
        <p:xfrm>
          <a:off x="1411" y="-1014"/>
          <a:ext cx="9339869" cy="4386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44295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3063354421"/>
              </p:ext>
            </p:extLst>
          </p:nvPr>
        </p:nvGraphicFramePr>
        <p:xfrm>
          <a:off x="3380" y="379256"/>
          <a:ext cx="9227045" cy="4056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61734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CD72C-1DDC-1649-8350-52EFB5C117A4}"/>
              </a:ext>
            </a:extLst>
          </p:cNvPr>
          <p:cNvSpPr>
            <a:spLocks noGrp="1"/>
          </p:cNvSpPr>
          <p:nvPr>
            <p:ph type="title"/>
          </p:nvPr>
        </p:nvSpPr>
        <p:spPr>
          <a:xfrm>
            <a:off x="457201" y="376576"/>
            <a:ext cx="6858000" cy="889207"/>
          </a:xfrm>
        </p:spPr>
        <p:txBody>
          <a:bodyPr anchor="ctr"/>
          <a:lstStyle/>
          <a:p>
            <a:pPr algn="l"/>
            <a:r>
              <a:rPr lang="en-US"/>
              <a:t>Survey Format</a:t>
            </a:r>
          </a:p>
        </p:txBody>
      </p:sp>
      <p:sp>
        <p:nvSpPr>
          <p:cNvPr id="3" name="Text Placeholder 2">
            <a:extLst>
              <a:ext uri="{FF2B5EF4-FFF2-40B4-BE49-F238E27FC236}">
                <a16:creationId xmlns:a16="http://schemas.microsoft.com/office/drawing/2014/main" id="{E257ED9E-CA20-114E-8047-81CF77B24A24}"/>
              </a:ext>
            </a:extLst>
          </p:cNvPr>
          <p:cNvSpPr>
            <a:spLocks noGrp="1"/>
          </p:cNvSpPr>
          <p:nvPr>
            <p:ph type="body" idx="1"/>
          </p:nvPr>
        </p:nvSpPr>
        <p:spPr/>
        <p:txBody>
          <a:bodyPr anchor="ctr">
            <a:normAutofit lnSpcReduction="10000"/>
          </a:bodyPr>
          <a:lstStyle/>
          <a:p>
            <a:pPr marL="0" indent="0">
              <a:buNone/>
            </a:pPr>
            <a:r>
              <a:rPr lang="en-US"/>
              <a:t>Four Sections of 4-5 questions each on:</a:t>
            </a:r>
          </a:p>
          <a:p>
            <a:pPr marL="734624" lvl="1" indent="-391758">
              <a:buFont typeface="+mj-lt"/>
              <a:buAutoNum type="arabicPeriod"/>
            </a:pPr>
            <a:r>
              <a:rPr lang="en-US"/>
              <a:t>Connectivity and Access</a:t>
            </a:r>
          </a:p>
          <a:p>
            <a:pPr marL="734624" lvl="1" indent="-391758">
              <a:buFont typeface="+mj-lt"/>
              <a:buAutoNum type="arabicPeriod"/>
            </a:pPr>
            <a:r>
              <a:rPr lang="en-US"/>
              <a:t>Technology and Collaboration Services</a:t>
            </a:r>
          </a:p>
          <a:p>
            <a:pPr marL="734624" lvl="1" indent="-391758">
              <a:buFont typeface="+mj-lt"/>
              <a:buAutoNum type="arabicPeriod"/>
            </a:pPr>
            <a:r>
              <a:rPr lang="en-US"/>
              <a:t>Support and Training</a:t>
            </a:r>
          </a:p>
          <a:p>
            <a:pPr marL="734624" lvl="1" indent="-391758">
              <a:buFont typeface="+mj-lt"/>
              <a:buAutoNum type="arabicPeriod"/>
            </a:pPr>
            <a:r>
              <a:rPr lang="en-US"/>
              <a:t>Quality of IT Services (new this year)</a:t>
            </a:r>
          </a:p>
        </p:txBody>
      </p:sp>
    </p:spTree>
    <p:extLst>
      <p:ext uri="{BB962C8B-B14F-4D97-AF65-F5344CB8AC3E}">
        <p14:creationId xmlns:p14="http://schemas.microsoft.com/office/powerpoint/2010/main" val="270653393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a:t>Reporting on Progress</a:t>
            </a:r>
          </a:p>
        </p:txBody>
      </p:sp>
      <p:pic>
        <p:nvPicPr>
          <p:cNvPr id="5" name="Content Placeholder 4"/>
          <p:cNvPicPr>
            <a:picLocks noGrp="1" noChangeAspect="1"/>
          </p:cNvPicPr>
          <p:nvPr>
            <p:ph idx="1"/>
          </p:nvPr>
        </p:nvPicPr>
        <p:blipFill>
          <a:blip r:embed="rId4"/>
          <a:stretch>
            <a:fillRect/>
          </a:stretch>
        </p:blipFill>
        <p:spPr>
          <a:xfrm>
            <a:off x="4283320" y="1318303"/>
            <a:ext cx="4293927" cy="3394075"/>
          </a:xfrm>
          <a:prstGeom prst="rect">
            <a:avLst/>
          </a:prstGeom>
        </p:spPr>
      </p:pic>
      <p:sp>
        <p:nvSpPr>
          <p:cNvPr id="6" name="TextBox 5"/>
          <p:cNvSpPr txBox="1"/>
          <p:nvPr/>
        </p:nvSpPr>
        <p:spPr>
          <a:xfrm>
            <a:off x="457200" y="2647666"/>
            <a:ext cx="3667286" cy="369332"/>
          </a:xfrm>
          <a:prstGeom prst="rect">
            <a:avLst/>
          </a:prstGeom>
          <a:noFill/>
        </p:spPr>
        <p:txBody>
          <a:bodyPr wrap="none" rtlCol="0">
            <a:spAutoFit/>
          </a:bodyPr>
          <a:lstStyle/>
          <a:p>
            <a:r>
              <a:rPr lang="en-US"/>
              <a:t>itgovernance.IllinoisState.edu/survey</a:t>
            </a:r>
          </a:p>
        </p:txBody>
      </p:sp>
    </p:spTree>
    <p:extLst>
      <p:ext uri="{BB962C8B-B14F-4D97-AF65-F5344CB8AC3E}">
        <p14:creationId xmlns:p14="http://schemas.microsoft.com/office/powerpoint/2010/main" val="2141548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a:t>Accentuate the Positive - Samples</a:t>
            </a:r>
          </a:p>
        </p:txBody>
      </p:sp>
      <p:sp>
        <p:nvSpPr>
          <p:cNvPr id="3" name="Content Placeholder 2"/>
          <p:cNvSpPr>
            <a:spLocks noGrp="1"/>
          </p:cNvSpPr>
          <p:nvPr>
            <p:ph idx="1"/>
          </p:nvPr>
        </p:nvSpPr>
        <p:spPr>
          <a:xfrm>
            <a:off x="457200" y="955343"/>
            <a:ext cx="8229600" cy="3639280"/>
          </a:xfrm>
        </p:spPr>
        <p:txBody>
          <a:bodyPr>
            <a:normAutofit/>
          </a:bodyPr>
          <a:lstStyle/>
          <a:p>
            <a:r>
              <a:rPr lang="en-US" sz="2000"/>
              <a:t>I work in a lower level where students and faculty on some carriers have poor reception. That has definitely improved over the last couple of years.</a:t>
            </a:r>
          </a:p>
          <a:p>
            <a:r>
              <a:rPr lang="en-US" sz="2000"/>
              <a:t>Most websites, including the new ISU website are very easy to use and look modern. Most websites for the Colleges look good. Sites like My.Illinoisstate.edu work great and are easy to use. </a:t>
            </a:r>
          </a:p>
          <a:p>
            <a:r>
              <a:rPr lang="en-US" sz="2000"/>
              <a:t>Tech team responds to my questions/problems in a very timely manner. They are very, very polite, understanding, not condescending, and solve my problems. </a:t>
            </a:r>
          </a:p>
          <a:p>
            <a:r>
              <a:rPr lang="en-US" sz="2000"/>
              <a:t>I really like the Microsoft 365 platform and especially </a:t>
            </a:r>
            <a:r>
              <a:rPr lang="en-US" sz="2000" err="1"/>
              <a:t>onedrive</a:t>
            </a:r>
            <a:r>
              <a:rPr lang="en-US" sz="2000"/>
              <a:t> which my fellow students and I use all the time to collaborate on documents. </a:t>
            </a:r>
          </a:p>
        </p:txBody>
      </p:sp>
    </p:spTree>
    <p:extLst>
      <p:ext uri="{BB962C8B-B14F-4D97-AF65-F5344CB8AC3E}">
        <p14:creationId xmlns:p14="http://schemas.microsoft.com/office/powerpoint/2010/main" val="2373771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fontScale="90000"/>
          </a:bodyPr>
          <a:lstStyle/>
          <a:p>
            <a:r>
              <a:rPr lang="en-US"/>
              <a:t>Accentuate the Positive - Takeaways</a:t>
            </a:r>
          </a:p>
        </p:txBody>
      </p:sp>
      <p:sp>
        <p:nvSpPr>
          <p:cNvPr id="3" name="Content Placeholder 2"/>
          <p:cNvSpPr>
            <a:spLocks noGrp="1"/>
          </p:cNvSpPr>
          <p:nvPr>
            <p:ph idx="1"/>
          </p:nvPr>
        </p:nvSpPr>
        <p:spPr/>
        <p:txBody>
          <a:bodyPr/>
          <a:lstStyle/>
          <a:p>
            <a:r>
              <a:rPr lang="en-US" sz="2800"/>
              <a:t>Several comments praising specific IT staff and/or IT teams – “my team is awesome!”</a:t>
            </a:r>
          </a:p>
          <a:p>
            <a:r>
              <a:rPr lang="en-US" sz="2800"/>
              <a:t>Some backhanded compliments – “some of the new tools are nice”</a:t>
            </a:r>
          </a:p>
          <a:p>
            <a:r>
              <a:rPr lang="en-US" sz="2800"/>
              <a:t>Recognition of improvement over time is important here, people are paying attention</a:t>
            </a:r>
          </a:p>
          <a:p>
            <a:endParaRPr lang="en-US"/>
          </a:p>
        </p:txBody>
      </p:sp>
    </p:spTree>
    <p:extLst>
      <p:ext uri="{BB962C8B-B14F-4D97-AF65-F5344CB8AC3E}">
        <p14:creationId xmlns:p14="http://schemas.microsoft.com/office/powerpoint/2010/main" val="3091643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Campus Solutions - Samples</a:t>
            </a:r>
          </a:p>
        </p:txBody>
      </p:sp>
      <p:sp>
        <p:nvSpPr>
          <p:cNvPr id="3" name="Content Placeholder 2"/>
          <p:cNvSpPr>
            <a:spLocks noGrp="1"/>
          </p:cNvSpPr>
          <p:nvPr>
            <p:ph idx="1"/>
          </p:nvPr>
        </p:nvSpPr>
        <p:spPr>
          <a:xfrm>
            <a:off x="457200" y="955343"/>
            <a:ext cx="8229600" cy="3639280"/>
          </a:xfrm>
        </p:spPr>
        <p:txBody>
          <a:bodyPr>
            <a:normAutofit fontScale="70000" lnSpcReduction="20000"/>
          </a:bodyPr>
          <a:lstStyle/>
          <a:p>
            <a:r>
              <a:rPr lang="en-US"/>
              <a:t>It's clunky and requires users to go through a lot of screens, which takes longer - data is scattered and not particularly intuitive. </a:t>
            </a:r>
          </a:p>
          <a:p>
            <a:r>
              <a:rPr lang="en-US"/>
              <a:t>Can't get the information we need, which used to be available on the Mainframe. </a:t>
            </a:r>
          </a:p>
          <a:p>
            <a:r>
              <a:rPr lang="en-US"/>
              <a:t>It can be pretty slow and is not very intuitive for students ( or advisors). The process of registration is particularly poor. </a:t>
            </a:r>
          </a:p>
          <a:p>
            <a:r>
              <a:rPr lang="en-US"/>
              <a:t>Outages form CS/Oracle are still much too frequent, despite our complaints to Oracle. </a:t>
            </a:r>
          </a:p>
          <a:p>
            <a:r>
              <a:rPr lang="en-US"/>
              <a:t>The conversion from a mainframe SIS to Campus Solutions/data warehouse has caused our work to be substantially more difficult and has slowed our response time.</a:t>
            </a:r>
          </a:p>
          <a:p>
            <a:endParaRPr lang="en-US"/>
          </a:p>
          <a:p>
            <a:endParaRPr lang="en-US" sz="2000"/>
          </a:p>
        </p:txBody>
      </p:sp>
    </p:spTree>
    <p:extLst>
      <p:ext uri="{BB962C8B-B14F-4D97-AF65-F5344CB8AC3E}">
        <p14:creationId xmlns:p14="http://schemas.microsoft.com/office/powerpoint/2010/main" val="2760166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Campus Solutions - Takeaways</a:t>
            </a:r>
          </a:p>
        </p:txBody>
      </p:sp>
      <p:sp>
        <p:nvSpPr>
          <p:cNvPr id="3" name="Content Placeholder 2"/>
          <p:cNvSpPr>
            <a:spLocks noGrp="1"/>
          </p:cNvSpPr>
          <p:nvPr>
            <p:ph idx="1"/>
          </p:nvPr>
        </p:nvSpPr>
        <p:spPr/>
        <p:txBody>
          <a:bodyPr>
            <a:normAutofit/>
          </a:bodyPr>
          <a:lstStyle/>
          <a:p>
            <a:r>
              <a:rPr lang="en-US" sz="2200"/>
              <a:t>LEAP casts a long shadow – still some deep resentments about choices made in the process</a:t>
            </a:r>
          </a:p>
          <a:p>
            <a:r>
              <a:rPr lang="en-US" sz="2200"/>
              <a:t>General feeling of slow performance</a:t>
            </a:r>
          </a:p>
          <a:p>
            <a:r>
              <a:rPr lang="en-US" sz="2200"/>
              <a:t>Concerns/confusion over data access, particularly compared to past access</a:t>
            </a:r>
          </a:p>
          <a:p>
            <a:r>
              <a:rPr lang="en-US" sz="2200"/>
              <a:t>Interface frequently described as “clunky” or “not intuitive” </a:t>
            </a:r>
          </a:p>
          <a:p>
            <a:r>
              <a:rPr lang="en-US" sz="2200"/>
              <a:t>Navigation issues mentioned frequently as a separate issue from interface</a:t>
            </a:r>
          </a:p>
        </p:txBody>
      </p:sp>
    </p:spTree>
    <p:extLst>
      <p:ext uri="{BB962C8B-B14F-4D97-AF65-F5344CB8AC3E}">
        <p14:creationId xmlns:p14="http://schemas.microsoft.com/office/powerpoint/2010/main" val="2229785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a:xfrm>
            <a:off x="457200" y="44234"/>
            <a:ext cx="8229600" cy="857250"/>
          </a:xfrm>
        </p:spPr>
        <p:txBody>
          <a:bodyPr>
            <a:normAutofit/>
          </a:bodyPr>
          <a:lstStyle/>
          <a:p>
            <a:r>
              <a:rPr lang="en-US"/>
              <a:t>Campus Solutions - Progress</a:t>
            </a:r>
          </a:p>
        </p:txBody>
      </p:sp>
      <p:sp>
        <p:nvSpPr>
          <p:cNvPr id="3" name="Content Placeholder 2"/>
          <p:cNvSpPr>
            <a:spLocks noGrp="1"/>
          </p:cNvSpPr>
          <p:nvPr>
            <p:ph idx="1"/>
          </p:nvPr>
        </p:nvSpPr>
        <p:spPr>
          <a:xfrm>
            <a:off x="457200" y="909009"/>
            <a:ext cx="8229600" cy="3631699"/>
          </a:xfrm>
        </p:spPr>
        <p:txBody>
          <a:bodyPr vert="horz" lIns="91440" tIns="45720" rIns="91440" bIns="45720" rtlCol="0" anchor="t">
            <a:normAutofit fontScale="55000" lnSpcReduction="20000"/>
          </a:bodyPr>
          <a:lstStyle/>
          <a:p>
            <a:r>
              <a:rPr lang="en-US"/>
              <a:t>Improved Class Roster functionality in My.IllinoisState.edu, including showing enrollment counts</a:t>
            </a:r>
            <a:endParaRPr lang="en-US">
              <a:cs typeface="Calibri"/>
            </a:endParaRPr>
          </a:p>
          <a:p>
            <a:r>
              <a:rPr lang="en-US"/>
              <a:t>Established focus groups including students, faculty and advisors to give input on new functionality – this group helped define the new home pages for Campus Solutions and quicker access to frequently used features</a:t>
            </a:r>
            <a:endParaRPr lang="en-US">
              <a:cs typeface="Calibri"/>
            </a:endParaRPr>
          </a:p>
          <a:p>
            <a:r>
              <a:rPr lang="en-US"/>
              <a:t>Completed an upgrade to Campus Solutions that included several mobile-friendly features and options</a:t>
            </a:r>
            <a:endParaRPr lang="en-US">
              <a:cs typeface="Calibri"/>
            </a:endParaRPr>
          </a:p>
          <a:p>
            <a:r>
              <a:rPr lang="en-US"/>
              <a:t>Completing a pilot of automated waitlist functionality for course registration for a select number of courses</a:t>
            </a:r>
            <a:endParaRPr lang="en-US">
              <a:cs typeface="Calibri"/>
            </a:endParaRPr>
          </a:p>
          <a:p>
            <a:r>
              <a:rPr lang="en-US"/>
              <a:t>Increased security for sensitive employee data</a:t>
            </a:r>
            <a:endParaRPr lang="en-US">
              <a:cs typeface="Calibri"/>
            </a:endParaRPr>
          </a:p>
          <a:p>
            <a:r>
              <a:rPr lang="en-US"/>
              <a:t>Integrated Appointment Manager into Campus Solutions and My.IllinoisState.edu</a:t>
            </a:r>
            <a:endParaRPr lang="en-US">
              <a:cs typeface="Calibri"/>
            </a:endParaRPr>
          </a:p>
          <a:p>
            <a:r>
              <a:rPr lang="en-US"/>
              <a:t>Added Health and Safety Tracking to iPeople</a:t>
            </a:r>
          </a:p>
        </p:txBody>
      </p:sp>
    </p:spTree>
    <p:extLst>
      <p:ext uri="{BB962C8B-B14F-4D97-AF65-F5344CB8AC3E}">
        <p14:creationId xmlns:p14="http://schemas.microsoft.com/office/powerpoint/2010/main" val="4117679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Cherwell/IT Help - Samples</a:t>
            </a:r>
          </a:p>
        </p:txBody>
      </p:sp>
      <p:sp>
        <p:nvSpPr>
          <p:cNvPr id="3" name="Content Placeholder 2"/>
          <p:cNvSpPr>
            <a:spLocks noGrp="1"/>
          </p:cNvSpPr>
          <p:nvPr>
            <p:ph idx="1"/>
          </p:nvPr>
        </p:nvSpPr>
        <p:spPr>
          <a:xfrm>
            <a:off x="457200" y="955343"/>
            <a:ext cx="8229600" cy="3639280"/>
          </a:xfrm>
        </p:spPr>
        <p:txBody>
          <a:bodyPr vert="horz" lIns="91440" tIns="45720" rIns="91440" bIns="45720" rtlCol="0" anchor="t">
            <a:normAutofit fontScale="70000" lnSpcReduction="20000"/>
          </a:bodyPr>
          <a:lstStyle/>
          <a:p>
            <a:r>
              <a:rPr lang="en-US"/>
              <a:t>The online knowledge </a:t>
            </a:r>
            <a:r>
              <a:rPr lang="en-US">
                <a:cs typeface="Calibri"/>
              </a:rPr>
              <a:t>base</a:t>
            </a:r>
            <a:r>
              <a:rPr lang="en-US"/>
              <a:t> is not great. </a:t>
            </a:r>
            <a:r>
              <a:rPr lang="en-US">
                <a:cs typeface="Calibri"/>
              </a:rPr>
              <a:t>When searching for simple things</a:t>
            </a:r>
            <a:r>
              <a:rPr lang="en-US"/>
              <a:t>, it seems to bring up irrelevant articles.</a:t>
            </a:r>
          </a:p>
          <a:p>
            <a:r>
              <a:rPr lang="en-US"/>
              <a:t>The ticket system is an unnecessarily complicated labyrinth that is very frustrating to use. </a:t>
            </a:r>
            <a:r>
              <a:rPr lang="en-US">
                <a:cs typeface="Calibri"/>
              </a:rPr>
              <a:t>Why can't I just make a call when I have </a:t>
            </a:r>
            <a:r>
              <a:rPr lang="en-US"/>
              <a:t>a problem?</a:t>
            </a:r>
          </a:p>
          <a:p>
            <a:r>
              <a:rPr lang="en-US">
                <a:cs typeface="Calibri"/>
              </a:rPr>
              <a:t>Just too hard to navigate and find quick keywords to help with problems. </a:t>
            </a:r>
          </a:p>
          <a:p>
            <a:r>
              <a:rPr lang="en-US">
                <a:cs typeface="Calibri"/>
              </a:rPr>
              <a:t>UI is not good. Not easily searchable for topics I am looking for.</a:t>
            </a:r>
          </a:p>
          <a:p>
            <a:r>
              <a:rPr lang="en-US">
                <a:cs typeface="Calibri"/>
              </a:rPr>
              <a:t>the ITHelp site has lots of information, but finding what you need is often complicated and time consuming.</a:t>
            </a:r>
          </a:p>
          <a:p>
            <a:endParaRPr lang="en-US">
              <a:cs typeface="Calibri"/>
            </a:endParaRPr>
          </a:p>
          <a:p>
            <a:endParaRPr lang="en-US">
              <a:cs typeface="Calibri"/>
            </a:endParaRPr>
          </a:p>
          <a:p>
            <a:endParaRPr lang="en-US" sz="2000">
              <a:cs typeface="Calibri"/>
            </a:endParaRPr>
          </a:p>
        </p:txBody>
      </p:sp>
    </p:spTree>
    <p:extLst>
      <p:ext uri="{BB962C8B-B14F-4D97-AF65-F5344CB8AC3E}">
        <p14:creationId xmlns:p14="http://schemas.microsoft.com/office/powerpoint/2010/main" val="100005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Cherwell/IT Help - Takeaways</a:t>
            </a:r>
          </a:p>
        </p:txBody>
      </p:sp>
      <p:sp>
        <p:nvSpPr>
          <p:cNvPr id="3" name="Content Placeholder 2"/>
          <p:cNvSpPr>
            <a:spLocks noGrp="1"/>
          </p:cNvSpPr>
          <p:nvPr>
            <p:ph idx="1"/>
          </p:nvPr>
        </p:nvSpPr>
        <p:spPr>
          <a:xfrm>
            <a:off x="457200" y="1200151"/>
            <a:ext cx="8229600" cy="3092548"/>
          </a:xfrm>
        </p:spPr>
        <p:txBody>
          <a:bodyPr vert="horz" lIns="91440" tIns="45720" rIns="91440" bIns="45720" rtlCol="0" anchor="t">
            <a:normAutofit lnSpcReduction="10000"/>
          </a:bodyPr>
          <a:lstStyle/>
          <a:p>
            <a:r>
              <a:rPr lang="en-US" sz="2200" dirty="0">
                <a:cs typeface="Calibri"/>
              </a:rPr>
              <a:t>Search does not deliver expected Google-like results, and logging in to see knowledge are top frustrations</a:t>
            </a:r>
            <a:endParaRPr lang="en-US" dirty="0"/>
          </a:p>
          <a:p>
            <a:r>
              <a:rPr lang="en-US" sz="2200" dirty="0">
                <a:cs typeface="Calibri"/>
              </a:rPr>
              <a:t>Knowledge base has good information, but they can't find what they need</a:t>
            </a:r>
          </a:p>
          <a:p>
            <a:r>
              <a:rPr lang="en-US" sz="2200" dirty="0">
                <a:cs typeface="Calibri"/>
              </a:rPr>
              <a:t>Clunky interface, and difficult to find the right form to address a specific need</a:t>
            </a:r>
          </a:p>
          <a:p>
            <a:r>
              <a:rPr lang="en-US" sz="2200" dirty="0">
                <a:cs typeface="Calibri"/>
              </a:rPr>
              <a:t>Some suggestions referred to frustrations with process, a feeling that the system does not allow them to get to the person/team they want to reach, or in the preferred manner (email, phone, etc.)</a:t>
            </a:r>
          </a:p>
          <a:p>
            <a:endParaRPr lang="en-US" sz="2200">
              <a:cs typeface="Calibri"/>
            </a:endParaRPr>
          </a:p>
          <a:p>
            <a:endParaRPr lang="en-US" sz="2200">
              <a:cs typeface="Calibri"/>
            </a:endParaRPr>
          </a:p>
        </p:txBody>
      </p:sp>
    </p:spTree>
    <p:extLst>
      <p:ext uri="{BB962C8B-B14F-4D97-AF65-F5344CB8AC3E}">
        <p14:creationId xmlns:p14="http://schemas.microsoft.com/office/powerpoint/2010/main" val="6768338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a:xfrm>
            <a:off x="457200" y="44234"/>
            <a:ext cx="8229600" cy="857250"/>
          </a:xfrm>
        </p:spPr>
        <p:txBody>
          <a:bodyPr>
            <a:normAutofit/>
          </a:bodyPr>
          <a:lstStyle/>
          <a:p>
            <a:r>
              <a:rPr lang="en-US"/>
              <a:t>Cherwell/IT Help - Progress</a:t>
            </a:r>
          </a:p>
        </p:txBody>
      </p:sp>
      <p:sp>
        <p:nvSpPr>
          <p:cNvPr id="3" name="Content Placeholder 2"/>
          <p:cNvSpPr>
            <a:spLocks noGrp="1"/>
          </p:cNvSpPr>
          <p:nvPr>
            <p:ph idx="1"/>
          </p:nvPr>
        </p:nvSpPr>
        <p:spPr>
          <a:xfrm>
            <a:off x="457200" y="909009"/>
            <a:ext cx="8229600" cy="3200379"/>
          </a:xfrm>
        </p:spPr>
        <p:txBody>
          <a:bodyPr vert="horz" lIns="91440" tIns="45720" rIns="91440" bIns="45720" rtlCol="0" anchor="t">
            <a:normAutofit fontScale="77500" lnSpcReduction="20000"/>
          </a:bodyPr>
          <a:lstStyle/>
          <a:p>
            <a:r>
              <a:rPr lang="en-US"/>
              <a:t>Conducted a survey specific to ITHelp.IllinoisState.edu, which provided additional points of feedback to act upon</a:t>
            </a:r>
            <a:endParaRPr lang="en-US">
              <a:cs typeface="Calibri"/>
            </a:endParaRPr>
          </a:p>
          <a:p>
            <a:r>
              <a:rPr lang="en-US"/>
              <a:t>Completed interim design changes to ITHelp.IllinoisState.edu, making it easier to submit issues and find the technology information you need</a:t>
            </a:r>
          </a:p>
          <a:p>
            <a:r>
              <a:rPr lang="en-US"/>
              <a:t>Completed an upgrade to the software behind ITHelp.IllinoisState.edu</a:t>
            </a:r>
            <a:r>
              <a:rPr lang="en-US">
                <a:cs typeface="Calibri"/>
              </a:rPr>
              <a:t>, which makes possible a redesign and interface improvements coming in 2018</a:t>
            </a:r>
            <a:endParaRPr lang="en-US"/>
          </a:p>
          <a:p>
            <a:endParaRPr lang="en-US">
              <a:cs typeface="Calibri"/>
            </a:endParaRPr>
          </a:p>
        </p:txBody>
      </p:sp>
    </p:spTree>
    <p:extLst>
      <p:ext uri="{BB962C8B-B14F-4D97-AF65-F5344CB8AC3E}">
        <p14:creationId xmlns:p14="http://schemas.microsoft.com/office/powerpoint/2010/main" val="2009659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ReggieNet - Samples</a:t>
            </a:r>
          </a:p>
        </p:txBody>
      </p:sp>
      <p:sp>
        <p:nvSpPr>
          <p:cNvPr id="3" name="Content Placeholder 2"/>
          <p:cNvSpPr>
            <a:spLocks noGrp="1"/>
          </p:cNvSpPr>
          <p:nvPr>
            <p:ph idx="1"/>
          </p:nvPr>
        </p:nvSpPr>
        <p:spPr>
          <a:xfrm>
            <a:off x="457200" y="1127871"/>
            <a:ext cx="8229600" cy="3197177"/>
          </a:xfrm>
        </p:spPr>
        <p:txBody>
          <a:bodyPr vert="horz" lIns="91440" tIns="45720" rIns="91440" bIns="45720" rtlCol="0" anchor="t">
            <a:normAutofit fontScale="62500" lnSpcReduction="20000"/>
          </a:bodyPr>
          <a:lstStyle/>
          <a:p>
            <a:r>
              <a:rPr lang="en-US">
                <a:cs typeface="Calibri"/>
              </a:rPr>
              <a:t>It works so much better since you outsourced it. But it falls way short of the other LMSs out there like Canvas and Blackboard. All the "open " systems are problematic when it comes to being creative and flexible.</a:t>
            </a:r>
          </a:p>
          <a:p>
            <a:r>
              <a:rPr lang="en-US">
                <a:cs typeface="Calibri"/>
              </a:rPr>
              <a:t>not nearly as easy to use as Black Board </a:t>
            </a:r>
          </a:p>
          <a:p>
            <a:r>
              <a:rPr lang="en-US">
                <a:cs typeface="Calibri"/>
              </a:rPr>
              <a:t>ReggieNet has a failure rate that is too high for a university of this size. It is always interesting when you give an online exam. You never know if the system will be able to handle all the questions. </a:t>
            </a:r>
            <a:endParaRPr lang="en-US"/>
          </a:p>
          <a:p>
            <a:r>
              <a:rPr lang="en-US">
                <a:cs typeface="Calibri"/>
              </a:rPr>
              <a:t>Much better than in the past but we still have issues. It's difficult to trouble shoot student issues as we can't see what they see. </a:t>
            </a:r>
          </a:p>
          <a:p>
            <a:r>
              <a:rPr lang="en-US">
                <a:cs typeface="Calibri"/>
              </a:rPr>
              <a:t>More guides or more accessible guides on how to do things on Reggienet as both a teacher and student would be helpful. </a:t>
            </a:r>
          </a:p>
          <a:p>
            <a:endParaRPr lang="en-US">
              <a:cs typeface="Calibri"/>
            </a:endParaRPr>
          </a:p>
          <a:p>
            <a:endParaRPr lang="en-US">
              <a:cs typeface="Calibri"/>
            </a:endParaRPr>
          </a:p>
          <a:p>
            <a:endParaRPr lang="en-US">
              <a:cs typeface="Calibri"/>
            </a:endParaRPr>
          </a:p>
          <a:p>
            <a:endParaRPr lang="en-US" sz="2000">
              <a:cs typeface="Calibri"/>
            </a:endParaRPr>
          </a:p>
        </p:txBody>
      </p:sp>
    </p:spTree>
    <p:extLst>
      <p:ext uri="{BB962C8B-B14F-4D97-AF65-F5344CB8AC3E}">
        <p14:creationId xmlns:p14="http://schemas.microsoft.com/office/powerpoint/2010/main" val="1895753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he Survey Instrument (§1)"/>
          <p:cNvSpPr>
            <a:spLocks noGrp="1"/>
          </p:cNvSpPr>
          <p:nvPr>
            <p:ph type="title"/>
          </p:nvPr>
        </p:nvSpPr>
        <p:spPr>
          <a:xfrm>
            <a:off x="457201" y="376576"/>
            <a:ext cx="6858000" cy="889207"/>
          </a:xfrm>
          <a:prstGeom prst="rect">
            <a:avLst/>
          </a:prstGeom>
        </p:spPr>
        <p:txBody>
          <a:bodyPr vert="horz" lIns="48220" tIns="24110" rIns="48220" bIns="24110" rtlCol="0" anchor="ctr">
            <a:normAutofit/>
          </a:bodyPr>
          <a:lstStyle/>
          <a:p>
            <a:pPr algn="l"/>
            <a:r>
              <a:t>The Survey Instrument </a:t>
            </a:r>
          </a:p>
        </p:txBody>
      </p:sp>
      <p:sp>
        <p:nvSpPr>
          <p:cNvPr id="139" name="Connectivity and Access Tell us about your ability to access technology services through the Internet…"/>
          <p:cNvSpPr>
            <a:spLocks noGrp="1"/>
          </p:cNvSpPr>
          <p:nvPr>
            <p:ph type="body" idx="1"/>
          </p:nvPr>
        </p:nvSpPr>
        <p:spPr>
          <a:xfrm>
            <a:off x="457200" y="1265783"/>
            <a:ext cx="8229600" cy="3394472"/>
          </a:xfrm>
          <a:prstGeom prst="rect">
            <a:avLst/>
          </a:prstGeom>
        </p:spPr>
        <p:txBody>
          <a:bodyPr>
            <a:normAutofit/>
          </a:bodyPr>
          <a:lstStyle/>
          <a:p>
            <a:pPr marL="0" indent="0" defTabSz="246438">
              <a:lnSpc>
                <a:spcPct val="150000"/>
              </a:lnSpc>
              <a:spcBef>
                <a:spcPts val="1740"/>
              </a:spcBef>
              <a:buNone/>
              <a:defRPr sz="3040"/>
            </a:pPr>
            <a:r>
              <a:rPr lang="en-US" sz="1800" b="1"/>
              <a:t>§1. </a:t>
            </a:r>
            <a:r>
              <a:rPr sz="1800" b="1"/>
              <a:t>Connectivity and Access</a:t>
            </a:r>
            <a:br>
              <a:rPr sz="1800" b="1"/>
            </a:br>
            <a:r>
              <a:rPr sz="1800" i="1"/>
              <a:t>Tell us about your ability to access technology services through the Internet</a:t>
            </a:r>
          </a:p>
          <a:p>
            <a:pPr marL="385730" indent="-385730" defTabSz="246438">
              <a:spcBef>
                <a:spcPts val="1740"/>
              </a:spcBef>
              <a:buSzPct val="100000"/>
              <a:buAutoNum type="arabicParenR"/>
              <a:defRPr sz="3040"/>
            </a:pPr>
            <a:r>
              <a:rPr sz="1800"/>
              <a:t>Having an Internet service that operates reliably.</a:t>
            </a:r>
          </a:p>
          <a:p>
            <a:pPr marL="385730" indent="-385730" defTabSz="246438">
              <a:spcBef>
                <a:spcPts val="1740"/>
              </a:spcBef>
              <a:buSzPct val="100000"/>
              <a:buAutoNum type="arabicParenR"/>
              <a:defRPr sz="3040"/>
            </a:pPr>
            <a:r>
              <a:rPr sz="1800"/>
              <a:t>Having an Internet service that provides adequate capacity or speed.</a:t>
            </a:r>
          </a:p>
          <a:p>
            <a:pPr marL="385730" indent="-385730" defTabSz="246438">
              <a:spcBef>
                <a:spcPts val="1740"/>
              </a:spcBef>
              <a:buSzPct val="100000"/>
              <a:buAutoNum type="arabicParenR"/>
              <a:defRPr sz="3040"/>
            </a:pPr>
            <a:r>
              <a:rPr sz="1800"/>
              <a:t>Having an Internet service that provides adequate Wi-Fi coverage.</a:t>
            </a:r>
          </a:p>
          <a:p>
            <a:pPr marL="385730" indent="-385730" defTabSz="246438">
              <a:spcBef>
                <a:spcPts val="1740"/>
              </a:spcBef>
              <a:buSzPct val="100000"/>
              <a:buAutoNum type="arabicParenR"/>
              <a:defRPr sz="3040"/>
            </a:pPr>
            <a:r>
              <a:rPr sz="1800"/>
              <a:t>Having adequate cellular (or mobile) coverage throughout campus.</a:t>
            </a:r>
          </a:p>
        </p:txBody>
      </p:sp>
    </p:spTree>
    <p:extLst>
      <p:ext uri="{BB962C8B-B14F-4D97-AF65-F5344CB8AC3E}">
        <p14:creationId xmlns:p14="http://schemas.microsoft.com/office/powerpoint/2010/main" val="1005870833"/>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ReggieNet - Takeaways</a:t>
            </a:r>
          </a:p>
        </p:txBody>
      </p:sp>
      <p:sp>
        <p:nvSpPr>
          <p:cNvPr id="3" name="Content Placeholder 2"/>
          <p:cNvSpPr>
            <a:spLocks noGrp="1"/>
          </p:cNvSpPr>
          <p:nvPr>
            <p:ph idx="1"/>
          </p:nvPr>
        </p:nvSpPr>
        <p:spPr/>
        <p:txBody>
          <a:bodyPr vert="horz" lIns="91440" tIns="45720" rIns="91440" bIns="45720" rtlCol="0" anchor="t">
            <a:normAutofit/>
          </a:bodyPr>
          <a:lstStyle/>
          <a:p>
            <a:r>
              <a:rPr lang="en-US" sz="2200"/>
              <a:t>Lot of suggestions with some variation of "it's improved, but..."</a:t>
            </a:r>
          </a:p>
          <a:p>
            <a:r>
              <a:rPr lang="en-US" sz="2200"/>
              <a:t>Perception that there are better LMS platforms we should be using persists</a:t>
            </a:r>
            <a:r>
              <a:rPr lang="en-US" sz="2200">
                <a:cs typeface="Calibri"/>
              </a:rPr>
              <a:t>, as do reports of "random crashes"</a:t>
            </a:r>
            <a:endParaRPr lang="en-US" sz="2200"/>
          </a:p>
          <a:p>
            <a:r>
              <a:rPr lang="en-US" sz="2200"/>
              <a:t>Many suggestions about the ReggieNet gradebook – both pro and con</a:t>
            </a:r>
            <a:endParaRPr lang="en-US" sz="2200">
              <a:cs typeface="Calibri"/>
            </a:endParaRPr>
          </a:p>
          <a:p>
            <a:r>
              <a:rPr lang="en-US" sz="2200"/>
              <a:t>Several suggestions</a:t>
            </a:r>
            <a:r>
              <a:rPr lang="en-US" sz="2200">
                <a:cs typeface="Calibri"/>
              </a:rPr>
              <a:t> </a:t>
            </a:r>
            <a:r>
              <a:rPr lang="en-US" sz="2200"/>
              <a:t>around more training/help available</a:t>
            </a:r>
          </a:p>
          <a:p>
            <a:r>
              <a:rPr lang="en-US" sz="2200"/>
              <a:t>Some confusion with My Illinois State</a:t>
            </a:r>
            <a:endParaRPr lang="en-US"/>
          </a:p>
        </p:txBody>
      </p:sp>
    </p:spTree>
    <p:extLst>
      <p:ext uri="{BB962C8B-B14F-4D97-AF65-F5344CB8AC3E}">
        <p14:creationId xmlns:p14="http://schemas.microsoft.com/office/powerpoint/2010/main" val="2472740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a:xfrm>
            <a:off x="457200" y="-149860"/>
            <a:ext cx="8229600" cy="857250"/>
          </a:xfrm>
        </p:spPr>
        <p:txBody>
          <a:bodyPr>
            <a:normAutofit/>
          </a:bodyPr>
          <a:lstStyle/>
          <a:p>
            <a:r>
              <a:rPr lang="en-US"/>
              <a:t>ReggieNet - Progress</a:t>
            </a:r>
          </a:p>
        </p:txBody>
      </p:sp>
      <p:sp>
        <p:nvSpPr>
          <p:cNvPr id="3" name="Content Placeholder 2"/>
          <p:cNvSpPr>
            <a:spLocks noGrp="1"/>
          </p:cNvSpPr>
          <p:nvPr>
            <p:ph idx="1"/>
          </p:nvPr>
        </p:nvSpPr>
        <p:spPr>
          <a:xfrm>
            <a:off x="457200" y="714915"/>
            <a:ext cx="8596222" cy="3631699"/>
          </a:xfrm>
        </p:spPr>
        <p:txBody>
          <a:bodyPr vert="horz" lIns="91440" tIns="45720" rIns="91440" bIns="45720" rtlCol="0" anchor="t">
            <a:normAutofit fontScale="47500" lnSpcReduction="20000"/>
          </a:bodyPr>
          <a:lstStyle/>
          <a:p>
            <a:r>
              <a:rPr lang="en-US"/>
              <a:t>Major updates to ReggieNet will now happen only between semesters</a:t>
            </a:r>
          </a:p>
          <a:p>
            <a:r>
              <a:rPr lang="en-US"/>
              <a:t>The Gradebook tool was updated, with more features and a more modern layout</a:t>
            </a:r>
          </a:p>
          <a:p>
            <a:r>
              <a:rPr lang="en-US"/>
              <a:t>Improved Turning point clicker functionality</a:t>
            </a:r>
          </a:p>
          <a:p>
            <a:r>
              <a:rPr lang="en-US"/>
              <a:t>ReggieNet home page now displays outage information and can automatically enable alternate login options</a:t>
            </a:r>
          </a:p>
          <a:p>
            <a:r>
              <a:rPr lang="en-US"/>
              <a:t>Increased the session timeout to allow more time before session end</a:t>
            </a:r>
          </a:p>
          <a:p>
            <a:r>
              <a:rPr lang="en-US"/>
              <a:t>Completed enhancements to increase accessibility for the visually impaired</a:t>
            </a:r>
          </a:p>
          <a:p>
            <a:r>
              <a:rPr lang="en-US"/>
              <a:t>Updated ReggieNet documentation and video to help faculty navigate the interface</a:t>
            </a:r>
          </a:p>
          <a:p>
            <a:r>
              <a:rPr lang="en-US"/>
              <a:t>Links to ReggieNet course sites are now available in My.IllinoisState.edu</a:t>
            </a:r>
          </a:p>
          <a:p>
            <a:r>
              <a:rPr lang="en-US"/>
              <a:t>Improved the grade import process to Campus Solutions</a:t>
            </a:r>
          </a:p>
          <a:p>
            <a:r>
              <a:rPr lang="en-US"/>
              <a:t>Support staff are taking an active role in the nationwide community of software developers behind ReggieNet, advocating for changes requested by ISU faculty</a:t>
            </a:r>
          </a:p>
          <a:p>
            <a:r>
              <a:rPr lang="en-US"/>
              <a:t>Working with faculty to test the upgrades to understand the usability of the system</a:t>
            </a:r>
          </a:p>
          <a:p>
            <a:r>
              <a:rPr lang="en-US"/>
              <a:t>Improving communication to faculty and students by adding more lead time to produce documentations and engage in outreach</a:t>
            </a:r>
          </a:p>
          <a:p>
            <a:r>
              <a:rPr lang="en-US"/>
              <a:t>Improved testing process for updates to ReggieNet, to increase stability and reliability of the system</a:t>
            </a:r>
          </a:p>
          <a:p>
            <a:endParaRPr lang="en-US">
              <a:cs typeface="Calibri"/>
            </a:endParaRPr>
          </a:p>
        </p:txBody>
      </p:sp>
    </p:spTree>
    <p:extLst>
      <p:ext uri="{BB962C8B-B14F-4D97-AF65-F5344CB8AC3E}">
        <p14:creationId xmlns:p14="http://schemas.microsoft.com/office/powerpoint/2010/main" val="5728509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WiFi - Samples</a:t>
            </a:r>
          </a:p>
        </p:txBody>
      </p:sp>
      <p:sp>
        <p:nvSpPr>
          <p:cNvPr id="3" name="Content Placeholder 2"/>
          <p:cNvSpPr>
            <a:spLocks noGrp="1"/>
          </p:cNvSpPr>
          <p:nvPr>
            <p:ph idx="1"/>
          </p:nvPr>
        </p:nvSpPr>
        <p:spPr>
          <a:xfrm>
            <a:off x="457200" y="955343"/>
            <a:ext cx="8229600" cy="3639280"/>
          </a:xfrm>
        </p:spPr>
        <p:txBody>
          <a:bodyPr vert="horz" lIns="91440" tIns="45720" rIns="91440" bIns="45720" rtlCol="0" anchor="t">
            <a:normAutofit fontScale="62500" lnSpcReduction="20000"/>
          </a:bodyPr>
          <a:lstStyle/>
          <a:p>
            <a:r>
              <a:rPr lang="en-US"/>
              <a:t>My WiFi is constantly giving out when I’m around campus. It’s best when I am in my dorm. </a:t>
            </a:r>
            <a:r>
              <a:rPr lang="en-US">
                <a:cs typeface="Calibri"/>
              </a:rPr>
              <a:t>But walking around </a:t>
            </a:r>
            <a:r>
              <a:rPr lang="en-US"/>
              <a:t>the quad it is constantly going in and out. </a:t>
            </a:r>
            <a:r>
              <a:rPr lang="en-US">
                <a:cs typeface="Calibri"/>
              </a:rPr>
              <a:t>Very poor connection </a:t>
            </a:r>
            <a:r>
              <a:rPr lang="en-US"/>
              <a:t>and quality</a:t>
            </a:r>
          </a:p>
          <a:p>
            <a:r>
              <a:rPr lang="en-US">
                <a:cs typeface="Calibri"/>
              </a:rPr>
              <a:t>More access to wifi outdoors</a:t>
            </a:r>
          </a:p>
          <a:p>
            <a:r>
              <a:rPr lang="en-US">
                <a:cs typeface="Calibri"/>
              </a:rPr>
              <a:t>Having to log on is a nuisance, so I turn it off and use cellular instead, especially a nuisance in Redbird Arena, where I believe it should be open access.</a:t>
            </a:r>
          </a:p>
          <a:p>
            <a:r>
              <a:rPr lang="en-US">
                <a:cs typeface="Calibri"/>
              </a:rPr>
              <a:t>The campus WiFi network works very well most of the time, but there are days where my laptop cannot get a signal abruptly, which lasts up to a few hours. I suggest that the campus WiFi be as well maintained as the wired connections to the campus computers, which are always on. </a:t>
            </a:r>
          </a:p>
          <a:p>
            <a:r>
              <a:rPr lang="en-US">
                <a:cs typeface="Calibri"/>
              </a:rPr>
              <a:t>Certain buildings have some dead spots and I get kicked off sometimes. </a:t>
            </a:r>
            <a:endParaRPr lang="en-US"/>
          </a:p>
          <a:p>
            <a:endParaRPr lang="en-US">
              <a:cs typeface="Calibri"/>
            </a:endParaRPr>
          </a:p>
          <a:p>
            <a:endParaRPr lang="en-US">
              <a:cs typeface="Calibri"/>
            </a:endParaRPr>
          </a:p>
          <a:p>
            <a:endParaRPr lang="en-US" sz="2000">
              <a:cs typeface="Calibri"/>
            </a:endParaRPr>
          </a:p>
        </p:txBody>
      </p:sp>
    </p:spTree>
    <p:extLst>
      <p:ext uri="{BB962C8B-B14F-4D97-AF65-F5344CB8AC3E}">
        <p14:creationId xmlns:p14="http://schemas.microsoft.com/office/powerpoint/2010/main" val="24020541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WiFi - Takeaways</a:t>
            </a:r>
          </a:p>
        </p:txBody>
      </p:sp>
      <p:sp>
        <p:nvSpPr>
          <p:cNvPr id="3" name="Content Placeholder 2"/>
          <p:cNvSpPr>
            <a:spLocks noGrp="1"/>
          </p:cNvSpPr>
          <p:nvPr>
            <p:ph idx="1"/>
          </p:nvPr>
        </p:nvSpPr>
        <p:spPr/>
        <p:txBody>
          <a:bodyPr vert="horz" lIns="91440" tIns="45720" rIns="91440" bIns="45720" rtlCol="0" anchor="t">
            <a:normAutofit/>
          </a:bodyPr>
          <a:lstStyle/>
          <a:p>
            <a:r>
              <a:rPr lang="en-US" sz="2200"/>
              <a:t>Reports of WiFi</a:t>
            </a:r>
            <a:r>
              <a:rPr lang="en-US" sz="2200">
                <a:cs typeface="Calibri"/>
              </a:rPr>
              <a:t> being "spotty" or "inconsistent"</a:t>
            </a:r>
          </a:p>
          <a:p>
            <a:r>
              <a:rPr lang="en-US" sz="2200">
                <a:cs typeface="Calibri"/>
              </a:rPr>
              <a:t>Device connection issues mentioned but WiFi considered the problem</a:t>
            </a:r>
          </a:p>
          <a:p>
            <a:r>
              <a:rPr lang="en-US" sz="2200">
                <a:cs typeface="Calibri"/>
              </a:rPr>
              <a:t>Expectation of WiFi everywhere, and frustration when it is not available outdoors or between buildings</a:t>
            </a:r>
          </a:p>
          <a:p>
            <a:r>
              <a:rPr lang="en-US" sz="2200">
                <a:cs typeface="Calibri"/>
              </a:rPr>
              <a:t>Confusion with cellular connections</a:t>
            </a:r>
          </a:p>
          <a:p>
            <a:r>
              <a:rPr lang="en-US" sz="2200">
                <a:cs typeface="Calibri"/>
              </a:rPr>
              <a:t>General feeling that more capacity is needed</a:t>
            </a:r>
          </a:p>
        </p:txBody>
      </p:sp>
    </p:spTree>
    <p:extLst>
      <p:ext uri="{BB962C8B-B14F-4D97-AF65-F5344CB8AC3E}">
        <p14:creationId xmlns:p14="http://schemas.microsoft.com/office/powerpoint/2010/main" val="42788715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a:xfrm>
            <a:off x="457200" y="44234"/>
            <a:ext cx="8229600" cy="857250"/>
          </a:xfrm>
        </p:spPr>
        <p:txBody>
          <a:bodyPr>
            <a:normAutofit/>
          </a:bodyPr>
          <a:lstStyle/>
          <a:p>
            <a:r>
              <a:rPr lang="en-US"/>
              <a:t>Network, WiFi &amp; Cellular - Progress</a:t>
            </a:r>
          </a:p>
        </p:txBody>
      </p:sp>
      <p:sp>
        <p:nvSpPr>
          <p:cNvPr id="3" name="Content Placeholder 2"/>
          <p:cNvSpPr>
            <a:spLocks noGrp="1"/>
          </p:cNvSpPr>
          <p:nvPr>
            <p:ph idx="1"/>
          </p:nvPr>
        </p:nvSpPr>
        <p:spPr>
          <a:xfrm>
            <a:off x="457200" y="909009"/>
            <a:ext cx="8229600" cy="3060199"/>
          </a:xfrm>
        </p:spPr>
        <p:txBody>
          <a:bodyPr vert="horz" lIns="91440" tIns="45720" rIns="91440" bIns="45720" rtlCol="0" anchor="t">
            <a:normAutofit fontScale="85000" lnSpcReduction="20000"/>
          </a:bodyPr>
          <a:lstStyle/>
          <a:p>
            <a:r>
              <a:rPr lang="en-US"/>
              <a:t>Implemented an easier way for students in the residence halls to register all of their devices to campus wireless (e.g., Roku)</a:t>
            </a:r>
          </a:p>
          <a:p>
            <a:r>
              <a:rPr lang="en-US"/>
              <a:t>Added outdoor wireless access on the Quad, Tri-Towers, and Redbird Activity Center</a:t>
            </a:r>
          </a:p>
          <a:p>
            <a:r>
              <a:rPr lang="en-US"/>
              <a:t>Increased wireless access for CFA</a:t>
            </a:r>
          </a:p>
          <a:p>
            <a:r>
              <a:rPr lang="en-US"/>
              <a:t>Currently working with several carriers to improve cellular coverage for the campus community</a:t>
            </a:r>
          </a:p>
          <a:p>
            <a:endParaRPr lang="en-US">
              <a:cs typeface="Calibri"/>
            </a:endParaRPr>
          </a:p>
        </p:txBody>
      </p:sp>
    </p:spTree>
    <p:extLst>
      <p:ext uri="{BB962C8B-B14F-4D97-AF65-F5344CB8AC3E}">
        <p14:creationId xmlns:p14="http://schemas.microsoft.com/office/powerpoint/2010/main" val="39488299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fontScale="90000"/>
          </a:bodyPr>
          <a:lstStyle/>
          <a:p>
            <a:r>
              <a:rPr lang="en-US"/>
              <a:t>O365/Collaboration Tools - Samples</a:t>
            </a:r>
          </a:p>
        </p:txBody>
      </p:sp>
      <p:sp>
        <p:nvSpPr>
          <p:cNvPr id="3" name="Content Placeholder 2"/>
          <p:cNvSpPr>
            <a:spLocks noGrp="1"/>
          </p:cNvSpPr>
          <p:nvPr>
            <p:ph idx="1"/>
          </p:nvPr>
        </p:nvSpPr>
        <p:spPr>
          <a:xfrm>
            <a:off x="457200" y="955343"/>
            <a:ext cx="8229600" cy="3639280"/>
          </a:xfrm>
        </p:spPr>
        <p:txBody>
          <a:bodyPr vert="horz" lIns="91440" tIns="45720" rIns="91440" bIns="45720" rtlCol="0" anchor="t">
            <a:normAutofit fontScale="62500" lnSpcReduction="20000"/>
          </a:bodyPr>
          <a:lstStyle/>
          <a:p>
            <a:r>
              <a:rPr lang="en-US"/>
              <a:t>I generally like OneDrive and it has made some things very much easier. The online versions of Word and Excel are also excellent additions. </a:t>
            </a:r>
            <a:r>
              <a:rPr lang="en-US">
                <a:cs typeface="Calibri"/>
              </a:rPr>
              <a:t>it </a:t>
            </a:r>
            <a:r>
              <a:rPr lang="en-US"/>
              <a:t>is hard for students to get to OneDrive sometimes. </a:t>
            </a:r>
            <a:r>
              <a:rPr lang="en-US">
                <a:cs typeface="Calibri"/>
              </a:rPr>
              <a:t>They seem </a:t>
            </a:r>
            <a:r>
              <a:rPr lang="en-US"/>
              <a:t>to have trouble finding how to get in and see the shared folders.</a:t>
            </a:r>
            <a:r>
              <a:rPr lang="en-US">
                <a:cs typeface="Calibri"/>
              </a:rPr>
              <a:t> </a:t>
            </a:r>
            <a:endParaRPr lang="en-US"/>
          </a:p>
          <a:p>
            <a:r>
              <a:rPr lang="en-US">
                <a:cs typeface="Calibri"/>
              </a:rPr>
              <a:t>A lot of clicks to get to where you want. Slow response time. Some of the new tools are nice.</a:t>
            </a:r>
          </a:p>
          <a:p>
            <a:r>
              <a:rPr lang="en-US">
                <a:cs typeface="Calibri"/>
              </a:rPr>
              <a:t>Would be helpful to supply trainings prior to upgrading windows and office suites. Still do not know how to effectively use Office 365.</a:t>
            </a:r>
          </a:p>
          <a:p>
            <a:r>
              <a:rPr lang="en-US">
                <a:cs typeface="Calibri"/>
              </a:rPr>
              <a:t>Microsoft Teams and Zoom are examples that we are heading in the right direction here. I appreciate those that promote the proper use of the tools and how productive staff can be if they are used right. </a:t>
            </a:r>
          </a:p>
          <a:p>
            <a:r>
              <a:rPr lang="en-US">
                <a:cs typeface="Calibri"/>
              </a:rPr>
              <a:t>Office 365 is available but the staff and faculty all use google docs. </a:t>
            </a:r>
          </a:p>
          <a:p>
            <a:endParaRPr lang="en-US">
              <a:cs typeface="Calibri"/>
            </a:endParaRPr>
          </a:p>
          <a:p>
            <a:endParaRPr lang="en-US">
              <a:cs typeface="Calibri"/>
            </a:endParaRPr>
          </a:p>
          <a:p>
            <a:endParaRPr lang="en-US" sz="2000">
              <a:cs typeface="Calibri"/>
            </a:endParaRPr>
          </a:p>
        </p:txBody>
      </p:sp>
    </p:spTree>
    <p:extLst>
      <p:ext uri="{BB962C8B-B14F-4D97-AF65-F5344CB8AC3E}">
        <p14:creationId xmlns:p14="http://schemas.microsoft.com/office/powerpoint/2010/main" val="19447278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fontScale="90000"/>
          </a:bodyPr>
          <a:lstStyle/>
          <a:p>
            <a:r>
              <a:rPr lang="en-US"/>
              <a:t>O365/Collaboration Tools - Takeaways</a:t>
            </a:r>
          </a:p>
        </p:txBody>
      </p:sp>
      <p:sp>
        <p:nvSpPr>
          <p:cNvPr id="3" name="Content Placeholder 2"/>
          <p:cNvSpPr>
            <a:spLocks noGrp="1"/>
          </p:cNvSpPr>
          <p:nvPr>
            <p:ph idx="1"/>
          </p:nvPr>
        </p:nvSpPr>
        <p:spPr/>
        <p:txBody>
          <a:bodyPr vert="horz" lIns="91440" tIns="45720" rIns="91440" bIns="45720" rtlCol="0" anchor="t">
            <a:normAutofit/>
          </a:bodyPr>
          <a:lstStyle/>
          <a:p>
            <a:r>
              <a:rPr lang="en-US" sz="2200">
                <a:cs typeface="Calibri"/>
              </a:rPr>
              <a:t>A lot of comparison to the Google suite, and assertion that faculty, staff and students prefer to use it</a:t>
            </a:r>
          </a:p>
          <a:p>
            <a:r>
              <a:rPr lang="en-US" sz="2200">
                <a:cs typeface="Calibri"/>
              </a:rPr>
              <a:t>Suggestions that there was no communication or training provided with the Office 365 rollout persist</a:t>
            </a:r>
          </a:p>
          <a:p>
            <a:r>
              <a:rPr lang="en-US" sz="2200">
                <a:cs typeface="Calibri"/>
              </a:rPr>
              <a:t>Many suggestions centered around Teams, both a feeling that it has gotten out of control and that more should be encouraged to use it</a:t>
            </a:r>
          </a:p>
          <a:p>
            <a:r>
              <a:rPr lang="en-US" sz="2200">
                <a:cs typeface="Calibri"/>
              </a:rPr>
              <a:t>Concerns about interface, reports of slowness, and difficulties sharing within Office 365</a:t>
            </a:r>
          </a:p>
          <a:p>
            <a:endParaRPr lang="en-US" sz="2200">
              <a:cs typeface="Calibri"/>
            </a:endParaRPr>
          </a:p>
        </p:txBody>
      </p:sp>
    </p:spTree>
    <p:extLst>
      <p:ext uri="{BB962C8B-B14F-4D97-AF65-F5344CB8AC3E}">
        <p14:creationId xmlns:p14="http://schemas.microsoft.com/office/powerpoint/2010/main" val="18326253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a:xfrm>
            <a:off x="457200" y="44234"/>
            <a:ext cx="8229600" cy="857250"/>
          </a:xfrm>
        </p:spPr>
        <p:txBody>
          <a:bodyPr>
            <a:normAutofit fontScale="90000"/>
          </a:bodyPr>
          <a:lstStyle/>
          <a:p>
            <a:r>
              <a:rPr lang="en-US"/>
              <a:t>O365/Collaboration Tools - Progress</a:t>
            </a:r>
          </a:p>
        </p:txBody>
      </p:sp>
      <p:sp>
        <p:nvSpPr>
          <p:cNvPr id="3" name="Content Placeholder 2"/>
          <p:cNvSpPr>
            <a:spLocks noGrp="1"/>
          </p:cNvSpPr>
          <p:nvPr>
            <p:ph idx="1"/>
          </p:nvPr>
        </p:nvSpPr>
        <p:spPr>
          <a:xfrm>
            <a:off x="457200" y="909009"/>
            <a:ext cx="8229600" cy="3631699"/>
          </a:xfrm>
        </p:spPr>
        <p:txBody>
          <a:bodyPr vert="horz" lIns="91440" tIns="45720" rIns="91440" bIns="45720" rtlCol="0" anchor="t">
            <a:normAutofit fontScale="70000" lnSpcReduction="20000"/>
          </a:bodyPr>
          <a:lstStyle/>
          <a:p>
            <a:r>
              <a:rPr lang="en-US"/>
              <a:t>Office 365 is a dynamic site and new applications are added regularly – since last year, new applications include Video, To-Do, Groups and Teams</a:t>
            </a:r>
          </a:p>
          <a:p>
            <a:r>
              <a:rPr lang="en-US"/>
              <a:t>Launched a new media hosting service for faculty, easily linking video from the Office 365 Video app to their ReggieNet courses</a:t>
            </a:r>
          </a:p>
          <a:p>
            <a:r>
              <a:rPr lang="en-US"/>
              <a:t>Piloted Groups and Teams in Office 365, two new and powerful communication/collaboration tools</a:t>
            </a:r>
          </a:p>
          <a:p>
            <a:r>
              <a:rPr lang="en-US"/>
              <a:t>Certified OneDrive web-based document storage for all University data except Highly Restricted data</a:t>
            </a:r>
            <a:r>
              <a:rPr lang="en-US">
                <a:cs typeface="Calibri"/>
              </a:rPr>
              <a:t> – OneDrive storage may be accessed from anywhere</a:t>
            </a:r>
            <a:endParaRPr lang="en-US"/>
          </a:p>
          <a:p>
            <a:r>
              <a:rPr lang="en-US"/>
              <a:t>Zoom web conferencing software was made more widely available</a:t>
            </a:r>
          </a:p>
          <a:p>
            <a:endParaRPr lang="en-US">
              <a:cs typeface="Calibri"/>
            </a:endParaRPr>
          </a:p>
        </p:txBody>
      </p:sp>
    </p:spTree>
    <p:extLst>
      <p:ext uri="{BB962C8B-B14F-4D97-AF65-F5344CB8AC3E}">
        <p14:creationId xmlns:p14="http://schemas.microsoft.com/office/powerpoint/2010/main" val="4152256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Learning Spaces - Samples</a:t>
            </a:r>
          </a:p>
        </p:txBody>
      </p:sp>
      <p:sp>
        <p:nvSpPr>
          <p:cNvPr id="3" name="Content Placeholder 2"/>
          <p:cNvSpPr>
            <a:spLocks noGrp="1"/>
          </p:cNvSpPr>
          <p:nvPr>
            <p:ph idx="1"/>
          </p:nvPr>
        </p:nvSpPr>
        <p:spPr>
          <a:xfrm>
            <a:off x="457200" y="955343"/>
            <a:ext cx="8229600" cy="3671629"/>
          </a:xfrm>
        </p:spPr>
        <p:txBody>
          <a:bodyPr vert="horz" lIns="91440" tIns="45720" rIns="91440" bIns="45720" rtlCol="0" anchor="t">
            <a:normAutofit fontScale="55000" lnSpcReduction="20000"/>
          </a:bodyPr>
          <a:lstStyle/>
          <a:p>
            <a:r>
              <a:rPr lang="en-US"/>
              <a:t>The problem with the "tech" in a lot of these rooms is that the low-tech items like furniture are major barriers to instruction. There needs to be a way for instructors who facilitate technology-rich learning environments to request certain learning spaces</a:t>
            </a:r>
          </a:p>
          <a:p>
            <a:r>
              <a:rPr lang="en-US">
                <a:cs typeface="Calibri"/>
              </a:rPr>
              <a:t>More private study spaces would be helpful, or more of the "lounge" or "restaurant" style seating found on the 3rd floor of the library would be beneficial </a:t>
            </a:r>
          </a:p>
          <a:p>
            <a:r>
              <a:rPr lang="en-US">
                <a:cs typeface="Calibri"/>
              </a:rPr>
              <a:t>We still have some classrooms with old technology that doesn't work consistently</a:t>
            </a:r>
          </a:p>
          <a:p>
            <a:r>
              <a:rPr lang="en-US">
                <a:cs typeface="Calibri"/>
              </a:rPr>
              <a:t>Most meeting spaces are unreliable when it comes to technology. I need more reliable systems in all parts of the university, not just classrooms.</a:t>
            </a:r>
          </a:p>
          <a:p>
            <a:r>
              <a:rPr lang="en-US">
                <a:cs typeface="Calibri"/>
              </a:rPr>
              <a:t>Skype and Zoom accounts should be provided every faculty member and should be available in every classroom so that students and guest speakers can be brought into the class from remote locations</a:t>
            </a:r>
          </a:p>
          <a:p>
            <a:endParaRPr lang="en-US" sz="2000">
              <a:cs typeface="Calibri"/>
            </a:endParaRPr>
          </a:p>
        </p:txBody>
      </p:sp>
    </p:spTree>
    <p:extLst>
      <p:ext uri="{BB962C8B-B14F-4D97-AF65-F5344CB8AC3E}">
        <p14:creationId xmlns:p14="http://schemas.microsoft.com/office/powerpoint/2010/main" val="18135497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Learning Spaces  - Takeaways</a:t>
            </a:r>
          </a:p>
        </p:txBody>
      </p:sp>
      <p:sp>
        <p:nvSpPr>
          <p:cNvPr id="3" name="Content Placeholder 2"/>
          <p:cNvSpPr>
            <a:spLocks noGrp="1"/>
          </p:cNvSpPr>
          <p:nvPr>
            <p:ph idx="1"/>
          </p:nvPr>
        </p:nvSpPr>
        <p:spPr>
          <a:xfrm>
            <a:off x="457200" y="1200151"/>
            <a:ext cx="8229600" cy="3232727"/>
          </a:xfrm>
        </p:spPr>
        <p:txBody>
          <a:bodyPr vert="horz" lIns="91440" tIns="45720" rIns="91440" bIns="45720" rtlCol="0" anchor="t">
            <a:normAutofit lnSpcReduction="10000"/>
          </a:bodyPr>
          <a:lstStyle/>
          <a:p>
            <a:r>
              <a:rPr lang="en-US" sz="2200"/>
              <a:t>Everything, everywhere – a</a:t>
            </a:r>
            <a:r>
              <a:rPr lang="en-US" sz="2200">
                <a:cs typeface="Calibri"/>
              </a:rPr>
              <a:t> feeling that all rooms should be outfitted with hardware and software for collaboration and all should have access</a:t>
            </a:r>
            <a:endParaRPr lang="en-US">
              <a:cs typeface="Calibri"/>
            </a:endParaRPr>
          </a:p>
          <a:p>
            <a:r>
              <a:rPr lang="en-US" sz="2200">
                <a:cs typeface="Calibri"/>
              </a:rPr>
              <a:t>Many suggestions around the need for flexible spaces, and the limitations physical elements of a learning space can place on the experience</a:t>
            </a:r>
          </a:p>
          <a:p>
            <a:r>
              <a:rPr lang="en-US" sz="2200">
                <a:cs typeface="Calibri"/>
              </a:rPr>
              <a:t>Conference rooms frequently included in this category</a:t>
            </a:r>
          </a:p>
          <a:p>
            <a:r>
              <a:rPr lang="en-US" sz="2200">
                <a:cs typeface="Calibri"/>
              </a:rPr>
              <a:t>Feeling that some classrooms are outdated, in need of upgrade</a:t>
            </a:r>
          </a:p>
          <a:p>
            <a:r>
              <a:rPr lang="en-US" sz="2200">
                <a:cs typeface="Calibri"/>
              </a:rPr>
              <a:t>Need for more spaces for student study and collaboration </a:t>
            </a:r>
          </a:p>
        </p:txBody>
      </p:sp>
    </p:spTree>
    <p:extLst>
      <p:ext uri="{BB962C8B-B14F-4D97-AF65-F5344CB8AC3E}">
        <p14:creationId xmlns:p14="http://schemas.microsoft.com/office/powerpoint/2010/main" val="304835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he Survey Instrument (§2)"/>
          <p:cNvSpPr>
            <a:spLocks noGrp="1"/>
          </p:cNvSpPr>
          <p:nvPr>
            <p:ph type="title"/>
          </p:nvPr>
        </p:nvSpPr>
        <p:spPr>
          <a:xfrm>
            <a:off x="457201" y="376576"/>
            <a:ext cx="6858000" cy="889207"/>
          </a:xfrm>
          <a:prstGeom prst="rect">
            <a:avLst/>
          </a:prstGeom>
        </p:spPr>
        <p:txBody>
          <a:bodyPr vert="horz" lIns="48220" tIns="24110" rIns="48220" bIns="24110" rtlCol="0" anchor="ctr">
            <a:normAutofit/>
          </a:bodyPr>
          <a:lstStyle/>
          <a:p>
            <a:pPr algn="l"/>
            <a:r>
              <a:t>The Survey Instrument</a:t>
            </a:r>
            <a:r>
              <a:rPr lang="en-US"/>
              <a:t> </a:t>
            </a:r>
            <a:endParaRPr/>
          </a:p>
        </p:txBody>
      </p:sp>
      <p:sp>
        <p:nvSpPr>
          <p:cNvPr id="144" name="Technology and Collaboration Services Tell us about the quality of Web sites, online services, and technologies for collaboration…"/>
          <p:cNvSpPr>
            <a:spLocks noGrp="1"/>
          </p:cNvSpPr>
          <p:nvPr>
            <p:ph type="body" idx="1"/>
          </p:nvPr>
        </p:nvSpPr>
        <p:spPr>
          <a:xfrm>
            <a:off x="457200" y="1265783"/>
            <a:ext cx="8229600" cy="3394472"/>
          </a:xfrm>
          <a:prstGeom prst="rect">
            <a:avLst/>
          </a:prstGeom>
        </p:spPr>
        <p:txBody>
          <a:bodyPr>
            <a:normAutofit/>
          </a:bodyPr>
          <a:lstStyle/>
          <a:p>
            <a:pPr marL="0" indent="0" defTabSz="209473">
              <a:lnSpc>
                <a:spcPct val="150000"/>
              </a:lnSpc>
              <a:spcBef>
                <a:spcPts val="1476"/>
              </a:spcBef>
              <a:buNone/>
              <a:defRPr sz="2584"/>
            </a:pPr>
            <a:r>
              <a:rPr lang="en-US" sz="1600" b="1"/>
              <a:t>§2. </a:t>
            </a:r>
            <a:r>
              <a:rPr sz="1600" b="1"/>
              <a:t>Technology and Collaboration Services</a:t>
            </a:r>
            <a:br>
              <a:rPr sz="1600" b="1"/>
            </a:br>
            <a:r>
              <a:rPr sz="1600" i="1"/>
              <a:t>Tell us about the quality of Web sites, online services, and technologies for collaboration</a:t>
            </a:r>
          </a:p>
          <a:p>
            <a:pPr marL="327804" indent="-327804" defTabSz="209473">
              <a:spcBef>
                <a:spcPts val="1476"/>
              </a:spcBef>
              <a:buSzPct val="100000"/>
              <a:buAutoNum type="arabicParenR" startAt="5"/>
              <a:defRPr sz="2584"/>
            </a:pPr>
            <a:r>
              <a:rPr sz="1600"/>
              <a:t>Having Web sites and online services that are easy to use.</a:t>
            </a:r>
          </a:p>
          <a:p>
            <a:pPr marL="327804" indent="-327804" defTabSz="209473">
              <a:spcBef>
                <a:spcPts val="1476"/>
              </a:spcBef>
              <a:buSzPct val="100000"/>
              <a:buAutoNum type="arabicParenR" startAt="5"/>
              <a:defRPr sz="2584"/>
            </a:pPr>
            <a:r>
              <a:rPr sz="1600"/>
              <a:t>Having online services that enhance the teaching and learning experience.</a:t>
            </a:r>
          </a:p>
          <a:p>
            <a:pPr marL="327804" indent="-327804" defTabSz="209473">
              <a:spcBef>
                <a:spcPts val="1476"/>
              </a:spcBef>
              <a:buSzPct val="100000"/>
              <a:buAutoNum type="arabicParenR" startAt="5"/>
              <a:defRPr sz="2584"/>
            </a:pPr>
            <a:r>
              <a:rPr sz="1600"/>
              <a:t>Having technology services that allow me to collaborate effectively with others.</a:t>
            </a:r>
          </a:p>
          <a:p>
            <a:pPr marL="327804" indent="-327804" defTabSz="209473">
              <a:spcBef>
                <a:spcPts val="1476"/>
              </a:spcBef>
              <a:buSzPct val="100000"/>
              <a:buAutoNum type="arabicParenR" startAt="5"/>
              <a:defRPr sz="2584"/>
            </a:pPr>
            <a:r>
              <a:rPr sz="1600"/>
              <a:t>Having systems that provide timely access to data that informs decision-making.</a:t>
            </a:r>
          </a:p>
          <a:p>
            <a:pPr marL="327804" indent="-327804" defTabSz="209473">
              <a:spcBef>
                <a:spcPts val="1476"/>
              </a:spcBef>
              <a:buSzPct val="100000"/>
              <a:buAutoNum type="arabicParenR" startAt="5"/>
              <a:defRPr sz="2584"/>
            </a:pPr>
            <a:r>
              <a:rPr sz="1600"/>
              <a:t>The availability of classrooms or meeting spaces with technology that enhances the teaching and learning experience.</a:t>
            </a:r>
          </a:p>
        </p:txBody>
      </p:sp>
    </p:spTree>
    <p:extLst>
      <p:ext uri="{BB962C8B-B14F-4D97-AF65-F5344CB8AC3E}">
        <p14:creationId xmlns:p14="http://schemas.microsoft.com/office/powerpoint/2010/main" val="596833342"/>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a:xfrm>
            <a:off x="457200" y="44234"/>
            <a:ext cx="8229600" cy="857250"/>
          </a:xfrm>
        </p:spPr>
        <p:txBody>
          <a:bodyPr>
            <a:normAutofit/>
          </a:bodyPr>
          <a:lstStyle/>
          <a:p>
            <a:r>
              <a:rPr lang="en-US"/>
              <a:t>Learning Spaces  - Progress</a:t>
            </a:r>
          </a:p>
        </p:txBody>
      </p:sp>
      <p:sp>
        <p:nvSpPr>
          <p:cNvPr id="3" name="Content Placeholder 2"/>
          <p:cNvSpPr>
            <a:spLocks noGrp="1"/>
          </p:cNvSpPr>
          <p:nvPr>
            <p:ph idx="1"/>
          </p:nvPr>
        </p:nvSpPr>
        <p:spPr>
          <a:xfrm>
            <a:off x="457200" y="909009"/>
            <a:ext cx="8229600" cy="3437605"/>
          </a:xfrm>
        </p:spPr>
        <p:txBody>
          <a:bodyPr vert="horz" lIns="91440" tIns="45720" rIns="91440" bIns="45720" rtlCol="0" anchor="t">
            <a:normAutofit fontScale="70000" lnSpcReduction="20000"/>
          </a:bodyPr>
          <a:lstStyle/>
          <a:p>
            <a:r>
              <a:rPr lang="en-US"/>
              <a:t>Conducting a pilot test of wireless screen sharing in classrooms – if the </a:t>
            </a:r>
            <a:r>
              <a:rPr lang="en-US">
                <a:cs typeface="Calibri"/>
              </a:rPr>
              <a:t>pilot</a:t>
            </a:r>
            <a:r>
              <a:rPr lang="en-US"/>
              <a:t> goes well faculty will be able to request this feature just as they request software installations or clickers</a:t>
            </a:r>
          </a:p>
          <a:p>
            <a:r>
              <a:rPr lang="en-US"/>
              <a:t>All managed classroom interfaces were upgraded in FY18 and are now the same everywhere, including a marked </a:t>
            </a:r>
            <a:r>
              <a:rPr lang="en-US">
                <a:cs typeface="Calibri"/>
              </a:rPr>
              <a:t>mute</a:t>
            </a:r>
            <a:r>
              <a:rPr lang="en-US"/>
              <a:t> button</a:t>
            </a:r>
          </a:p>
          <a:p>
            <a:r>
              <a:rPr lang="en-US"/>
              <a:t>Three collaborative classrooms were created, in a pod arrangement that allows teams of up </a:t>
            </a:r>
            <a:r>
              <a:rPr lang="en-US">
                <a:cs typeface="Calibri"/>
              </a:rPr>
              <a:t>to 5 students each work together as a group</a:t>
            </a:r>
            <a:r>
              <a:rPr lang="en-US"/>
              <a:t>, </a:t>
            </a:r>
            <a:r>
              <a:rPr lang="en-US">
                <a:cs typeface="Calibri"/>
              </a:rPr>
              <a:t>using </a:t>
            </a:r>
            <a:r>
              <a:rPr lang="en-US"/>
              <a:t>technology to collaborate with each other and the instructor</a:t>
            </a:r>
          </a:p>
          <a:p>
            <a:endParaRPr lang="en-US">
              <a:cs typeface="Calibri"/>
            </a:endParaRPr>
          </a:p>
          <a:p>
            <a:endParaRPr lang="en-US">
              <a:cs typeface="Calibri"/>
            </a:endParaRPr>
          </a:p>
        </p:txBody>
      </p:sp>
    </p:spTree>
    <p:extLst>
      <p:ext uri="{BB962C8B-B14F-4D97-AF65-F5344CB8AC3E}">
        <p14:creationId xmlns:p14="http://schemas.microsoft.com/office/powerpoint/2010/main" val="37777353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My Illinois State - Samples</a:t>
            </a:r>
          </a:p>
        </p:txBody>
      </p:sp>
      <p:sp>
        <p:nvSpPr>
          <p:cNvPr id="3" name="Content Placeholder 2"/>
          <p:cNvSpPr>
            <a:spLocks noGrp="1"/>
          </p:cNvSpPr>
          <p:nvPr>
            <p:ph idx="1"/>
          </p:nvPr>
        </p:nvSpPr>
        <p:spPr>
          <a:xfrm>
            <a:off x="457200" y="955343"/>
            <a:ext cx="8229600" cy="3639280"/>
          </a:xfrm>
        </p:spPr>
        <p:txBody>
          <a:bodyPr vert="horz" lIns="91440" tIns="45720" rIns="91440" bIns="45720" rtlCol="0" anchor="t">
            <a:normAutofit fontScale="70000" lnSpcReduction="20000"/>
          </a:bodyPr>
          <a:lstStyle/>
          <a:p>
            <a:r>
              <a:rPr lang="en-US"/>
              <a:t>Probably the only major application on campus that actually works.</a:t>
            </a:r>
          </a:p>
          <a:p>
            <a:r>
              <a:rPr lang="en-US">
                <a:cs typeface="Calibri"/>
              </a:rPr>
              <a:t>Making improvements, but it was much better before CS </a:t>
            </a:r>
          </a:p>
          <a:p>
            <a:r>
              <a:rPr lang="en-US">
                <a:cs typeface="Calibri"/>
              </a:rPr>
              <a:t>Overall good. Sometimes it's hard to find things.</a:t>
            </a:r>
            <a:endParaRPr lang="en-US"/>
          </a:p>
          <a:p>
            <a:r>
              <a:rPr lang="en-US">
                <a:cs typeface="Calibri"/>
              </a:rPr>
              <a:t>My ilstu is VERY confusing when it comes to registering for classes, and again not very intuitive in terms of user experience. I would also get confused between My ilstu and Go ilstu, and then ReggieNet... it would be nice if there were just one website for everything as a student. </a:t>
            </a:r>
          </a:p>
          <a:p>
            <a:r>
              <a:rPr lang="en-US">
                <a:cs typeface="Calibri"/>
              </a:rPr>
              <a:t>PUT EVERYTHING HERE! THEY GET IT. IT WORKS. YES, I'M THIS PASSIONATE ABOUT IT. MY IS THE SOLUTION.</a:t>
            </a:r>
          </a:p>
          <a:p>
            <a:endParaRPr lang="en-US">
              <a:cs typeface="Calibri"/>
            </a:endParaRPr>
          </a:p>
          <a:p>
            <a:endParaRPr lang="en-US">
              <a:cs typeface="Calibri"/>
            </a:endParaRPr>
          </a:p>
          <a:p>
            <a:endParaRPr lang="en-US">
              <a:cs typeface="Calibri"/>
            </a:endParaRPr>
          </a:p>
          <a:p>
            <a:endParaRPr lang="en-US" sz="2000">
              <a:cs typeface="Calibri"/>
            </a:endParaRPr>
          </a:p>
        </p:txBody>
      </p:sp>
    </p:spTree>
    <p:extLst>
      <p:ext uri="{BB962C8B-B14F-4D97-AF65-F5344CB8AC3E}">
        <p14:creationId xmlns:p14="http://schemas.microsoft.com/office/powerpoint/2010/main" val="35054275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My Illinois State - Takeaways</a:t>
            </a:r>
          </a:p>
        </p:txBody>
      </p:sp>
      <p:sp>
        <p:nvSpPr>
          <p:cNvPr id="3" name="Content Placeholder 2"/>
          <p:cNvSpPr>
            <a:spLocks noGrp="1"/>
          </p:cNvSpPr>
          <p:nvPr>
            <p:ph idx="1"/>
          </p:nvPr>
        </p:nvSpPr>
        <p:spPr/>
        <p:txBody>
          <a:bodyPr vert="horz" lIns="91440" tIns="45720" rIns="91440" bIns="45720" rtlCol="0" anchor="t">
            <a:normAutofit/>
          </a:bodyPr>
          <a:lstStyle/>
          <a:p>
            <a:r>
              <a:rPr lang="en-US" sz="2200"/>
              <a:t>It's a portal – people get confused about what is My and what is something that links through My</a:t>
            </a:r>
          </a:p>
          <a:p>
            <a:r>
              <a:rPr lang="en-US" sz="2200">
                <a:cs typeface="Calibri"/>
              </a:rPr>
              <a:t>Several comments about how My used to be better, in the mainframe days</a:t>
            </a:r>
          </a:p>
          <a:p>
            <a:r>
              <a:rPr lang="en-US" sz="2200">
                <a:cs typeface="Calibri"/>
              </a:rPr>
              <a:t>Many suggestions around difficulty finding things and confusing organization</a:t>
            </a:r>
          </a:p>
          <a:p>
            <a:r>
              <a:rPr lang="en-US" sz="2200">
                <a:cs typeface="Calibri"/>
              </a:rPr>
              <a:t>Some suggestions around focusing on faculty/staff resources in My</a:t>
            </a:r>
          </a:p>
          <a:p>
            <a:endParaRPr lang="en-US" sz="2200">
              <a:cs typeface="Calibri"/>
            </a:endParaRPr>
          </a:p>
        </p:txBody>
      </p:sp>
    </p:spTree>
    <p:extLst>
      <p:ext uri="{BB962C8B-B14F-4D97-AF65-F5344CB8AC3E}">
        <p14:creationId xmlns:p14="http://schemas.microsoft.com/office/powerpoint/2010/main" val="32253407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a:xfrm>
            <a:off x="457200" y="44234"/>
            <a:ext cx="8229600" cy="857250"/>
          </a:xfrm>
        </p:spPr>
        <p:txBody>
          <a:bodyPr>
            <a:normAutofit/>
          </a:bodyPr>
          <a:lstStyle/>
          <a:p>
            <a:r>
              <a:rPr lang="en-US"/>
              <a:t>My Illinois State - Progress</a:t>
            </a:r>
          </a:p>
        </p:txBody>
      </p:sp>
      <p:sp>
        <p:nvSpPr>
          <p:cNvPr id="3" name="Content Placeholder 2"/>
          <p:cNvSpPr>
            <a:spLocks noGrp="1"/>
          </p:cNvSpPr>
          <p:nvPr>
            <p:ph idx="1"/>
          </p:nvPr>
        </p:nvSpPr>
        <p:spPr>
          <a:xfrm>
            <a:off x="457200" y="909009"/>
            <a:ext cx="8229600" cy="3631699"/>
          </a:xfrm>
        </p:spPr>
        <p:txBody>
          <a:bodyPr vert="horz" lIns="91440" tIns="45720" rIns="91440" bIns="45720" rtlCol="0" anchor="t">
            <a:normAutofit fontScale="40000" lnSpcReduction="20000"/>
          </a:bodyPr>
          <a:lstStyle/>
          <a:p>
            <a:r>
              <a:rPr lang="en-US"/>
              <a:t>Launched a new version of My.IllinoisState.edu, including many new features:</a:t>
            </a:r>
          </a:p>
          <a:p>
            <a:pPr lvl="1"/>
            <a:r>
              <a:rPr lang="en-US"/>
              <a:t>Quick Links section for easy access to high profile resources like Office 365 and ReggieNet</a:t>
            </a:r>
          </a:p>
          <a:p>
            <a:pPr lvl="1"/>
            <a:r>
              <a:rPr lang="en-US"/>
              <a:t>Dropdown navigation menus for easy access to frequently used features</a:t>
            </a:r>
            <a:r>
              <a:rPr lang="en-US">
                <a:cs typeface="Calibri"/>
              </a:rPr>
              <a:t> by category</a:t>
            </a:r>
            <a:endParaRPr lang="en-US"/>
          </a:p>
          <a:p>
            <a:pPr lvl="1"/>
            <a:r>
              <a:rPr lang="en-US">
                <a:cs typeface="Calibri"/>
              </a:rPr>
              <a:t>A more personal view and layout for resources based on who you are</a:t>
            </a:r>
            <a:endParaRPr lang="en-US"/>
          </a:p>
          <a:p>
            <a:pPr lvl="1"/>
            <a:r>
              <a:rPr lang="en-US">
                <a:cs typeface="Calibri"/>
              </a:rPr>
              <a:t>Student Class Schedules prominently displayed for easy access</a:t>
            </a:r>
            <a:endParaRPr lang="en-US"/>
          </a:p>
          <a:p>
            <a:pPr lvl="1"/>
            <a:r>
              <a:rPr lang="en-US">
                <a:cs typeface="Calibri"/>
              </a:rPr>
              <a:t>Courses I Teach for faculty and instructors, including the much requested feature of student photos</a:t>
            </a:r>
            <a:endParaRPr lang="en-US"/>
          </a:p>
          <a:p>
            <a:pPr lvl="1"/>
            <a:r>
              <a:rPr lang="en-US"/>
              <a:t>Calendar View to Class Schedule and Courses I Teach</a:t>
            </a:r>
          </a:p>
          <a:p>
            <a:pPr lvl="1"/>
            <a:r>
              <a:rPr lang="en-US"/>
              <a:t>A new version of the popular GPA Calculator module</a:t>
            </a:r>
          </a:p>
          <a:p>
            <a:pPr lvl="1"/>
            <a:r>
              <a:rPr lang="en-US"/>
              <a:t>Academic Program information (Majors, Minors, etc.) added to Class Rosters for faculty</a:t>
            </a:r>
          </a:p>
          <a:p>
            <a:pPr lvl="1"/>
            <a:r>
              <a:rPr lang="en-US"/>
              <a:t>Detailed Textbook information for students</a:t>
            </a:r>
          </a:p>
          <a:p>
            <a:pPr lvl="1"/>
            <a:r>
              <a:rPr lang="en-US"/>
              <a:t>Personalized notifications about Holds, Tasks and To Do Lists for students</a:t>
            </a:r>
          </a:p>
          <a:p>
            <a:pPr lvl="1"/>
            <a:r>
              <a:rPr lang="en-US"/>
              <a:t>Registration Date and time notification to prepare students for semester registration periods</a:t>
            </a:r>
          </a:p>
          <a:p>
            <a:pPr lvl="1"/>
            <a:r>
              <a:rPr lang="en-US"/>
              <a:t>Easy links to change personal information like Address and Preferred name in the My Profile section</a:t>
            </a:r>
          </a:p>
          <a:p>
            <a:r>
              <a:rPr lang="en-US"/>
              <a:t>Added personalized password expiration notifications to help campus complete the Account Refresh password reset process</a:t>
            </a:r>
          </a:p>
          <a:p>
            <a:r>
              <a:rPr lang="en-US"/>
              <a:t>Implemented banner announcements for Account Refresh and other major notifications</a:t>
            </a:r>
          </a:p>
          <a:p>
            <a:r>
              <a:rPr lang="en-US"/>
              <a:t>Implemented Midterm Grades improvements with 40,000 grades submitted and 20,00 student progress reports per semester</a:t>
            </a:r>
          </a:p>
          <a:p>
            <a:r>
              <a:rPr lang="en-US"/>
              <a:t>Provided final grades with more than 12,000 pageviews in [time frame], including more than half of the views from mobile devices</a:t>
            </a:r>
          </a:p>
          <a:p>
            <a:endParaRPr lang="en-US">
              <a:cs typeface="Calibri"/>
            </a:endParaRPr>
          </a:p>
        </p:txBody>
      </p:sp>
    </p:spTree>
    <p:extLst>
      <p:ext uri="{BB962C8B-B14F-4D97-AF65-F5344CB8AC3E}">
        <p14:creationId xmlns:p14="http://schemas.microsoft.com/office/powerpoint/2010/main" val="24211359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Web Sites - Samples</a:t>
            </a:r>
          </a:p>
        </p:txBody>
      </p:sp>
      <p:sp>
        <p:nvSpPr>
          <p:cNvPr id="3" name="Content Placeholder 2"/>
          <p:cNvSpPr>
            <a:spLocks noGrp="1"/>
          </p:cNvSpPr>
          <p:nvPr>
            <p:ph idx="1"/>
          </p:nvPr>
        </p:nvSpPr>
        <p:spPr>
          <a:xfrm>
            <a:off x="457200" y="955343"/>
            <a:ext cx="8229600" cy="3639280"/>
          </a:xfrm>
        </p:spPr>
        <p:txBody>
          <a:bodyPr vert="horz" lIns="91440" tIns="45720" rIns="91440" bIns="45720" rtlCol="0" anchor="t">
            <a:normAutofit fontScale="70000" lnSpcReduction="20000"/>
          </a:bodyPr>
          <a:lstStyle/>
          <a:p>
            <a:r>
              <a:rPr lang="en-US" dirty="0"/>
              <a:t>Most of our prospective student facing websites (IllinoisState.edu, departmental websites, </a:t>
            </a:r>
            <a:r>
              <a:rPr lang="en-US" dirty="0" err="1"/>
              <a:t>etc</a:t>
            </a:r>
            <a:r>
              <a:rPr lang="en-US" dirty="0"/>
              <a:t>) are excellent and far exceed my minimum level of service.</a:t>
            </a:r>
          </a:p>
          <a:p>
            <a:r>
              <a:rPr lang="en-US"/>
              <a:t>Since the recent change I find it more confusing to navigate. </a:t>
            </a:r>
            <a:r>
              <a:rPr lang="en-US">
                <a:cs typeface="Calibri"/>
              </a:rPr>
              <a:t>I liked having </a:t>
            </a:r>
            <a:r>
              <a:rPr lang="en-US"/>
              <a:t>the A-Z selection at the top. </a:t>
            </a:r>
            <a:r>
              <a:rPr lang="en-US">
                <a:cs typeface="Calibri"/>
              </a:rPr>
              <a:t>Easy that way</a:t>
            </a:r>
            <a:r>
              <a:rPr lang="en-US"/>
              <a:t>. </a:t>
            </a:r>
            <a:r>
              <a:rPr lang="en-US">
                <a:cs typeface="Calibri"/>
              </a:rPr>
              <a:t>Overall</a:t>
            </a:r>
            <a:r>
              <a:rPr lang="en-US"/>
              <a:t>, I think it takes longer to find what you're looking for.</a:t>
            </a:r>
          </a:p>
          <a:p>
            <a:r>
              <a:rPr lang="en-US" dirty="0">
                <a:cs typeface="Calibri"/>
              </a:rPr>
              <a:t>Some ISU Web sites are easy to navigate whereas others are not.</a:t>
            </a:r>
          </a:p>
          <a:p>
            <a:r>
              <a:rPr lang="en-US" dirty="0">
                <a:cs typeface="Calibri"/>
              </a:rPr>
              <a:t>Standardize and provide support to making all departments look and feel the same. Currently you can see differences going from one department to the next.</a:t>
            </a:r>
          </a:p>
          <a:p>
            <a:endParaRPr lang="en-US" dirty="0">
              <a:cs typeface="Calibri"/>
            </a:endParaRPr>
          </a:p>
          <a:p>
            <a:endParaRPr lang="en-US"/>
          </a:p>
          <a:p>
            <a:endParaRPr lang="en-US" sz="2000"/>
          </a:p>
        </p:txBody>
      </p:sp>
    </p:spTree>
    <p:extLst>
      <p:ext uri="{BB962C8B-B14F-4D97-AF65-F5344CB8AC3E}">
        <p14:creationId xmlns:p14="http://schemas.microsoft.com/office/powerpoint/2010/main" val="3333055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Web Sites - Takeaways</a:t>
            </a:r>
          </a:p>
        </p:txBody>
      </p:sp>
      <p:sp>
        <p:nvSpPr>
          <p:cNvPr id="3" name="Content Placeholder 2"/>
          <p:cNvSpPr>
            <a:spLocks noGrp="1"/>
          </p:cNvSpPr>
          <p:nvPr>
            <p:ph idx="1"/>
          </p:nvPr>
        </p:nvSpPr>
        <p:spPr/>
        <p:txBody>
          <a:bodyPr vert="horz" lIns="91440" tIns="45720" rIns="91440" bIns="45720" rtlCol="0" anchor="t">
            <a:normAutofit/>
          </a:bodyPr>
          <a:lstStyle/>
          <a:p>
            <a:r>
              <a:rPr lang="en-US" sz="2200" dirty="0">
                <a:cs typeface="Calibri"/>
              </a:rPr>
              <a:t>Many suggestions centered around concerns with navigation after the redesign of the homepage, and particularly the A-Z search</a:t>
            </a:r>
          </a:p>
          <a:p>
            <a:r>
              <a:rPr lang="en-US" sz="2200" dirty="0">
                <a:cs typeface="Calibri"/>
              </a:rPr>
              <a:t>General suggestions about departmental web sites – a feeling that they should be standardized and have a similar look and feel across the University as well as concern over resources to make that happen</a:t>
            </a:r>
          </a:p>
          <a:p>
            <a:r>
              <a:rPr lang="en-US" sz="2200" dirty="0">
                <a:cs typeface="Calibri"/>
              </a:rPr>
              <a:t>Several suggestions about commonly used things moving or being difficult to find from faculty/staff, suggesting a disconnect between how they want to use a web site and what is available on some sites</a:t>
            </a:r>
          </a:p>
          <a:p>
            <a:endParaRPr lang="en-US" sz="2200" dirty="0">
              <a:cs typeface="Calibri"/>
            </a:endParaRPr>
          </a:p>
          <a:p>
            <a:endParaRPr lang="en-US" sz="2200" dirty="0">
              <a:cs typeface="Calibri"/>
            </a:endParaRPr>
          </a:p>
          <a:p>
            <a:endParaRPr lang="en-US" sz="2200" dirty="0">
              <a:cs typeface="Calibri"/>
            </a:endParaRPr>
          </a:p>
        </p:txBody>
      </p:sp>
    </p:spTree>
    <p:extLst>
      <p:ext uri="{BB962C8B-B14F-4D97-AF65-F5344CB8AC3E}">
        <p14:creationId xmlns:p14="http://schemas.microsoft.com/office/powerpoint/2010/main" val="5138621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a:xfrm>
            <a:off x="457200" y="44234"/>
            <a:ext cx="8229600" cy="857250"/>
          </a:xfrm>
        </p:spPr>
        <p:txBody>
          <a:bodyPr>
            <a:normAutofit/>
          </a:bodyPr>
          <a:lstStyle/>
          <a:p>
            <a:r>
              <a:rPr lang="en-US"/>
              <a:t>Web Sites - Progress</a:t>
            </a:r>
          </a:p>
        </p:txBody>
      </p:sp>
      <p:sp>
        <p:nvSpPr>
          <p:cNvPr id="3" name="Content Placeholder 2"/>
          <p:cNvSpPr>
            <a:spLocks noGrp="1"/>
          </p:cNvSpPr>
          <p:nvPr>
            <p:ph idx="1"/>
          </p:nvPr>
        </p:nvSpPr>
        <p:spPr>
          <a:xfrm>
            <a:off x="457200" y="909009"/>
            <a:ext cx="8229600" cy="3168030"/>
          </a:xfrm>
        </p:spPr>
        <p:txBody>
          <a:bodyPr vert="horz" lIns="91440" tIns="45720" rIns="91440" bIns="45720" rtlCol="0" anchor="t">
            <a:normAutofit fontScale="55000" lnSpcReduction="20000"/>
          </a:bodyPr>
          <a:lstStyle/>
          <a:p>
            <a:r>
              <a:rPr lang="en-US"/>
              <a:t>Launched a user-centric and prospective audience focused University Homepage</a:t>
            </a:r>
          </a:p>
          <a:p>
            <a:r>
              <a:rPr lang="en-US"/>
              <a:t>New homepage serves as a platform to strengthen recruitment and enrollment initiatives</a:t>
            </a:r>
          </a:p>
          <a:p>
            <a:r>
              <a:rPr lang="en-US"/>
              <a:t>Incorporated old Admissions website into the new modern design of the homepage to tailor content for prospective students and families</a:t>
            </a:r>
          </a:p>
          <a:p>
            <a:r>
              <a:rPr lang="en-US"/>
              <a:t>An intelligent search was added to highlight and promote ISU’s unique Academic Programs</a:t>
            </a:r>
          </a:p>
          <a:p>
            <a:r>
              <a:rPr lang="en-US"/>
              <a:t>Completed a major effort to revamp Milner Library’s website with major redesigns for Collections and Exhibits </a:t>
            </a:r>
          </a:p>
          <a:p>
            <a:r>
              <a:rPr lang="en-US"/>
              <a:t>Launched recruitment focused websites for Agriculture and Technology Departments</a:t>
            </a:r>
          </a:p>
          <a:p>
            <a:r>
              <a:rPr lang="en-US"/>
              <a:t>Transitioned 200+ websites to a modern and secure server infrastructure</a:t>
            </a:r>
          </a:p>
          <a:p>
            <a:endParaRPr lang="en-US">
              <a:cs typeface="Calibri"/>
            </a:endParaRPr>
          </a:p>
        </p:txBody>
      </p:sp>
    </p:spTree>
    <p:extLst>
      <p:ext uri="{BB962C8B-B14F-4D97-AF65-F5344CB8AC3E}">
        <p14:creationId xmlns:p14="http://schemas.microsoft.com/office/powerpoint/2010/main" val="9425283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Technology Training - Samples</a:t>
            </a:r>
          </a:p>
        </p:txBody>
      </p:sp>
      <p:sp>
        <p:nvSpPr>
          <p:cNvPr id="3" name="Content Placeholder 2"/>
          <p:cNvSpPr>
            <a:spLocks noGrp="1"/>
          </p:cNvSpPr>
          <p:nvPr>
            <p:ph idx="1"/>
          </p:nvPr>
        </p:nvSpPr>
        <p:spPr>
          <a:xfrm>
            <a:off x="457200" y="955343"/>
            <a:ext cx="8229600" cy="3865723"/>
          </a:xfrm>
        </p:spPr>
        <p:txBody>
          <a:bodyPr vert="horz" lIns="91440" tIns="45720" rIns="91440" bIns="45720" rtlCol="0" anchor="t">
            <a:normAutofit fontScale="47500" lnSpcReduction="20000"/>
          </a:bodyPr>
          <a:lstStyle/>
          <a:p>
            <a:r>
              <a:rPr lang="en-US" dirty="0"/>
              <a:t>I feel that services may exist that aren't communicated to the ISU community as effectively as they could be. I think that department leadership should help to supply some of that content to their staff. </a:t>
            </a:r>
            <a:endParaRPr lang="en-US" dirty="0">
              <a:cs typeface="Calibri"/>
            </a:endParaRPr>
          </a:p>
          <a:p>
            <a:r>
              <a:rPr lang="en-US" dirty="0"/>
              <a:t>The challenge here is finding out what we have available to us and what services are free to us as faculty and what services we need to find funding for</a:t>
            </a:r>
            <a:endParaRPr lang="en-US"/>
          </a:p>
          <a:p>
            <a:r>
              <a:rPr lang="en-US" dirty="0">
                <a:cs typeface="Calibri"/>
              </a:rPr>
              <a:t>It would be nice to have a whole semester schedule for training up front and reminders along the way. It is hard to know what classes are only being offered once. </a:t>
            </a:r>
          </a:p>
          <a:p>
            <a:r>
              <a:rPr lang="en-US" dirty="0">
                <a:cs typeface="Calibri"/>
              </a:rPr>
              <a:t>365 has been implemented without adequate training or preparation.</a:t>
            </a:r>
            <a:endParaRPr lang="en-US" dirty="0"/>
          </a:p>
          <a:p>
            <a:r>
              <a:rPr lang="en-US" dirty="0">
                <a:cs typeface="Calibri"/>
              </a:rPr>
              <a:t>Having workshops or training videos on software programs available to students would be helpful. It is hard to use the programs effectively and efficiently when you are not familiar with how to use it or the features it has.</a:t>
            </a:r>
          </a:p>
          <a:p>
            <a:r>
              <a:rPr lang="en-US" dirty="0">
                <a:cs typeface="Calibri"/>
              </a:rPr>
              <a:t>It's really hard to find articles to try to learn to fix things myself. I realize it's helpful to submit a ticket with the exact issue, but the options don't always match the problem.</a:t>
            </a:r>
          </a:p>
          <a:p>
            <a:r>
              <a:rPr lang="en-US" dirty="0">
                <a:cs typeface="Calibri"/>
              </a:rPr>
              <a:t>Access to on demand training in a more organized context sensitive way.</a:t>
            </a:r>
          </a:p>
        </p:txBody>
      </p:sp>
    </p:spTree>
    <p:extLst>
      <p:ext uri="{BB962C8B-B14F-4D97-AF65-F5344CB8AC3E}">
        <p14:creationId xmlns:p14="http://schemas.microsoft.com/office/powerpoint/2010/main" val="14069958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Technology Training - Takeaways</a:t>
            </a:r>
          </a:p>
        </p:txBody>
      </p:sp>
      <p:sp>
        <p:nvSpPr>
          <p:cNvPr id="3" name="Content Placeholder 2"/>
          <p:cNvSpPr>
            <a:spLocks noGrp="1"/>
          </p:cNvSpPr>
          <p:nvPr>
            <p:ph idx="1"/>
          </p:nvPr>
        </p:nvSpPr>
        <p:spPr/>
        <p:txBody>
          <a:bodyPr vert="horz" lIns="91440" tIns="45720" rIns="91440" bIns="45720" rtlCol="0" anchor="t">
            <a:normAutofit/>
          </a:bodyPr>
          <a:lstStyle/>
          <a:p>
            <a:r>
              <a:rPr lang="en-US" sz="2200" dirty="0"/>
              <a:t>Many suggestions about not knowing</a:t>
            </a:r>
            <a:r>
              <a:rPr lang="en-US" sz="2200" dirty="0">
                <a:cs typeface="Calibri"/>
              </a:rPr>
              <a:t> what training is available</a:t>
            </a:r>
          </a:p>
          <a:p>
            <a:r>
              <a:rPr lang="en-US" sz="2200" dirty="0">
                <a:cs typeface="Calibri"/>
              </a:rPr>
              <a:t>Several different forms of training were mentioned – self-help articles, on-demand training, video and classroom training</a:t>
            </a:r>
          </a:p>
          <a:p>
            <a:r>
              <a:rPr lang="en-US" sz="2200" dirty="0">
                <a:cs typeface="Calibri"/>
              </a:rPr>
              <a:t>Some applications were mentioned specifically as needing more training available</a:t>
            </a:r>
          </a:p>
          <a:p>
            <a:r>
              <a:rPr lang="en-US" sz="2200" dirty="0">
                <a:cs typeface="Calibri"/>
              </a:rPr>
              <a:t>Frequent mention of difficulty in finding self-service articles through IT Help</a:t>
            </a:r>
          </a:p>
          <a:p>
            <a:r>
              <a:rPr lang="en-US" sz="2200" dirty="0">
                <a:cs typeface="Calibri"/>
              </a:rPr>
              <a:t>Some feeling that there should be training for more advanced users</a:t>
            </a:r>
          </a:p>
        </p:txBody>
      </p:sp>
    </p:spTree>
    <p:extLst>
      <p:ext uri="{BB962C8B-B14F-4D97-AF65-F5344CB8AC3E}">
        <p14:creationId xmlns:p14="http://schemas.microsoft.com/office/powerpoint/2010/main" val="2520596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a:xfrm>
            <a:off x="457200" y="44234"/>
            <a:ext cx="8229600" cy="857250"/>
          </a:xfrm>
        </p:spPr>
        <p:txBody>
          <a:bodyPr>
            <a:normAutofit/>
          </a:bodyPr>
          <a:lstStyle/>
          <a:p>
            <a:r>
              <a:rPr lang="en-US"/>
              <a:t>Technology Training - Progress</a:t>
            </a:r>
          </a:p>
        </p:txBody>
      </p:sp>
      <p:sp>
        <p:nvSpPr>
          <p:cNvPr id="3" name="Content Placeholder 2"/>
          <p:cNvSpPr>
            <a:spLocks noGrp="1"/>
          </p:cNvSpPr>
          <p:nvPr>
            <p:ph idx="1"/>
          </p:nvPr>
        </p:nvSpPr>
        <p:spPr>
          <a:xfrm>
            <a:off x="457200" y="909009"/>
            <a:ext cx="8229600" cy="3027851"/>
          </a:xfrm>
        </p:spPr>
        <p:txBody>
          <a:bodyPr vert="horz" lIns="91440" tIns="45720" rIns="91440" bIns="45720" rtlCol="0" anchor="t">
            <a:normAutofit fontScale="85000" lnSpcReduction="20000"/>
          </a:bodyPr>
          <a:lstStyle/>
          <a:p>
            <a:r>
              <a:rPr lang="en-US" sz="2400"/>
              <a:t>Published over 60 new knowledge base articles to help you use campus technology, in addition</a:t>
            </a:r>
            <a:r>
              <a:rPr lang="en-US" sz="2400">
                <a:cs typeface="Calibri"/>
              </a:rPr>
              <a:t> </a:t>
            </a:r>
            <a:r>
              <a:rPr lang="en-US" sz="2400"/>
              <a:t>to new videos and classroom training</a:t>
            </a:r>
            <a:endParaRPr lang="en-US" sz="2400">
              <a:cs typeface="Calibri"/>
            </a:endParaRPr>
          </a:p>
          <a:p>
            <a:r>
              <a:rPr lang="en-US" sz="2400"/>
              <a:t>Installed additional digital signs in campus computer lab spaces, promoting technology information resources available to help you</a:t>
            </a:r>
            <a:endParaRPr lang="en-US" sz="2400">
              <a:cs typeface="Calibri"/>
            </a:endParaRPr>
          </a:p>
          <a:p>
            <a:r>
              <a:rPr lang="en-US" sz="2400">
                <a:cs typeface="Calibri"/>
              </a:rPr>
              <a:t>Launched a new mobile app for #ISUITHelp, including handy links to computer labs, mobile printing, phishing alerts, and more</a:t>
            </a:r>
          </a:p>
          <a:p>
            <a:r>
              <a:rPr lang="en-US" sz="2400">
                <a:cs typeface="Calibri"/>
              </a:rPr>
              <a:t>IT Marketing team created several campus awareness campaigns targeted at important IT issues such as security.</a:t>
            </a:r>
            <a:endParaRPr lang="en-US"/>
          </a:p>
          <a:p>
            <a:r>
              <a:rPr lang="en-US" sz="2400">
                <a:cs typeface="Calibri"/>
              </a:rPr>
              <a:t>In the planning stages for a campus IT communications group that will be used to facilitate communications regarding IT services as well as solicit feedback to improve existing or needed services.</a:t>
            </a:r>
            <a:endParaRPr lang="en-US"/>
          </a:p>
          <a:p>
            <a:endParaRPr lang="en-US" sz="2400">
              <a:cs typeface="Calibri"/>
            </a:endParaRPr>
          </a:p>
          <a:p>
            <a:endParaRPr lang="en-US">
              <a:cs typeface="Calibri"/>
            </a:endParaRPr>
          </a:p>
        </p:txBody>
      </p:sp>
    </p:spTree>
    <p:extLst>
      <p:ext uri="{BB962C8B-B14F-4D97-AF65-F5344CB8AC3E}">
        <p14:creationId xmlns:p14="http://schemas.microsoft.com/office/powerpoint/2010/main" val="4279252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he Survey Instrument (§3)"/>
          <p:cNvSpPr>
            <a:spLocks noGrp="1"/>
          </p:cNvSpPr>
          <p:nvPr>
            <p:ph type="title"/>
          </p:nvPr>
        </p:nvSpPr>
        <p:spPr>
          <a:xfrm>
            <a:off x="457201" y="376576"/>
            <a:ext cx="6858000" cy="889207"/>
          </a:xfrm>
          <a:prstGeom prst="rect">
            <a:avLst/>
          </a:prstGeom>
        </p:spPr>
        <p:txBody>
          <a:bodyPr vert="horz" lIns="48220" tIns="24110" rIns="48220" bIns="24110" rtlCol="0" anchor="ctr">
            <a:normAutofit/>
          </a:bodyPr>
          <a:lstStyle/>
          <a:p>
            <a:pPr algn="l"/>
            <a:r>
              <a:t>The Survey Instrument</a:t>
            </a:r>
            <a:r>
              <a:rPr lang="en-US"/>
              <a:t> </a:t>
            </a:r>
            <a:endParaRPr/>
          </a:p>
        </p:txBody>
      </p:sp>
      <p:sp>
        <p:nvSpPr>
          <p:cNvPr id="147" name="Support and Training Tell us about your experiences with those supporting your use of technology services…"/>
          <p:cNvSpPr>
            <a:spLocks noGrp="1"/>
          </p:cNvSpPr>
          <p:nvPr>
            <p:ph type="body" idx="1"/>
          </p:nvPr>
        </p:nvSpPr>
        <p:spPr>
          <a:xfrm>
            <a:off x="457200" y="1265783"/>
            <a:ext cx="8229600" cy="3394472"/>
          </a:xfrm>
          <a:prstGeom prst="rect">
            <a:avLst/>
          </a:prstGeom>
        </p:spPr>
        <p:txBody>
          <a:bodyPr>
            <a:normAutofit/>
          </a:bodyPr>
          <a:lstStyle/>
          <a:p>
            <a:pPr marL="0" indent="0" defTabSz="227956">
              <a:lnSpc>
                <a:spcPct val="150000"/>
              </a:lnSpc>
              <a:spcBef>
                <a:spcPts val="1635"/>
              </a:spcBef>
              <a:buNone/>
              <a:defRPr sz="2812"/>
            </a:pPr>
            <a:r>
              <a:rPr lang="en-US" sz="1800" b="1"/>
              <a:t>§ 3. Support</a:t>
            </a:r>
            <a:r>
              <a:rPr sz="1800" b="1"/>
              <a:t> and Training</a:t>
            </a:r>
            <a:br>
              <a:rPr sz="1800" b="1"/>
            </a:br>
            <a:r>
              <a:rPr sz="1800" i="1"/>
              <a:t>Tell us about your experiences with those supporting your use of technology services</a:t>
            </a:r>
          </a:p>
          <a:p>
            <a:pPr marL="356600" indent="-356600" defTabSz="227956">
              <a:spcBef>
                <a:spcPts val="1635"/>
              </a:spcBef>
              <a:buSzPct val="100000"/>
              <a:buAutoNum type="arabicParenR" startAt="10"/>
              <a:defRPr sz="2812"/>
            </a:pPr>
            <a:r>
              <a:rPr sz="1800"/>
              <a:t>Getting timely resolution of technology problems that I am experiencing.</a:t>
            </a:r>
          </a:p>
          <a:p>
            <a:pPr marL="356600" indent="-356600" defTabSz="227956">
              <a:spcBef>
                <a:spcPts val="1635"/>
              </a:spcBef>
              <a:buSzPct val="100000"/>
              <a:buAutoNum type="arabicParenR" startAt="10"/>
              <a:defRPr sz="2812"/>
            </a:pPr>
            <a:r>
              <a:rPr sz="1800"/>
              <a:t>Technology support staff who have the knowledge to answer my questions.</a:t>
            </a:r>
          </a:p>
          <a:p>
            <a:pPr marL="356600" indent="-356600" defTabSz="227956">
              <a:spcBef>
                <a:spcPts val="1635"/>
              </a:spcBef>
              <a:buSzPct val="100000"/>
              <a:buAutoNum type="arabicParenR" startAt="10"/>
              <a:defRPr sz="2812"/>
            </a:pPr>
            <a:r>
              <a:rPr sz="1800"/>
              <a:t>Receiving communications regarding technology services that I can understand.</a:t>
            </a:r>
          </a:p>
          <a:p>
            <a:pPr marL="356600" indent="-356600" defTabSz="227956">
              <a:spcBef>
                <a:spcPts val="1635"/>
              </a:spcBef>
              <a:buSzPct val="100000"/>
              <a:buAutoNum type="arabicParenR" startAt="10"/>
              <a:defRPr sz="2812"/>
            </a:pPr>
            <a:r>
              <a:rPr sz="1800"/>
              <a:t>Getting access to training or other self-help information that increases my effectiveness with technology.</a:t>
            </a:r>
          </a:p>
        </p:txBody>
      </p:sp>
    </p:spTree>
    <p:extLst>
      <p:ext uri="{BB962C8B-B14F-4D97-AF65-F5344CB8AC3E}">
        <p14:creationId xmlns:p14="http://schemas.microsoft.com/office/powerpoint/2010/main" val="3602762932"/>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Access to Data - Samples</a:t>
            </a:r>
          </a:p>
        </p:txBody>
      </p:sp>
      <p:sp>
        <p:nvSpPr>
          <p:cNvPr id="3" name="Content Placeholder 2"/>
          <p:cNvSpPr>
            <a:spLocks noGrp="1"/>
          </p:cNvSpPr>
          <p:nvPr>
            <p:ph idx="1"/>
          </p:nvPr>
        </p:nvSpPr>
        <p:spPr>
          <a:xfrm>
            <a:off x="457200" y="955343"/>
            <a:ext cx="8229600" cy="3639280"/>
          </a:xfrm>
        </p:spPr>
        <p:txBody>
          <a:bodyPr vert="horz" lIns="91440" tIns="45720" rIns="91440" bIns="45720" rtlCol="0" anchor="t">
            <a:normAutofit fontScale="62500" lnSpcReduction="20000"/>
          </a:bodyPr>
          <a:lstStyle/>
          <a:p>
            <a:r>
              <a:rPr lang="en-US" dirty="0">
                <a:cs typeface="Calibri"/>
              </a:rPr>
              <a:t>I wish I had a bit more flexibility with getting reports from the student information system using Cognos without having to rely on someone else to build the reports for me.</a:t>
            </a:r>
          </a:p>
          <a:p>
            <a:r>
              <a:rPr lang="en-US" dirty="0"/>
              <a:t>Accessing financial information is cumbersome. It takes a blend of Datatel, Budget Wizard, and departmental level spreadsheets to know where </a:t>
            </a:r>
            <a:r>
              <a:rPr lang="en-US" dirty="0" err="1"/>
              <a:t>yous</a:t>
            </a:r>
            <a:r>
              <a:rPr lang="en-US" dirty="0"/>
              <a:t> stand. </a:t>
            </a:r>
            <a:r>
              <a:rPr lang="en-US" dirty="0">
                <a:cs typeface="Calibri"/>
              </a:rPr>
              <a:t>And that's if you know how </a:t>
            </a:r>
            <a:r>
              <a:rPr lang="en-US" dirty="0"/>
              <a:t>to use all those tools. Current balance information is not readily available.</a:t>
            </a:r>
            <a:endParaRPr lang="en-US" dirty="0">
              <a:cs typeface="Calibri"/>
            </a:endParaRPr>
          </a:p>
          <a:p>
            <a:r>
              <a:rPr lang="en-US" dirty="0">
                <a:cs typeface="Calibri"/>
              </a:rPr>
              <a:t>Need access to data and reports to do my work well. Takes a long time to receive data and everything requires a ticket. Why??</a:t>
            </a:r>
          </a:p>
          <a:p>
            <a:r>
              <a:rPr lang="en-US" dirty="0">
                <a:cs typeface="Calibri"/>
              </a:rPr>
              <a:t>Most data is so secure that people who need the data to make decisions cannot access it and have to rely on other people who do not have the same priorities to gain that data. Consider opening up data that has been collected to all that could use it or need it to make informed decisions.</a:t>
            </a:r>
          </a:p>
          <a:p>
            <a:endParaRPr lang="en-US" dirty="0">
              <a:cs typeface="Calibri"/>
            </a:endParaRPr>
          </a:p>
          <a:p>
            <a:endParaRPr lang="en-US">
              <a:cs typeface="Calibri"/>
            </a:endParaRPr>
          </a:p>
          <a:p>
            <a:endParaRPr lang="en-US" sz="2000">
              <a:cs typeface="Calibri"/>
            </a:endParaRPr>
          </a:p>
        </p:txBody>
      </p:sp>
    </p:spTree>
    <p:extLst>
      <p:ext uri="{BB962C8B-B14F-4D97-AF65-F5344CB8AC3E}">
        <p14:creationId xmlns:p14="http://schemas.microsoft.com/office/powerpoint/2010/main" val="22421455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Access to Data - Takeaways</a:t>
            </a:r>
          </a:p>
        </p:txBody>
      </p:sp>
      <p:sp>
        <p:nvSpPr>
          <p:cNvPr id="3" name="Content Placeholder 2"/>
          <p:cNvSpPr>
            <a:spLocks noGrp="1"/>
          </p:cNvSpPr>
          <p:nvPr>
            <p:ph idx="1"/>
          </p:nvPr>
        </p:nvSpPr>
        <p:spPr>
          <a:xfrm>
            <a:off x="457200" y="1200151"/>
            <a:ext cx="8229600" cy="2812189"/>
          </a:xfrm>
        </p:spPr>
        <p:txBody>
          <a:bodyPr vert="horz" lIns="91440" tIns="45720" rIns="91440" bIns="45720" rtlCol="0">
            <a:normAutofit/>
          </a:bodyPr>
          <a:lstStyle/>
          <a:p>
            <a:pPr>
              <a:lnSpc>
                <a:spcPct val="80000"/>
              </a:lnSpc>
            </a:pPr>
            <a:r>
              <a:rPr lang="en-US" sz="2200" dirty="0"/>
              <a:t>General feeling that getting access to data is a slow and cumbersome process </a:t>
            </a:r>
          </a:p>
          <a:p>
            <a:pPr>
              <a:lnSpc>
                <a:spcPct val="80000"/>
              </a:lnSpc>
            </a:pPr>
            <a:r>
              <a:rPr lang="en-US" sz="2200" dirty="0"/>
              <a:t>Concerns about who owns data and the process to use data owned by more than one role </a:t>
            </a:r>
          </a:p>
          <a:p>
            <a:pPr>
              <a:lnSpc>
                <a:spcPct val="80000"/>
              </a:lnSpc>
            </a:pPr>
            <a:r>
              <a:rPr lang="en-US" sz="2200" dirty="0"/>
              <a:t>Financial systems data in particular considered difficult to consolidate from multiple systems </a:t>
            </a:r>
            <a:endParaRPr lang="en-US" sz="2200"/>
          </a:p>
          <a:p>
            <a:pPr>
              <a:lnSpc>
                <a:spcPct val="80000"/>
              </a:lnSpc>
            </a:pPr>
            <a:r>
              <a:rPr lang="en-US" sz="2200" dirty="0"/>
              <a:t>Frustration that data needed for decisions is not available</a:t>
            </a:r>
          </a:p>
        </p:txBody>
      </p:sp>
    </p:spTree>
    <p:extLst>
      <p:ext uri="{BB962C8B-B14F-4D97-AF65-F5344CB8AC3E}">
        <p14:creationId xmlns:p14="http://schemas.microsoft.com/office/powerpoint/2010/main" val="26550957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a:xfrm>
            <a:off x="457200" y="44234"/>
            <a:ext cx="8229600" cy="857250"/>
          </a:xfrm>
        </p:spPr>
        <p:txBody>
          <a:bodyPr>
            <a:normAutofit/>
          </a:bodyPr>
          <a:lstStyle/>
          <a:p>
            <a:r>
              <a:rPr lang="en-US"/>
              <a:t>Access to Data - Progress</a:t>
            </a:r>
          </a:p>
        </p:txBody>
      </p:sp>
      <p:sp>
        <p:nvSpPr>
          <p:cNvPr id="3" name="Content Placeholder 2"/>
          <p:cNvSpPr>
            <a:spLocks noGrp="1"/>
          </p:cNvSpPr>
          <p:nvPr>
            <p:ph idx="1"/>
          </p:nvPr>
        </p:nvSpPr>
        <p:spPr>
          <a:xfrm>
            <a:off x="457200" y="909009"/>
            <a:ext cx="8229600" cy="3631699"/>
          </a:xfrm>
        </p:spPr>
        <p:txBody>
          <a:bodyPr vert="horz" lIns="91440" tIns="45720" rIns="91440" bIns="45720" rtlCol="0" anchor="t">
            <a:normAutofit fontScale="40000" lnSpcReduction="20000"/>
          </a:bodyPr>
          <a:lstStyle/>
          <a:p>
            <a:r>
              <a:rPr lang="en-US"/>
              <a:t>Created 25 new reports that contain the most highly requested data, such as Graduation Applicants, Degrees Awarded by Term and Advisor Case Load</a:t>
            </a:r>
          </a:p>
          <a:p>
            <a:r>
              <a:rPr lang="en-US"/>
              <a:t>Additional data has been made available, including Advisor Assignment, GPA, Term Statistics, Degrees, Graduation Application, Real Time Registration activities</a:t>
            </a:r>
          </a:p>
          <a:p>
            <a:r>
              <a:rPr lang="en-US"/>
              <a:t>The business intelligence software, Cognos, was upgraded to Cognos Analytics - provides an easier user interface and additional features</a:t>
            </a:r>
            <a:r>
              <a:rPr lang="en-US">
                <a:cs typeface="Calibri"/>
              </a:rPr>
              <a:t> such as Dashboards and subscribing and scheduling reports</a:t>
            </a:r>
            <a:endParaRPr lang="en-US"/>
          </a:p>
          <a:p>
            <a:r>
              <a:rPr lang="en-US"/>
              <a:t>Reduced requirements for training prior to access - to one training class focused on data security, Cognos Analytics fundamentals and available data and reports</a:t>
            </a:r>
          </a:p>
          <a:p>
            <a:r>
              <a:rPr lang="en-US"/>
              <a:t>Implemented a Data Dictionary to store and distribute definitions and examples for each element in a report</a:t>
            </a:r>
          </a:p>
          <a:p>
            <a:r>
              <a:rPr lang="en-US"/>
              <a:t>Updated the Data.IllinoisState.Edu website to include descriptions of all of the reports that are available along with the definitions for each of the elements in those reports</a:t>
            </a:r>
          </a:p>
          <a:p>
            <a:r>
              <a:rPr lang="en-US"/>
              <a:t>Produced monthly communications aimed at addressing known issues and sharing the new report offerings that are available</a:t>
            </a:r>
          </a:p>
          <a:p>
            <a:r>
              <a:rPr lang="en-US"/>
              <a:t>Increased training offerings and provided focused training for departments and user groups, such as Advisor Day</a:t>
            </a:r>
          </a:p>
          <a:p>
            <a:r>
              <a:rPr lang="en-US"/>
              <a:t>An Information Governance program which will ensure standards are applied to data access requests and delivery methods is being developed</a:t>
            </a:r>
          </a:p>
          <a:p>
            <a:r>
              <a:rPr lang="en-US"/>
              <a:t>The EDA team has been realigned with Administrative Technologies, allowing for more consistent handling of enterprise data requests</a:t>
            </a:r>
          </a:p>
          <a:p>
            <a:endParaRPr lang="en-US">
              <a:cs typeface="Calibri"/>
            </a:endParaRPr>
          </a:p>
        </p:txBody>
      </p:sp>
    </p:spTree>
    <p:extLst>
      <p:ext uri="{BB962C8B-B14F-4D97-AF65-F5344CB8AC3E}">
        <p14:creationId xmlns:p14="http://schemas.microsoft.com/office/powerpoint/2010/main" val="14927063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dirty="0"/>
              <a:t>Knowledgeable IT Staff - Samples</a:t>
            </a:r>
          </a:p>
        </p:txBody>
      </p:sp>
      <p:sp>
        <p:nvSpPr>
          <p:cNvPr id="3" name="Content Placeholder 2"/>
          <p:cNvSpPr>
            <a:spLocks noGrp="1"/>
          </p:cNvSpPr>
          <p:nvPr>
            <p:ph idx="1"/>
          </p:nvPr>
        </p:nvSpPr>
        <p:spPr>
          <a:xfrm>
            <a:off x="457200" y="955343"/>
            <a:ext cx="8229600" cy="3639280"/>
          </a:xfrm>
        </p:spPr>
        <p:txBody>
          <a:bodyPr vert="horz" lIns="91440" tIns="45720" rIns="91440" bIns="45720" rtlCol="0" anchor="t">
            <a:normAutofit fontScale="70000" lnSpcReduction="20000"/>
          </a:bodyPr>
          <a:lstStyle/>
          <a:p>
            <a:r>
              <a:rPr lang="en-US" dirty="0"/>
              <a:t>Usually if I'm relying on tech support staff to help me with a technology question, it's because I wasn't able to find the answer or fix the problem myself. </a:t>
            </a:r>
            <a:r>
              <a:rPr lang="en-US" dirty="0">
                <a:cs typeface="Calibri"/>
              </a:rPr>
              <a:t>So, </a:t>
            </a:r>
            <a:r>
              <a:rPr lang="en-US" dirty="0"/>
              <a:t>for me personally, it's important that the tech support staff are highly knowledgeable and resourceful when I come to them for answers.</a:t>
            </a:r>
            <a:r>
              <a:rPr lang="en-US" dirty="0">
                <a:cs typeface="Calibri"/>
              </a:rPr>
              <a:t> </a:t>
            </a:r>
            <a:endParaRPr lang="en-US" dirty="0"/>
          </a:p>
          <a:p>
            <a:r>
              <a:rPr lang="en-US" dirty="0">
                <a:cs typeface="Calibri"/>
              </a:rPr>
              <a:t>Most tech support staff are very helpful and friendly. They genuinely try to diagnose the problem and get it fixed. </a:t>
            </a:r>
          </a:p>
          <a:p>
            <a:r>
              <a:rPr lang="en-US" dirty="0">
                <a:cs typeface="Calibri"/>
              </a:rPr>
              <a:t>Sometimes staff can't answer the questions or claim the issue is resolved when it really isn't</a:t>
            </a:r>
          </a:p>
          <a:p>
            <a:r>
              <a:rPr lang="en-US" dirty="0">
                <a:cs typeface="Calibri"/>
              </a:rPr>
              <a:t>I often get bumped to another person (phone and email) </a:t>
            </a:r>
          </a:p>
          <a:p>
            <a:r>
              <a:rPr lang="en-US" dirty="0">
                <a:cs typeface="Calibri"/>
              </a:rPr>
              <a:t>Usually all staff are very knowledgeable. </a:t>
            </a:r>
          </a:p>
          <a:p>
            <a:endParaRPr lang="en-US">
              <a:cs typeface="Calibri"/>
            </a:endParaRPr>
          </a:p>
          <a:p>
            <a:endParaRPr lang="en-US" sz="2000">
              <a:cs typeface="Calibri"/>
            </a:endParaRPr>
          </a:p>
        </p:txBody>
      </p:sp>
    </p:spTree>
    <p:extLst>
      <p:ext uri="{BB962C8B-B14F-4D97-AF65-F5344CB8AC3E}">
        <p14:creationId xmlns:p14="http://schemas.microsoft.com/office/powerpoint/2010/main" val="8177442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Knowledgeable IT Staff - Takeaways</a:t>
            </a:r>
          </a:p>
        </p:txBody>
      </p:sp>
      <p:sp>
        <p:nvSpPr>
          <p:cNvPr id="3" name="Content Placeholder 2"/>
          <p:cNvSpPr>
            <a:spLocks noGrp="1"/>
          </p:cNvSpPr>
          <p:nvPr>
            <p:ph idx="1"/>
          </p:nvPr>
        </p:nvSpPr>
        <p:spPr/>
        <p:txBody>
          <a:bodyPr vert="horz" lIns="91440" tIns="45720" rIns="91440" bIns="45720" rtlCol="0" anchor="t">
            <a:normAutofit/>
          </a:bodyPr>
          <a:lstStyle/>
          <a:p>
            <a:r>
              <a:rPr lang="en-US" sz="2200" dirty="0"/>
              <a:t>Customers can easily feel not listened to, particularly when they believe they know what is causing their issue</a:t>
            </a:r>
            <a:endParaRPr lang="en-US" dirty="0"/>
          </a:p>
          <a:p>
            <a:r>
              <a:rPr lang="en-US" sz="2200" dirty="0">
                <a:cs typeface="Calibri"/>
              </a:rPr>
              <a:t>Resolution can mean different things to IT and to the customer</a:t>
            </a:r>
          </a:p>
          <a:p>
            <a:r>
              <a:rPr lang="en-US" sz="2200" dirty="0">
                <a:cs typeface="Calibri"/>
              </a:rPr>
              <a:t>Wide range of knowledge reported among IT staff</a:t>
            </a:r>
          </a:p>
          <a:p>
            <a:r>
              <a:rPr lang="en-US" sz="2200" dirty="0">
                <a:cs typeface="Calibri"/>
              </a:rPr>
              <a:t>Student staff in general not as trusted as full-time staff</a:t>
            </a:r>
          </a:p>
          <a:p>
            <a:pPr marL="0" indent="0">
              <a:buNone/>
            </a:pPr>
            <a:endParaRPr lang="en-US" sz="2200" dirty="0">
              <a:cs typeface="Calibri"/>
            </a:endParaRPr>
          </a:p>
        </p:txBody>
      </p:sp>
    </p:spTree>
    <p:extLst>
      <p:ext uri="{BB962C8B-B14F-4D97-AF65-F5344CB8AC3E}">
        <p14:creationId xmlns:p14="http://schemas.microsoft.com/office/powerpoint/2010/main" val="17288031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Timely Response - Samples</a:t>
            </a:r>
          </a:p>
        </p:txBody>
      </p:sp>
      <p:sp>
        <p:nvSpPr>
          <p:cNvPr id="3" name="Content Placeholder 2"/>
          <p:cNvSpPr>
            <a:spLocks noGrp="1"/>
          </p:cNvSpPr>
          <p:nvPr>
            <p:ph idx="1"/>
          </p:nvPr>
        </p:nvSpPr>
        <p:spPr>
          <a:xfrm>
            <a:off x="457200" y="955343"/>
            <a:ext cx="8229600" cy="3639280"/>
          </a:xfrm>
        </p:spPr>
        <p:txBody>
          <a:bodyPr vert="horz" lIns="91440" tIns="45720" rIns="91440" bIns="45720" rtlCol="0" anchor="t">
            <a:normAutofit fontScale="55000" lnSpcReduction="20000"/>
          </a:bodyPr>
          <a:lstStyle/>
          <a:p>
            <a:r>
              <a:rPr lang="en-US" dirty="0"/>
              <a:t>It is frustrating to have to call into the Technology Support Center to </a:t>
            </a:r>
            <a:r>
              <a:rPr lang="en-US" dirty="0">
                <a:cs typeface="Calibri"/>
              </a:rPr>
              <a:t>ask</a:t>
            </a:r>
            <a:r>
              <a:rPr lang="en-US" dirty="0"/>
              <a:t> my question when I know level-1 support is not going to have the ability to do so. It would be handy to have the ability to call some It departments directly.</a:t>
            </a:r>
          </a:p>
          <a:p>
            <a:r>
              <a:rPr lang="en-US" dirty="0">
                <a:cs typeface="Calibri"/>
              </a:rPr>
              <a:t>Most of the time, the fulltime staff members are VERY helpful and are quick to answer questions, but there are some areas that only a few individuals are well-trained, so answers do not come quickly. And, some of the staff members are NOT people friendly.</a:t>
            </a:r>
          </a:p>
          <a:p>
            <a:r>
              <a:rPr lang="en-US" dirty="0">
                <a:cs typeface="Calibri"/>
              </a:rPr>
              <a:t>Seems like first line staff keep up with tickets very well. Other units haven't seemed to kept the same vigor which causes us to go back to emailing and calling people directly. [#2767411]</a:t>
            </a:r>
          </a:p>
          <a:p>
            <a:r>
              <a:rPr lang="en-US" dirty="0">
                <a:cs typeface="Calibri"/>
              </a:rPr>
              <a:t>It is not always clear who at ISU is responsible for helping with a particular technological issue. Some issues go to our local IT, some go to ISU's AT.</a:t>
            </a:r>
            <a:endParaRPr lang="en-US" dirty="0"/>
          </a:p>
          <a:p>
            <a:r>
              <a:rPr lang="en-US" dirty="0">
                <a:cs typeface="Calibri"/>
              </a:rPr>
              <a:t>The IT employee who helps us is wonderful...clone him! He can't keep up with demand.</a:t>
            </a:r>
          </a:p>
          <a:p>
            <a:endParaRPr lang="en-US" dirty="0">
              <a:cs typeface="Calibri"/>
            </a:endParaRPr>
          </a:p>
          <a:p>
            <a:endParaRPr lang="en-US">
              <a:cs typeface="Calibri"/>
            </a:endParaRPr>
          </a:p>
          <a:p>
            <a:endParaRPr lang="en-US" sz="2000">
              <a:cs typeface="Calibri"/>
            </a:endParaRPr>
          </a:p>
        </p:txBody>
      </p:sp>
    </p:spTree>
    <p:extLst>
      <p:ext uri="{BB962C8B-B14F-4D97-AF65-F5344CB8AC3E}">
        <p14:creationId xmlns:p14="http://schemas.microsoft.com/office/powerpoint/2010/main" val="6286666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Timely Response - Takeaways</a:t>
            </a:r>
          </a:p>
        </p:txBody>
      </p:sp>
      <p:sp>
        <p:nvSpPr>
          <p:cNvPr id="3" name="Content Placeholder 2"/>
          <p:cNvSpPr>
            <a:spLocks noGrp="1"/>
          </p:cNvSpPr>
          <p:nvPr>
            <p:ph idx="1"/>
          </p:nvPr>
        </p:nvSpPr>
        <p:spPr/>
        <p:txBody>
          <a:bodyPr vert="horz" lIns="91440" tIns="45720" rIns="91440" bIns="45720" rtlCol="0" anchor="t">
            <a:normAutofit/>
          </a:bodyPr>
          <a:lstStyle/>
          <a:p>
            <a:r>
              <a:rPr lang="en-US" sz="2200" dirty="0"/>
              <a:t>Many suggestions centered around a concern with getting their issue to the right person or</a:t>
            </a:r>
            <a:r>
              <a:rPr lang="en-US" sz="2200" dirty="0">
                <a:cs typeface="Calibri"/>
              </a:rPr>
              <a:t> team </a:t>
            </a:r>
            <a:endParaRPr lang="en-US" sz="2200">
              <a:cs typeface="Calibri"/>
            </a:endParaRPr>
          </a:p>
          <a:p>
            <a:r>
              <a:rPr lang="en-US" sz="2200" dirty="0">
                <a:cs typeface="Calibri"/>
              </a:rPr>
              <a:t>Frustration with different levels of IT and not knowing where to go for which issues</a:t>
            </a:r>
          </a:p>
          <a:p>
            <a:r>
              <a:rPr lang="en-US" sz="2200" dirty="0">
                <a:cs typeface="Calibri"/>
              </a:rPr>
              <a:t>Many suggestions praising specific IT teams or individuals for great service</a:t>
            </a:r>
          </a:p>
          <a:p>
            <a:r>
              <a:rPr lang="en-US" sz="2200" dirty="0">
                <a:cs typeface="Calibri"/>
              </a:rPr>
              <a:t>Customers have noted the variability in the time it takes to get certain issues resolved</a:t>
            </a:r>
          </a:p>
          <a:p>
            <a:endParaRPr lang="en-US" sz="2200" dirty="0">
              <a:cs typeface="Calibri"/>
            </a:endParaRPr>
          </a:p>
          <a:p>
            <a:pPr marL="0" indent="0">
              <a:buNone/>
            </a:pPr>
            <a:endParaRPr lang="en-US" sz="2200" dirty="0">
              <a:cs typeface="Calibri"/>
            </a:endParaRPr>
          </a:p>
        </p:txBody>
      </p:sp>
    </p:spTree>
    <p:extLst>
      <p:ext uri="{BB962C8B-B14F-4D97-AF65-F5344CB8AC3E}">
        <p14:creationId xmlns:p14="http://schemas.microsoft.com/office/powerpoint/2010/main" val="15845143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a:xfrm>
            <a:off x="457200" y="303026"/>
            <a:ext cx="8229600" cy="857250"/>
          </a:xfrm>
        </p:spPr>
        <p:txBody>
          <a:bodyPr>
            <a:normAutofit fontScale="90000"/>
          </a:bodyPr>
          <a:lstStyle/>
          <a:p>
            <a:r>
              <a:rPr lang="en-US"/>
              <a:t>Knowledgeable IT Staff/</a:t>
            </a:r>
            <a:r>
              <a:rPr lang="en-US">
                <a:cs typeface="Calibri"/>
              </a:rPr>
              <a:t/>
            </a:r>
            <a:br>
              <a:rPr lang="en-US">
                <a:cs typeface="Calibri"/>
              </a:rPr>
            </a:br>
            <a:r>
              <a:rPr lang="en-US"/>
              <a:t>Timely Response - Progress</a:t>
            </a:r>
          </a:p>
        </p:txBody>
      </p:sp>
      <p:sp>
        <p:nvSpPr>
          <p:cNvPr id="3" name="Content Placeholder 2"/>
          <p:cNvSpPr>
            <a:spLocks noGrp="1"/>
          </p:cNvSpPr>
          <p:nvPr>
            <p:ph idx="1"/>
          </p:nvPr>
        </p:nvSpPr>
        <p:spPr>
          <a:xfrm>
            <a:off x="457200" y="1405027"/>
            <a:ext cx="8229600" cy="2704361"/>
          </a:xfrm>
        </p:spPr>
        <p:txBody>
          <a:bodyPr vert="horz" lIns="91440" tIns="45720" rIns="91440" bIns="45720" rtlCol="0" anchor="t">
            <a:normAutofit fontScale="85000" lnSpcReduction="20000"/>
          </a:bodyPr>
          <a:lstStyle/>
          <a:p>
            <a:r>
              <a:rPr lang="en-US"/>
              <a:t>Completed many additions and improvements to the software behind ITHelp.IllinoisState.edu, which enable ISU IT staff able to respond faster to your technology issues</a:t>
            </a:r>
          </a:p>
          <a:p>
            <a:r>
              <a:rPr lang="en-US"/>
              <a:t>Resolved over 60,000 technology issues and requests - 49% of them were resolved within one day and 90% were resolved by their due date</a:t>
            </a:r>
          </a:p>
          <a:p>
            <a:endParaRPr lang="en-US">
              <a:cs typeface="Calibri"/>
            </a:endParaRPr>
          </a:p>
        </p:txBody>
      </p:sp>
    </p:spTree>
    <p:extLst>
      <p:ext uri="{BB962C8B-B14F-4D97-AF65-F5344CB8AC3E}">
        <p14:creationId xmlns:p14="http://schemas.microsoft.com/office/powerpoint/2010/main" val="6966935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fontScale="90000"/>
          </a:bodyPr>
          <a:lstStyle/>
          <a:p>
            <a:r>
              <a:rPr lang="en-US"/>
              <a:t>Nostalgia for Old Systems - Samples</a:t>
            </a:r>
          </a:p>
        </p:txBody>
      </p:sp>
      <p:sp>
        <p:nvSpPr>
          <p:cNvPr id="3" name="Content Placeholder 2"/>
          <p:cNvSpPr>
            <a:spLocks noGrp="1"/>
          </p:cNvSpPr>
          <p:nvPr>
            <p:ph idx="1"/>
          </p:nvPr>
        </p:nvSpPr>
        <p:spPr>
          <a:xfrm>
            <a:off x="457200" y="955343"/>
            <a:ext cx="8229600" cy="3639280"/>
          </a:xfrm>
        </p:spPr>
        <p:txBody>
          <a:bodyPr vert="horz" lIns="91440" tIns="45720" rIns="91440" bIns="45720" rtlCol="0" anchor="t">
            <a:normAutofit fontScale="62500" lnSpcReduction="20000"/>
          </a:bodyPr>
          <a:lstStyle/>
          <a:p>
            <a:r>
              <a:rPr lang="en-US" dirty="0"/>
              <a:t>I think the updated system </a:t>
            </a:r>
            <a:r>
              <a:rPr lang="en-US" dirty="0">
                <a:cs typeface="Calibri"/>
              </a:rPr>
              <a:t>for</a:t>
            </a:r>
            <a:r>
              <a:rPr lang="en-US" dirty="0"/>
              <a:t> registration and having links take you to a bunch of different webpages is awful. The</a:t>
            </a:r>
            <a:r>
              <a:rPr lang="en-US" dirty="0">
                <a:cs typeface="Calibri"/>
              </a:rPr>
              <a:t> </a:t>
            </a:r>
            <a:r>
              <a:rPr lang="en-US" dirty="0"/>
              <a:t>way it was before, probably in 2013/14 when I first started here was far better and easy to navigate. All of the information was in one place and easy to find.</a:t>
            </a:r>
          </a:p>
          <a:p>
            <a:r>
              <a:rPr lang="en-US" dirty="0">
                <a:cs typeface="Calibri"/>
              </a:rPr>
              <a:t>The conversion from a mainframe SIS to Campus Solutions/data warehouse has caused our work to be substantially more difficult and has slowed our response time.</a:t>
            </a:r>
          </a:p>
          <a:p>
            <a:r>
              <a:rPr lang="en-US" dirty="0">
                <a:cs typeface="Calibri"/>
              </a:rPr>
              <a:t>The old IT help site was more friendly</a:t>
            </a:r>
          </a:p>
          <a:p>
            <a:r>
              <a:rPr lang="en-US" dirty="0">
                <a:cs typeface="Calibri"/>
              </a:rPr>
              <a:t>Campus Solutions is cumbersome to use and what used to take 3 steps in the past now takes 10. It is not an efficient use of time or resources.</a:t>
            </a:r>
          </a:p>
          <a:p>
            <a:r>
              <a:rPr lang="en-US" dirty="0">
                <a:cs typeface="Calibri"/>
              </a:rPr>
              <a:t>The new website has advisors take much longer to access information we need such as minor/major plans of study and the university catalog.</a:t>
            </a:r>
          </a:p>
          <a:p>
            <a:endParaRPr lang="en-US" dirty="0">
              <a:cs typeface="Calibri"/>
            </a:endParaRPr>
          </a:p>
          <a:p>
            <a:endParaRPr lang="en-US">
              <a:cs typeface="Calibri"/>
            </a:endParaRPr>
          </a:p>
          <a:p>
            <a:endParaRPr lang="en-US" sz="2000">
              <a:cs typeface="Calibri"/>
            </a:endParaRPr>
          </a:p>
        </p:txBody>
      </p:sp>
    </p:spTree>
    <p:extLst>
      <p:ext uri="{BB962C8B-B14F-4D97-AF65-F5344CB8AC3E}">
        <p14:creationId xmlns:p14="http://schemas.microsoft.com/office/powerpoint/2010/main" val="40605999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fontScale="90000"/>
          </a:bodyPr>
          <a:lstStyle/>
          <a:p>
            <a:r>
              <a:rPr lang="en-US"/>
              <a:t>Nostalgia for Old Systems - Takeaways</a:t>
            </a:r>
          </a:p>
        </p:txBody>
      </p:sp>
      <p:sp>
        <p:nvSpPr>
          <p:cNvPr id="3" name="Content Placeholder 2"/>
          <p:cNvSpPr>
            <a:spLocks noGrp="1"/>
          </p:cNvSpPr>
          <p:nvPr>
            <p:ph idx="1"/>
          </p:nvPr>
        </p:nvSpPr>
        <p:spPr/>
        <p:txBody>
          <a:bodyPr vert="horz" lIns="91440" tIns="45720" rIns="91440" bIns="45720" rtlCol="0" anchor="t">
            <a:normAutofit/>
          </a:bodyPr>
          <a:lstStyle/>
          <a:p>
            <a:r>
              <a:rPr lang="en-US" sz="2200" dirty="0">
                <a:cs typeface="Calibri"/>
              </a:rPr>
              <a:t>Feeling that the "old way" was better, and they knew how that worked</a:t>
            </a:r>
          </a:p>
          <a:p>
            <a:r>
              <a:rPr lang="en-US" sz="2200" dirty="0">
                <a:cs typeface="Calibri"/>
              </a:rPr>
              <a:t>Some association with vendor products here, and a feeling that the University has made some bad choices</a:t>
            </a:r>
          </a:p>
          <a:p>
            <a:r>
              <a:rPr lang="en-US" sz="2200" dirty="0">
                <a:cs typeface="Calibri"/>
              </a:rPr>
              <a:t>These comments came up generally in suggestions about Campus Solutions, Cherwell/IT Help, </a:t>
            </a:r>
            <a:r>
              <a:rPr lang="en-US" sz="2200" dirty="0" err="1">
                <a:cs typeface="Calibri"/>
              </a:rPr>
              <a:t>ReggieNet</a:t>
            </a:r>
            <a:r>
              <a:rPr lang="en-US" sz="2200" dirty="0">
                <a:cs typeface="Calibri"/>
              </a:rPr>
              <a:t>, My Illinois State, and the ISU home page</a:t>
            </a:r>
          </a:p>
        </p:txBody>
      </p:sp>
    </p:spTree>
    <p:extLst>
      <p:ext uri="{BB962C8B-B14F-4D97-AF65-F5344CB8AC3E}">
        <p14:creationId xmlns:p14="http://schemas.microsoft.com/office/powerpoint/2010/main" val="2629763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he Survey Instrument (§4)"/>
          <p:cNvSpPr>
            <a:spLocks noGrp="1"/>
          </p:cNvSpPr>
          <p:nvPr>
            <p:ph type="title"/>
          </p:nvPr>
        </p:nvSpPr>
        <p:spPr>
          <a:xfrm>
            <a:off x="457201" y="376576"/>
            <a:ext cx="6858000" cy="889207"/>
          </a:xfrm>
          <a:prstGeom prst="rect">
            <a:avLst/>
          </a:prstGeom>
        </p:spPr>
        <p:txBody>
          <a:bodyPr vert="horz" lIns="48220" tIns="24110" rIns="48220" bIns="24110" rtlCol="0" anchor="ctr">
            <a:normAutofit/>
          </a:bodyPr>
          <a:lstStyle/>
          <a:p>
            <a:pPr algn="l"/>
            <a:r>
              <a:t>The Survey Instrument</a:t>
            </a:r>
            <a:r>
              <a:rPr lang="en-US"/>
              <a:t> </a:t>
            </a:r>
            <a:endParaRPr/>
          </a:p>
        </p:txBody>
      </p:sp>
      <p:sp>
        <p:nvSpPr>
          <p:cNvPr id="150" name="Additional Questions…"/>
          <p:cNvSpPr>
            <a:spLocks noGrp="1"/>
          </p:cNvSpPr>
          <p:nvPr>
            <p:ph type="body" idx="1"/>
          </p:nvPr>
        </p:nvSpPr>
        <p:spPr>
          <a:xfrm>
            <a:off x="457200" y="1273134"/>
            <a:ext cx="8229600" cy="3394472"/>
          </a:xfrm>
          <a:prstGeom prst="rect">
            <a:avLst/>
          </a:prstGeom>
        </p:spPr>
        <p:txBody>
          <a:bodyPr>
            <a:normAutofit fontScale="55000" lnSpcReduction="20000"/>
          </a:bodyPr>
          <a:lstStyle/>
          <a:p>
            <a:pPr marL="0" indent="0">
              <a:buNone/>
              <a:defRPr b="1"/>
            </a:pPr>
            <a:r>
              <a:rPr lang="en-US"/>
              <a:t>§4. Quality of IT Services</a:t>
            </a:r>
            <a:endParaRPr/>
          </a:p>
          <a:p>
            <a:pPr marL="482163" indent="-482163">
              <a:buSzPct val="100000"/>
              <a:buAutoNum type="arabicParenR" startAt="14"/>
            </a:pPr>
            <a:r>
              <a:rPr lang="en-US"/>
              <a:t>Tell us about the quality of ReggieNet, our learning management system.</a:t>
            </a:r>
          </a:p>
          <a:p>
            <a:pPr marL="482163" indent="-482163">
              <a:buSzPct val="100000"/>
              <a:buAutoNum type="arabicParenR" startAt="14"/>
            </a:pPr>
            <a:r>
              <a:rPr lang="en-US"/>
              <a:t>Tell us about the quality of </a:t>
            </a:r>
            <a:r>
              <a:rPr lang="en-US" err="1"/>
              <a:t>ITHelp.illinoisstate.edu</a:t>
            </a:r>
            <a:r>
              <a:rPr lang="en-US"/>
              <a:t>, our IT support website.</a:t>
            </a:r>
          </a:p>
          <a:p>
            <a:pPr marL="482163" indent="-482163">
              <a:buSzPct val="100000"/>
              <a:buAutoNum type="arabicParenR" startAt="14"/>
            </a:pPr>
            <a:r>
              <a:rPr lang="en-US"/>
              <a:t>Tell us about the quality of Campus Solutions, our student information website.</a:t>
            </a:r>
          </a:p>
          <a:p>
            <a:pPr marL="482163" indent="-482163">
              <a:buSzPct val="100000"/>
              <a:buAutoNum type="arabicParenR" startAt="14"/>
            </a:pPr>
            <a:r>
              <a:rPr lang="en-US"/>
              <a:t>Tell us about the quality of </a:t>
            </a:r>
            <a:r>
              <a:rPr lang="en-US" err="1"/>
              <a:t>My.illinoisstate.edu</a:t>
            </a:r>
            <a:r>
              <a:rPr lang="en-US"/>
              <a:t>, our student, faculty, and staff portal. </a:t>
            </a:r>
          </a:p>
          <a:p>
            <a:pPr marL="482163" indent="-482163">
              <a:buSzPct val="100000"/>
              <a:buAutoNum type="arabicParenR" startAt="14"/>
            </a:pPr>
            <a:r>
              <a:rPr lang="en-US"/>
              <a:t>Tell us about the quality of Microsoft Office 365, our online productivity and collaboration software. </a:t>
            </a:r>
          </a:p>
        </p:txBody>
      </p:sp>
    </p:spTree>
    <p:extLst>
      <p:ext uri="{BB962C8B-B14F-4D97-AF65-F5344CB8AC3E}">
        <p14:creationId xmlns:p14="http://schemas.microsoft.com/office/powerpoint/2010/main" val="1284853973"/>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Site Navigation - Samples</a:t>
            </a:r>
          </a:p>
        </p:txBody>
      </p:sp>
      <p:sp>
        <p:nvSpPr>
          <p:cNvPr id="3" name="Content Placeholder 2"/>
          <p:cNvSpPr>
            <a:spLocks noGrp="1"/>
          </p:cNvSpPr>
          <p:nvPr>
            <p:ph idx="1"/>
          </p:nvPr>
        </p:nvSpPr>
        <p:spPr>
          <a:xfrm>
            <a:off x="457200" y="955343"/>
            <a:ext cx="8229600" cy="3639280"/>
          </a:xfrm>
        </p:spPr>
        <p:txBody>
          <a:bodyPr vert="horz" lIns="91440" tIns="45720" rIns="91440" bIns="45720" rtlCol="0" anchor="t">
            <a:normAutofit fontScale="62500" lnSpcReduction="20000"/>
          </a:bodyPr>
          <a:lstStyle/>
          <a:p>
            <a:r>
              <a:rPr lang="en-US" dirty="0"/>
              <a:t> I only use it occasionally. It seems like when I do, I'm re-teaching myself every time. </a:t>
            </a:r>
            <a:r>
              <a:rPr lang="en-US" dirty="0">
                <a:cs typeface="Calibri"/>
              </a:rPr>
              <a:t>And if I need to find some </a:t>
            </a:r>
            <a:r>
              <a:rPr lang="en-US" dirty="0"/>
              <a:t>information slightly different than what I need, it's not easy to find my way around to do that.</a:t>
            </a:r>
          </a:p>
          <a:p>
            <a:r>
              <a:rPr lang="en-US" dirty="0">
                <a:cs typeface="Calibri"/>
              </a:rPr>
              <a:t>Slow and clunky. Hard to navigate. Often buttons that lead to cul-de-sacs.</a:t>
            </a:r>
          </a:p>
          <a:p>
            <a:r>
              <a:rPr lang="en-US" dirty="0">
                <a:cs typeface="Calibri"/>
              </a:rPr>
              <a:t>Help desk website is not intuitive navigation.</a:t>
            </a:r>
          </a:p>
          <a:p>
            <a:r>
              <a:rPr lang="en-US" dirty="0">
                <a:cs typeface="Calibri"/>
              </a:rPr>
              <a:t>The ISU website experience seems quite disjointed. The only way I can find everything is by Googling what I am looking for with the term "</a:t>
            </a:r>
            <a:r>
              <a:rPr lang="en-US" dirty="0" err="1">
                <a:cs typeface="Calibri"/>
              </a:rPr>
              <a:t>ilstu</a:t>
            </a:r>
            <a:r>
              <a:rPr lang="en-US" dirty="0">
                <a:cs typeface="Calibri"/>
              </a:rPr>
              <a:t>" afterward. Navigating from within our system is not a smooth process</a:t>
            </a:r>
          </a:p>
          <a:p>
            <a:r>
              <a:rPr lang="en-US" dirty="0" err="1">
                <a:cs typeface="Calibri"/>
              </a:rPr>
              <a:t>Reggienet</a:t>
            </a:r>
            <a:r>
              <a:rPr lang="en-US" dirty="0">
                <a:cs typeface="Calibri"/>
              </a:rPr>
              <a:t> is not easy to use. Many of the university websites have a variety of links that are similar in name and content and are confusing. It is hard to find a specific page with a specific piece of information on a topic when there are four or five pages about that topic</a:t>
            </a:r>
          </a:p>
          <a:p>
            <a:endParaRPr lang="en-US">
              <a:cs typeface="Calibri"/>
            </a:endParaRPr>
          </a:p>
          <a:p>
            <a:endParaRPr lang="en-US" sz="2000">
              <a:cs typeface="Calibri"/>
            </a:endParaRPr>
          </a:p>
        </p:txBody>
      </p:sp>
    </p:spTree>
    <p:extLst>
      <p:ext uri="{BB962C8B-B14F-4D97-AF65-F5344CB8AC3E}">
        <p14:creationId xmlns:p14="http://schemas.microsoft.com/office/powerpoint/2010/main" val="9854362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Site Navigation - Takeaways</a:t>
            </a:r>
          </a:p>
        </p:txBody>
      </p:sp>
      <p:sp>
        <p:nvSpPr>
          <p:cNvPr id="3" name="Content Placeholder 2"/>
          <p:cNvSpPr>
            <a:spLocks noGrp="1"/>
          </p:cNvSpPr>
          <p:nvPr>
            <p:ph idx="1"/>
          </p:nvPr>
        </p:nvSpPr>
        <p:spPr/>
        <p:txBody>
          <a:bodyPr vert="horz" lIns="91440" tIns="45720" rIns="91440" bIns="45720" rtlCol="0" anchor="t">
            <a:normAutofit/>
          </a:bodyPr>
          <a:lstStyle/>
          <a:p>
            <a:r>
              <a:rPr lang="en-US" sz="2200" dirty="0"/>
              <a:t>"</a:t>
            </a:r>
            <a:r>
              <a:rPr lang="en-US" sz="2200" dirty="0">
                <a:cs typeface="Calibri"/>
              </a:rPr>
              <a:t>Navigate", "navigation", "can't find", some variation on this theme appeared over and over in suggestions</a:t>
            </a:r>
          </a:p>
          <a:p>
            <a:r>
              <a:rPr lang="en-US" sz="2200" dirty="0">
                <a:cs typeface="Calibri"/>
              </a:rPr>
              <a:t>It doesn't appear to be completely about resistance to change</a:t>
            </a:r>
          </a:p>
          <a:p>
            <a:r>
              <a:rPr lang="en-US" sz="2200" dirty="0">
                <a:cs typeface="Calibri"/>
              </a:rPr>
              <a:t>Appears to be particularly frustrating when looking for "internal" information</a:t>
            </a:r>
          </a:p>
          <a:p>
            <a:r>
              <a:rPr lang="en-US" sz="2200" dirty="0">
                <a:cs typeface="Calibri"/>
              </a:rPr>
              <a:t>Most frequent appearances came in combination with CS, </a:t>
            </a:r>
            <a:r>
              <a:rPr lang="en-US" sz="2200" dirty="0" err="1">
                <a:cs typeface="Calibri"/>
              </a:rPr>
              <a:t>ReggieNet</a:t>
            </a:r>
            <a:r>
              <a:rPr lang="en-US" sz="2200" dirty="0">
                <a:cs typeface="Calibri"/>
              </a:rPr>
              <a:t>, Cherwell/IT Help, My Illinois State, web sites in general and the ISU home page.</a:t>
            </a:r>
          </a:p>
        </p:txBody>
      </p:sp>
    </p:spTree>
    <p:extLst>
      <p:ext uri="{BB962C8B-B14F-4D97-AF65-F5344CB8AC3E}">
        <p14:creationId xmlns:p14="http://schemas.microsoft.com/office/powerpoint/2010/main" val="29086047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UX/UI - Samples</a:t>
            </a:r>
          </a:p>
        </p:txBody>
      </p:sp>
      <p:sp>
        <p:nvSpPr>
          <p:cNvPr id="3" name="Content Placeholder 2"/>
          <p:cNvSpPr>
            <a:spLocks noGrp="1"/>
          </p:cNvSpPr>
          <p:nvPr>
            <p:ph idx="1"/>
          </p:nvPr>
        </p:nvSpPr>
        <p:spPr>
          <a:xfrm>
            <a:off x="457200" y="955343"/>
            <a:ext cx="8229600" cy="3229526"/>
          </a:xfrm>
        </p:spPr>
        <p:txBody>
          <a:bodyPr vert="horz" lIns="91440" tIns="45720" rIns="91440" bIns="45720" rtlCol="0" anchor="t">
            <a:normAutofit fontScale="62500" lnSpcReduction="20000"/>
          </a:bodyPr>
          <a:lstStyle/>
          <a:p>
            <a:r>
              <a:rPr lang="en-US" dirty="0">
                <a:cs typeface="Calibri"/>
              </a:rPr>
              <a:t>I am consistently amazed at how hard this site is to use, find information, and complete course registration.</a:t>
            </a:r>
            <a:endParaRPr lang="en-US" dirty="0"/>
          </a:p>
          <a:p>
            <a:r>
              <a:rPr lang="en-US" dirty="0"/>
              <a:t>I hate it beyond imagination. </a:t>
            </a:r>
            <a:r>
              <a:rPr lang="en-US" dirty="0">
                <a:cs typeface="Calibri"/>
              </a:rPr>
              <a:t>Things </a:t>
            </a:r>
            <a:r>
              <a:rPr lang="en-US" dirty="0"/>
              <a:t>are twice as hard/cumbersome.</a:t>
            </a:r>
            <a:endParaRPr lang="en-US"/>
          </a:p>
          <a:p>
            <a:r>
              <a:rPr lang="en-US" dirty="0">
                <a:cs typeface="Calibri"/>
              </a:rPr>
              <a:t>UI is not good. Not easily searchable for topics I am looking for.</a:t>
            </a:r>
          </a:p>
          <a:p>
            <a:r>
              <a:rPr lang="en-US" dirty="0">
                <a:cs typeface="Calibri"/>
              </a:rPr>
              <a:t>Campus Solutions is very slow and not user friendly. The UX/UI is not reflective of the user.</a:t>
            </a:r>
          </a:p>
          <a:p>
            <a:r>
              <a:rPr lang="en-US" dirty="0">
                <a:cs typeface="Calibri"/>
              </a:rPr>
              <a:t>Though this system has improved over the years, some faculty still find it clunky and hard to use. As we integrate more and more technology into our classes, it is going to be critical that we have a platform that is easier to use (fewer steps for simple functions, integration with publisher content, a more attractive "face."</a:t>
            </a:r>
          </a:p>
          <a:p>
            <a:endParaRPr lang="en-US">
              <a:cs typeface="Calibri"/>
            </a:endParaRPr>
          </a:p>
          <a:p>
            <a:endParaRPr lang="en-US" sz="2000">
              <a:cs typeface="Calibri"/>
            </a:endParaRPr>
          </a:p>
        </p:txBody>
      </p:sp>
    </p:spTree>
    <p:extLst>
      <p:ext uri="{BB962C8B-B14F-4D97-AF65-F5344CB8AC3E}">
        <p14:creationId xmlns:p14="http://schemas.microsoft.com/office/powerpoint/2010/main" val="1036746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UX/UI - Takeaways</a:t>
            </a:r>
          </a:p>
        </p:txBody>
      </p:sp>
      <p:sp>
        <p:nvSpPr>
          <p:cNvPr id="3" name="Content Placeholder 2"/>
          <p:cNvSpPr>
            <a:spLocks noGrp="1"/>
          </p:cNvSpPr>
          <p:nvPr>
            <p:ph idx="1"/>
          </p:nvPr>
        </p:nvSpPr>
        <p:spPr/>
        <p:txBody>
          <a:bodyPr vert="horz" lIns="91440" tIns="45720" rIns="91440" bIns="45720" rtlCol="0" anchor="t">
            <a:normAutofit/>
          </a:bodyPr>
          <a:lstStyle/>
          <a:p>
            <a:r>
              <a:rPr lang="en-US" sz="2200" dirty="0"/>
              <a:t>Navigation clearly</a:t>
            </a:r>
            <a:r>
              <a:rPr lang="en-US" sz="2200" dirty="0">
                <a:cs typeface="Calibri"/>
              </a:rPr>
              <a:t> an aspect of UX/UI, but customers mentioned them separately often </a:t>
            </a:r>
          </a:p>
          <a:p>
            <a:r>
              <a:rPr lang="en-US" sz="2200" dirty="0">
                <a:cs typeface="Calibri"/>
              </a:rPr>
              <a:t>Suggestions included words like "clunky", "bulky", "not user-friendly", or even directly citing user interface or user experience</a:t>
            </a:r>
          </a:p>
          <a:p>
            <a:r>
              <a:rPr lang="en-US" sz="2200" dirty="0">
                <a:cs typeface="Calibri"/>
              </a:rPr>
              <a:t>Some pretty strong feelings are present in some suggestions regarding specific applications </a:t>
            </a:r>
          </a:p>
        </p:txBody>
      </p:sp>
    </p:spTree>
    <p:extLst>
      <p:ext uri="{BB962C8B-B14F-4D97-AF65-F5344CB8AC3E}">
        <p14:creationId xmlns:p14="http://schemas.microsoft.com/office/powerpoint/2010/main" val="17555009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Not current/modern - Samples</a:t>
            </a:r>
          </a:p>
        </p:txBody>
      </p:sp>
      <p:sp>
        <p:nvSpPr>
          <p:cNvPr id="3" name="Content Placeholder 2"/>
          <p:cNvSpPr>
            <a:spLocks noGrp="1"/>
          </p:cNvSpPr>
          <p:nvPr>
            <p:ph idx="1"/>
          </p:nvPr>
        </p:nvSpPr>
        <p:spPr>
          <a:xfrm>
            <a:off x="457200" y="955343"/>
            <a:ext cx="8229600" cy="3509884"/>
          </a:xfrm>
        </p:spPr>
        <p:txBody>
          <a:bodyPr vert="horz" lIns="91440" tIns="45720" rIns="91440" bIns="45720" rtlCol="0" anchor="t">
            <a:normAutofit fontScale="47500" lnSpcReduction="20000"/>
          </a:bodyPr>
          <a:lstStyle/>
          <a:p>
            <a:r>
              <a:rPr lang="en-US" dirty="0" err="1"/>
              <a:t>Reggienet</a:t>
            </a:r>
            <a:r>
              <a:rPr lang="en-US" dirty="0"/>
              <a:t> is ok, the staff that support that do what they can but it is clear that we did not make the right choice there. </a:t>
            </a:r>
            <a:r>
              <a:rPr lang="en-US" dirty="0">
                <a:cs typeface="Calibri"/>
              </a:rPr>
              <a:t>Faculty know all </a:t>
            </a:r>
            <a:r>
              <a:rPr lang="en-US" dirty="0"/>
              <a:t>too well that Sakai as a platform has been losing ground to other solutions and IT leaders don't seem to be concerned about that. Clearly we are providing a tool for teaching and learning that checks the box but it is mediocre compared to what other Universities offer.</a:t>
            </a:r>
            <a:r>
              <a:rPr lang="en-US" dirty="0">
                <a:cs typeface="Calibri"/>
              </a:rPr>
              <a:t> </a:t>
            </a:r>
            <a:endParaRPr lang="en-US" dirty="0"/>
          </a:p>
          <a:p>
            <a:r>
              <a:rPr lang="en-US" dirty="0">
                <a:cs typeface="Calibri"/>
              </a:rPr>
              <a:t>Students have more experience with collaborating with Google Docs and Google Classroom in this area. Learning a new platform (outlook and </a:t>
            </a:r>
            <a:r>
              <a:rPr lang="en-US" dirty="0" err="1">
                <a:cs typeface="Calibri"/>
              </a:rPr>
              <a:t>microsoft</a:t>
            </a:r>
            <a:r>
              <a:rPr lang="en-US" dirty="0">
                <a:cs typeface="Calibri"/>
              </a:rPr>
              <a:t>) seems to be difficult for some students. </a:t>
            </a:r>
          </a:p>
          <a:p>
            <a:r>
              <a:rPr lang="en-US" dirty="0" err="1">
                <a:cs typeface="Calibri"/>
              </a:rPr>
              <a:t>ReggieNet</a:t>
            </a:r>
            <a:r>
              <a:rPr lang="en-US" dirty="0">
                <a:cs typeface="Calibri"/>
              </a:rPr>
              <a:t> feels like it is straight out of 1992. It is not user-friendly. I've figured it out, but it could be so much easier. Also, when it crashes on the first day of class... Bad things happen!  (outlook and </a:t>
            </a:r>
            <a:r>
              <a:rPr lang="en-US" dirty="0" err="1">
                <a:cs typeface="Calibri"/>
              </a:rPr>
              <a:t>microsoft</a:t>
            </a:r>
            <a:r>
              <a:rPr lang="en-US" dirty="0">
                <a:cs typeface="Calibri"/>
              </a:rPr>
              <a:t>) seems to be difficult for some students. </a:t>
            </a:r>
          </a:p>
          <a:p>
            <a:r>
              <a:rPr lang="en-US" dirty="0">
                <a:cs typeface="Calibri"/>
              </a:rPr>
              <a:t>Need renovated and updated flexible spaces! </a:t>
            </a:r>
          </a:p>
          <a:p>
            <a:r>
              <a:rPr lang="en-US" dirty="0">
                <a:cs typeface="Calibri"/>
              </a:rPr>
              <a:t>Unfortunately, it's built on a 1980s Oracle framework. I would like better, more understandable user interfaces with much better organization and navigation. </a:t>
            </a:r>
          </a:p>
          <a:p>
            <a:endParaRPr lang="en-US">
              <a:cs typeface="Calibri"/>
            </a:endParaRPr>
          </a:p>
          <a:p>
            <a:endParaRPr lang="en-US" sz="2000">
              <a:cs typeface="Calibri"/>
            </a:endParaRPr>
          </a:p>
        </p:txBody>
      </p:sp>
    </p:spTree>
    <p:extLst>
      <p:ext uri="{BB962C8B-B14F-4D97-AF65-F5344CB8AC3E}">
        <p14:creationId xmlns:p14="http://schemas.microsoft.com/office/powerpoint/2010/main" val="39364167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a:t>Not current/modern - Takeaways</a:t>
            </a:r>
          </a:p>
        </p:txBody>
      </p:sp>
      <p:sp>
        <p:nvSpPr>
          <p:cNvPr id="3" name="Content Placeholder 2"/>
          <p:cNvSpPr>
            <a:spLocks noGrp="1"/>
          </p:cNvSpPr>
          <p:nvPr>
            <p:ph idx="1"/>
          </p:nvPr>
        </p:nvSpPr>
        <p:spPr/>
        <p:txBody>
          <a:bodyPr vert="horz" lIns="91440" tIns="45720" rIns="91440" bIns="45720" rtlCol="0" anchor="t">
            <a:normAutofit/>
          </a:bodyPr>
          <a:lstStyle/>
          <a:p>
            <a:r>
              <a:rPr lang="en-US" sz="2200" dirty="0"/>
              <a:t>Perception that ISU systems are in need of updating, are not modern, or that we are not using the best product</a:t>
            </a:r>
            <a:endParaRPr lang="en-US" dirty="0"/>
          </a:p>
          <a:p>
            <a:r>
              <a:rPr lang="en-US" sz="2200" dirty="0">
                <a:cs typeface="Calibri"/>
              </a:rPr>
              <a:t>Frequent citing of "interface from 1994" (years vary) as a way of describing an unattractive or dated user interface</a:t>
            </a:r>
          </a:p>
          <a:p>
            <a:r>
              <a:rPr lang="en-US" sz="2200" dirty="0">
                <a:cs typeface="Calibri"/>
              </a:rPr>
              <a:t>Suggestions stated with assurance, as if it is something "everyone knows"</a:t>
            </a:r>
          </a:p>
          <a:p>
            <a:endParaRPr lang="en-US" sz="2200" dirty="0">
              <a:cs typeface="Calibri"/>
            </a:endParaRPr>
          </a:p>
          <a:p>
            <a:endParaRPr lang="en-US" sz="2200" dirty="0">
              <a:cs typeface="Calibri"/>
            </a:endParaRPr>
          </a:p>
          <a:p>
            <a:endParaRPr lang="en-US" sz="2200" dirty="0">
              <a:cs typeface="Calibri"/>
            </a:endParaRPr>
          </a:p>
        </p:txBody>
      </p:sp>
    </p:spTree>
    <p:extLst>
      <p:ext uri="{BB962C8B-B14F-4D97-AF65-F5344CB8AC3E}">
        <p14:creationId xmlns:p14="http://schemas.microsoft.com/office/powerpoint/2010/main" val="36346880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idx="4294967295"/>
          </p:nvPr>
        </p:nvSpPr>
        <p:spPr>
          <a:xfrm>
            <a:off x="700896" y="2265932"/>
            <a:ext cx="8229600" cy="857250"/>
          </a:xfrm>
        </p:spPr>
        <p:txBody>
          <a:bodyPr>
            <a:normAutofit/>
          </a:bodyPr>
          <a:lstStyle/>
          <a:p>
            <a:r>
              <a:rPr lang="en-US"/>
              <a:t>Questions</a:t>
            </a:r>
            <a:r>
              <a:rPr lang="en-US">
                <a:cs typeface="Calibri"/>
              </a:rPr>
              <a:t> or Feedback?</a:t>
            </a:r>
            <a:endParaRPr lang="en-US"/>
          </a:p>
        </p:txBody>
      </p:sp>
    </p:spTree>
    <p:extLst>
      <p:ext uri="{BB962C8B-B14F-4D97-AF65-F5344CB8AC3E}">
        <p14:creationId xmlns:p14="http://schemas.microsoft.com/office/powerpoint/2010/main" val="4021161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Tree>
    <p:extLst>
      <p:ext uri="{BB962C8B-B14F-4D97-AF65-F5344CB8AC3E}">
        <p14:creationId xmlns:p14="http://schemas.microsoft.com/office/powerpoint/2010/main" val="3019441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D4642-4C56-8B4E-879A-53104AC1EBA3}"/>
              </a:ext>
            </a:extLst>
          </p:cNvPr>
          <p:cNvSpPr>
            <a:spLocks noGrp="1"/>
          </p:cNvSpPr>
          <p:nvPr>
            <p:ph type="title"/>
          </p:nvPr>
        </p:nvSpPr>
        <p:spPr>
          <a:xfrm>
            <a:off x="457201" y="376576"/>
            <a:ext cx="6858000" cy="889207"/>
          </a:xfrm>
        </p:spPr>
        <p:txBody>
          <a:bodyPr anchor="ctr">
            <a:normAutofit/>
          </a:bodyPr>
          <a:lstStyle/>
          <a:p>
            <a:pPr algn="l"/>
            <a:r>
              <a:rPr lang="en-US"/>
              <a:t>The Survey Instrument </a:t>
            </a:r>
          </a:p>
        </p:txBody>
      </p:sp>
      <p:sp>
        <p:nvSpPr>
          <p:cNvPr id="3" name="Text Placeholder 2">
            <a:extLst>
              <a:ext uri="{FF2B5EF4-FFF2-40B4-BE49-F238E27FC236}">
                <a16:creationId xmlns:a16="http://schemas.microsoft.com/office/drawing/2014/main" id="{F0C887B6-719A-E54A-8D69-EF1DA33D43D9}"/>
              </a:ext>
            </a:extLst>
          </p:cNvPr>
          <p:cNvSpPr>
            <a:spLocks noGrp="1"/>
          </p:cNvSpPr>
          <p:nvPr>
            <p:ph type="body" idx="1"/>
          </p:nvPr>
        </p:nvSpPr>
        <p:spPr>
          <a:xfrm>
            <a:off x="457200" y="1265783"/>
            <a:ext cx="8229600" cy="3394472"/>
          </a:xfrm>
        </p:spPr>
        <p:txBody>
          <a:bodyPr>
            <a:normAutofit/>
          </a:bodyPr>
          <a:lstStyle/>
          <a:p>
            <a:pPr marL="0" indent="0">
              <a:buNone/>
            </a:pPr>
            <a:r>
              <a:rPr lang="en-US" sz="1800"/>
              <a:t>Finally, we also asked a more general question on:</a:t>
            </a:r>
          </a:p>
          <a:p>
            <a:pPr marL="342866" lvl="1" indent="0">
              <a:buNone/>
            </a:pPr>
            <a:r>
              <a:rPr lang="en-US" sz="1800"/>
              <a:t>What aspects of information technology services such as ReggieNet and Campus Solutions are most important to you? (Multiple responses allowed)</a:t>
            </a:r>
          </a:p>
        </p:txBody>
      </p:sp>
    </p:spTree>
    <p:extLst>
      <p:ext uri="{BB962C8B-B14F-4D97-AF65-F5344CB8AC3E}">
        <p14:creationId xmlns:p14="http://schemas.microsoft.com/office/powerpoint/2010/main" val="1502745204"/>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5623</Words>
  <Application>Microsoft Office PowerPoint</Application>
  <PresentationFormat>On-screen Show (16:9)</PresentationFormat>
  <Paragraphs>649</Paragraphs>
  <Slides>87</Slides>
  <Notes>74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1" baseType="lpstr">
      <vt:lpstr>Arial</vt:lpstr>
      <vt:lpstr>Calibri</vt:lpstr>
      <vt:lpstr>Office Theme</vt:lpstr>
      <vt:lpstr>Worksheet</vt:lpstr>
      <vt:lpstr>PowerPoint Presentation</vt:lpstr>
      <vt:lpstr>2018 TechQual+ Survey Results</vt:lpstr>
      <vt:lpstr>Survey Format</vt:lpstr>
      <vt:lpstr>Survey Format</vt:lpstr>
      <vt:lpstr>The Survey Instrument </vt:lpstr>
      <vt:lpstr>The Survey Instrument </vt:lpstr>
      <vt:lpstr>The Survey Instrument </vt:lpstr>
      <vt:lpstr>The Survey Instrument </vt:lpstr>
      <vt:lpstr>The Survey Instrument </vt:lpstr>
      <vt:lpstr>Question Response Format </vt:lpstr>
      <vt:lpstr>Service Level Adequacy</vt:lpstr>
      <vt:lpstr>Key Findings</vt:lpstr>
      <vt:lpstr>Key Findings from this Survey</vt:lpstr>
      <vt:lpstr>Response Zones </vt:lpstr>
      <vt:lpstr>Response Zone Analysis</vt:lpstr>
      <vt:lpstr>Response Zone Analysis</vt:lpstr>
      <vt:lpstr>Data Summary Tables</vt:lpstr>
      <vt:lpstr>Respondent Demographics</vt:lpstr>
      <vt:lpstr>Respondent Demographics</vt:lpstr>
      <vt:lpstr>Legend for Tables </vt:lpstr>
      <vt:lpstr>Connectivity and Access Tell us about your ability to access technology services through the Internet</vt:lpstr>
      <vt:lpstr>Technology and Collaboration Services Tell us about the quality of Web sites, online services, and technologies for collaboration</vt:lpstr>
      <vt:lpstr>Support and Training Tell us about your experiences with those supporting your use of technology services</vt:lpstr>
      <vt:lpstr>Quality of IT Services</vt:lpstr>
      <vt:lpstr>Final Question</vt:lpstr>
      <vt:lpstr>Sub-Group Analysis</vt:lpstr>
      <vt:lpstr>Faculty only</vt:lpstr>
      <vt:lpstr>Staff only</vt:lpstr>
      <vt:lpstr>Students only</vt:lpstr>
      <vt:lpstr>Students only (cont.)</vt:lpstr>
      <vt:lpstr>Peer Group Comparison Research Universities (low)</vt:lpstr>
      <vt:lpstr>Connectivity and Access Tell us about your ability to access technology services through the Internet</vt:lpstr>
      <vt:lpstr>Technology and Collaboration Services Tell us about the quality of Web sites, online services, and technologies for collaboration</vt:lpstr>
      <vt:lpstr>Support and Training Tell us about your experiences with those supporting your use of technology services</vt:lpstr>
      <vt:lpstr>PowerPoint Presentation</vt:lpstr>
      <vt:lpstr>Comments on the Suggestions</vt:lpstr>
      <vt:lpstr>Suggestion Themes</vt:lpstr>
      <vt:lpstr>PowerPoint Presentation</vt:lpstr>
      <vt:lpstr>PowerPoint Presentation</vt:lpstr>
      <vt:lpstr>Reporting on Progress</vt:lpstr>
      <vt:lpstr>Accentuate the Positive - Samples</vt:lpstr>
      <vt:lpstr>Accentuate the Positive - Takeaways</vt:lpstr>
      <vt:lpstr>Campus Solutions - Samples</vt:lpstr>
      <vt:lpstr>Campus Solutions - Takeaways</vt:lpstr>
      <vt:lpstr>Campus Solutions - Progress</vt:lpstr>
      <vt:lpstr>Cherwell/IT Help - Samples</vt:lpstr>
      <vt:lpstr>Cherwell/IT Help - Takeaways</vt:lpstr>
      <vt:lpstr>Cherwell/IT Help - Progress</vt:lpstr>
      <vt:lpstr>ReggieNet - Samples</vt:lpstr>
      <vt:lpstr>ReggieNet - Takeaways</vt:lpstr>
      <vt:lpstr>ReggieNet - Progress</vt:lpstr>
      <vt:lpstr>WiFi - Samples</vt:lpstr>
      <vt:lpstr>WiFi - Takeaways</vt:lpstr>
      <vt:lpstr>Network, WiFi &amp; Cellular - Progress</vt:lpstr>
      <vt:lpstr>O365/Collaboration Tools - Samples</vt:lpstr>
      <vt:lpstr>O365/Collaboration Tools - Takeaways</vt:lpstr>
      <vt:lpstr>O365/Collaboration Tools - Progress</vt:lpstr>
      <vt:lpstr>Learning Spaces - Samples</vt:lpstr>
      <vt:lpstr>Learning Spaces  - Takeaways</vt:lpstr>
      <vt:lpstr>Learning Spaces  - Progress</vt:lpstr>
      <vt:lpstr>My Illinois State - Samples</vt:lpstr>
      <vt:lpstr>My Illinois State - Takeaways</vt:lpstr>
      <vt:lpstr>My Illinois State - Progress</vt:lpstr>
      <vt:lpstr>Web Sites - Samples</vt:lpstr>
      <vt:lpstr>Web Sites - Takeaways</vt:lpstr>
      <vt:lpstr>Web Sites - Progress</vt:lpstr>
      <vt:lpstr>Technology Training - Samples</vt:lpstr>
      <vt:lpstr>Technology Training - Takeaways</vt:lpstr>
      <vt:lpstr>Technology Training - Progress</vt:lpstr>
      <vt:lpstr>Access to Data - Samples</vt:lpstr>
      <vt:lpstr>Access to Data - Takeaways</vt:lpstr>
      <vt:lpstr>Access to Data - Progress</vt:lpstr>
      <vt:lpstr>Knowledgeable IT Staff - Samples</vt:lpstr>
      <vt:lpstr>Knowledgeable IT Staff - Takeaways</vt:lpstr>
      <vt:lpstr>Timely Response - Samples</vt:lpstr>
      <vt:lpstr>Timely Response - Takeaways</vt:lpstr>
      <vt:lpstr>Knowledgeable IT Staff/ Timely Response - Progress</vt:lpstr>
      <vt:lpstr>Nostalgia for Old Systems - Samples</vt:lpstr>
      <vt:lpstr>Nostalgia for Old Systems - Takeaways</vt:lpstr>
      <vt:lpstr>Site Navigation - Samples</vt:lpstr>
      <vt:lpstr>Site Navigation - Takeaways</vt:lpstr>
      <vt:lpstr>UX/UI - Samples</vt:lpstr>
      <vt:lpstr>UX/UI - Takeaways</vt:lpstr>
      <vt:lpstr>Not current/modern - Samples</vt:lpstr>
      <vt:lpstr>Not current/modern - Takeaways</vt:lpstr>
      <vt:lpstr>Questions or Feedback?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dc:creator>
  <cp:lastModifiedBy>Carla Birckelbaw</cp:lastModifiedBy>
  <cp:revision>95</cp:revision>
  <dcterms:modified xsi:type="dcterms:W3CDTF">2018-08-02T12:00:39Z</dcterms:modified>
</cp:coreProperties>
</file>