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6" r:id="rId4"/>
    <p:sldId id="267" r:id="rId5"/>
    <p:sldId id="279" r:id="rId6"/>
    <p:sldId id="280" r:id="rId7"/>
    <p:sldId id="265" r:id="rId8"/>
    <p:sldId id="268" r:id="rId9"/>
    <p:sldId id="281" r:id="rId10"/>
    <p:sldId id="269" r:id="rId11"/>
    <p:sldId id="282" r:id="rId12"/>
    <p:sldId id="270" r:id="rId13"/>
    <p:sldId id="271" r:id="rId14"/>
    <p:sldId id="272" r:id="rId15"/>
    <p:sldId id="273" r:id="rId16"/>
    <p:sldId id="276" r:id="rId17"/>
    <p:sldId id="277" r:id="rId18"/>
    <p:sldId id="274" r:id="rId19"/>
    <p:sldId id="275" r:id="rId20"/>
    <p:sldId id="278" r:id="rId21"/>
    <p:sldId id="28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8E00"/>
    <a:srgbClr val="DE7400"/>
    <a:srgbClr val="4E863A"/>
    <a:srgbClr val="6BA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4" autoAdjust="0"/>
    <p:restoredTop sz="94660"/>
  </p:normalViewPr>
  <p:slideViewPr>
    <p:cSldViewPr>
      <p:cViewPr varScale="1">
        <p:scale>
          <a:sx n="117" d="100"/>
          <a:sy n="117" d="100"/>
        </p:scale>
        <p:origin x="1480" y="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B8DFF-3B96-41A0-9B28-6E55A2E48E01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AC6CA-E053-4EC7-B801-A64BBB984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17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60500" y="2057400"/>
            <a:ext cx="6223000" cy="1066800"/>
          </a:xfrm>
        </p:spPr>
        <p:txBody>
          <a:bodyPr>
            <a:noAutofit/>
          </a:bodyPr>
          <a:lstStyle>
            <a:lvl1pPr algn="ctr">
              <a:defRPr sz="5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Your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5500" y="3124200"/>
            <a:ext cx="4953000" cy="914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130"/>
            <a:ext cx="82296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443835"/>
            <a:ext cx="8229600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22634" y="148130"/>
            <a:ext cx="7764165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914399" y="1443835"/>
            <a:ext cx="7764165" cy="526176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87178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371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130"/>
            <a:ext cx="82296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3835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73697"/>
            <a:ext cx="4040188" cy="379858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43835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73697"/>
            <a:ext cx="4041775" cy="379858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icrosoft New Tai Lue" pitchFamily="34" charset="0"/>
          <a:ea typeface="Microsoft Himalaya" pitchFamily="2" charset="0"/>
          <a:cs typeface="Microsoft New Tai Lue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/>
          </a:solidFill>
          <a:latin typeface="Microsoft New Tai Lue" pitchFamily="34" charset="0"/>
          <a:ea typeface="+mn-ea"/>
          <a:cs typeface="Microsoft New Tai Lue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bg1"/>
          </a:solidFill>
          <a:latin typeface="Microsoft New Tai Lue" pitchFamily="34" charset="0"/>
          <a:ea typeface="+mn-ea"/>
          <a:cs typeface="Microsoft New Tai Lue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Microsoft New Tai Lue" pitchFamily="34" charset="0"/>
          <a:ea typeface="+mn-ea"/>
          <a:cs typeface="Microsoft New Tai Lue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Microsoft New Tai Lue" pitchFamily="34" charset="0"/>
          <a:ea typeface="+mn-ea"/>
          <a:cs typeface="Microsoft New Tai Lue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Microsoft New Tai Lue" pitchFamily="34" charset="0"/>
          <a:ea typeface="+mn-ea"/>
          <a:cs typeface="Microsoft New Tai Lue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jpg"/><Relationship Id="rId7" Type="http://schemas.openxmlformats.org/officeDocument/2006/relationships/image" Target="../media/image1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hyperlink" Target="https://www.bing.com/images/search?view=detailV2&amp;ccid=xLIzZwoa&amp;id=18AFA48D51D799384E9B74F5ADA8CEED40DA2202&amp;thid=OIP.xLIzZwoahKaJ5dXShiPLkAHaHa&amp;mediaurl=http://www.starwars7news.com/wp-content/uploads/2015/03/Tarkin1.png&amp;exph=816&amp;expw=816&amp;q=grand+moff+tarkin&amp;simid=608023271152553441&amp;selectedIndex=0" TargetMode="Externa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4.png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6.png"/><Relationship Id="rId4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8.png"/><Relationship Id="rId4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0.png"/><Relationship Id="rId4" Type="http://schemas.openxmlformats.org/officeDocument/2006/relationships/image" Target="../media/image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Baddest</a:t>
            </a:r>
            <a:r>
              <a:rPr lang="en-US" dirty="0"/>
              <a:t> Project Team Ever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443835"/>
            <a:ext cx="7933035" cy="22137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Executive Sponsor: </a:t>
            </a:r>
            <a:r>
              <a:rPr lang="en-US" b="1" dirty="0"/>
              <a:t>Emperor </a:t>
            </a:r>
            <a:r>
              <a:rPr lang="en-US" b="1" dirty="0" err="1"/>
              <a:t>Palpatine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Project Leads: </a:t>
            </a:r>
            <a:r>
              <a:rPr lang="en-US" b="1" dirty="0"/>
              <a:t>Grand </a:t>
            </a:r>
            <a:r>
              <a:rPr lang="en-US" b="1" dirty="0" err="1"/>
              <a:t>Moff</a:t>
            </a:r>
            <a:r>
              <a:rPr lang="en-US" b="1" dirty="0"/>
              <a:t> </a:t>
            </a:r>
            <a:r>
              <a:rPr lang="en-US" b="1" dirty="0" err="1"/>
              <a:t>Tarkin</a:t>
            </a:r>
            <a:r>
              <a:rPr lang="en-US" b="1" dirty="0"/>
              <a:t>, Darth Vader</a:t>
            </a:r>
          </a:p>
          <a:p>
            <a:pPr marL="0" indent="0">
              <a:buNone/>
            </a:pPr>
            <a:r>
              <a:rPr lang="en-US" dirty="0"/>
              <a:t>Project Manager: </a:t>
            </a:r>
            <a:r>
              <a:rPr lang="en-US" b="1" dirty="0"/>
              <a:t>Director Orson </a:t>
            </a:r>
            <a:r>
              <a:rPr lang="en-US" b="1" dirty="0" err="1"/>
              <a:t>Krennic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Lead Scientist/Engineer: </a:t>
            </a:r>
            <a:r>
              <a:rPr lang="en-US" b="1" dirty="0"/>
              <a:t>Galen </a:t>
            </a:r>
            <a:r>
              <a:rPr lang="en-US" b="1" dirty="0" err="1"/>
              <a:t>Erso</a:t>
            </a:r>
            <a:endParaRPr lang="en-US" b="1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55" y="3810000"/>
            <a:ext cx="3543300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375" y="3962400"/>
            <a:ext cx="3413760" cy="2133600"/>
          </a:xfrm>
          <a:prstGeom prst="rect">
            <a:avLst/>
          </a:prstGeom>
        </p:spPr>
      </p:pic>
      <p:pic>
        <p:nvPicPr>
          <p:cNvPr id="1026" name="Picture 2" descr="Image result for grand moff tarkin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479" y="4267200"/>
            <a:ext cx="2145792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779" y="4473283"/>
            <a:ext cx="1446187" cy="19275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1" y="4309575"/>
            <a:ext cx="1092619" cy="173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80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Those After Hours?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443835"/>
            <a:ext cx="7933035" cy="22137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Galen </a:t>
            </a:r>
            <a:r>
              <a:rPr lang="en-US" dirty="0" err="1"/>
              <a:t>Erso</a:t>
            </a:r>
            <a:r>
              <a:rPr lang="en-US" dirty="0"/>
              <a:t> and Orson </a:t>
            </a:r>
            <a:r>
              <a:rPr lang="en-US" dirty="0" err="1"/>
              <a:t>Krennic</a:t>
            </a:r>
            <a:r>
              <a:rPr lang="en-US" dirty="0"/>
              <a:t> in friendlier times.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38692"/>
            <a:ext cx="4807937" cy="413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28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Challenged Working Relationship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443835"/>
            <a:ext cx="7552035" cy="25185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project is behind due to Galen’s absence.</a:t>
            </a:r>
            <a:endParaRPr lang="en-US" b="1" dirty="0"/>
          </a:p>
          <a:p>
            <a:pPr marL="0" indent="0">
              <a:buNone/>
            </a:pPr>
            <a:r>
              <a:rPr lang="en-US" dirty="0" err="1"/>
              <a:t>Krennic</a:t>
            </a:r>
            <a:r>
              <a:rPr lang="en-US" dirty="0"/>
              <a:t> resorts to the wrong kind of force.</a:t>
            </a:r>
            <a:endParaRPr lang="en-US" b="1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JVnNdKdWBsY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2844800"/>
            <a:ext cx="81280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7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Productive Working Relationship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443835"/>
            <a:ext cx="7552035" cy="16803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Build Trust and Mutual Respect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Practice “Responsible Mindfulness”</a:t>
            </a:r>
          </a:p>
          <a:p>
            <a:pPr marL="0" indent="0">
              <a:buNone/>
            </a:pPr>
            <a:r>
              <a:rPr lang="en-US" dirty="0"/>
              <a:t>Communicate Openly and Honestly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2052" name="Picture 4" descr="Image result for cantina star wars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76600"/>
            <a:ext cx="7811895" cy="318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554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Danger of the “Ego Risk”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443835"/>
            <a:ext cx="7628235" cy="25185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Death Star passes QA</a:t>
            </a:r>
            <a:r>
              <a:rPr lang="en-US" b="1" dirty="0"/>
              <a:t> </a:t>
            </a:r>
            <a:r>
              <a:rPr lang="en-US" dirty="0"/>
              <a:t>and </a:t>
            </a:r>
            <a:r>
              <a:rPr lang="en-US" dirty="0" err="1"/>
              <a:t>Krennic</a:t>
            </a:r>
            <a:r>
              <a:rPr lang="en-US" dirty="0"/>
              <a:t> is </a:t>
            </a:r>
          </a:p>
          <a:p>
            <a:pPr marL="0" indent="0">
              <a:buNone/>
            </a:pPr>
            <a:r>
              <a:rPr lang="en-US" dirty="0"/>
              <a:t>ready to celebrate himself.</a:t>
            </a:r>
            <a:endParaRPr lang="en-US" b="1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fdqzj5yE6f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2819400"/>
            <a:ext cx="8128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38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Checking Your Galactic Ego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443835"/>
            <a:ext cx="7552035" cy="16803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Replace Talk and Hype with Action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Eliminate Pride to Enhance Relationships</a:t>
            </a:r>
          </a:p>
          <a:p>
            <a:pPr marL="0" indent="0">
              <a:buNone/>
            </a:pPr>
            <a:r>
              <a:rPr lang="en-US" dirty="0"/>
              <a:t>Replace Passion with Purpose and Direction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3074" name="Picture 2" descr="Image result for han solo i know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02813"/>
            <a:ext cx="7010400" cy="290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379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Holy </a:t>
            </a:r>
            <a:r>
              <a:rPr lang="en-US" dirty="0" err="1"/>
              <a:t>Sith</a:t>
            </a:r>
            <a:r>
              <a:rPr lang="en-US" dirty="0"/>
              <a:t>! This Project Needs Help.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443835"/>
            <a:ext cx="7018635" cy="25185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Desperate for validation, </a:t>
            </a:r>
            <a:r>
              <a:rPr lang="en-US" dirty="0" err="1"/>
              <a:t>Krennic</a:t>
            </a:r>
            <a:r>
              <a:rPr lang="en-US" dirty="0"/>
              <a:t> seeks affirmation from Project Lead Darth Vader.</a:t>
            </a:r>
            <a:endParaRPr lang="en-US" b="1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JIeftsgca5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800" y="2514600"/>
            <a:ext cx="81280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1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the Help the Project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443835"/>
            <a:ext cx="7552035" cy="16803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Keep Requests Focused on the Project</a:t>
            </a:r>
          </a:p>
          <a:p>
            <a:pPr marL="0" indent="0">
              <a:buNone/>
            </a:pPr>
            <a:r>
              <a:rPr lang="en-US" dirty="0"/>
              <a:t>Cover all Options Before Seeking Assistance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Specify the Assistance the Project Needs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098" name="Picture 2" descr="Starwars Wisdom GIF - Starwars Wisdom Yoda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3267898"/>
            <a:ext cx="5867400" cy="293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216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the Empire Celebrates?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443835"/>
            <a:ext cx="7628235" cy="25185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Alerted to the security risk he created in Galen, </a:t>
            </a:r>
            <a:r>
              <a:rPr lang="en-US" dirty="0" err="1"/>
              <a:t>Krennic</a:t>
            </a:r>
            <a:r>
              <a:rPr lang="en-US" dirty="0"/>
              <a:t> decides to “congratulate” the team.</a:t>
            </a:r>
            <a:endParaRPr lang="en-US" b="1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eCN7zF1BMI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040" y="2819400"/>
            <a:ext cx="8128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3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163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Better Ways to Reward the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443835"/>
            <a:ext cx="7552035" cy="16803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Connect the Effort to the Project Objectives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Try to Combine Formal and Informal Rewards</a:t>
            </a:r>
          </a:p>
          <a:p>
            <a:pPr marL="0" indent="0">
              <a:buNone/>
            </a:pPr>
            <a:r>
              <a:rPr lang="en-US" dirty="0"/>
              <a:t>Share Accomplishments with Supervisors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352800"/>
            <a:ext cx="7144448" cy="302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20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Our SW Geek Baseline?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291130"/>
            <a:ext cx="6604709" cy="507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443835"/>
            <a:ext cx="7552035" cy="168036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Krennic’s </a:t>
            </a:r>
            <a:r>
              <a:rPr lang="en-US" b="1" dirty="0"/>
              <a:t>desperation to complete</a:t>
            </a:r>
            <a:r>
              <a:rPr lang="en-US" dirty="0"/>
              <a:t> the Death Star Project, </a:t>
            </a:r>
            <a:r>
              <a:rPr lang="en-US" b="1" dirty="0"/>
              <a:t>poor relationship</a:t>
            </a:r>
            <a:r>
              <a:rPr lang="en-US" dirty="0"/>
              <a:t> with crucial team members, and </a:t>
            </a:r>
            <a:r>
              <a:rPr lang="en-US" b="1" dirty="0"/>
              <a:t>misplaced aspirations </a:t>
            </a:r>
            <a:r>
              <a:rPr lang="en-US" dirty="0"/>
              <a:t>created security risks that ultimately doomed the project.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DOFgFAcGHQ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3352800"/>
            <a:ext cx="7162800" cy="301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443835"/>
            <a:ext cx="7552035" cy="16803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Share Your Near Death Star Experience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09800"/>
            <a:ext cx="4271962" cy="42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41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Bit About 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443835"/>
            <a:ext cx="5647035" cy="24423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 am not “The Star Wars Kid”.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HPPj6viIBm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2095500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9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Bit About 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443835"/>
            <a:ext cx="5647035" cy="24423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 </a:t>
            </a:r>
            <a:r>
              <a:rPr lang="en-US" i="1" dirty="0"/>
              <a:t>was</a:t>
            </a:r>
            <a:r>
              <a:rPr lang="en-US" dirty="0"/>
              <a:t> a Star Wars kid in the 70s.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121012"/>
            <a:ext cx="3505200" cy="4203588"/>
          </a:xfrm>
          <a:prstGeom prst="rect">
            <a:avLst/>
          </a:prstGeom>
        </p:spPr>
      </p:pic>
      <p:pic>
        <p:nvPicPr>
          <p:cNvPr id="6" name="x43ixEeh4b0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91000" y="2743200"/>
            <a:ext cx="4716165" cy="272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9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These Guys. Yet.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443835"/>
            <a:ext cx="5266035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These are not the Rebels we are looking for.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543175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99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These Guys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443835"/>
            <a:ext cx="5266035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daughter of an Imperial scientist joins the Rebel Alliance in a risky move to steal the Death Star plans.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05200"/>
            <a:ext cx="4228718" cy="281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41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This Guy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443835"/>
            <a:ext cx="5266035" cy="18327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Death Star Project is behind schedule and some project choices have introduced risks that go unrecognized.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3441382"/>
            <a:ext cx="3073400" cy="311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62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the Biggest Project Ever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443835"/>
            <a:ext cx="6256635" cy="25185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Construction Timeframe: </a:t>
            </a:r>
            <a:r>
              <a:rPr lang="en-US" b="1" dirty="0"/>
              <a:t>20 years</a:t>
            </a:r>
          </a:p>
          <a:p>
            <a:pPr marL="0" indent="0">
              <a:buNone/>
            </a:pPr>
            <a:r>
              <a:rPr lang="en-US" dirty="0"/>
              <a:t>Cost: </a:t>
            </a:r>
            <a:r>
              <a:rPr lang="en-US" b="1" dirty="0"/>
              <a:t>$852,000,000,000,000,000</a:t>
            </a:r>
          </a:p>
          <a:p>
            <a:pPr marL="0" indent="0">
              <a:buNone/>
            </a:pPr>
            <a:r>
              <a:rPr lang="en-US" dirty="0"/>
              <a:t>Crew: </a:t>
            </a:r>
            <a:r>
              <a:rPr lang="en-US" b="1" dirty="0"/>
              <a:t>Up to 1 Million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200400"/>
            <a:ext cx="4419600" cy="3314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581400"/>
            <a:ext cx="358140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70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Big It Needs Two Slides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91064"/>
            <a:ext cx="8105553" cy="536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9489"/>
      </p:ext>
    </p:extLst>
  </p:cSld>
  <p:clrMapOvr>
    <a:masterClrMapping/>
  </p:clrMapOvr>
</p:sld>
</file>

<file path=ppt/theme/theme1.xml><?xml version="1.0" encoding="utf-8"?>
<a:theme xmlns:a="http://schemas.openxmlformats.org/drawingml/2006/main" name="20082-music-box-ppt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1E984FDF-1837-4557-8293-EECC85904CE6}" vid="{5F5E44D7-649E-41C5-9A92-D1762A4E7C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381</Words>
  <Application>Microsoft Office PowerPoint</Application>
  <PresentationFormat>On-screen Show (4:3)</PresentationFormat>
  <Paragraphs>65</Paragraphs>
  <Slides>21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Microsoft Himalaya</vt:lpstr>
      <vt:lpstr>Microsoft New Tai Lue</vt:lpstr>
      <vt:lpstr>20082-music-box-ppt-template</vt:lpstr>
      <vt:lpstr>PowerPoint Presentation</vt:lpstr>
      <vt:lpstr>What is Our SW Geek Baseline?</vt:lpstr>
      <vt:lpstr>A Little Bit About Me</vt:lpstr>
      <vt:lpstr>A Little Bit About Me</vt:lpstr>
      <vt:lpstr>Not These Guys. Yet. </vt:lpstr>
      <vt:lpstr>These Guys</vt:lpstr>
      <vt:lpstr>And This Guy</vt:lpstr>
      <vt:lpstr>And the Biggest Project Ever</vt:lpstr>
      <vt:lpstr>So Big It Needs Two Slides</vt:lpstr>
      <vt:lpstr>The Baddest Project Team Ever</vt:lpstr>
      <vt:lpstr>Remember Those After Hours?</vt:lpstr>
      <vt:lpstr>A Challenged Working Relationship</vt:lpstr>
      <vt:lpstr>A Productive Working Relationship</vt:lpstr>
      <vt:lpstr>The Danger of the “Ego Risk”</vt:lpstr>
      <vt:lpstr>Checking Your Galactic Ego</vt:lpstr>
      <vt:lpstr>Holy Sith! This Project Needs Help.</vt:lpstr>
      <vt:lpstr>Getting the Help the Project Needs</vt:lpstr>
      <vt:lpstr>How the Empire Celebrates? </vt:lpstr>
      <vt:lpstr>Better Ways to Reward the Team</vt:lpstr>
      <vt:lpstr>What We Learned</vt:lpstr>
      <vt:lpstr>Discussion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2018-07-24T20:24:02Z</dcterms:created>
  <dcterms:modified xsi:type="dcterms:W3CDTF">2018-09-10T21:41:35Z</dcterms:modified>
</cp:coreProperties>
</file>