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m4v"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3"/>
  </p:notesMasterIdLst>
  <p:sldIdLst>
    <p:sldId id="256" r:id="rId2"/>
    <p:sldId id="261" r:id="rId3"/>
    <p:sldId id="271" r:id="rId4"/>
    <p:sldId id="330" r:id="rId5"/>
    <p:sldId id="331" r:id="rId6"/>
    <p:sldId id="332" r:id="rId7"/>
    <p:sldId id="333" r:id="rId8"/>
    <p:sldId id="357" r:id="rId9"/>
    <p:sldId id="358" r:id="rId10"/>
    <p:sldId id="272" r:id="rId11"/>
    <p:sldId id="359" r:id="rId12"/>
    <p:sldId id="360" r:id="rId13"/>
    <p:sldId id="363" r:id="rId14"/>
    <p:sldId id="364" r:id="rId15"/>
    <p:sldId id="365" r:id="rId16"/>
    <p:sldId id="366" r:id="rId17"/>
    <p:sldId id="367" r:id="rId18"/>
    <p:sldId id="285" r:id="rId19"/>
    <p:sldId id="303" r:id="rId20"/>
    <p:sldId id="280" r:id="rId21"/>
    <p:sldId id="351" r:id="rId22"/>
    <p:sldId id="352" r:id="rId23"/>
    <p:sldId id="353" r:id="rId24"/>
    <p:sldId id="354" r:id="rId25"/>
    <p:sldId id="355" r:id="rId26"/>
    <p:sldId id="356" r:id="rId27"/>
    <p:sldId id="293" r:id="rId28"/>
    <p:sldId id="347" r:id="rId29"/>
    <p:sldId id="348" r:id="rId30"/>
    <p:sldId id="349" r:id="rId31"/>
    <p:sldId id="350" r:id="rId32"/>
    <p:sldId id="296" r:id="rId33"/>
    <p:sldId id="336" r:id="rId34"/>
    <p:sldId id="337" r:id="rId35"/>
    <p:sldId id="338" r:id="rId36"/>
    <p:sldId id="339" r:id="rId37"/>
    <p:sldId id="340" r:id="rId38"/>
    <p:sldId id="341" r:id="rId39"/>
    <p:sldId id="342" r:id="rId40"/>
    <p:sldId id="368" r:id="rId41"/>
    <p:sldId id="369" r:id="rId42"/>
    <p:sldId id="370" r:id="rId43"/>
    <p:sldId id="371" r:id="rId44"/>
    <p:sldId id="372" r:id="rId45"/>
    <p:sldId id="373" r:id="rId46"/>
    <p:sldId id="374" r:id="rId47"/>
    <p:sldId id="375" r:id="rId48"/>
    <p:sldId id="376" r:id="rId49"/>
    <p:sldId id="377" r:id="rId50"/>
    <p:sldId id="378" r:id="rId51"/>
    <p:sldId id="379" r:id="rId52"/>
    <p:sldId id="380" r:id="rId53"/>
    <p:sldId id="381" r:id="rId54"/>
    <p:sldId id="382" r:id="rId55"/>
    <p:sldId id="383" r:id="rId56"/>
    <p:sldId id="384" r:id="rId57"/>
    <p:sldId id="385" r:id="rId58"/>
    <p:sldId id="386" r:id="rId59"/>
    <p:sldId id="327" r:id="rId60"/>
    <p:sldId id="291" r:id="rId61"/>
    <p:sldId id="259" r:id="rId6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659" autoAdjust="0"/>
    <p:restoredTop sz="84896" autoAdjust="0"/>
  </p:normalViewPr>
  <p:slideViewPr>
    <p:cSldViewPr snapToGrid="0" snapToObjects="1">
      <p:cViewPr varScale="1">
        <p:scale>
          <a:sx n="129" d="100"/>
          <a:sy n="129" d="100"/>
        </p:scale>
        <p:origin x="726" y="114"/>
      </p:cViewPr>
      <p:guideLst>
        <p:guide orient="horz" pos="1620"/>
        <p:guide pos="2880"/>
      </p:guideLst>
    </p:cSldViewPr>
  </p:slideViewPr>
  <p:notesTextViewPr>
    <p:cViewPr>
      <p:scale>
        <a:sx n="3" d="2"/>
        <a:sy n="3" d="2"/>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A0116B-E64A-4402-9E33-5034869FECFC}" type="datetimeFigureOut">
              <a:rPr lang="en-US" smtClean="0"/>
              <a:t>8/6/2018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391991-E1DA-4870-93A6-DCFFECC4B457}" type="slidenum">
              <a:rPr lang="en-US" smtClean="0"/>
              <a:t>‹#›</a:t>
            </a:fld>
            <a:endParaRPr lang="en-US"/>
          </a:p>
        </p:txBody>
      </p:sp>
    </p:spTree>
    <p:extLst>
      <p:ext uri="{BB962C8B-B14F-4D97-AF65-F5344CB8AC3E}">
        <p14:creationId xmlns:p14="http://schemas.microsoft.com/office/powerpoint/2010/main" val="3748565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techqual.org"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8391991-E1DA-4870-93A6-DCFFECC4B457}" type="slidenum">
              <a:rPr lang="en-US" smtClean="0"/>
              <a:t>2</a:t>
            </a:fld>
            <a:endParaRPr lang="en-US"/>
          </a:p>
        </p:txBody>
      </p:sp>
    </p:spTree>
    <p:extLst>
      <p:ext uri="{BB962C8B-B14F-4D97-AF65-F5344CB8AC3E}">
        <p14:creationId xmlns:p14="http://schemas.microsoft.com/office/powerpoint/2010/main" val="11104955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If anyone wants to do know what IT does all day, they can take a look here… here’s all of the work you have recorded so far in the various Cherwell record types</a:t>
            </a:r>
          </a:p>
          <a:p>
            <a:endParaRPr lang="en-US" baseline="0" dirty="0" smtClean="0"/>
          </a:p>
          <a:p>
            <a:r>
              <a:rPr lang="en-US" baseline="0" dirty="0" smtClean="0"/>
              <a:t>This is an impressive body of work, and on behalf of the ITSM Advisory Group and the Campus-Wide ITSM Implementation Group, I’d like to… </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93D8CEAC-B183-4F61-9ACB-253D235719CA}" type="slidenum">
              <a:rPr lang="en-US" smtClean="0"/>
              <a:t>15</a:t>
            </a:fld>
            <a:endParaRPr lang="en-US"/>
          </a:p>
        </p:txBody>
      </p:sp>
    </p:spTree>
    <p:extLst>
      <p:ext uri="{BB962C8B-B14F-4D97-AF65-F5344CB8AC3E}">
        <p14:creationId xmlns:p14="http://schemas.microsoft.com/office/powerpoint/2010/main" val="2532772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a:t>
            </a:r>
            <a:r>
              <a:rPr lang="en-US" baseline="0" dirty="0" smtClean="0"/>
              <a:t> you for being willing to collaborate and change processes for the greater good</a:t>
            </a:r>
          </a:p>
          <a:p>
            <a:r>
              <a:rPr lang="en-US" baseline="0" dirty="0" smtClean="0"/>
              <a:t>Thank you for being flexible and learning new things along with all of the other things you do every day</a:t>
            </a:r>
          </a:p>
          <a:p>
            <a:r>
              <a:rPr lang="en-US" baseline="0" dirty="0" smtClean="0"/>
              <a:t>Thank you for seeing the value in recording our work in an ITSM tool, and</a:t>
            </a:r>
          </a:p>
          <a:p>
            <a:r>
              <a:rPr lang="en-US" baseline="0" dirty="0" smtClean="0"/>
              <a:t>Thank you in advance for the continuing maturity we will enjoy as we improve our ITSM processes and the use of the information in our ITSM tool into the future</a:t>
            </a:r>
            <a:endParaRPr lang="en-US" dirty="0"/>
          </a:p>
        </p:txBody>
      </p:sp>
      <p:sp>
        <p:nvSpPr>
          <p:cNvPr id="4" name="Slide Number Placeholder 3"/>
          <p:cNvSpPr>
            <a:spLocks noGrp="1"/>
          </p:cNvSpPr>
          <p:nvPr>
            <p:ph type="sldNum" sz="quarter" idx="10"/>
          </p:nvPr>
        </p:nvSpPr>
        <p:spPr/>
        <p:txBody>
          <a:bodyPr/>
          <a:lstStyle/>
          <a:p>
            <a:fld id="{93D8CEAC-B183-4F61-9ACB-253D235719CA}" type="slidenum">
              <a:rPr lang="en-US" smtClean="0"/>
              <a:t>16</a:t>
            </a:fld>
            <a:endParaRPr lang="en-US"/>
          </a:p>
        </p:txBody>
      </p:sp>
    </p:spTree>
    <p:extLst>
      <p:ext uri="{BB962C8B-B14F-4D97-AF65-F5344CB8AC3E}">
        <p14:creationId xmlns:p14="http://schemas.microsoft.com/office/powerpoint/2010/main" val="692867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steps</a:t>
            </a:r>
            <a:r>
              <a:rPr lang="en-US" baseline="0" dirty="0" smtClean="0"/>
              <a:t> for ITSM…</a:t>
            </a:r>
          </a:p>
          <a:p>
            <a:r>
              <a:rPr lang="en-US" dirty="0" smtClean="0"/>
              <a:t>All</a:t>
            </a:r>
            <a:r>
              <a:rPr lang="en-US" baseline="0" dirty="0" smtClean="0"/>
              <a:t> of our service request forms have been reviewed by a working group and the ITSM Advisory Group this summer - we know that customers find it difficult to find the right form in the IT Help portal and sometimes IT staff do too. So, using data on usage over the past year we will be reducing the number of request forms visible to customers from around 50 to 20 regular forms with input required and 8 that require only the description box. Many forms/subcategories are being cut altogether in both the portal and the clients. There will be a lot of specific communication around that when the changes are made live.</a:t>
            </a:r>
          </a:p>
          <a:p>
            <a:endParaRPr lang="en-US" baseline="0" dirty="0" smtClean="0"/>
          </a:p>
          <a:p>
            <a:r>
              <a:rPr lang="en-US" baseline="0" dirty="0" smtClean="0"/>
              <a:t>A working group has been evaluating feedback and options for improvement in the next version of the IT Help portal. They will be issuing a set of recommendations soon for a project starting this Fall – I can tell you at this point that the recommendations will include unauthenticated access to knowledge articles, a single, simple form for reporting incidents, and incorporation of other web sites. </a:t>
            </a:r>
          </a:p>
          <a:p>
            <a:endParaRPr lang="en-US" baseline="0" dirty="0" smtClean="0"/>
          </a:p>
          <a:p>
            <a:r>
              <a:rPr lang="en-US" baseline="0" dirty="0" smtClean="0"/>
              <a:t>This Fall, we will be reviewing the classification system in Cherwell – service, category, subcategory - and determining what changes need to be made there – where are people confused, which ones aren’t we using, what do we need to add</a:t>
            </a:r>
          </a:p>
          <a:p>
            <a:endParaRPr lang="en-US" baseline="0" dirty="0" smtClean="0"/>
          </a:p>
          <a:p>
            <a:r>
              <a:rPr lang="en-US" baseline="0" dirty="0" smtClean="0"/>
              <a:t>Single Sign On will be available for the IT Help portal and Cherwell web client soon, hopefully before Fall startup.</a:t>
            </a:r>
          </a:p>
          <a:p>
            <a:endParaRPr lang="en-US" baseline="0" dirty="0" smtClean="0"/>
          </a:p>
          <a:p>
            <a:r>
              <a:rPr lang="en-US" baseline="0" dirty="0" smtClean="0"/>
              <a:t>A new Extended My Work dashboard will be available soon for staff that work in several areas each day and need to see them all together – tracking incidents, changes, problems, and tasks on a single screen</a:t>
            </a:r>
          </a:p>
          <a:p>
            <a:endParaRPr lang="en-US" baseline="0" dirty="0" smtClean="0"/>
          </a:p>
          <a:p>
            <a:r>
              <a:rPr lang="en-US" baseline="0" dirty="0" smtClean="0"/>
              <a:t>And we will continue to work with all the data we have in Cherwell to tell IT’s story – for example, we released this with the </a:t>
            </a:r>
            <a:r>
              <a:rPr lang="en-US" baseline="0" dirty="0" err="1" smtClean="0"/>
              <a:t>TechQual</a:t>
            </a:r>
            <a:r>
              <a:rPr lang="en-US" baseline="0" dirty="0" smtClean="0"/>
              <a:t> survey this year in the progress report:  IT resolved 60,000 issues and requests in the past year. That is an impressive number, but what does it really mean? Add to it that 49% of those were resolved within 1 day of request, and 90% resolved by their due date and you are telling a story about how quickly we respond to customers on a regular basis.</a:t>
            </a:r>
            <a:endParaRPr lang="en-US" dirty="0"/>
          </a:p>
        </p:txBody>
      </p:sp>
      <p:sp>
        <p:nvSpPr>
          <p:cNvPr id="4" name="Slide Number Placeholder 3"/>
          <p:cNvSpPr>
            <a:spLocks noGrp="1"/>
          </p:cNvSpPr>
          <p:nvPr>
            <p:ph type="sldNum" sz="quarter" idx="10"/>
          </p:nvPr>
        </p:nvSpPr>
        <p:spPr/>
        <p:txBody>
          <a:bodyPr/>
          <a:lstStyle/>
          <a:p>
            <a:fld id="{93D8CEAC-B183-4F61-9ACB-253D235719CA}" type="slidenum">
              <a:rPr lang="en-US" smtClean="0"/>
              <a:t>17</a:t>
            </a:fld>
            <a:endParaRPr lang="en-US"/>
          </a:p>
        </p:txBody>
      </p:sp>
    </p:spTree>
    <p:extLst>
      <p:ext uri="{BB962C8B-B14F-4D97-AF65-F5344CB8AC3E}">
        <p14:creationId xmlns:p14="http://schemas.microsoft.com/office/powerpoint/2010/main" val="1480829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8391991-E1DA-4870-93A6-DCFFECC4B457}" type="slidenum">
              <a:rPr lang="en-US" smtClean="0"/>
              <a:t>18</a:t>
            </a:fld>
            <a:endParaRPr lang="en-US"/>
          </a:p>
        </p:txBody>
      </p:sp>
    </p:spTree>
    <p:extLst>
      <p:ext uri="{BB962C8B-B14F-4D97-AF65-F5344CB8AC3E}">
        <p14:creationId xmlns:p14="http://schemas.microsoft.com/office/powerpoint/2010/main" val="3211992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8391991-E1DA-4870-93A6-DCFFECC4B457}" type="slidenum">
              <a:rPr lang="en-US" smtClean="0"/>
              <a:t>19</a:t>
            </a:fld>
            <a:endParaRPr lang="en-US"/>
          </a:p>
        </p:txBody>
      </p:sp>
    </p:spTree>
    <p:extLst>
      <p:ext uri="{BB962C8B-B14F-4D97-AF65-F5344CB8AC3E}">
        <p14:creationId xmlns:p14="http://schemas.microsoft.com/office/powerpoint/2010/main" val="32022446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8391991-E1DA-4870-93A6-DCFFECC4B457}" type="slidenum">
              <a:rPr lang="en-US" smtClean="0"/>
              <a:t>20</a:t>
            </a:fld>
            <a:endParaRPr lang="en-US"/>
          </a:p>
        </p:txBody>
      </p:sp>
    </p:spTree>
    <p:extLst>
      <p:ext uri="{BB962C8B-B14F-4D97-AF65-F5344CB8AC3E}">
        <p14:creationId xmlns:p14="http://schemas.microsoft.com/office/powerpoint/2010/main" val="4248418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6042E6-7A46-4F42-A94D-454183AC4547}" type="slidenum">
              <a:rPr lang="en-US" smtClean="0"/>
              <a:t>22</a:t>
            </a:fld>
            <a:endParaRPr lang="en-US"/>
          </a:p>
        </p:txBody>
      </p:sp>
    </p:spTree>
    <p:extLst>
      <p:ext uri="{BB962C8B-B14F-4D97-AF65-F5344CB8AC3E}">
        <p14:creationId xmlns:p14="http://schemas.microsoft.com/office/powerpoint/2010/main" val="36830530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0B15D4-C950-2E43-B005-D9554112A2D8}" type="slidenum">
              <a:rPr lang="en-US" smtClean="0"/>
              <a:t>25</a:t>
            </a:fld>
            <a:endParaRPr lang="en-US"/>
          </a:p>
        </p:txBody>
      </p:sp>
    </p:spTree>
    <p:extLst>
      <p:ext uri="{BB962C8B-B14F-4D97-AF65-F5344CB8AC3E}">
        <p14:creationId xmlns:p14="http://schemas.microsoft.com/office/powerpoint/2010/main" val="2483357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6042E6-7A46-4F42-A94D-454183AC4547}" type="slidenum">
              <a:rPr lang="en-US" smtClean="0"/>
              <a:t>26</a:t>
            </a:fld>
            <a:endParaRPr lang="en-US"/>
          </a:p>
        </p:txBody>
      </p:sp>
    </p:spTree>
    <p:extLst>
      <p:ext uri="{BB962C8B-B14F-4D97-AF65-F5344CB8AC3E}">
        <p14:creationId xmlns:p14="http://schemas.microsoft.com/office/powerpoint/2010/main" val="42707328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8391991-E1DA-4870-93A6-DCFFECC4B457}" type="slidenum">
              <a:rPr lang="en-US" smtClean="0"/>
              <a:t>27</a:t>
            </a:fld>
            <a:endParaRPr lang="en-US"/>
          </a:p>
        </p:txBody>
      </p:sp>
    </p:spTree>
    <p:extLst>
      <p:ext uri="{BB962C8B-B14F-4D97-AF65-F5344CB8AC3E}">
        <p14:creationId xmlns:p14="http://schemas.microsoft.com/office/powerpoint/2010/main" val="3754499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8391991-E1DA-4870-93A6-DCFFECC4B457}" type="slidenum">
              <a:rPr lang="en-US" smtClean="0"/>
              <a:t>3</a:t>
            </a:fld>
            <a:endParaRPr lang="en-US"/>
          </a:p>
        </p:txBody>
      </p:sp>
    </p:spTree>
    <p:extLst>
      <p:ext uri="{BB962C8B-B14F-4D97-AF65-F5344CB8AC3E}">
        <p14:creationId xmlns:p14="http://schemas.microsoft.com/office/powerpoint/2010/main" val="19817930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Higher Education </a:t>
            </a:r>
            <a:r>
              <a:rPr lang="en-US" dirty="0" err="1"/>
              <a:t>TechQual</a:t>
            </a:r>
            <a:r>
              <a:rPr lang="en-US" dirty="0"/>
              <a:t>+ Project @ University of Georgia [ </a:t>
            </a:r>
            <a:r>
              <a:rPr lang="en-US" u="sng" dirty="0">
                <a:hlinkClick r:id="rId3"/>
              </a:rPr>
              <a:t>https://www.techqual.org</a:t>
            </a:r>
            <a:r>
              <a:rPr lang="en-US" dirty="0"/>
              <a:t> ] </a:t>
            </a:r>
          </a:p>
          <a:p>
            <a:r>
              <a:rPr lang="en-US" dirty="0"/>
              <a:t>Started in 2006, based on </a:t>
            </a:r>
            <a:r>
              <a:rPr lang="en-US" dirty="0" err="1"/>
              <a:t>SERVQual</a:t>
            </a:r>
            <a:r>
              <a:rPr lang="en-US" dirty="0"/>
              <a:t> and, later, </a:t>
            </a:r>
            <a:r>
              <a:rPr lang="en-US" dirty="0" err="1"/>
              <a:t>LibQual</a:t>
            </a:r>
            <a:r>
              <a:rPr lang="en-US" dirty="0"/>
              <a:t>+ methodology </a:t>
            </a:r>
          </a:p>
          <a:p>
            <a:endParaRPr lang="en-US" dirty="0"/>
          </a:p>
          <a:p>
            <a:r>
              <a:rPr lang="en-US" dirty="0"/>
              <a:t>Survey out on 4/16 to all F/S/S in survey pool for three weeks. Reminder sent on 4/23… </a:t>
            </a:r>
          </a:p>
          <a:p>
            <a:pPr marL="0" marR="0" lvl="0" indent="0" defTabSz="457200" eaLnBrk="1" fontAlgn="auto" latinLnBrk="0" hangingPunct="1">
              <a:lnSpc>
                <a:spcPct val="117999"/>
              </a:lnSpc>
              <a:spcBef>
                <a:spcPts val="0"/>
              </a:spcBef>
              <a:spcAft>
                <a:spcPts val="0"/>
              </a:spcAft>
              <a:buClrTx/>
              <a:buSzTx/>
              <a:buFontTx/>
              <a:buNone/>
              <a:tabLst/>
              <a:defRPr/>
            </a:pPr>
            <a:r>
              <a:rPr lang="en-US" dirty="0"/>
              <a:t>2018 Survey had the lowest response rate yet… </a:t>
            </a:r>
          </a:p>
          <a:p>
            <a:r>
              <a:rPr lang="en-US" dirty="0"/>
              <a:t>	2013 — 329 completed the survey (56% of attempts) </a:t>
            </a:r>
          </a:p>
          <a:p>
            <a:r>
              <a:rPr lang="en-US" dirty="0"/>
              <a:t>	2017 — 625 completed the survey (58% of attempts) </a:t>
            </a:r>
          </a:p>
          <a:p>
            <a:r>
              <a:rPr lang="en-US" dirty="0"/>
              <a:t>	2018 — 223 completed the survey (43% of attempts) </a:t>
            </a:r>
          </a:p>
          <a:p>
            <a:endParaRPr lang="en-US" dirty="0"/>
          </a:p>
        </p:txBody>
      </p:sp>
      <p:sp>
        <p:nvSpPr>
          <p:cNvPr id="4" name="Slide Number Placeholder 3"/>
          <p:cNvSpPr>
            <a:spLocks noGrp="1"/>
          </p:cNvSpPr>
          <p:nvPr>
            <p:ph type="sldNum" sz="quarter" idx="10"/>
          </p:nvPr>
        </p:nvSpPr>
        <p:spPr/>
        <p:txBody>
          <a:bodyPr/>
          <a:lstStyle/>
          <a:p>
            <a:fld id="{2A44436F-78DC-0C43-9022-59BEA8A25957}" type="slidenum">
              <a:rPr lang="en-US" smtClean="0"/>
              <a:t>28</a:t>
            </a:fld>
            <a:endParaRPr lang="en-US"/>
          </a:p>
        </p:txBody>
      </p:sp>
    </p:spTree>
    <p:extLst>
      <p:ext uri="{BB962C8B-B14F-4D97-AF65-F5344CB8AC3E}">
        <p14:creationId xmlns:p14="http://schemas.microsoft.com/office/powerpoint/2010/main" val="8814494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Gray bar 				Orange bar</a:t>
            </a:r>
          </a:p>
          <a:p>
            <a:r>
              <a:rPr lang="en-US" dirty="0"/>
              <a:t>	Top = Desired service level		Rises if Perceived &gt; Minimum</a:t>
            </a:r>
          </a:p>
          <a:p>
            <a:r>
              <a:rPr lang="en-US" dirty="0"/>
              <a:t>	Bottom = Minimum service level 		Falls if Perceived &lt; Minimum </a:t>
            </a:r>
          </a:p>
        </p:txBody>
      </p:sp>
      <p:sp>
        <p:nvSpPr>
          <p:cNvPr id="4" name="Slide Number Placeholder 3"/>
          <p:cNvSpPr>
            <a:spLocks noGrp="1"/>
          </p:cNvSpPr>
          <p:nvPr>
            <p:ph type="sldNum" sz="quarter" idx="10"/>
          </p:nvPr>
        </p:nvSpPr>
        <p:spPr/>
        <p:txBody>
          <a:bodyPr/>
          <a:lstStyle/>
          <a:p>
            <a:fld id="{2A44436F-78DC-0C43-9022-59BEA8A25957}" type="slidenum">
              <a:rPr lang="en-US" smtClean="0"/>
              <a:t>29</a:t>
            </a:fld>
            <a:endParaRPr lang="en-US"/>
          </a:p>
        </p:txBody>
      </p:sp>
    </p:spTree>
    <p:extLst>
      <p:ext uri="{BB962C8B-B14F-4D97-AF65-F5344CB8AC3E}">
        <p14:creationId xmlns:p14="http://schemas.microsoft.com/office/powerpoint/2010/main" val="25029741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2017 Survey, the Adequacy Gap Scores were:</a:t>
            </a:r>
          </a:p>
          <a:p>
            <a:r>
              <a:rPr lang="en-US" dirty="0"/>
              <a:t>	1.  +0.15 — Nearly 3 times higher this year!  </a:t>
            </a:r>
          </a:p>
          <a:p>
            <a:r>
              <a:rPr lang="en-US" dirty="0"/>
              <a:t>	2.  +0.28 — Just over double this year! </a:t>
            </a:r>
          </a:p>
          <a:p>
            <a:r>
              <a:rPr lang="en-US" dirty="0"/>
              <a:t>	3.  +0.01 — Enormous improvement this year! </a:t>
            </a:r>
          </a:p>
          <a:p>
            <a:r>
              <a:rPr lang="en-US" dirty="0"/>
              <a:t>	4.  +0.15 — More than doubled this year!</a:t>
            </a:r>
          </a:p>
          <a:p>
            <a:r>
              <a:rPr lang="en-US" dirty="0"/>
              <a:t>	7.   -0.14 — Switched from below min. to above min.! (though not statistically significant last year)</a:t>
            </a:r>
          </a:p>
          <a:p>
            <a:r>
              <a:rPr lang="en-US" dirty="0"/>
              <a:t>	18. New question for 2018</a:t>
            </a:r>
          </a:p>
          <a:p>
            <a:endParaRPr lang="en-US" dirty="0"/>
          </a:p>
        </p:txBody>
      </p:sp>
      <p:sp>
        <p:nvSpPr>
          <p:cNvPr id="4" name="Slide Number Placeholder 3"/>
          <p:cNvSpPr>
            <a:spLocks noGrp="1"/>
          </p:cNvSpPr>
          <p:nvPr>
            <p:ph type="sldNum" sz="quarter" idx="10"/>
          </p:nvPr>
        </p:nvSpPr>
        <p:spPr/>
        <p:txBody>
          <a:bodyPr/>
          <a:lstStyle/>
          <a:p>
            <a:fld id="{2A44436F-78DC-0C43-9022-59BEA8A25957}" type="slidenum">
              <a:rPr lang="en-US" smtClean="0"/>
              <a:t>30</a:t>
            </a:fld>
            <a:endParaRPr lang="en-US"/>
          </a:p>
        </p:txBody>
      </p:sp>
    </p:spTree>
    <p:extLst>
      <p:ext uri="{BB962C8B-B14F-4D97-AF65-F5344CB8AC3E}">
        <p14:creationId xmlns:p14="http://schemas.microsoft.com/office/powerpoint/2010/main" val="13530780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2017 Survey, the Adequacy Gaps were:</a:t>
            </a:r>
          </a:p>
          <a:p>
            <a:r>
              <a:rPr lang="en-US" dirty="0"/>
              <a:t>	5.    -0.68 — Only about half as bad this year! </a:t>
            </a:r>
          </a:p>
          <a:p>
            <a:r>
              <a:rPr lang="en-US" dirty="0"/>
              <a:t>	16.  New question for 2018. Adequacy Gap is about as bad as possible… </a:t>
            </a:r>
          </a:p>
          <a:p>
            <a:endParaRPr lang="en-US" dirty="0"/>
          </a:p>
        </p:txBody>
      </p:sp>
      <p:sp>
        <p:nvSpPr>
          <p:cNvPr id="4" name="Slide Number Placeholder 3"/>
          <p:cNvSpPr>
            <a:spLocks noGrp="1"/>
          </p:cNvSpPr>
          <p:nvPr>
            <p:ph type="sldNum" sz="quarter" idx="10"/>
          </p:nvPr>
        </p:nvSpPr>
        <p:spPr/>
        <p:txBody>
          <a:bodyPr/>
          <a:lstStyle/>
          <a:p>
            <a:fld id="{2A44436F-78DC-0C43-9022-59BEA8A25957}" type="slidenum">
              <a:rPr lang="en-US" smtClean="0"/>
              <a:t>31</a:t>
            </a:fld>
            <a:endParaRPr lang="en-US"/>
          </a:p>
        </p:txBody>
      </p:sp>
    </p:spTree>
    <p:extLst>
      <p:ext uri="{BB962C8B-B14F-4D97-AF65-F5344CB8AC3E}">
        <p14:creationId xmlns:p14="http://schemas.microsoft.com/office/powerpoint/2010/main" val="36827211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8391991-E1DA-4870-93A6-DCFFECC4B457}" type="slidenum">
              <a:rPr lang="en-US" smtClean="0"/>
              <a:t>32</a:t>
            </a:fld>
            <a:endParaRPr lang="en-US"/>
          </a:p>
        </p:txBody>
      </p:sp>
    </p:spTree>
    <p:extLst>
      <p:ext uri="{BB962C8B-B14F-4D97-AF65-F5344CB8AC3E}">
        <p14:creationId xmlns:p14="http://schemas.microsoft.com/office/powerpoint/2010/main" val="5275957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8391991-E1DA-4870-93A6-DCFFECC4B457}" type="slidenum">
              <a:rPr lang="en-US" smtClean="0"/>
              <a:t>40</a:t>
            </a:fld>
            <a:endParaRPr lang="en-US"/>
          </a:p>
        </p:txBody>
      </p:sp>
    </p:spTree>
    <p:extLst>
      <p:ext uri="{BB962C8B-B14F-4D97-AF65-F5344CB8AC3E}">
        <p14:creationId xmlns:p14="http://schemas.microsoft.com/office/powerpoint/2010/main" val="8652000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8391991-E1DA-4870-93A6-DCFFECC4B457}" type="slidenum">
              <a:rPr lang="en-US" smtClean="0"/>
              <a:t>42</a:t>
            </a:fld>
            <a:endParaRPr lang="en-US"/>
          </a:p>
        </p:txBody>
      </p:sp>
    </p:spTree>
    <p:extLst>
      <p:ext uri="{BB962C8B-B14F-4D97-AF65-F5344CB8AC3E}">
        <p14:creationId xmlns:p14="http://schemas.microsoft.com/office/powerpoint/2010/main" val="17138259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8391991-E1DA-4870-93A6-DCFFECC4B457}" type="slidenum">
              <a:rPr lang="en-US" smtClean="0"/>
              <a:t>59</a:t>
            </a:fld>
            <a:endParaRPr lang="en-US"/>
          </a:p>
        </p:txBody>
      </p:sp>
    </p:spTree>
    <p:extLst>
      <p:ext uri="{BB962C8B-B14F-4D97-AF65-F5344CB8AC3E}">
        <p14:creationId xmlns:p14="http://schemas.microsoft.com/office/powerpoint/2010/main" val="31591385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8391991-E1DA-4870-93A6-DCFFECC4B457}" type="slidenum">
              <a:rPr lang="en-US" smtClean="0"/>
              <a:t>60</a:t>
            </a:fld>
            <a:endParaRPr lang="en-US"/>
          </a:p>
        </p:txBody>
      </p:sp>
    </p:spTree>
    <p:extLst>
      <p:ext uri="{BB962C8B-B14F-4D97-AF65-F5344CB8AC3E}">
        <p14:creationId xmlns:p14="http://schemas.microsoft.com/office/powerpoint/2010/main" val="3324471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8391991-E1DA-4870-93A6-DCFFECC4B457}" type="slidenum">
              <a:rPr lang="en-US" smtClean="0"/>
              <a:t>4</a:t>
            </a:fld>
            <a:endParaRPr lang="en-US"/>
          </a:p>
        </p:txBody>
      </p:sp>
    </p:spTree>
    <p:extLst>
      <p:ext uri="{BB962C8B-B14F-4D97-AF65-F5344CB8AC3E}">
        <p14:creationId xmlns:p14="http://schemas.microsoft.com/office/powerpoint/2010/main" val="756329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8391991-E1DA-4870-93A6-DCFFECC4B457}" type="slidenum">
              <a:rPr lang="en-US" smtClean="0"/>
              <a:t>5</a:t>
            </a:fld>
            <a:endParaRPr lang="en-US"/>
          </a:p>
        </p:txBody>
      </p:sp>
    </p:spTree>
    <p:extLst>
      <p:ext uri="{BB962C8B-B14F-4D97-AF65-F5344CB8AC3E}">
        <p14:creationId xmlns:p14="http://schemas.microsoft.com/office/powerpoint/2010/main" val="505250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8391991-E1DA-4870-93A6-DCFFECC4B457}" type="slidenum">
              <a:rPr lang="en-US" smtClean="0"/>
              <a:t>6</a:t>
            </a:fld>
            <a:endParaRPr lang="en-US"/>
          </a:p>
        </p:txBody>
      </p:sp>
    </p:spTree>
    <p:extLst>
      <p:ext uri="{BB962C8B-B14F-4D97-AF65-F5344CB8AC3E}">
        <p14:creationId xmlns:p14="http://schemas.microsoft.com/office/powerpoint/2010/main" val="2640913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8391991-E1DA-4870-93A6-DCFFECC4B457}" type="slidenum">
              <a:rPr lang="en-US" smtClean="0"/>
              <a:t>7</a:t>
            </a:fld>
            <a:endParaRPr lang="en-US"/>
          </a:p>
        </p:txBody>
      </p:sp>
    </p:spTree>
    <p:extLst>
      <p:ext uri="{BB962C8B-B14F-4D97-AF65-F5344CB8AC3E}">
        <p14:creationId xmlns:p14="http://schemas.microsoft.com/office/powerpoint/2010/main" val="1851980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8391991-E1DA-4870-93A6-DCFFECC4B457}" type="slidenum">
              <a:rPr lang="en-US" smtClean="0"/>
              <a:t>10</a:t>
            </a:fld>
            <a:endParaRPr lang="en-US"/>
          </a:p>
        </p:txBody>
      </p:sp>
    </p:spTree>
    <p:extLst>
      <p:ext uri="{BB962C8B-B14F-4D97-AF65-F5344CB8AC3E}">
        <p14:creationId xmlns:p14="http://schemas.microsoft.com/office/powerpoint/2010/main" val="2555838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8391991-E1DA-4870-93A6-DCFFECC4B457}" type="slidenum">
              <a:rPr lang="en-US" smtClean="0"/>
              <a:t>13</a:t>
            </a:fld>
            <a:endParaRPr lang="en-US"/>
          </a:p>
        </p:txBody>
      </p:sp>
    </p:spTree>
    <p:extLst>
      <p:ext uri="{BB962C8B-B14F-4D97-AF65-F5344CB8AC3E}">
        <p14:creationId xmlns:p14="http://schemas.microsoft.com/office/powerpoint/2010/main" val="1944949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the release of the Change and Release</a:t>
            </a:r>
            <a:r>
              <a:rPr lang="en-US" baseline="0" dirty="0" smtClean="0"/>
              <a:t> record in July, the ITSM project has completed its final deliverable!</a:t>
            </a:r>
          </a:p>
          <a:p>
            <a:endParaRPr lang="en-US" baseline="0" dirty="0" smtClean="0"/>
          </a:p>
          <a:p>
            <a:r>
              <a:rPr lang="en-US" baseline="0" dirty="0" smtClean="0"/>
              <a:t>This has been quite a journey as we worked to change our IT culture – we moved from a place where we had two different ticket tracking tools that couldn’t talk to each other and not all teams were tracking their incidents… to a place where we now track activity in 8 ITIL processes and all teams use the same tool, in a common configuration that we continuously improve</a:t>
            </a:r>
          </a:p>
          <a:p>
            <a:endParaRPr lang="en-US" baseline="0" dirty="0" smtClean="0"/>
          </a:p>
          <a:p>
            <a:r>
              <a:rPr lang="en-US" baseline="0" dirty="0" smtClean="0"/>
              <a:t>By far the biggest success of this project was the way we worked together as a campus to develop common processes and use the same tool to track all of our service management activity on behalf of our customers and the University – a collaboration that continues now and into the future</a:t>
            </a:r>
          </a:p>
          <a:p>
            <a:endParaRPr lang="en-US" baseline="0" dirty="0" smtClean="0"/>
          </a:p>
        </p:txBody>
      </p:sp>
      <p:sp>
        <p:nvSpPr>
          <p:cNvPr id="4" name="Slide Number Placeholder 3"/>
          <p:cNvSpPr>
            <a:spLocks noGrp="1"/>
          </p:cNvSpPr>
          <p:nvPr>
            <p:ph type="sldNum" sz="quarter" idx="10"/>
          </p:nvPr>
        </p:nvSpPr>
        <p:spPr/>
        <p:txBody>
          <a:bodyPr/>
          <a:lstStyle/>
          <a:p>
            <a:fld id="{93D8CEAC-B183-4F61-9ACB-253D235719CA}" type="slidenum">
              <a:rPr lang="en-US" smtClean="0"/>
              <a:t>14</a:t>
            </a:fld>
            <a:endParaRPr lang="en-US"/>
          </a:p>
        </p:txBody>
      </p:sp>
    </p:spTree>
    <p:extLst>
      <p:ext uri="{BB962C8B-B14F-4D97-AF65-F5344CB8AC3E}">
        <p14:creationId xmlns:p14="http://schemas.microsoft.com/office/powerpoint/2010/main" val="1793197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EC222DF-4A0C-564A-BDC4-89C55FF98B72}" type="datetimeFigureOut">
              <a:rPr lang="en-US" smtClean="0"/>
              <a:t>8/6/2018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968913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C222DF-4A0C-564A-BDC4-89C55FF98B72}" type="datetimeFigureOut">
              <a:rPr lang="en-US" smtClean="0"/>
              <a:t>8/6/2018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3477014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C222DF-4A0C-564A-BDC4-89C55FF98B72}" type="datetimeFigureOut">
              <a:rPr lang="en-US" smtClean="0"/>
              <a:t>8/6/2018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3372229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C222DF-4A0C-564A-BDC4-89C55FF98B72}" type="datetimeFigureOut">
              <a:rPr lang="en-US" smtClean="0"/>
              <a:t>8/6/2018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2701420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EC222DF-4A0C-564A-BDC4-89C55FF98B72}" type="datetimeFigureOut">
              <a:rPr lang="en-US" smtClean="0"/>
              <a:t>8/6/2018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1779266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EC222DF-4A0C-564A-BDC4-89C55FF98B72}" type="datetimeFigureOut">
              <a:rPr lang="en-US" smtClean="0"/>
              <a:t>8/6/2018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4203017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EC222DF-4A0C-564A-BDC4-89C55FF98B72}" type="datetimeFigureOut">
              <a:rPr lang="en-US" smtClean="0"/>
              <a:t>8/6/2018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3647730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EC222DF-4A0C-564A-BDC4-89C55FF98B72}" type="datetimeFigureOut">
              <a:rPr lang="en-US" smtClean="0"/>
              <a:t>8/6/2018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1236875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C222DF-4A0C-564A-BDC4-89C55FF98B72}" type="datetimeFigureOut">
              <a:rPr lang="en-US" smtClean="0"/>
              <a:t>8/6/2018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757973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C222DF-4A0C-564A-BDC4-89C55FF98B72}" type="datetimeFigureOut">
              <a:rPr lang="en-US" smtClean="0"/>
              <a:t>8/6/2018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188876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C222DF-4A0C-564A-BDC4-89C55FF98B72}" type="datetimeFigureOut">
              <a:rPr lang="en-US" smtClean="0"/>
              <a:t>8/6/2018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759036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EC222DF-4A0C-564A-BDC4-89C55FF98B72}" type="datetimeFigureOut">
              <a:rPr lang="en-US" smtClean="0"/>
              <a:t>8/6/2018</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0700931-7141-904F-B72F-E2098AC593DB}" type="slidenum">
              <a:rPr lang="en-US" smtClean="0"/>
              <a:t>‹#›</a:t>
            </a:fld>
            <a:endParaRPr lang="en-US"/>
          </a:p>
        </p:txBody>
      </p:sp>
    </p:spTree>
    <p:extLst>
      <p:ext uri="{BB962C8B-B14F-4D97-AF65-F5344CB8AC3E}">
        <p14:creationId xmlns:p14="http://schemas.microsoft.com/office/powerpoint/2010/main" val="626636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11.jpg"/></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21.jpg"/><Relationship Id="rId13" Type="http://schemas.openxmlformats.org/officeDocument/2006/relationships/image" Target="../media/image26.jpg"/><Relationship Id="rId3" Type="http://schemas.openxmlformats.org/officeDocument/2006/relationships/image" Target="../media/image16.jpg"/><Relationship Id="rId7" Type="http://schemas.openxmlformats.org/officeDocument/2006/relationships/image" Target="../media/image20.jpg"/><Relationship Id="rId12" Type="http://schemas.openxmlformats.org/officeDocument/2006/relationships/image" Target="../media/image25.jpg"/><Relationship Id="rId17" Type="http://schemas.openxmlformats.org/officeDocument/2006/relationships/image" Target="../media/image30.jpg"/><Relationship Id="rId2" Type="http://schemas.openxmlformats.org/officeDocument/2006/relationships/image" Target="../media/image3.jpg"/><Relationship Id="rId16" Type="http://schemas.openxmlformats.org/officeDocument/2006/relationships/image" Target="../media/image29.jpg"/><Relationship Id="rId1" Type="http://schemas.openxmlformats.org/officeDocument/2006/relationships/slideLayout" Target="../slideLayouts/slideLayout6.xml"/><Relationship Id="rId6" Type="http://schemas.openxmlformats.org/officeDocument/2006/relationships/image" Target="../media/image19.jpg"/><Relationship Id="rId11" Type="http://schemas.openxmlformats.org/officeDocument/2006/relationships/image" Target="../media/image24.jpg"/><Relationship Id="rId5" Type="http://schemas.openxmlformats.org/officeDocument/2006/relationships/image" Target="../media/image18.jpg"/><Relationship Id="rId15" Type="http://schemas.openxmlformats.org/officeDocument/2006/relationships/image" Target="../media/image28.jpg"/><Relationship Id="rId10" Type="http://schemas.openxmlformats.org/officeDocument/2006/relationships/image" Target="../media/image23.jpg"/><Relationship Id="rId4" Type="http://schemas.openxmlformats.org/officeDocument/2006/relationships/image" Target="../media/image17.jpg"/><Relationship Id="rId9" Type="http://schemas.openxmlformats.org/officeDocument/2006/relationships/image" Target="../media/image22.jpg"/><Relationship Id="rId14" Type="http://schemas.openxmlformats.org/officeDocument/2006/relationships/image" Target="../media/image27.jpg"/></Relationships>
</file>

<file path=ppt/slides/_rels/slide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g"/><Relationship Id="rId1" Type="http://schemas.openxmlformats.org/officeDocument/2006/relationships/slideLayout" Target="../slideLayouts/slideLayout6.xml"/><Relationship Id="rId4" Type="http://schemas.openxmlformats.org/officeDocument/2006/relationships/image" Target="../media/image31.jpg"/></Relationships>
</file>

<file path=ppt/slides/_rels/slide4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gif"/></Relationships>
</file>

<file path=ppt/slides/_rels/slide51.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3.png"/><Relationship Id="rId7" Type="http://schemas.openxmlformats.org/officeDocument/2006/relationships/image" Target="../media/image56.jpe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hyperlink" Target="https://code.at.illinoisstate.edu/web-office/my-illinoisstate" TargetMode="External"/><Relationship Id="rId10" Type="http://schemas.openxmlformats.org/officeDocument/2006/relationships/image" Target="../media/image59.png"/><Relationship Id="rId4" Type="http://schemas.openxmlformats.org/officeDocument/2006/relationships/image" Target="../media/image54.png"/><Relationship Id="rId9" Type="http://schemas.openxmlformats.org/officeDocument/2006/relationships/image" Target="../media/image58.jpeg"/></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emf"/><Relationship Id="rId5" Type="http://schemas.openxmlformats.org/officeDocument/2006/relationships/oleObject" Target="../embeddings/oleObject1.bin"/><Relationship Id="rId4" Type="http://schemas.openxmlformats.org/officeDocument/2006/relationships/image" Target="../media/image3.jpg"/></Relationships>
</file>

<file path=ppt/slides/_rels/slide6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4v"/><Relationship Id="rId1" Type="http://schemas.microsoft.com/office/2007/relationships/media" Target="../media/media1.m4v"/><Relationship Id="rId5" Type="http://schemas.openxmlformats.org/officeDocument/2006/relationships/image" Target="../media/image8.png"/><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d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extBox 1"/>
          <p:cNvSpPr txBox="1"/>
          <p:nvPr/>
        </p:nvSpPr>
        <p:spPr>
          <a:xfrm>
            <a:off x="7942213" y="4617977"/>
            <a:ext cx="696685" cy="276999"/>
          </a:xfrm>
          <a:prstGeom prst="rect">
            <a:avLst/>
          </a:prstGeom>
          <a:noFill/>
        </p:spPr>
        <p:txBody>
          <a:bodyPr wrap="square" rtlCol="0">
            <a:spAutoFit/>
          </a:bodyPr>
          <a:lstStyle/>
          <a:p>
            <a:r>
              <a:rPr lang="en-US" sz="1200" dirty="0" smtClean="0"/>
              <a:t>#ISUCIT</a:t>
            </a:r>
            <a:endParaRPr lang="en-US" sz="1200" dirty="0"/>
          </a:p>
        </p:txBody>
      </p:sp>
      <p:pic>
        <p:nvPicPr>
          <p:cNvPr id="1030" name="Picture 6" descr="Image result for image twitter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8817" y="4583141"/>
            <a:ext cx="369332" cy="3693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40525" y="4327023"/>
            <a:ext cx="2969623" cy="369332"/>
          </a:xfrm>
          <a:prstGeom prst="rect">
            <a:avLst/>
          </a:prstGeom>
          <a:noFill/>
        </p:spPr>
        <p:txBody>
          <a:bodyPr wrap="square" rtlCol="0">
            <a:spAutoFit/>
          </a:bodyPr>
          <a:lstStyle/>
          <a:p>
            <a:r>
              <a:rPr lang="en-US" dirty="0" smtClean="0">
                <a:solidFill>
                  <a:schemeClr val="bg1"/>
                </a:solidFill>
              </a:rPr>
              <a:t>Email: isucit@illinoisstate.edu</a:t>
            </a:r>
            <a:endParaRPr lang="en-US" dirty="0">
              <a:solidFill>
                <a:schemeClr val="bg1"/>
              </a:solidFill>
            </a:endParaRPr>
          </a:p>
        </p:txBody>
      </p:sp>
    </p:spTree>
    <p:extLst>
      <p:ext uri="{BB962C8B-B14F-4D97-AF65-F5344CB8AC3E}">
        <p14:creationId xmlns:p14="http://schemas.microsoft.com/office/powerpoint/2010/main" val="4360159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rPr>
              <a:t>AT - </a:t>
            </a:r>
            <a:r>
              <a:rPr lang="en-US" b="1" dirty="0" smtClean="0">
                <a:effectLst>
                  <a:outerShdw blurRad="38100" dist="38100" dir="2700000" algn="tl">
                    <a:srgbClr val="000000">
                      <a:alpha val="43137"/>
                    </a:srgbClr>
                  </a:outerShdw>
                </a:effectLst>
              </a:rPr>
              <a:t>ION</a:t>
            </a:r>
            <a:endParaRPr lang="en-US" dirty="0"/>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r>
              <a:rPr lang="en-US" dirty="0" smtClean="0"/>
              <a:t>Craig Jackson</a:t>
            </a:r>
          </a:p>
          <a:p>
            <a:pPr marL="0" indent="0" algn="ctr">
              <a:buNone/>
            </a:pPr>
            <a:r>
              <a:rPr lang="en-US" dirty="0" smtClean="0"/>
              <a:t>Director</a:t>
            </a:r>
            <a:endParaRPr lang="en-US" dirty="0"/>
          </a:p>
        </p:txBody>
      </p:sp>
      <p:sp>
        <p:nvSpPr>
          <p:cNvPr id="5" name="TextBox 4"/>
          <p:cNvSpPr txBox="1"/>
          <p:nvPr/>
        </p:nvSpPr>
        <p:spPr>
          <a:xfrm>
            <a:off x="7942213" y="4617977"/>
            <a:ext cx="696685" cy="276999"/>
          </a:xfrm>
          <a:prstGeom prst="rect">
            <a:avLst/>
          </a:prstGeom>
          <a:noFill/>
        </p:spPr>
        <p:txBody>
          <a:bodyPr wrap="square" rtlCol="0">
            <a:spAutoFit/>
          </a:bodyPr>
          <a:lstStyle/>
          <a:p>
            <a:r>
              <a:rPr lang="en-US" sz="1200" dirty="0" smtClean="0"/>
              <a:t>#ISUCIT</a:t>
            </a:r>
            <a:endParaRPr lang="en-US" sz="1200" dirty="0"/>
          </a:p>
        </p:txBody>
      </p:sp>
      <p:pic>
        <p:nvPicPr>
          <p:cNvPr id="6" name="Picture 6" descr="Image result for image twitter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8817" y="4583141"/>
            <a:ext cx="369332" cy="369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62485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dirty="0" smtClean="0"/>
              <a:t>ION Update</a:t>
            </a:r>
            <a:endParaRPr lang="en-US" dirty="0"/>
          </a:p>
        </p:txBody>
      </p:sp>
      <p:sp>
        <p:nvSpPr>
          <p:cNvPr id="3" name="Content Placeholder 2"/>
          <p:cNvSpPr>
            <a:spLocks noGrp="1"/>
          </p:cNvSpPr>
          <p:nvPr>
            <p:ph idx="1"/>
          </p:nvPr>
        </p:nvSpPr>
        <p:spPr/>
        <p:txBody>
          <a:bodyPr>
            <a:normAutofit/>
          </a:bodyPr>
          <a:lstStyle/>
          <a:p>
            <a:r>
              <a:rPr lang="en-US" dirty="0" smtClean="0"/>
              <a:t>Operational Excellence</a:t>
            </a:r>
          </a:p>
          <a:p>
            <a:pPr lvl="1"/>
            <a:r>
              <a:rPr lang="en-US" dirty="0" smtClean="0"/>
              <a:t>Data Center Upgrades</a:t>
            </a:r>
          </a:p>
          <a:p>
            <a:pPr lvl="1"/>
            <a:r>
              <a:rPr lang="en-US" dirty="0" smtClean="0"/>
              <a:t>Authentication Upgrade</a:t>
            </a:r>
          </a:p>
          <a:p>
            <a:pPr lvl="1"/>
            <a:r>
              <a:rPr lang="en-US" dirty="0" smtClean="0"/>
              <a:t>Wireless Upgrade</a:t>
            </a:r>
          </a:p>
          <a:p>
            <a:pPr lvl="1"/>
            <a:r>
              <a:rPr lang="en-US" dirty="0" smtClean="0"/>
              <a:t>AD Domain Upgrade</a:t>
            </a:r>
          </a:p>
          <a:p>
            <a:pPr lvl="1"/>
            <a:r>
              <a:rPr lang="en-US" dirty="0" smtClean="0"/>
              <a:t>DNS/DHCP Upgrade</a:t>
            </a:r>
          </a:p>
          <a:p>
            <a:endParaRPr lang="en-US" dirty="0"/>
          </a:p>
        </p:txBody>
      </p:sp>
    </p:spTree>
    <p:extLst>
      <p:ext uri="{BB962C8B-B14F-4D97-AF65-F5344CB8AC3E}">
        <p14:creationId xmlns:p14="http://schemas.microsoft.com/office/powerpoint/2010/main" val="1582687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dirty="0" smtClean="0"/>
              <a:t>ION Update</a:t>
            </a:r>
            <a:endParaRPr lang="en-US" dirty="0"/>
          </a:p>
        </p:txBody>
      </p:sp>
      <p:sp>
        <p:nvSpPr>
          <p:cNvPr id="3" name="Content Placeholder 2"/>
          <p:cNvSpPr>
            <a:spLocks noGrp="1"/>
          </p:cNvSpPr>
          <p:nvPr>
            <p:ph idx="1"/>
          </p:nvPr>
        </p:nvSpPr>
        <p:spPr/>
        <p:txBody>
          <a:bodyPr/>
          <a:lstStyle/>
          <a:p>
            <a:r>
              <a:rPr lang="en-US" dirty="0" smtClean="0"/>
              <a:t>Enhancing User Experience</a:t>
            </a:r>
          </a:p>
          <a:p>
            <a:pPr lvl="1"/>
            <a:r>
              <a:rPr lang="en-US" dirty="0" smtClean="0"/>
              <a:t>Outdoor Wireless</a:t>
            </a:r>
          </a:p>
          <a:p>
            <a:pPr lvl="1"/>
            <a:r>
              <a:rPr lang="en-US" dirty="0" smtClean="0"/>
              <a:t>Zoom</a:t>
            </a:r>
          </a:p>
          <a:p>
            <a:pPr lvl="1"/>
            <a:r>
              <a:rPr lang="en-US" dirty="0" smtClean="0"/>
              <a:t>SSO’s</a:t>
            </a:r>
          </a:p>
          <a:p>
            <a:pPr lvl="1"/>
            <a:r>
              <a:rPr lang="en-US" dirty="0" smtClean="0"/>
              <a:t>Students in the Global Address List</a:t>
            </a:r>
            <a:endParaRPr lang="en-US" dirty="0"/>
          </a:p>
        </p:txBody>
      </p:sp>
      <p:pic>
        <p:nvPicPr>
          <p:cNvPr id="5" name="Picture 4" descr="Image result for Image nex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8630" y="4290264"/>
            <a:ext cx="6096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8096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a:xfrm>
            <a:off x="457200" y="205978"/>
            <a:ext cx="8229600" cy="769427"/>
          </a:xfrm>
        </p:spPr>
        <p:txBody>
          <a:bodyPr>
            <a:normAutofit/>
          </a:bodyPr>
          <a:lstStyle/>
          <a:p>
            <a:r>
              <a:rPr lang="en-US" b="1" dirty="0">
                <a:effectLst>
                  <a:outerShdw blurRad="38100" dist="38100" dir="2700000" algn="tl">
                    <a:srgbClr val="000000">
                      <a:alpha val="43137"/>
                    </a:srgbClr>
                  </a:outerShdw>
                </a:effectLst>
              </a:rPr>
              <a:t>AT </a:t>
            </a:r>
            <a:r>
              <a:rPr lang="en-US" b="1" dirty="0" smtClean="0">
                <a:effectLst>
                  <a:outerShdw blurRad="38100" dist="38100" dir="2700000" algn="tl">
                    <a:srgbClr val="000000">
                      <a:alpha val="43137"/>
                    </a:srgbClr>
                  </a:outerShdw>
                </a:effectLst>
              </a:rPr>
              <a:t>– Client Services</a:t>
            </a:r>
            <a:endParaRPr lang="en-US" dirty="0"/>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r>
              <a:rPr lang="en-US" dirty="0" smtClean="0"/>
              <a:t>Carla Birckelbaw</a:t>
            </a:r>
          </a:p>
          <a:p>
            <a:pPr marL="0" indent="0" algn="ctr">
              <a:buNone/>
            </a:pPr>
            <a:r>
              <a:rPr lang="en-US" dirty="0" smtClean="0"/>
              <a:t>Director</a:t>
            </a:r>
            <a:endParaRPr lang="en-US" dirty="0"/>
          </a:p>
        </p:txBody>
      </p:sp>
      <p:sp>
        <p:nvSpPr>
          <p:cNvPr id="5" name="TextBox 4"/>
          <p:cNvSpPr txBox="1"/>
          <p:nvPr/>
        </p:nvSpPr>
        <p:spPr>
          <a:xfrm>
            <a:off x="7942213" y="4617977"/>
            <a:ext cx="696685" cy="276999"/>
          </a:xfrm>
          <a:prstGeom prst="rect">
            <a:avLst/>
          </a:prstGeom>
          <a:noFill/>
        </p:spPr>
        <p:txBody>
          <a:bodyPr wrap="square" rtlCol="0">
            <a:spAutoFit/>
          </a:bodyPr>
          <a:lstStyle/>
          <a:p>
            <a:r>
              <a:rPr lang="en-US" sz="1200" dirty="0" smtClean="0"/>
              <a:t>#ISUCIT</a:t>
            </a:r>
            <a:endParaRPr lang="en-US" sz="1200" dirty="0"/>
          </a:p>
        </p:txBody>
      </p:sp>
      <p:pic>
        <p:nvPicPr>
          <p:cNvPr id="6" name="Picture 6" descr="Image result for image twitter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8817" y="4583141"/>
            <a:ext cx="369332" cy="369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01875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dirty="0" smtClean="0"/>
              <a:t>ITSM Project Complete</a:t>
            </a:r>
            <a:endParaRPr lang="en-US" dirty="0"/>
          </a:p>
        </p:txBody>
      </p:sp>
      <p:sp>
        <p:nvSpPr>
          <p:cNvPr id="3" name="Content Placeholder 2"/>
          <p:cNvSpPr>
            <a:spLocks noGrp="1"/>
          </p:cNvSpPr>
          <p:nvPr>
            <p:ph idx="1"/>
          </p:nvPr>
        </p:nvSpPr>
        <p:spPr>
          <a:xfrm>
            <a:off x="1749106" y="1269207"/>
            <a:ext cx="6488884" cy="3325415"/>
          </a:xfrm>
        </p:spPr>
        <p:txBody>
          <a:bodyPr>
            <a:normAutofit/>
          </a:bodyPr>
          <a:lstStyle/>
          <a:p>
            <a:r>
              <a:rPr lang="en-US" sz="2000" dirty="0" smtClean="0"/>
              <a:t>Change Management</a:t>
            </a:r>
          </a:p>
          <a:p>
            <a:r>
              <a:rPr lang="en-US" sz="2000" dirty="0" smtClean="0"/>
              <a:t>Incident Management</a:t>
            </a:r>
          </a:p>
          <a:p>
            <a:r>
              <a:rPr lang="en-US" sz="2000" dirty="0"/>
              <a:t>Knowledge Management</a:t>
            </a:r>
          </a:p>
          <a:p>
            <a:r>
              <a:rPr lang="en-US" sz="2000" dirty="0" smtClean="0"/>
              <a:t>Service Level Management</a:t>
            </a:r>
          </a:p>
          <a:p>
            <a:r>
              <a:rPr lang="en-US" sz="2000" dirty="0"/>
              <a:t>Problem Management</a:t>
            </a:r>
          </a:p>
          <a:p>
            <a:r>
              <a:rPr lang="en-US" sz="2000" dirty="0" smtClean="0"/>
              <a:t>Release </a:t>
            </a:r>
            <a:r>
              <a:rPr lang="en-US" sz="2000" dirty="0"/>
              <a:t>&amp; Deployment Management</a:t>
            </a:r>
          </a:p>
          <a:p>
            <a:r>
              <a:rPr lang="en-US" sz="2000" dirty="0" smtClean="0"/>
              <a:t>Request Fulfillment</a:t>
            </a:r>
          </a:p>
          <a:p>
            <a:r>
              <a:rPr lang="en-US" sz="2000" dirty="0" smtClean="0"/>
              <a:t>Service Asset &amp; Configuration Management</a:t>
            </a:r>
          </a:p>
          <a:p>
            <a:pPr marL="0" indent="0">
              <a:buNone/>
            </a:pPr>
            <a:endParaRPr lang="en-US" dirty="0"/>
          </a:p>
        </p:txBody>
      </p:sp>
    </p:spTree>
    <p:extLst>
      <p:ext uri="{BB962C8B-B14F-4D97-AF65-F5344CB8AC3E}">
        <p14:creationId xmlns:p14="http://schemas.microsoft.com/office/powerpoint/2010/main" val="23710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3" name="Content Placeholder 2"/>
          <p:cNvSpPr>
            <a:spLocks noGrp="1"/>
          </p:cNvSpPr>
          <p:nvPr>
            <p:ph idx="1"/>
          </p:nvPr>
        </p:nvSpPr>
        <p:spPr>
          <a:xfrm>
            <a:off x="755009" y="897621"/>
            <a:ext cx="8288197" cy="3596499"/>
          </a:xfrm>
        </p:spPr>
        <p:txBody>
          <a:bodyPr numCol="2" spcCol="274320">
            <a:normAutofit/>
          </a:bodyPr>
          <a:lstStyle/>
          <a:p>
            <a:pPr marL="0" indent="0">
              <a:buNone/>
            </a:pPr>
            <a:r>
              <a:rPr lang="en-US" dirty="0" smtClean="0"/>
              <a:t>184,584 incidents</a:t>
            </a:r>
          </a:p>
          <a:p>
            <a:pPr marL="0" indent="0">
              <a:buNone/>
            </a:pPr>
            <a:r>
              <a:rPr lang="en-US" dirty="0" smtClean="0"/>
              <a:t>2,945 changes</a:t>
            </a:r>
          </a:p>
          <a:p>
            <a:pPr marL="0" indent="0">
              <a:buNone/>
            </a:pPr>
            <a:r>
              <a:rPr lang="en-US" dirty="0" smtClean="0"/>
              <a:t>95 problems</a:t>
            </a:r>
          </a:p>
          <a:p>
            <a:pPr marL="0" indent="0">
              <a:buNone/>
            </a:pPr>
            <a:r>
              <a:rPr lang="en-US" dirty="0" smtClean="0"/>
              <a:t>3,272 knowledge</a:t>
            </a:r>
            <a:br>
              <a:rPr lang="en-US" dirty="0" smtClean="0"/>
            </a:br>
            <a:r>
              <a:rPr lang="en-US" dirty="0" smtClean="0"/>
              <a:t>           articles</a:t>
            </a:r>
          </a:p>
          <a:p>
            <a:pPr marL="0" indent="0">
              <a:buNone/>
            </a:pPr>
            <a:r>
              <a:rPr lang="en-US" dirty="0" smtClean="0"/>
              <a:t>271 loaner items</a:t>
            </a:r>
          </a:p>
          <a:p>
            <a:pPr marL="0" indent="0">
              <a:buNone/>
            </a:pPr>
            <a:r>
              <a:rPr lang="en-US" dirty="0" smtClean="0"/>
              <a:t>1,196 loan reservations</a:t>
            </a:r>
          </a:p>
          <a:p>
            <a:pPr marL="0" indent="0">
              <a:buNone/>
            </a:pPr>
            <a:r>
              <a:rPr lang="en-US" dirty="0" smtClean="0"/>
              <a:t>76 contracts</a:t>
            </a:r>
          </a:p>
          <a:p>
            <a:pPr marL="0" indent="0">
              <a:buNone/>
            </a:pPr>
            <a:r>
              <a:rPr lang="en-US" dirty="0" smtClean="0"/>
              <a:t>10,708 CIs</a:t>
            </a:r>
          </a:p>
          <a:p>
            <a:pPr marL="0" indent="0">
              <a:buNone/>
            </a:pPr>
            <a:r>
              <a:rPr lang="en-US" dirty="0" smtClean="0"/>
              <a:t>27,662 tasks</a:t>
            </a:r>
          </a:p>
          <a:p>
            <a:pPr marL="0" indent="0">
              <a:buNone/>
            </a:pPr>
            <a:r>
              <a:rPr lang="en-US" dirty="0" smtClean="0"/>
              <a:t>67 vendors</a:t>
            </a:r>
          </a:p>
          <a:p>
            <a:pPr marL="0" indent="0">
              <a:buNone/>
            </a:pPr>
            <a:r>
              <a:rPr lang="en-US" dirty="0" smtClean="0"/>
              <a:t>138 projects</a:t>
            </a:r>
            <a:endParaRPr lang="en-US" dirty="0"/>
          </a:p>
        </p:txBody>
      </p:sp>
      <p:sp>
        <p:nvSpPr>
          <p:cNvPr id="5" name="Title 1"/>
          <p:cNvSpPr>
            <a:spLocks noGrp="1"/>
          </p:cNvSpPr>
          <p:nvPr>
            <p:ph type="title"/>
          </p:nvPr>
        </p:nvSpPr>
        <p:spPr>
          <a:xfrm>
            <a:off x="457200" y="205979"/>
            <a:ext cx="8229600" cy="582586"/>
          </a:xfrm>
        </p:spPr>
        <p:txBody>
          <a:bodyPr>
            <a:normAutofit fontScale="90000"/>
          </a:bodyPr>
          <a:lstStyle/>
          <a:p>
            <a:r>
              <a:rPr lang="en-US" dirty="0" smtClean="0"/>
              <a:t>ITSM Stats</a:t>
            </a:r>
            <a:endParaRPr lang="en-US" dirty="0"/>
          </a:p>
        </p:txBody>
      </p:sp>
    </p:spTree>
    <p:extLst>
      <p:ext uri="{BB962C8B-B14F-4D97-AF65-F5344CB8AC3E}">
        <p14:creationId xmlns:p14="http://schemas.microsoft.com/office/powerpoint/2010/main" val="373649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dirty="0" smtClean="0"/>
              <a:t>ITSM Project Complete</a:t>
            </a:r>
            <a:endParaRPr lang="en-US" dirty="0"/>
          </a:p>
        </p:txBody>
      </p:sp>
      <p:sp>
        <p:nvSpPr>
          <p:cNvPr id="3" name="Content Placeholder 2"/>
          <p:cNvSpPr>
            <a:spLocks noGrp="1"/>
          </p:cNvSpPr>
          <p:nvPr>
            <p:ph idx="1"/>
          </p:nvPr>
        </p:nvSpPr>
        <p:spPr/>
        <p:txBody>
          <a:bodyPr>
            <a:normAutofit/>
          </a:bodyPr>
          <a:lstStyle/>
          <a:p>
            <a:pPr marL="0" indent="0" algn="ctr">
              <a:buNone/>
            </a:pPr>
            <a:endParaRPr lang="en-US" sz="6000" i="1" dirty="0" smtClean="0">
              <a:solidFill>
                <a:srgbClr val="FF0000"/>
              </a:solidFill>
            </a:endParaRPr>
          </a:p>
          <a:p>
            <a:pPr marL="0" indent="0" algn="ctr">
              <a:buNone/>
            </a:pPr>
            <a:r>
              <a:rPr lang="en-US" sz="6000" i="1" dirty="0" smtClean="0">
                <a:solidFill>
                  <a:srgbClr val="FF0000"/>
                </a:solidFill>
              </a:rPr>
              <a:t>Thank You</a:t>
            </a:r>
            <a:endParaRPr lang="en-US" sz="6000" i="1" dirty="0">
              <a:solidFill>
                <a:srgbClr val="FF0000"/>
              </a:solidFill>
            </a:endParaRPr>
          </a:p>
        </p:txBody>
      </p:sp>
    </p:spTree>
    <p:extLst>
      <p:ext uri="{BB962C8B-B14F-4D97-AF65-F5344CB8AC3E}">
        <p14:creationId xmlns:p14="http://schemas.microsoft.com/office/powerpoint/2010/main" val="39096478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7" name="Title 6"/>
          <p:cNvSpPr>
            <a:spLocks noGrp="1"/>
          </p:cNvSpPr>
          <p:nvPr>
            <p:ph type="title"/>
          </p:nvPr>
        </p:nvSpPr>
        <p:spPr/>
        <p:txBody>
          <a:bodyPr/>
          <a:lstStyle/>
          <a:p>
            <a:r>
              <a:rPr lang="en-US" dirty="0" smtClean="0"/>
              <a:t>But wait, there’s more…</a:t>
            </a:r>
            <a:endParaRPr lang="en-US" dirty="0"/>
          </a:p>
        </p:txBody>
      </p:sp>
      <p:sp>
        <p:nvSpPr>
          <p:cNvPr id="8" name="Content Placeholder 7"/>
          <p:cNvSpPr>
            <a:spLocks noGrp="1"/>
          </p:cNvSpPr>
          <p:nvPr>
            <p:ph idx="1"/>
          </p:nvPr>
        </p:nvSpPr>
        <p:spPr/>
        <p:txBody>
          <a:bodyPr/>
          <a:lstStyle/>
          <a:p>
            <a:r>
              <a:rPr lang="en-US" dirty="0" smtClean="0"/>
              <a:t>Service Request simplification</a:t>
            </a:r>
          </a:p>
          <a:p>
            <a:r>
              <a:rPr lang="en-US" dirty="0" smtClean="0"/>
              <a:t>New version of the IT Help portal</a:t>
            </a:r>
          </a:p>
          <a:p>
            <a:r>
              <a:rPr lang="en-US" dirty="0" smtClean="0"/>
              <a:t>Review of classifications</a:t>
            </a:r>
          </a:p>
          <a:p>
            <a:r>
              <a:rPr lang="en-US" dirty="0" smtClean="0"/>
              <a:t>Single Sign On</a:t>
            </a:r>
          </a:p>
          <a:p>
            <a:r>
              <a:rPr lang="en-US" dirty="0" smtClean="0"/>
              <a:t>New dashboards and metrics</a:t>
            </a:r>
            <a:endParaRPr lang="en-US" dirty="0"/>
          </a:p>
        </p:txBody>
      </p:sp>
      <p:pic>
        <p:nvPicPr>
          <p:cNvPr id="5" name="Picture 4" descr="Image result for Image nex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7200" y="4366023"/>
            <a:ext cx="6096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4728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CIT 2018</a:t>
            </a:r>
            <a:endParaRPr lang="en-US" dirty="0"/>
          </a:p>
        </p:txBody>
      </p:sp>
      <p:sp>
        <p:nvSpPr>
          <p:cNvPr id="3" name="Content Placeholder 2"/>
          <p:cNvSpPr>
            <a:spLocks noGrp="1"/>
          </p:cNvSpPr>
          <p:nvPr>
            <p:ph idx="1"/>
          </p:nvPr>
        </p:nvSpPr>
        <p:spPr/>
        <p:txBody>
          <a:bodyPr>
            <a:normAutofit/>
          </a:bodyPr>
          <a:lstStyle/>
          <a:p>
            <a:pPr marL="0" indent="0" algn="ctr">
              <a:buNone/>
            </a:pPr>
            <a:r>
              <a:rPr lang="en-US" b="1" dirty="0" smtClean="0"/>
              <a:t>CIT MVP Awards</a:t>
            </a:r>
          </a:p>
          <a:p>
            <a:pPr algn="ctr"/>
            <a:r>
              <a:rPr lang="en-US" sz="2800" dirty="0" smtClean="0"/>
              <a:t>Full-Time Award - $1,000, August CIT</a:t>
            </a:r>
          </a:p>
          <a:p>
            <a:pPr algn="ctr"/>
            <a:r>
              <a:rPr lang="en-US" sz="2800" dirty="0" smtClean="0"/>
              <a:t>Student Award - $500, April </a:t>
            </a:r>
            <a:r>
              <a:rPr lang="en-US" sz="2800" dirty="0" err="1" smtClean="0"/>
              <a:t>CITx</a:t>
            </a:r>
            <a:endParaRPr lang="en-US" sz="2800" dirty="0" smtClean="0"/>
          </a:p>
          <a:p>
            <a:pPr algn="ctr"/>
            <a:r>
              <a:rPr lang="en-US" sz="2800" dirty="0"/>
              <a:t>P</a:t>
            </a:r>
            <a:r>
              <a:rPr lang="en-US" sz="2800" dirty="0" smtClean="0"/>
              <a:t>ut towards professional development</a:t>
            </a:r>
          </a:p>
          <a:p>
            <a:pPr algn="ctr"/>
            <a:r>
              <a:rPr lang="en-US" sz="2800" dirty="0" smtClean="0"/>
              <a:t>Thanks to Charley, Mark, and Rob for the support</a:t>
            </a:r>
            <a:endParaRPr lang="en-US" sz="2800" dirty="0"/>
          </a:p>
        </p:txBody>
      </p:sp>
      <p:sp>
        <p:nvSpPr>
          <p:cNvPr id="5" name="TextBox 4"/>
          <p:cNvSpPr txBox="1"/>
          <p:nvPr/>
        </p:nvSpPr>
        <p:spPr>
          <a:xfrm>
            <a:off x="7942213" y="4617977"/>
            <a:ext cx="696685" cy="276999"/>
          </a:xfrm>
          <a:prstGeom prst="rect">
            <a:avLst/>
          </a:prstGeom>
          <a:noFill/>
        </p:spPr>
        <p:txBody>
          <a:bodyPr wrap="square" rtlCol="0">
            <a:spAutoFit/>
          </a:bodyPr>
          <a:lstStyle/>
          <a:p>
            <a:r>
              <a:rPr lang="en-US" sz="1200" dirty="0" smtClean="0"/>
              <a:t>#ISUCIT</a:t>
            </a:r>
            <a:endParaRPr lang="en-US" sz="1200" dirty="0"/>
          </a:p>
        </p:txBody>
      </p:sp>
      <p:pic>
        <p:nvPicPr>
          <p:cNvPr id="6" name="Picture 6" descr="Image result for image twitter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8817" y="4583141"/>
            <a:ext cx="369332" cy="369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2798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CIT 2018</a:t>
            </a:r>
            <a:endParaRPr lang="en-US" dirty="0"/>
          </a:p>
        </p:txBody>
      </p:sp>
      <p:sp>
        <p:nvSpPr>
          <p:cNvPr id="3" name="Content Placeholder 2"/>
          <p:cNvSpPr>
            <a:spLocks noGrp="1"/>
          </p:cNvSpPr>
          <p:nvPr>
            <p:ph idx="1"/>
          </p:nvPr>
        </p:nvSpPr>
        <p:spPr>
          <a:xfrm>
            <a:off x="457200" y="1095643"/>
            <a:ext cx="8229600" cy="3394472"/>
          </a:xfrm>
        </p:spPr>
        <p:txBody>
          <a:bodyPr>
            <a:normAutofit/>
          </a:bodyPr>
          <a:lstStyle/>
          <a:p>
            <a:pPr marL="0" indent="0" algn="ctr">
              <a:buNone/>
            </a:pPr>
            <a:r>
              <a:rPr lang="en-US" b="1" dirty="0" smtClean="0"/>
              <a:t>Student CIT MVP Award</a:t>
            </a:r>
          </a:p>
          <a:p>
            <a:r>
              <a:rPr lang="en-US" dirty="0" smtClean="0"/>
              <a:t>Anyone can nominate a Student Tech </a:t>
            </a:r>
          </a:p>
          <a:p>
            <a:r>
              <a:rPr lang="en-US" dirty="0" smtClean="0"/>
              <a:t>Been a Student Tech </a:t>
            </a:r>
          </a:p>
          <a:p>
            <a:r>
              <a:rPr lang="en-US" dirty="0" smtClean="0"/>
              <a:t>Eligible to win once every 4 years</a:t>
            </a:r>
          </a:p>
          <a:p>
            <a:r>
              <a:rPr lang="en-US" dirty="0"/>
              <a:t>https://cit.illinoisstate.edu/awards/</a:t>
            </a:r>
            <a:endParaRPr lang="en-US" dirty="0" smtClean="0"/>
          </a:p>
        </p:txBody>
      </p:sp>
      <p:sp>
        <p:nvSpPr>
          <p:cNvPr id="5" name="TextBox 4"/>
          <p:cNvSpPr txBox="1"/>
          <p:nvPr/>
        </p:nvSpPr>
        <p:spPr>
          <a:xfrm>
            <a:off x="7942213" y="4617977"/>
            <a:ext cx="696685" cy="276999"/>
          </a:xfrm>
          <a:prstGeom prst="rect">
            <a:avLst/>
          </a:prstGeom>
          <a:noFill/>
        </p:spPr>
        <p:txBody>
          <a:bodyPr wrap="square" rtlCol="0">
            <a:spAutoFit/>
          </a:bodyPr>
          <a:lstStyle/>
          <a:p>
            <a:r>
              <a:rPr lang="en-US" sz="1200" dirty="0" smtClean="0"/>
              <a:t>#ISUCIT</a:t>
            </a:r>
            <a:endParaRPr lang="en-US" sz="1200" dirty="0"/>
          </a:p>
        </p:txBody>
      </p:sp>
      <p:pic>
        <p:nvPicPr>
          <p:cNvPr id="6" name="Picture 6" descr="Image result for image twitter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8817" y="4583141"/>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Image nex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9298" y="4061664"/>
            <a:ext cx="6096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4842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Welcome to CIT 2018</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27652" y="1200151"/>
            <a:ext cx="7738844" cy="3394472"/>
          </a:xfrm>
        </p:spPr>
        <p:txBody>
          <a:bodyPr>
            <a:normAutofit lnSpcReduction="10000"/>
          </a:bodyPr>
          <a:lstStyle/>
          <a:p>
            <a:r>
              <a:rPr lang="en-US" dirty="0" smtClean="0"/>
              <a:t>6</a:t>
            </a:r>
            <a:r>
              <a:rPr lang="en-US" baseline="30000" dirty="0" smtClean="0"/>
              <a:t>th</a:t>
            </a:r>
            <a:r>
              <a:rPr lang="en-US" dirty="0" smtClean="0"/>
              <a:t> Annual</a:t>
            </a:r>
            <a:endParaRPr lang="en-US" dirty="0"/>
          </a:p>
          <a:p>
            <a:r>
              <a:rPr lang="en-US" dirty="0" smtClean="0"/>
              <a:t>Sponsors: AT, OAT, SAIT, </a:t>
            </a:r>
            <a:r>
              <a:rPr lang="en-US" dirty="0" err="1" smtClean="0"/>
              <a:t>TechZone</a:t>
            </a:r>
            <a:r>
              <a:rPr lang="en-US" dirty="0" smtClean="0"/>
              <a:t>, and COB</a:t>
            </a:r>
          </a:p>
          <a:p>
            <a:r>
              <a:rPr lang="en-US" dirty="0" smtClean="0"/>
              <a:t>Suggestion Box</a:t>
            </a:r>
          </a:p>
          <a:p>
            <a:r>
              <a:rPr lang="en-US" dirty="0" smtClean="0"/>
              <a:t>After Event at the Pub II </a:t>
            </a:r>
          </a:p>
          <a:p>
            <a:r>
              <a:rPr lang="en-US" dirty="0" err="1" smtClean="0"/>
              <a:t>CITnow</a:t>
            </a:r>
            <a:r>
              <a:rPr lang="en-US" dirty="0" smtClean="0"/>
              <a:t> series has 2 sessions in the works</a:t>
            </a:r>
          </a:p>
          <a:p>
            <a:r>
              <a:rPr lang="en-US" dirty="0" err="1" smtClean="0"/>
              <a:t>CITx</a:t>
            </a:r>
            <a:r>
              <a:rPr lang="en-US" dirty="0" smtClean="0"/>
              <a:t> in the Fall……session ideas?</a:t>
            </a:r>
          </a:p>
        </p:txBody>
      </p:sp>
      <p:sp>
        <p:nvSpPr>
          <p:cNvPr id="5" name="TextBox 4"/>
          <p:cNvSpPr txBox="1"/>
          <p:nvPr/>
        </p:nvSpPr>
        <p:spPr>
          <a:xfrm>
            <a:off x="7942213" y="4617977"/>
            <a:ext cx="696685" cy="276999"/>
          </a:xfrm>
          <a:prstGeom prst="rect">
            <a:avLst/>
          </a:prstGeom>
          <a:noFill/>
        </p:spPr>
        <p:txBody>
          <a:bodyPr wrap="square" rtlCol="0">
            <a:spAutoFit/>
          </a:bodyPr>
          <a:lstStyle/>
          <a:p>
            <a:r>
              <a:rPr lang="en-US" sz="1200" dirty="0" smtClean="0"/>
              <a:t>#ISUCIT</a:t>
            </a:r>
            <a:endParaRPr lang="en-US" sz="1200" dirty="0"/>
          </a:p>
        </p:txBody>
      </p:sp>
      <p:pic>
        <p:nvPicPr>
          <p:cNvPr id="6" name="Picture 6" descr="Image result for image twitter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8817" y="4583141"/>
            <a:ext cx="369332" cy="369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9603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a:xfrm>
            <a:off x="457200" y="205978"/>
            <a:ext cx="8229600" cy="769427"/>
          </a:xfrm>
        </p:spPr>
        <p:txBody>
          <a:bodyPr>
            <a:normAutofit/>
          </a:bodyPr>
          <a:lstStyle/>
          <a:p>
            <a:r>
              <a:rPr lang="en-US" b="1" dirty="0" smtClean="0">
                <a:effectLst>
                  <a:outerShdw blurRad="38100" dist="38100" dir="2700000" algn="tl">
                    <a:srgbClr val="000000">
                      <a:alpha val="43137"/>
                    </a:srgbClr>
                  </a:outerShdw>
                </a:effectLst>
              </a:rPr>
              <a:t>Student Tech Support</a:t>
            </a:r>
            <a:endParaRPr lang="en-US" dirty="0"/>
          </a:p>
        </p:txBody>
      </p:sp>
      <p:sp>
        <p:nvSpPr>
          <p:cNvPr id="3" name="Content Placeholder 2"/>
          <p:cNvSpPr>
            <a:spLocks noGrp="1"/>
          </p:cNvSpPr>
          <p:nvPr>
            <p:ph idx="1"/>
          </p:nvPr>
        </p:nvSpPr>
        <p:spPr/>
        <p:txBody>
          <a:bodyPr/>
          <a:lstStyle/>
          <a:p>
            <a:pPr marL="0" indent="0" algn="ctr">
              <a:buNone/>
            </a:pPr>
            <a:r>
              <a:rPr lang="en-US" dirty="0" smtClean="0"/>
              <a:t>David Greenfield</a:t>
            </a:r>
          </a:p>
          <a:p>
            <a:pPr marL="0" indent="0" algn="ctr">
              <a:buNone/>
            </a:pPr>
            <a:r>
              <a:rPr lang="en-US" dirty="0" smtClean="0"/>
              <a:t>Director</a:t>
            </a:r>
            <a:endParaRPr lang="en-US" dirty="0"/>
          </a:p>
        </p:txBody>
      </p:sp>
      <p:sp>
        <p:nvSpPr>
          <p:cNvPr id="5" name="TextBox 4"/>
          <p:cNvSpPr txBox="1"/>
          <p:nvPr/>
        </p:nvSpPr>
        <p:spPr>
          <a:xfrm>
            <a:off x="7942213" y="4617977"/>
            <a:ext cx="696685" cy="276999"/>
          </a:xfrm>
          <a:prstGeom prst="rect">
            <a:avLst/>
          </a:prstGeom>
          <a:noFill/>
        </p:spPr>
        <p:txBody>
          <a:bodyPr wrap="square" rtlCol="0">
            <a:spAutoFit/>
          </a:bodyPr>
          <a:lstStyle/>
          <a:p>
            <a:r>
              <a:rPr lang="en-US" sz="1200" dirty="0" smtClean="0"/>
              <a:t>#ISUCIT</a:t>
            </a:r>
            <a:endParaRPr lang="en-US" sz="1200" dirty="0"/>
          </a:p>
        </p:txBody>
      </p:sp>
      <p:pic>
        <p:nvPicPr>
          <p:cNvPr id="6" name="Picture 6" descr="Image result for image twitter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8817" y="4583141"/>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1507" y="3057498"/>
            <a:ext cx="6035293" cy="942180"/>
          </a:xfrm>
          <a:prstGeom prst="rect">
            <a:avLst/>
          </a:prstGeom>
        </p:spPr>
      </p:pic>
    </p:spTree>
    <p:extLst>
      <p:ext uri="{BB962C8B-B14F-4D97-AF65-F5344CB8AC3E}">
        <p14:creationId xmlns:p14="http://schemas.microsoft.com/office/powerpoint/2010/main" val="17354374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3" y="0"/>
            <a:ext cx="9138197" cy="51435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545" y="2445131"/>
            <a:ext cx="2793735" cy="436135"/>
          </a:xfrm>
          <a:prstGeom prst="rect">
            <a:avLst/>
          </a:prstGeom>
        </p:spPr>
      </p:pic>
      <p:sp>
        <p:nvSpPr>
          <p:cNvPr id="6" name="TextBox 5"/>
          <p:cNvSpPr txBox="1"/>
          <p:nvPr/>
        </p:nvSpPr>
        <p:spPr>
          <a:xfrm>
            <a:off x="282633" y="332974"/>
            <a:ext cx="8611985" cy="646331"/>
          </a:xfrm>
          <a:prstGeom prst="rect">
            <a:avLst/>
          </a:prstGeom>
          <a:solidFill>
            <a:schemeClr val="tx1">
              <a:lumMod val="75000"/>
              <a:lumOff val="25000"/>
            </a:schemeClr>
          </a:solidFill>
        </p:spPr>
        <p:txBody>
          <a:bodyPr wrap="square" rtlCol="0">
            <a:spAutoFit/>
          </a:bodyPr>
          <a:lstStyle/>
          <a:p>
            <a:pPr algn="ctr"/>
            <a:r>
              <a:rPr lang="en-US" sz="3600" b="1" dirty="0">
                <a:solidFill>
                  <a:schemeClr val="bg1"/>
                </a:solidFill>
              </a:rPr>
              <a:t>University-Funded Software for 2018-19</a:t>
            </a:r>
          </a:p>
        </p:txBody>
      </p:sp>
      <p:sp>
        <p:nvSpPr>
          <p:cNvPr id="7" name="TextBox 6"/>
          <p:cNvSpPr txBox="1"/>
          <p:nvPr/>
        </p:nvSpPr>
        <p:spPr>
          <a:xfrm>
            <a:off x="3377567" y="1294785"/>
            <a:ext cx="5766433" cy="4339650"/>
          </a:xfrm>
          <a:prstGeom prst="rect">
            <a:avLst/>
          </a:prstGeom>
          <a:noFill/>
        </p:spPr>
        <p:txBody>
          <a:bodyPr wrap="square" rtlCol="0">
            <a:spAutoFit/>
          </a:bodyPr>
          <a:lstStyle/>
          <a:p>
            <a:r>
              <a:rPr lang="en-US" sz="2400" b="1" dirty="0"/>
              <a:t>Adobe</a:t>
            </a:r>
            <a:r>
              <a:rPr lang="en-US" sz="2400" dirty="0"/>
              <a:t>!!!</a:t>
            </a:r>
          </a:p>
          <a:p>
            <a:r>
              <a:rPr lang="en-US" sz="2400" dirty="0"/>
              <a:t>            about.illinoisState.edu/Adobe</a:t>
            </a:r>
          </a:p>
          <a:p>
            <a:endParaRPr lang="en-US" sz="2400" dirty="0"/>
          </a:p>
          <a:p>
            <a:r>
              <a:rPr lang="en-US" sz="2400" dirty="0"/>
              <a:t>User Licenses: Faculty, Staff, Graduate Assistants</a:t>
            </a:r>
          </a:p>
          <a:p>
            <a:endParaRPr lang="en-US" sz="2400" dirty="0"/>
          </a:p>
          <a:p>
            <a:r>
              <a:rPr lang="en-US" sz="2400" dirty="0"/>
              <a:t>Campus Labs/Classrooms </a:t>
            </a:r>
            <a:r>
              <a:rPr lang="en-US" sz="2400" i="1" dirty="0"/>
              <a:t>(</a:t>
            </a:r>
            <a:r>
              <a:rPr lang="en-US" sz="2400" i="1" dirty="0" err="1"/>
              <a:t>Univ</a:t>
            </a:r>
            <a:r>
              <a:rPr lang="en-US" sz="2400" i="1" dirty="0"/>
              <a:t> computers):</a:t>
            </a:r>
          </a:p>
          <a:p>
            <a:r>
              <a:rPr lang="en-US" sz="2400" dirty="0"/>
              <a:t>Photoshop, Illustrator, InDesign, Acrobat &amp;</a:t>
            </a:r>
          </a:p>
          <a:p>
            <a:r>
              <a:rPr lang="en-US" sz="2400" dirty="0"/>
              <a:t>Premier (</a:t>
            </a:r>
            <a:r>
              <a:rPr lang="en-US" sz="2400" i="1" dirty="0"/>
              <a:t>as space allows</a:t>
            </a:r>
            <a:r>
              <a:rPr lang="en-US" sz="2400" dirty="0"/>
              <a:t>)</a:t>
            </a:r>
          </a:p>
          <a:p>
            <a:pPr marL="955228" lvl="1" indent="-342900">
              <a:buFont typeface="Arial" panose="020B0604020202020204" pitchFamily="34" charset="0"/>
              <a:buChar char="•"/>
            </a:pPr>
            <a:endParaRPr lang="en-US" sz="2400" dirty="0"/>
          </a:p>
          <a:p>
            <a:endParaRPr lang="en-US" dirty="0"/>
          </a:p>
          <a:p>
            <a:endParaRPr lang="en-US" dirty="0"/>
          </a:p>
        </p:txBody>
      </p:sp>
    </p:spTree>
    <p:extLst>
      <p:ext uri="{BB962C8B-B14F-4D97-AF65-F5344CB8AC3E}">
        <p14:creationId xmlns:p14="http://schemas.microsoft.com/office/powerpoint/2010/main" val="31765133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3" y="0"/>
            <a:ext cx="9138197" cy="51435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545" y="2445131"/>
            <a:ext cx="2793735" cy="436135"/>
          </a:xfrm>
          <a:prstGeom prst="rect">
            <a:avLst/>
          </a:prstGeom>
        </p:spPr>
      </p:pic>
      <p:sp>
        <p:nvSpPr>
          <p:cNvPr id="6" name="TextBox 5"/>
          <p:cNvSpPr txBox="1"/>
          <p:nvPr/>
        </p:nvSpPr>
        <p:spPr>
          <a:xfrm>
            <a:off x="282633" y="332974"/>
            <a:ext cx="8611985" cy="646331"/>
          </a:xfrm>
          <a:prstGeom prst="rect">
            <a:avLst/>
          </a:prstGeom>
          <a:solidFill>
            <a:schemeClr val="tx1">
              <a:lumMod val="75000"/>
              <a:lumOff val="25000"/>
            </a:schemeClr>
          </a:solidFill>
        </p:spPr>
        <p:txBody>
          <a:bodyPr wrap="square" rtlCol="0">
            <a:spAutoFit/>
          </a:bodyPr>
          <a:lstStyle/>
          <a:p>
            <a:pPr algn="ctr"/>
            <a:r>
              <a:rPr lang="en-US" sz="3600" b="1" dirty="0">
                <a:solidFill>
                  <a:schemeClr val="bg1"/>
                </a:solidFill>
              </a:rPr>
              <a:t>University-Funded Software for 2018-19</a:t>
            </a:r>
          </a:p>
        </p:txBody>
      </p:sp>
      <p:sp>
        <p:nvSpPr>
          <p:cNvPr id="7" name="TextBox 6"/>
          <p:cNvSpPr txBox="1"/>
          <p:nvPr/>
        </p:nvSpPr>
        <p:spPr>
          <a:xfrm>
            <a:off x="3181022" y="1199056"/>
            <a:ext cx="6743700" cy="2492990"/>
          </a:xfrm>
          <a:prstGeom prst="rect">
            <a:avLst/>
          </a:prstGeom>
          <a:noFill/>
        </p:spPr>
        <p:txBody>
          <a:bodyPr wrap="square" rtlCol="0">
            <a:spAutoFit/>
          </a:bodyPr>
          <a:lstStyle/>
          <a:p>
            <a:r>
              <a:rPr lang="en-US" sz="2400" b="1" dirty="0"/>
              <a:t>Microsoft Campus Agreement</a:t>
            </a:r>
          </a:p>
          <a:p>
            <a:pPr marL="955228" lvl="1" indent="-342900">
              <a:buFont typeface="Arial" panose="020B0604020202020204" pitchFamily="34" charset="0"/>
              <a:buChar char="•"/>
            </a:pPr>
            <a:r>
              <a:rPr lang="en-US" sz="2400" dirty="0"/>
              <a:t>Current negotiation for next term</a:t>
            </a:r>
          </a:p>
          <a:p>
            <a:pPr marL="955228" lvl="1" indent="-342900">
              <a:buFont typeface="Arial" panose="020B0604020202020204" pitchFamily="34" charset="0"/>
              <a:buChar char="•"/>
            </a:pPr>
            <a:r>
              <a:rPr lang="en-US" sz="2400" dirty="0"/>
              <a:t>Sept 1, 2018</a:t>
            </a:r>
          </a:p>
          <a:p>
            <a:pPr marL="955228" lvl="1" indent="-342900">
              <a:buFont typeface="Arial" panose="020B0604020202020204" pitchFamily="34" charset="0"/>
              <a:buChar char="•"/>
            </a:pPr>
            <a:r>
              <a:rPr lang="en-US" sz="2400" dirty="0"/>
              <a:t>“A3” suite</a:t>
            </a:r>
          </a:p>
          <a:p>
            <a:pPr marL="955228" lvl="1" indent="-342900">
              <a:buFont typeface="Arial" panose="020B0604020202020204" pitchFamily="34" charset="0"/>
              <a:buChar char="•"/>
            </a:pPr>
            <a:endParaRPr lang="en-US" sz="2400" dirty="0"/>
          </a:p>
          <a:p>
            <a:endParaRPr lang="en-US" dirty="0"/>
          </a:p>
          <a:p>
            <a:endParaRPr lang="en-US" dirty="0"/>
          </a:p>
        </p:txBody>
      </p:sp>
    </p:spTree>
    <p:extLst>
      <p:ext uri="{BB962C8B-B14F-4D97-AF65-F5344CB8AC3E}">
        <p14:creationId xmlns:p14="http://schemas.microsoft.com/office/powerpoint/2010/main" val="3037461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3" y="0"/>
            <a:ext cx="9138197" cy="51435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545" y="2445131"/>
            <a:ext cx="2793735" cy="436135"/>
          </a:xfrm>
          <a:prstGeom prst="rect">
            <a:avLst/>
          </a:prstGeom>
        </p:spPr>
      </p:pic>
      <p:sp>
        <p:nvSpPr>
          <p:cNvPr id="6" name="TextBox 5"/>
          <p:cNvSpPr txBox="1"/>
          <p:nvPr/>
        </p:nvSpPr>
        <p:spPr>
          <a:xfrm>
            <a:off x="282633" y="332974"/>
            <a:ext cx="8611985" cy="646331"/>
          </a:xfrm>
          <a:prstGeom prst="rect">
            <a:avLst/>
          </a:prstGeom>
          <a:solidFill>
            <a:schemeClr val="tx1">
              <a:lumMod val="75000"/>
              <a:lumOff val="25000"/>
            </a:schemeClr>
          </a:solidFill>
        </p:spPr>
        <p:txBody>
          <a:bodyPr wrap="square" rtlCol="0">
            <a:spAutoFit/>
          </a:bodyPr>
          <a:lstStyle/>
          <a:p>
            <a:pPr algn="ctr"/>
            <a:r>
              <a:rPr lang="en-US" sz="3600" b="1" dirty="0">
                <a:solidFill>
                  <a:schemeClr val="bg1"/>
                </a:solidFill>
              </a:rPr>
              <a:t>University-Funded Software for 2018-19</a:t>
            </a:r>
          </a:p>
        </p:txBody>
      </p:sp>
      <p:sp>
        <p:nvSpPr>
          <p:cNvPr id="7" name="TextBox 6"/>
          <p:cNvSpPr txBox="1"/>
          <p:nvPr/>
        </p:nvSpPr>
        <p:spPr>
          <a:xfrm>
            <a:off x="3181022" y="1199056"/>
            <a:ext cx="6743700" cy="2862322"/>
          </a:xfrm>
          <a:prstGeom prst="rect">
            <a:avLst/>
          </a:prstGeom>
          <a:noFill/>
        </p:spPr>
        <p:txBody>
          <a:bodyPr wrap="square" rtlCol="0">
            <a:spAutoFit/>
          </a:bodyPr>
          <a:lstStyle/>
          <a:p>
            <a:r>
              <a:rPr lang="en-US" sz="2400" dirty="0"/>
              <a:t>Statistical Programs</a:t>
            </a:r>
          </a:p>
          <a:p>
            <a:pPr marL="955228" lvl="1" indent="-342900">
              <a:buFont typeface="Arial" panose="020B0604020202020204" pitchFamily="34" charset="0"/>
              <a:buChar char="•"/>
            </a:pPr>
            <a:r>
              <a:rPr lang="en-US" sz="2400" dirty="0"/>
              <a:t>SPSS (Base and Modeler)</a:t>
            </a:r>
          </a:p>
          <a:p>
            <a:pPr marL="612328" lvl="1"/>
            <a:r>
              <a:rPr lang="en-US" sz="2400" i="1" dirty="0"/>
              <a:t>                 No Tables or Forecasting</a:t>
            </a:r>
          </a:p>
          <a:p>
            <a:pPr marL="955228" lvl="1" indent="-342900">
              <a:buFont typeface="Arial" panose="020B0604020202020204" pitchFamily="34" charset="0"/>
              <a:buChar char="•"/>
            </a:pPr>
            <a:r>
              <a:rPr lang="en-US" sz="2400" dirty="0"/>
              <a:t>SAS</a:t>
            </a:r>
          </a:p>
          <a:p>
            <a:pPr marL="955228" lvl="1" indent="-342900">
              <a:buFont typeface="Arial" panose="020B0604020202020204" pitchFamily="34" charset="0"/>
              <a:buChar char="•"/>
            </a:pPr>
            <a:r>
              <a:rPr lang="en-US" sz="2400" dirty="0" err="1"/>
              <a:t>Mathmatica</a:t>
            </a:r>
            <a:endParaRPr lang="en-US" sz="2400" dirty="0"/>
          </a:p>
          <a:p>
            <a:pPr marL="955228" lvl="1" indent="-342900">
              <a:buFont typeface="Arial" panose="020B0604020202020204" pitchFamily="34" charset="0"/>
              <a:buChar char="•"/>
            </a:pPr>
            <a:r>
              <a:rPr lang="en-US" sz="2400" dirty="0" err="1"/>
              <a:t>MiniTab</a:t>
            </a:r>
            <a:endParaRPr lang="en-US" sz="2400" dirty="0"/>
          </a:p>
          <a:p>
            <a:endParaRPr lang="en-US" dirty="0"/>
          </a:p>
          <a:p>
            <a:endParaRPr lang="en-US" dirty="0"/>
          </a:p>
        </p:txBody>
      </p:sp>
    </p:spTree>
    <p:extLst>
      <p:ext uri="{BB962C8B-B14F-4D97-AF65-F5344CB8AC3E}">
        <p14:creationId xmlns:p14="http://schemas.microsoft.com/office/powerpoint/2010/main" val="37498681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3" y="0"/>
            <a:ext cx="9138197" cy="51435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545" y="2445131"/>
            <a:ext cx="2793735" cy="436135"/>
          </a:xfrm>
          <a:prstGeom prst="rect">
            <a:avLst/>
          </a:prstGeom>
        </p:spPr>
      </p:pic>
      <p:sp>
        <p:nvSpPr>
          <p:cNvPr id="6" name="TextBox 5"/>
          <p:cNvSpPr txBox="1"/>
          <p:nvPr/>
        </p:nvSpPr>
        <p:spPr>
          <a:xfrm>
            <a:off x="282633" y="332974"/>
            <a:ext cx="8611985" cy="1200329"/>
          </a:xfrm>
          <a:prstGeom prst="rect">
            <a:avLst/>
          </a:prstGeom>
          <a:solidFill>
            <a:schemeClr val="tx1">
              <a:lumMod val="75000"/>
              <a:lumOff val="25000"/>
            </a:schemeClr>
          </a:solidFill>
        </p:spPr>
        <p:txBody>
          <a:bodyPr wrap="square" rtlCol="0">
            <a:spAutoFit/>
          </a:bodyPr>
          <a:lstStyle/>
          <a:p>
            <a:pPr algn="ctr"/>
            <a:r>
              <a:rPr lang="en-US" sz="3600" b="1" dirty="0">
                <a:solidFill>
                  <a:schemeClr val="bg1"/>
                </a:solidFill>
              </a:rPr>
              <a:t>Ongoing University coordinated/</a:t>
            </a:r>
          </a:p>
          <a:p>
            <a:pPr algn="ctr"/>
            <a:r>
              <a:rPr lang="en-US" sz="3600" b="1" dirty="0">
                <a:solidFill>
                  <a:schemeClr val="bg1"/>
                </a:solidFill>
              </a:rPr>
              <a:t>Unit-Funded Software</a:t>
            </a:r>
          </a:p>
        </p:txBody>
      </p:sp>
      <p:sp>
        <p:nvSpPr>
          <p:cNvPr id="7" name="TextBox 6"/>
          <p:cNvSpPr txBox="1"/>
          <p:nvPr/>
        </p:nvSpPr>
        <p:spPr>
          <a:xfrm>
            <a:off x="3369685" y="1866277"/>
            <a:ext cx="5524933" cy="1384995"/>
          </a:xfrm>
          <a:prstGeom prst="rect">
            <a:avLst/>
          </a:prstGeom>
          <a:noFill/>
        </p:spPr>
        <p:txBody>
          <a:bodyPr wrap="square" rtlCol="0">
            <a:spAutoFit/>
          </a:bodyPr>
          <a:lstStyle/>
          <a:p>
            <a:pPr marL="342900" indent="-342900">
              <a:buFont typeface="Arial" panose="020B0604020202020204" pitchFamily="34" charset="0"/>
              <a:buChar char="•"/>
            </a:pPr>
            <a:r>
              <a:rPr lang="en-US" sz="2400" dirty="0"/>
              <a:t>Guidebook/ISU app (per event)</a:t>
            </a:r>
          </a:p>
          <a:p>
            <a:pPr marL="342900" indent="-342900">
              <a:buFont typeface="Arial" panose="020B0604020202020204" pitchFamily="34" charset="0"/>
              <a:buChar char="•"/>
            </a:pPr>
            <a:r>
              <a:rPr lang="en-US" sz="2400" dirty="0" err="1"/>
              <a:t>AirWatch</a:t>
            </a:r>
            <a:r>
              <a:rPr lang="en-US" sz="2400" dirty="0"/>
              <a:t> (semi-yearly to June 1 &amp; Jan 1)</a:t>
            </a:r>
          </a:p>
          <a:p>
            <a:endParaRPr lang="en-US" dirty="0"/>
          </a:p>
          <a:p>
            <a:endParaRPr lang="en-US" dirty="0"/>
          </a:p>
        </p:txBody>
      </p:sp>
    </p:spTree>
    <p:extLst>
      <p:ext uri="{BB962C8B-B14F-4D97-AF65-F5344CB8AC3E}">
        <p14:creationId xmlns:p14="http://schemas.microsoft.com/office/powerpoint/2010/main" val="6654281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83AC6-707F-9F48-BE55-06F65818812E}"/>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B6FCA95E-B984-2A4A-8240-7E3523BEDA65}"/>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AEF6F40F-4042-3447-8862-6442B0B52583}"/>
              </a:ext>
            </a:extLst>
          </p:cNvPr>
          <p:cNvPicPr>
            <a:picLocks noChangeAspect="1"/>
          </p:cNvPicPr>
          <p:nvPr/>
        </p:nvPicPr>
        <p:blipFill>
          <a:blip r:embed="rId3"/>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B3AE80C4-3898-ED48-A2DC-8C78BFA9BA09}"/>
              </a:ext>
            </a:extLst>
          </p:cNvPr>
          <p:cNvPicPr>
            <a:picLocks noChangeAspect="1"/>
          </p:cNvPicPr>
          <p:nvPr/>
        </p:nvPicPr>
        <p:blipFill>
          <a:blip r:embed="rId4"/>
          <a:stretch>
            <a:fillRect/>
          </a:stretch>
        </p:blipFill>
        <p:spPr>
          <a:xfrm>
            <a:off x="0" y="0"/>
            <a:ext cx="9144000" cy="5143500"/>
          </a:xfrm>
          <a:prstGeom prst="rect">
            <a:avLst/>
          </a:prstGeom>
        </p:spPr>
      </p:pic>
      <p:pic>
        <p:nvPicPr>
          <p:cNvPr id="7" name="Picture 6">
            <a:extLst>
              <a:ext uri="{FF2B5EF4-FFF2-40B4-BE49-F238E27FC236}">
                <a16:creationId xmlns:a16="http://schemas.microsoft.com/office/drawing/2014/main" id="{7C2863CD-4C5E-0D45-8C70-9F7AB1539A9E}"/>
              </a:ext>
            </a:extLst>
          </p:cNvPr>
          <p:cNvPicPr>
            <a:picLocks noChangeAspect="1"/>
          </p:cNvPicPr>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39847608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pic>
        <p:nvPicPr>
          <p:cNvPr id="3" name="Picture 2">
            <a:extLst>
              <a:ext uri="{FF2B5EF4-FFF2-40B4-BE49-F238E27FC236}">
                <a16:creationId xmlns:a16="http://schemas.microsoft.com/office/drawing/2014/main" id="{74DC2F6E-50B0-4797-87F1-C05736A201E3}"/>
              </a:ext>
            </a:extLst>
          </p:cNvPr>
          <p:cNvPicPr>
            <a:picLocks noChangeAspect="1"/>
          </p:cNvPicPr>
          <p:nvPr/>
        </p:nvPicPr>
        <p:blipFill>
          <a:blip r:embed="rId4"/>
          <a:stretch>
            <a:fillRect/>
          </a:stretch>
        </p:blipFill>
        <p:spPr>
          <a:xfrm>
            <a:off x="382860" y="675326"/>
            <a:ext cx="8372475" cy="3091931"/>
          </a:xfrm>
          <a:prstGeom prst="rect">
            <a:avLst/>
          </a:prstGeom>
        </p:spPr>
      </p:pic>
      <p:sp>
        <p:nvSpPr>
          <p:cNvPr id="5" name="TextBox 4">
            <a:extLst>
              <a:ext uri="{FF2B5EF4-FFF2-40B4-BE49-F238E27FC236}">
                <a16:creationId xmlns:a16="http://schemas.microsoft.com/office/drawing/2014/main" id="{FFE6D78F-61CC-4451-94CD-8B8051AB618E}"/>
              </a:ext>
            </a:extLst>
          </p:cNvPr>
          <p:cNvSpPr txBox="1"/>
          <p:nvPr/>
        </p:nvSpPr>
        <p:spPr>
          <a:xfrm>
            <a:off x="4177366" y="3998486"/>
            <a:ext cx="1817991" cy="523220"/>
          </a:xfrm>
          <a:prstGeom prst="rect">
            <a:avLst/>
          </a:prstGeom>
          <a:solidFill>
            <a:schemeClr val="tx2">
              <a:lumMod val="60000"/>
              <a:lumOff val="40000"/>
            </a:schemeClr>
          </a:solidFill>
        </p:spPr>
        <p:txBody>
          <a:bodyPr wrap="square" rtlCol="0">
            <a:spAutoFit/>
          </a:bodyPr>
          <a:lstStyle/>
          <a:p>
            <a:r>
              <a:rPr lang="en-US" sz="2800" b="1" dirty="0">
                <a:latin typeface="Arial Black" panose="020B0A04020102020204" pitchFamily="34" charset="0"/>
              </a:rPr>
              <a:t>10/15/18</a:t>
            </a:r>
          </a:p>
        </p:txBody>
      </p:sp>
      <p:pic>
        <p:nvPicPr>
          <p:cNvPr id="6" name="Picture 5" descr="Image result for Image nex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2956" y="4227196"/>
            <a:ext cx="6096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65867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a:xfrm>
            <a:off x="457200" y="205978"/>
            <a:ext cx="8229600" cy="769427"/>
          </a:xfrm>
        </p:spPr>
        <p:txBody>
          <a:bodyPr>
            <a:normAutofit/>
          </a:bodyPr>
          <a:lstStyle/>
          <a:p>
            <a:r>
              <a:rPr lang="en-US" b="1" dirty="0" smtClean="0">
                <a:effectLst>
                  <a:outerShdw blurRad="38100" dist="38100" dir="2700000" algn="tl">
                    <a:srgbClr val="000000">
                      <a:alpha val="43137"/>
                    </a:srgbClr>
                  </a:outerShdw>
                </a:effectLst>
              </a:rPr>
              <a:t>Academic Technology</a:t>
            </a:r>
            <a:endParaRPr lang="en-US" dirty="0"/>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r>
              <a:rPr lang="en-US" dirty="0" smtClean="0"/>
              <a:t>Mark Walbert</a:t>
            </a:r>
          </a:p>
          <a:p>
            <a:pPr marL="0" indent="0" algn="ctr">
              <a:buNone/>
            </a:pPr>
            <a:r>
              <a:rPr lang="en-US" dirty="0" smtClean="0"/>
              <a:t>Associate Vice President</a:t>
            </a:r>
            <a:endParaRPr lang="en-US" dirty="0"/>
          </a:p>
        </p:txBody>
      </p:sp>
      <p:sp>
        <p:nvSpPr>
          <p:cNvPr id="5" name="TextBox 4"/>
          <p:cNvSpPr txBox="1"/>
          <p:nvPr/>
        </p:nvSpPr>
        <p:spPr>
          <a:xfrm>
            <a:off x="7942213" y="4617977"/>
            <a:ext cx="696685" cy="276999"/>
          </a:xfrm>
          <a:prstGeom prst="rect">
            <a:avLst/>
          </a:prstGeom>
          <a:noFill/>
        </p:spPr>
        <p:txBody>
          <a:bodyPr wrap="square" rtlCol="0">
            <a:spAutoFit/>
          </a:bodyPr>
          <a:lstStyle/>
          <a:p>
            <a:r>
              <a:rPr lang="en-US" sz="1200" dirty="0" smtClean="0"/>
              <a:t>#ISUCIT</a:t>
            </a:r>
            <a:endParaRPr lang="en-US" sz="1200" dirty="0"/>
          </a:p>
        </p:txBody>
      </p:sp>
      <p:pic>
        <p:nvPicPr>
          <p:cNvPr id="6" name="Picture 6" descr="Image result for image twitter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8817" y="4583141"/>
            <a:ext cx="369332" cy="369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76876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a:extLst>
              <a:ext uri="{FF2B5EF4-FFF2-40B4-BE49-F238E27FC236}">
                <a16:creationId xmlns:a16="http://schemas.microsoft.com/office/drawing/2014/main" id="{17EB1E69-5386-6E40-AD6A-A40C84E163A4}"/>
              </a:ext>
            </a:extLst>
          </p:cNvPr>
          <p:cNvSpPr>
            <a:spLocks noGrp="1"/>
          </p:cNvSpPr>
          <p:nvPr>
            <p:ph type="ctrTitle"/>
          </p:nvPr>
        </p:nvSpPr>
        <p:spPr/>
        <p:txBody>
          <a:bodyPr/>
          <a:lstStyle/>
          <a:p>
            <a:r>
              <a:rPr lang="en-US" dirty="0"/>
              <a:t>2018 </a:t>
            </a:r>
            <a:r>
              <a:rPr lang="en-US" dirty="0" err="1"/>
              <a:t>TechQual</a:t>
            </a:r>
            <a:r>
              <a:rPr lang="en-US" dirty="0"/>
              <a:t>+ Survey Results</a:t>
            </a:r>
          </a:p>
        </p:txBody>
      </p:sp>
      <p:sp>
        <p:nvSpPr>
          <p:cNvPr id="5" name="TextBox 4">
            <a:extLst>
              <a:ext uri="{FF2B5EF4-FFF2-40B4-BE49-F238E27FC236}">
                <a16:creationId xmlns:a16="http://schemas.microsoft.com/office/drawing/2014/main" id="{00B296B7-76AF-3545-BBCF-15DB15212C16}"/>
              </a:ext>
            </a:extLst>
          </p:cNvPr>
          <p:cNvSpPr txBox="1"/>
          <p:nvPr/>
        </p:nvSpPr>
        <p:spPr>
          <a:xfrm>
            <a:off x="7637317" y="4774168"/>
            <a:ext cx="1500879" cy="369332"/>
          </a:xfrm>
          <a:prstGeom prst="rect">
            <a:avLst/>
          </a:prstGeom>
          <a:noFill/>
        </p:spPr>
        <p:txBody>
          <a:bodyPr wrap="square" rtlCol="0">
            <a:spAutoFit/>
          </a:bodyPr>
          <a:lstStyle/>
          <a:p>
            <a:pPr algn="just"/>
            <a:r>
              <a:rPr lang="en-US" dirty="0">
                <a:solidFill>
                  <a:srgbClr val="FF0000"/>
                </a:solidFill>
              </a:rPr>
              <a:t>Mark </a:t>
            </a:r>
            <a:r>
              <a:rPr lang="en-US" dirty="0" err="1">
                <a:solidFill>
                  <a:srgbClr val="FF0000"/>
                </a:solidFill>
              </a:rPr>
              <a:t>Walbert</a:t>
            </a:r>
            <a:endParaRPr lang="en-US" dirty="0">
              <a:solidFill>
                <a:srgbClr val="FF0000"/>
              </a:solidFill>
            </a:endParaRPr>
          </a:p>
        </p:txBody>
      </p:sp>
    </p:spTree>
    <p:extLst>
      <p:ext uri="{BB962C8B-B14F-4D97-AF65-F5344CB8AC3E}">
        <p14:creationId xmlns:p14="http://schemas.microsoft.com/office/powerpoint/2010/main" val="41014550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718"/>
            <a:ext cx="9138197" cy="5143500"/>
          </a:xfrm>
          <a:prstGeom prst="rect">
            <a:avLst/>
          </a:prstGeom>
        </p:spPr>
      </p:pic>
      <p:sp>
        <p:nvSpPr>
          <p:cNvPr id="2" name="Title 1">
            <a:extLst>
              <a:ext uri="{FF2B5EF4-FFF2-40B4-BE49-F238E27FC236}">
                <a16:creationId xmlns:a16="http://schemas.microsoft.com/office/drawing/2014/main" id="{6030DEBD-B709-7D4D-AD09-C5E97AA72B2F}"/>
              </a:ext>
            </a:extLst>
          </p:cNvPr>
          <p:cNvSpPr>
            <a:spLocks noGrp="1"/>
          </p:cNvSpPr>
          <p:nvPr>
            <p:ph type="title"/>
          </p:nvPr>
        </p:nvSpPr>
        <p:spPr>
          <a:xfrm>
            <a:off x="457200" y="88533"/>
            <a:ext cx="8229600" cy="857250"/>
          </a:xfrm>
        </p:spPr>
        <p:txBody>
          <a:bodyPr/>
          <a:lstStyle/>
          <a:p>
            <a:r>
              <a:rPr lang="en-US" dirty="0"/>
              <a:t>Response Zones</a:t>
            </a:r>
          </a:p>
        </p:txBody>
      </p:sp>
      <p:pic>
        <p:nvPicPr>
          <p:cNvPr id="3" name="Picture 2" descr="A screenshot of a cell phone&#10;&#10;Description generated with high confidence">
            <a:extLst>
              <a:ext uri="{FF2B5EF4-FFF2-40B4-BE49-F238E27FC236}">
                <a16:creationId xmlns:a16="http://schemas.microsoft.com/office/drawing/2014/main" id="{094DD218-5FA7-4243-B50C-035076039DB0}"/>
              </a:ext>
            </a:extLst>
          </p:cNvPr>
          <p:cNvPicPr>
            <a:picLocks noChangeAspect="1"/>
          </p:cNvPicPr>
          <p:nvPr/>
        </p:nvPicPr>
        <p:blipFill>
          <a:blip r:embed="rId4"/>
          <a:stretch>
            <a:fillRect/>
          </a:stretch>
        </p:blipFill>
        <p:spPr>
          <a:xfrm>
            <a:off x="3389152" y="753534"/>
            <a:ext cx="5506514" cy="4133278"/>
          </a:xfrm>
          <a:prstGeom prst="rect">
            <a:avLst/>
          </a:prstGeom>
        </p:spPr>
      </p:pic>
    </p:spTree>
    <p:extLst>
      <p:ext uri="{BB962C8B-B14F-4D97-AF65-F5344CB8AC3E}">
        <p14:creationId xmlns:p14="http://schemas.microsoft.com/office/powerpoint/2010/main" val="3582110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rPr>
              <a:t>CIT </a:t>
            </a:r>
            <a:r>
              <a:rPr lang="en-US" b="1" dirty="0" smtClean="0">
                <a:effectLst>
                  <a:outerShdw blurRad="38100" dist="38100" dir="2700000" algn="tl">
                    <a:srgbClr val="000000">
                      <a:alpha val="43137"/>
                    </a:srgbClr>
                  </a:outerShdw>
                </a:effectLst>
              </a:rPr>
              <a:t>2018 - Keynote</a:t>
            </a:r>
            <a:endParaRPr lang="en-US" b="1" dirty="0"/>
          </a:p>
        </p:txBody>
      </p:sp>
      <p:sp>
        <p:nvSpPr>
          <p:cNvPr id="3" name="Content Placeholder 2"/>
          <p:cNvSpPr>
            <a:spLocks noGrp="1"/>
          </p:cNvSpPr>
          <p:nvPr>
            <p:ph idx="1"/>
          </p:nvPr>
        </p:nvSpPr>
        <p:spPr>
          <a:xfrm>
            <a:off x="457200" y="1200151"/>
            <a:ext cx="3955409" cy="3394472"/>
          </a:xfrm>
        </p:spPr>
        <p:txBody>
          <a:bodyPr/>
          <a:lstStyle/>
          <a:p>
            <a:pPr marL="0" indent="0" algn="ctr">
              <a:buNone/>
            </a:pPr>
            <a:endParaRPr lang="en-US" dirty="0" smtClean="0"/>
          </a:p>
          <a:p>
            <a:pPr marL="0" indent="0" algn="ctr">
              <a:buNone/>
            </a:pPr>
            <a:r>
              <a:rPr lang="en-US" dirty="0" smtClean="0"/>
              <a:t>Robbie Osenga</a:t>
            </a:r>
          </a:p>
          <a:p>
            <a:pPr marL="0" indent="0" algn="ctr">
              <a:buNone/>
            </a:pPr>
            <a:r>
              <a:rPr lang="en-US" dirty="0" smtClean="0"/>
              <a:t>www.robbieo.com</a:t>
            </a:r>
          </a:p>
          <a:p>
            <a:pPr marL="0" indent="0" algn="ctr">
              <a:buNone/>
            </a:pPr>
            <a:endParaRPr lang="en-US" dirty="0"/>
          </a:p>
        </p:txBody>
      </p:sp>
      <p:sp>
        <p:nvSpPr>
          <p:cNvPr id="5" name="TextBox 4"/>
          <p:cNvSpPr txBox="1"/>
          <p:nvPr/>
        </p:nvSpPr>
        <p:spPr>
          <a:xfrm>
            <a:off x="7942213" y="4617977"/>
            <a:ext cx="696685" cy="276999"/>
          </a:xfrm>
          <a:prstGeom prst="rect">
            <a:avLst/>
          </a:prstGeom>
          <a:noFill/>
        </p:spPr>
        <p:txBody>
          <a:bodyPr wrap="square" rtlCol="0">
            <a:spAutoFit/>
          </a:bodyPr>
          <a:lstStyle/>
          <a:p>
            <a:r>
              <a:rPr lang="en-US" sz="1200" dirty="0" smtClean="0"/>
              <a:t>#ISUCIT</a:t>
            </a:r>
            <a:endParaRPr lang="en-US" sz="1200" dirty="0"/>
          </a:p>
        </p:txBody>
      </p:sp>
      <p:pic>
        <p:nvPicPr>
          <p:cNvPr id="6" name="Picture 6" descr="Image result for image twitter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8817" y="4583141"/>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5230755" y="1088396"/>
            <a:ext cx="3397743" cy="3272642"/>
          </a:xfrm>
          <a:prstGeom prst="rect">
            <a:avLst/>
          </a:prstGeom>
        </p:spPr>
      </p:pic>
    </p:spTree>
    <p:extLst>
      <p:ext uri="{BB962C8B-B14F-4D97-AF65-F5344CB8AC3E}">
        <p14:creationId xmlns:p14="http://schemas.microsoft.com/office/powerpoint/2010/main" val="21293164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5195"/>
            <a:ext cx="9138197" cy="5143500"/>
          </a:xfrm>
          <a:prstGeom prst="rect">
            <a:avLst/>
          </a:prstGeom>
        </p:spPr>
      </p:pic>
      <p:sp>
        <p:nvSpPr>
          <p:cNvPr id="2" name="Title 1">
            <a:extLst>
              <a:ext uri="{FF2B5EF4-FFF2-40B4-BE49-F238E27FC236}">
                <a16:creationId xmlns:a16="http://schemas.microsoft.com/office/drawing/2014/main" id="{8501598C-822B-BD40-AEB3-4D8592DC5001}"/>
              </a:ext>
            </a:extLst>
          </p:cNvPr>
          <p:cNvSpPr>
            <a:spLocks noGrp="1"/>
          </p:cNvSpPr>
          <p:nvPr>
            <p:ph type="title"/>
          </p:nvPr>
        </p:nvSpPr>
        <p:spPr>
          <a:xfrm>
            <a:off x="457200" y="71755"/>
            <a:ext cx="8229600" cy="599364"/>
          </a:xfrm>
        </p:spPr>
        <p:txBody>
          <a:bodyPr>
            <a:noAutofit/>
          </a:bodyPr>
          <a:lstStyle/>
          <a:p>
            <a:r>
              <a:rPr lang="en-US" sz="3200" dirty="0"/>
              <a:t>Response Zone Analysis</a:t>
            </a:r>
          </a:p>
        </p:txBody>
      </p:sp>
      <p:sp>
        <p:nvSpPr>
          <p:cNvPr id="7" name="Content Placeholder 6">
            <a:extLst>
              <a:ext uri="{FF2B5EF4-FFF2-40B4-BE49-F238E27FC236}">
                <a16:creationId xmlns:a16="http://schemas.microsoft.com/office/drawing/2014/main" id="{F7D9C423-FEAC-0749-AABA-0299E253870A}"/>
              </a:ext>
            </a:extLst>
          </p:cNvPr>
          <p:cNvSpPr>
            <a:spLocks noGrp="1"/>
          </p:cNvSpPr>
          <p:nvPr>
            <p:ph idx="1"/>
          </p:nvPr>
        </p:nvSpPr>
        <p:spPr>
          <a:xfrm>
            <a:off x="335561" y="912227"/>
            <a:ext cx="8531602" cy="3394472"/>
          </a:xfrm>
        </p:spPr>
        <p:txBody>
          <a:bodyPr>
            <a:normAutofit fontScale="92500" lnSpcReduction="20000"/>
          </a:bodyPr>
          <a:lstStyle/>
          <a:p>
            <a:pPr marL="0" indent="0">
              <a:buNone/>
            </a:pPr>
            <a:r>
              <a:rPr lang="en-US" sz="2400" dirty="0">
                <a:solidFill>
                  <a:srgbClr val="000000"/>
                </a:solidFill>
                <a:latin typeface="Calibri" panose="020F0502020204030204" pitchFamily="34" charset="0"/>
              </a:rPr>
              <a:t>Six service levels </a:t>
            </a:r>
            <a:r>
              <a:rPr lang="en-US" sz="2400" i="1" dirty="0">
                <a:solidFill>
                  <a:srgbClr val="92D050"/>
                </a:solidFill>
                <a:latin typeface="Calibri" panose="020F0502020204030204" pitchFamily="34" charset="0"/>
              </a:rPr>
              <a:t>exceed the minimum</a:t>
            </a:r>
            <a:r>
              <a:rPr lang="en-US" sz="2400" dirty="0">
                <a:solidFill>
                  <a:srgbClr val="92D050"/>
                </a:solidFill>
                <a:latin typeface="Calibri" panose="020F0502020204030204" pitchFamily="34" charset="0"/>
              </a:rPr>
              <a:t> </a:t>
            </a:r>
            <a:r>
              <a:rPr lang="en-US" sz="2400" dirty="0">
                <a:solidFill>
                  <a:srgbClr val="000000"/>
                </a:solidFill>
                <a:latin typeface="Calibri" panose="020F0502020204030204" pitchFamily="34" charset="0"/>
              </a:rPr>
              <a:t>expected:</a:t>
            </a:r>
          </a:p>
          <a:p>
            <a:pPr marL="0" indent="0">
              <a:buNone/>
            </a:pPr>
            <a:r>
              <a:rPr lang="en-US" sz="2400" dirty="0">
                <a:solidFill>
                  <a:srgbClr val="000000"/>
                </a:solidFill>
                <a:latin typeface="Calibri" panose="020F0502020204030204" pitchFamily="34" charset="0"/>
              </a:rPr>
              <a:t>	Having an internet service that:</a:t>
            </a:r>
          </a:p>
          <a:p>
            <a:pPr marL="1371600" lvl="2" indent="-457200">
              <a:buSzPct val="90000"/>
              <a:buFont typeface="+mj-lt"/>
              <a:buAutoNum type="arabicPeriod"/>
            </a:pPr>
            <a:r>
              <a:rPr lang="en-US" sz="2000" dirty="0">
                <a:solidFill>
                  <a:srgbClr val="000000"/>
                </a:solidFill>
                <a:latin typeface="Calibri" panose="020F0502020204030204" pitchFamily="34" charset="0"/>
              </a:rPr>
              <a:t>…operates reliably (Adequacy gap score = +0.44)</a:t>
            </a:r>
          </a:p>
          <a:p>
            <a:pPr marL="1371600" lvl="2" indent="-457200">
              <a:buSzPct val="90000"/>
              <a:buFont typeface="+mj-lt"/>
              <a:buAutoNum type="arabicPeriod"/>
            </a:pPr>
            <a:r>
              <a:rPr lang="en-US" sz="2000" dirty="0">
                <a:solidFill>
                  <a:srgbClr val="000000"/>
                </a:solidFill>
                <a:latin typeface="Calibri" panose="020F0502020204030204" pitchFamily="34" charset="0"/>
              </a:rPr>
              <a:t>…provides adequate capacity or speed (+0.58)</a:t>
            </a:r>
          </a:p>
          <a:p>
            <a:pPr marL="1371600" lvl="2" indent="-457200">
              <a:buSzPct val="90000"/>
              <a:buFont typeface="+mj-lt"/>
              <a:buAutoNum type="arabicPeriod"/>
            </a:pPr>
            <a:r>
              <a:rPr lang="en-US" sz="2000" dirty="0">
                <a:solidFill>
                  <a:srgbClr val="000000"/>
                </a:solidFill>
                <a:latin typeface="Calibri" panose="020F0502020204030204" pitchFamily="34" charset="0"/>
              </a:rPr>
              <a:t>…provides adequate </a:t>
            </a:r>
            <a:r>
              <a:rPr lang="en-US" sz="2000" dirty="0" err="1">
                <a:solidFill>
                  <a:srgbClr val="000000"/>
                </a:solidFill>
                <a:latin typeface="Calibri" panose="020F0502020204030204" pitchFamily="34" charset="0"/>
              </a:rPr>
              <a:t>WiFi</a:t>
            </a:r>
            <a:r>
              <a:rPr lang="en-US" sz="2000" dirty="0">
                <a:solidFill>
                  <a:srgbClr val="000000"/>
                </a:solidFill>
                <a:latin typeface="Calibri" panose="020F0502020204030204" pitchFamily="34" charset="0"/>
              </a:rPr>
              <a:t> coverage (+0.48)</a:t>
            </a:r>
            <a:endParaRPr lang="en-US" sz="1800" dirty="0">
              <a:solidFill>
                <a:srgbClr val="000000"/>
              </a:solidFill>
              <a:latin typeface="Calibri" panose="020F0502020204030204" pitchFamily="34" charset="0"/>
            </a:endParaRPr>
          </a:p>
          <a:p>
            <a:pPr marL="971550" lvl="1" indent="-514350">
              <a:buSzPct val="90000"/>
              <a:buFont typeface="+mj-lt"/>
              <a:buAutoNum type="arabicPeriod" startAt="4"/>
            </a:pPr>
            <a:r>
              <a:rPr lang="en-US" sz="2400" dirty="0">
                <a:solidFill>
                  <a:srgbClr val="000000"/>
                </a:solidFill>
                <a:latin typeface="Calibri" panose="020F0502020204030204" pitchFamily="34" charset="0"/>
              </a:rPr>
              <a:t>Having adequate cellular … coverage throughout campus (+0.38)</a:t>
            </a:r>
          </a:p>
          <a:p>
            <a:pPr marL="971550" lvl="1" indent="-514350">
              <a:buSzPct val="90000"/>
              <a:buFont typeface="+mj-lt"/>
              <a:buAutoNum type="arabicPeriod" startAt="7"/>
            </a:pPr>
            <a:r>
              <a:rPr lang="en-US" sz="2400" dirty="0">
                <a:solidFill>
                  <a:srgbClr val="000000"/>
                </a:solidFill>
                <a:latin typeface="Calibri" panose="020F0502020204030204" pitchFamily="34" charset="0"/>
              </a:rPr>
              <a:t>Having technology services that allow me to collaborate effectively with others. (+0.22)</a:t>
            </a:r>
          </a:p>
          <a:p>
            <a:pPr marL="971550" lvl="1" indent="-514350">
              <a:buSzPct val="90000"/>
              <a:buFont typeface="+mj-lt"/>
              <a:buAutoNum type="arabicPeriod" startAt="18"/>
            </a:pPr>
            <a:r>
              <a:rPr lang="en-US" sz="2400" dirty="0">
                <a:solidFill>
                  <a:srgbClr val="000000"/>
                </a:solidFill>
                <a:latin typeface="Calibri" panose="020F0502020204030204" pitchFamily="34" charset="0"/>
              </a:rPr>
              <a:t>…quality of Microsoft Office 365, our online productivity and collaboration software. (+0.28)</a:t>
            </a:r>
            <a:endParaRPr lang="en-US" sz="2400" dirty="0"/>
          </a:p>
        </p:txBody>
      </p:sp>
    </p:spTree>
    <p:extLst>
      <p:ext uri="{BB962C8B-B14F-4D97-AF65-F5344CB8AC3E}">
        <p14:creationId xmlns:p14="http://schemas.microsoft.com/office/powerpoint/2010/main" val="19474703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718"/>
            <a:ext cx="9138197" cy="5143500"/>
          </a:xfrm>
          <a:prstGeom prst="rect">
            <a:avLst/>
          </a:prstGeom>
        </p:spPr>
      </p:pic>
      <p:sp>
        <p:nvSpPr>
          <p:cNvPr id="2" name="Title 1">
            <a:extLst>
              <a:ext uri="{FF2B5EF4-FFF2-40B4-BE49-F238E27FC236}">
                <a16:creationId xmlns:a16="http://schemas.microsoft.com/office/drawing/2014/main" id="{7ADC56A6-D84E-8B40-B661-DE1E1B8F1BE0}"/>
              </a:ext>
            </a:extLst>
          </p:cNvPr>
          <p:cNvSpPr>
            <a:spLocks noGrp="1"/>
          </p:cNvSpPr>
          <p:nvPr>
            <p:ph type="title"/>
          </p:nvPr>
        </p:nvSpPr>
        <p:spPr>
          <a:xfrm>
            <a:off x="457200" y="164034"/>
            <a:ext cx="8229600" cy="624531"/>
          </a:xfrm>
        </p:spPr>
        <p:txBody>
          <a:bodyPr>
            <a:noAutofit/>
          </a:bodyPr>
          <a:lstStyle/>
          <a:p>
            <a:r>
              <a:rPr lang="en-US" sz="3200" dirty="0"/>
              <a:t>Response Zone Analysis</a:t>
            </a:r>
          </a:p>
        </p:txBody>
      </p:sp>
      <p:sp>
        <p:nvSpPr>
          <p:cNvPr id="3" name="Content Placeholder 2">
            <a:extLst>
              <a:ext uri="{FF2B5EF4-FFF2-40B4-BE49-F238E27FC236}">
                <a16:creationId xmlns:a16="http://schemas.microsoft.com/office/drawing/2014/main" id="{3AEAC135-D1CE-BE4A-BF0C-96D917F87FE5}"/>
              </a:ext>
            </a:extLst>
          </p:cNvPr>
          <p:cNvSpPr>
            <a:spLocks noGrp="1"/>
          </p:cNvSpPr>
          <p:nvPr>
            <p:ph idx="1"/>
          </p:nvPr>
        </p:nvSpPr>
        <p:spPr>
          <a:xfrm>
            <a:off x="457200" y="998815"/>
            <a:ext cx="8229600" cy="3394472"/>
          </a:xfrm>
        </p:spPr>
        <p:txBody>
          <a:bodyPr>
            <a:normAutofit fontScale="85000" lnSpcReduction="20000"/>
          </a:bodyPr>
          <a:lstStyle/>
          <a:p>
            <a:pPr marL="0" indent="0" defTabSz="531622">
              <a:spcBef>
                <a:spcPts val="3800"/>
              </a:spcBef>
              <a:buNone/>
              <a:defRPr sz="3458"/>
            </a:pPr>
            <a:r>
              <a:rPr lang="en-US" sz="3600" dirty="0"/>
              <a:t>Two service levels are</a:t>
            </a:r>
            <a:r>
              <a:rPr lang="en-US" sz="3600" i="1" dirty="0"/>
              <a:t> </a:t>
            </a:r>
            <a:r>
              <a:rPr lang="en-US" sz="3600" i="1" dirty="0">
                <a:solidFill>
                  <a:srgbClr val="FF0000"/>
                </a:solidFill>
              </a:rPr>
              <a:t>below the minimum</a:t>
            </a:r>
            <a:r>
              <a:rPr lang="en-US" sz="3600" dirty="0">
                <a:solidFill>
                  <a:srgbClr val="FF0000"/>
                </a:solidFill>
              </a:rPr>
              <a:t> </a:t>
            </a:r>
            <a:r>
              <a:rPr lang="en-US" sz="3600" dirty="0"/>
              <a:t>expected:</a:t>
            </a:r>
          </a:p>
          <a:p>
            <a:pPr marL="1040130" lvl="1" indent="-624078" defTabSz="531622">
              <a:spcBef>
                <a:spcPts val="3800"/>
              </a:spcBef>
              <a:buSzPct val="100000"/>
              <a:buAutoNum type="arabicPeriod" startAt="8"/>
              <a:defRPr sz="3458"/>
            </a:pPr>
            <a:r>
              <a:rPr lang="en-US" dirty="0"/>
              <a:t>Having systems the provide timely access to data that informs decision making (-0.35)</a:t>
            </a:r>
          </a:p>
          <a:p>
            <a:pPr marL="1040130" lvl="1" indent="-624078" defTabSz="531622">
              <a:spcBef>
                <a:spcPts val="3800"/>
              </a:spcBef>
              <a:buSzPct val="100000"/>
              <a:buAutoNum type="arabicPeriod" startAt="8"/>
              <a:defRPr sz="3458"/>
            </a:pPr>
            <a:r>
              <a:rPr lang="en-US" sz="3458" dirty="0"/>
              <a:t>…quality of Campus Solutions, our student information website (-0.91)</a:t>
            </a:r>
            <a:endParaRPr lang="en-US" dirty="0"/>
          </a:p>
        </p:txBody>
      </p:sp>
      <p:pic>
        <p:nvPicPr>
          <p:cNvPr id="5" name="Picture 4" descr="Image result for Image nex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2956" y="4227196"/>
            <a:ext cx="6096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46987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a:xfrm>
            <a:off x="457200" y="205978"/>
            <a:ext cx="8229600" cy="769427"/>
          </a:xfrm>
        </p:spPr>
        <p:txBody>
          <a:bodyPr>
            <a:normAutofit/>
          </a:bodyPr>
          <a:lstStyle/>
          <a:p>
            <a:r>
              <a:rPr lang="en-US" b="1" dirty="0" smtClean="0">
                <a:effectLst>
                  <a:outerShdw blurRad="38100" dist="38100" dir="2700000" algn="tl">
                    <a:srgbClr val="000000">
                      <a:alpha val="43137"/>
                    </a:srgbClr>
                  </a:outerShdw>
                </a:effectLst>
              </a:rPr>
              <a:t>Milner Library</a:t>
            </a:r>
            <a:endParaRPr lang="en-US" dirty="0"/>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r>
              <a:rPr lang="en-US" b="1" dirty="0" smtClean="0"/>
              <a:t>Paul Unsbee</a:t>
            </a:r>
          </a:p>
          <a:p>
            <a:pPr marL="0" indent="0" algn="ctr">
              <a:buNone/>
            </a:pPr>
            <a:r>
              <a:rPr lang="en-US" dirty="0" smtClean="0"/>
              <a:t>Director, Milner Library IT Services</a:t>
            </a:r>
            <a:endParaRPr lang="en-US" dirty="0"/>
          </a:p>
        </p:txBody>
      </p:sp>
      <p:sp>
        <p:nvSpPr>
          <p:cNvPr id="5" name="TextBox 4"/>
          <p:cNvSpPr txBox="1"/>
          <p:nvPr/>
        </p:nvSpPr>
        <p:spPr>
          <a:xfrm>
            <a:off x="7942213" y="4617977"/>
            <a:ext cx="696685" cy="276999"/>
          </a:xfrm>
          <a:prstGeom prst="rect">
            <a:avLst/>
          </a:prstGeom>
          <a:noFill/>
        </p:spPr>
        <p:txBody>
          <a:bodyPr wrap="square" rtlCol="0">
            <a:spAutoFit/>
          </a:bodyPr>
          <a:lstStyle/>
          <a:p>
            <a:r>
              <a:rPr lang="en-US" sz="1200" dirty="0" smtClean="0"/>
              <a:t>#ISUCIT</a:t>
            </a:r>
            <a:endParaRPr lang="en-US" sz="1200" dirty="0"/>
          </a:p>
        </p:txBody>
      </p:sp>
      <p:pic>
        <p:nvPicPr>
          <p:cNvPr id="6" name="Picture 6" descr="Image result for image twitter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8817" y="4583141"/>
            <a:ext cx="369332" cy="369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6959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5" name="Title 4"/>
          <p:cNvSpPr>
            <a:spLocks noGrp="1"/>
          </p:cNvSpPr>
          <p:nvPr>
            <p:ph type="title"/>
          </p:nvPr>
        </p:nvSpPr>
        <p:spPr/>
        <p:txBody>
          <a:bodyPr/>
          <a:lstStyle/>
          <a:p>
            <a:r>
              <a:rPr lang="en-US" dirty="0" smtClean="0"/>
              <a:t>3D Printing Pilot Update</a:t>
            </a:r>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53214"/>
            <a:ext cx="7467138" cy="4199206"/>
          </a:xfrm>
          <a:prstGeom prst="rect">
            <a:avLst/>
          </a:prstGeom>
        </p:spPr>
      </p:pic>
    </p:spTree>
    <p:extLst>
      <p:ext uri="{BB962C8B-B14F-4D97-AF65-F5344CB8AC3E}">
        <p14:creationId xmlns:p14="http://schemas.microsoft.com/office/powerpoint/2010/main" val="39463336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5" name="Title 4"/>
          <p:cNvSpPr>
            <a:spLocks noGrp="1"/>
          </p:cNvSpPr>
          <p:nvPr>
            <p:ph type="title"/>
          </p:nvPr>
        </p:nvSpPr>
        <p:spPr/>
        <p:txBody>
          <a:bodyPr/>
          <a:lstStyle/>
          <a:p>
            <a:r>
              <a:rPr lang="en-US" dirty="0" smtClean="0"/>
              <a:t>Over 62 Served!</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 y="1133093"/>
            <a:ext cx="3395467" cy="255200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5727" y="1830184"/>
            <a:ext cx="4210169" cy="316067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3558" y="1509028"/>
            <a:ext cx="3683870" cy="276876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4537" y="914363"/>
            <a:ext cx="3977510" cy="2989466"/>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4134" y="875079"/>
            <a:ext cx="3683870" cy="2768769"/>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3083" y="2686491"/>
            <a:ext cx="3239357" cy="2434676"/>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28613" y="892030"/>
            <a:ext cx="3671900" cy="2759772"/>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59370" y="1063229"/>
            <a:ext cx="3283346" cy="2467738"/>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9988" y="873413"/>
            <a:ext cx="3258008" cy="2448694"/>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7752" y="2016540"/>
            <a:ext cx="3190240" cy="2397760"/>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08223" y="2242833"/>
            <a:ext cx="3852666" cy="2895634"/>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05315" y="873413"/>
            <a:ext cx="3733321" cy="2805936"/>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97076" y="1133093"/>
            <a:ext cx="3939366" cy="2960797"/>
          </a:xfrm>
          <a:prstGeom prst="rect">
            <a:avLst/>
          </a:prstGeom>
        </p:spPr>
      </p:pic>
      <p:pic>
        <p:nvPicPr>
          <p:cNvPr id="18" name="Picture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610232" y="864483"/>
            <a:ext cx="3028965" cy="2276547"/>
          </a:xfrm>
          <a:prstGeom prst="rect">
            <a:avLst/>
          </a:prstGeom>
        </p:spPr>
      </p:pic>
      <p:pic>
        <p:nvPicPr>
          <p:cNvPr id="19" name="Picture 1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760841" y="2617507"/>
            <a:ext cx="3354159" cy="2520960"/>
          </a:xfrm>
          <a:prstGeom prst="rect">
            <a:avLst/>
          </a:prstGeom>
        </p:spPr>
      </p:pic>
    </p:spTree>
    <p:extLst>
      <p:ext uri="{BB962C8B-B14F-4D97-AF65-F5344CB8AC3E}">
        <p14:creationId xmlns:p14="http://schemas.microsoft.com/office/powerpoint/2010/main" val="820915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5" name="Title 4"/>
          <p:cNvSpPr>
            <a:spLocks noGrp="1"/>
          </p:cNvSpPr>
          <p:nvPr>
            <p:ph type="title"/>
          </p:nvPr>
        </p:nvSpPr>
        <p:spPr/>
        <p:txBody>
          <a:bodyPr/>
          <a:lstStyle/>
          <a:p>
            <a:r>
              <a:rPr lang="en-US" dirty="0" smtClean="0"/>
              <a:t>Thank You!</a:t>
            </a:r>
            <a:endParaRPr lang="en-US" dirty="0"/>
          </a:p>
        </p:txBody>
      </p:sp>
      <p:sp>
        <p:nvSpPr>
          <p:cNvPr id="2" name="Content Placeholder 1"/>
          <p:cNvSpPr>
            <a:spLocks noGrp="1"/>
          </p:cNvSpPr>
          <p:nvPr>
            <p:ph idx="1"/>
          </p:nvPr>
        </p:nvSpPr>
        <p:spPr/>
        <p:txBody>
          <a:bodyPr>
            <a:normAutofit fontScale="92500" lnSpcReduction="20000"/>
          </a:bodyPr>
          <a:lstStyle/>
          <a:p>
            <a:r>
              <a:rPr lang="en-US" dirty="0" smtClean="0"/>
              <a:t>Improved our submission form</a:t>
            </a:r>
            <a:br>
              <a:rPr lang="en-US" dirty="0" smtClean="0"/>
            </a:br>
            <a:endParaRPr lang="en-US" dirty="0" smtClean="0"/>
          </a:p>
          <a:p>
            <a:r>
              <a:rPr lang="en-US" dirty="0" smtClean="0"/>
              <a:t>Better understanding of expected print error/jams</a:t>
            </a:r>
          </a:p>
          <a:p>
            <a:pPr lvl="1"/>
            <a:r>
              <a:rPr lang="en-US" dirty="0" smtClean="0"/>
              <a:t>Lower than expected!</a:t>
            </a:r>
            <a:br>
              <a:rPr lang="en-US" dirty="0" smtClean="0"/>
            </a:br>
            <a:endParaRPr lang="en-US" dirty="0" smtClean="0"/>
          </a:p>
          <a:p>
            <a:r>
              <a:rPr lang="en-US" dirty="0" smtClean="0"/>
              <a:t>Averaged 2 prints per working day</a:t>
            </a:r>
            <a:br>
              <a:rPr lang="en-US" dirty="0" smtClean="0"/>
            </a:br>
            <a:endParaRPr lang="en-US" dirty="0" smtClean="0"/>
          </a:p>
          <a:p>
            <a:endParaRPr lang="en-US" dirty="0"/>
          </a:p>
        </p:txBody>
      </p:sp>
    </p:spTree>
    <p:extLst>
      <p:ext uri="{BB962C8B-B14F-4D97-AF65-F5344CB8AC3E}">
        <p14:creationId xmlns:p14="http://schemas.microsoft.com/office/powerpoint/2010/main" val="29015882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5" name="Title 4"/>
          <p:cNvSpPr>
            <a:spLocks noGrp="1"/>
          </p:cNvSpPr>
          <p:nvPr>
            <p:ph type="title"/>
          </p:nvPr>
        </p:nvSpPr>
        <p:spPr/>
        <p:txBody>
          <a:bodyPr/>
          <a:lstStyle/>
          <a:p>
            <a:r>
              <a:rPr lang="en-US" dirty="0" smtClean="0"/>
              <a:t>August 20</a:t>
            </a:r>
            <a:r>
              <a:rPr lang="en-US" baseline="30000" dirty="0" smtClean="0"/>
              <a:t>th</a:t>
            </a:r>
            <a:r>
              <a:rPr lang="en-US" dirty="0" smtClean="0"/>
              <a:t> Launch</a:t>
            </a:r>
            <a:endParaRPr lang="en-US" dirty="0"/>
          </a:p>
        </p:txBody>
      </p:sp>
      <p:sp>
        <p:nvSpPr>
          <p:cNvPr id="2" name="Content Placeholder 1"/>
          <p:cNvSpPr>
            <a:spLocks noGrp="1"/>
          </p:cNvSpPr>
          <p:nvPr>
            <p:ph idx="1"/>
          </p:nvPr>
        </p:nvSpPr>
        <p:spPr/>
        <p:txBody>
          <a:bodyPr>
            <a:normAutofit lnSpcReduction="10000"/>
          </a:bodyPr>
          <a:lstStyle/>
          <a:p>
            <a:r>
              <a:rPr lang="en-US" dirty="0" smtClean="0"/>
              <a:t>Dedicated service page on Milner Library site</a:t>
            </a:r>
            <a:br>
              <a:rPr lang="en-US" dirty="0" smtClean="0"/>
            </a:br>
            <a:endParaRPr lang="en-US" dirty="0" smtClean="0"/>
          </a:p>
          <a:p>
            <a:r>
              <a:rPr lang="en-US" dirty="0" smtClean="0"/>
              <a:t>Highlighted on Milner homepage and </a:t>
            </a:r>
            <a:r>
              <a:rPr lang="en-US" dirty="0"/>
              <a:t>F</a:t>
            </a:r>
            <a:r>
              <a:rPr lang="en-US" dirty="0" smtClean="0"/>
              <a:t>acebook</a:t>
            </a:r>
            <a:br>
              <a:rPr lang="en-US" dirty="0" smtClean="0"/>
            </a:br>
            <a:endParaRPr lang="en-US" dirty="0" smtClean="0"/>
          </a:p>
          <a:p>
            <a:r>
              <a:rPr lang="en-US" dirty="0" smtClean="0"/>
              <a:t>3D Printer and Display Case Patron Facing!</a:t>
            </a:r>
            <a:br>
              <a:rPr lang="en-US" dirty="0" smtClean="0"/>
            </a:br>
            <a:endParaRPr lang="en-US" dirty="0" smtClean="0"/>
          </a:p>
          <a:p>
            <a:endParaRPr lang="en-US" dirty="0"/>
          </a:p>
        </p:txBody>
      </p:sp>
    </p:spTree>
    <p:extLst>
      <p:ext uri="{BB962C8B-B14F-4D97-AF65-F5344CB8AC3E}">
        <p14:creationId xmlns:p14="http://schemas.microsoft.com/office/powerpoint/2010/main" val="10644665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5" name="Title 4"/>
          <p:cNvSpPr>
            <a:spLocks noGrp="1"/>
          </p:cNvSpPr>
          <p:nvPr>
            <p:ph type="title"/>
          </p:nvPr>
        </p:nvSpPr>
        <p:spPr/>
        <p:txBody>
          <a:bodyPr/>
          <a:lstStyle/>
          <a:p>
            <a:r>
              <a:rPr lang="en-US" dirty="0" smtClean="0"/>
              <a:t>New &amp; Improved at Milner</a:t>
            </a:r>
            <a:endParaRPr lang="en-US" dirty="0"/>
          </a:p>
        </p:txBody>
      </p:sp>
      <p:sp>
        <p:nvSpPr>
          <p:cNvPr id="2" name="Text Placeholder 1"/>
          <p:cNvSpPr>
            <a:spLocks noGrp="1"/>
          </p:cNvSpPr>
          <p:nvPr>
            <p:ph type="body" idx="1"/>
          </p:nvPr>
        </p:nvSpPr>
        <p:spPr/>
        <p:txBody>
          <a:bodyPr/>
          <a:lstStyle/>
          <a:p>
            <a:endParaRPr lang="en-US"/>
          </a:p>
        </p:txBody>
      </p:sp>
    </p:spTree>
    <p:extLst>
      <p:ext uri="{BB962C8B-B14F-4D97-AF65-F5344CB8AC3E}">
        <p14:creationId xmlns:p14="http://schemas.microsoft.com/office/powerpoint/2010/main" val="42541995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5" name="Title 4"/>
          <p:cNvSpPr>
            <a:spLocks noGrp="1"/>
          </p:cNvSpPr>
          <p:nvPr>
            <p:ph type="title"/>
          </p:nvPr>
        </p:nvSpPr>
        <p:spPr/>
        <p:txBody>
          <a:bodyPr/>
          <a:lstStyle/>
          <a:p>
            <a:r>
              <a:rPr lang="en-US" dirty="0" smtClean="0"/>
              <a:t>Milner </a:t>
            </a:r>
            <a:r>
              <a:rPr lang="en-US" dirty="0" err="1" smtClean="0"/>
              <a:t>uLab.Next</a:t>
            </a:r>
            <a:endParaRPr lang="en-US" dirty="0"/>
          </a:p>
        </p:txBody>
      </p:sp>
      <p:sp>
        <p:nvSpPr>
          <p:cNvPr id="2" name="Content Placeholder 1"/>
          <p:cNvSpPr>
            <a:spLocks noGrp="1"/>
          </p:cNvSpPr>
          <p:nvPr>
            <p:ph type="body" idx="1"/>
          </p:nvPr>
        </p:nvSpPr>
        <p:spPr/>
        <p:txBody>
          <a:bodyPr>
            <a:normAutofit fontScale="62500" lnSpcReduction="20000"/>
          </a:bodyPr>
          <a:lstStyle/>
          <a:p>
            <a:r>
              <a:rPr lang="en-US" dirty="0" smtClean="0"/>
              <a:t/>
            </a:r>
            <a:br>
              <a:rPr lang="en-US" dirty="0" smtClean="0"/>
            </a:br>
            <a:endParaRPr lang="en-US" dirty="0" smtClean="0"/>
          </a:p>
          <a:p>
            <a:endParaRPr lang="en-US" dirty="0"/>
          </a:p>
        </p:txBody>
      </p:sp>
      <p:sp>
        <p:nvSpPr>
          <p:cNvPr id="3" name="Content Placeholder 2"/>
          <p:cNvSpPr>
            <a:spLocks noGrp="1"/>
          </p:cNvSpPr>
          <p:nvPr>
            <p:ph sz="half" idx="2"/>
          </p:nvPr>
        </p:nvSpPr>
        <p:spPr/>
        <p:txBody>
          <a:bodyPr>
            <a:normAutofit fontScale="92500" lnSpcReduction="20000"/>
          </a:bodyPr>
          <a:lstStyle/>
          <a:p>
            <a:r>
              <a:rPr lang="en-US" dirty="0" smtClean="0"/>
              <a:t>One Location for </a:t>
            </a:r>
            <a:r>
              <a:rPr lang="en-US" dirty="0"/>
              <a:t>Win &amp; Mac Multimedia Editing </a:t>
            </a:r>
            <a:r>
              <a:rPr lang="en-US" dirty="0" smtClean="0"/>
              <a:t>Computers</a:t>
            </a:r>
          </a:p>
          <a:p>
            <a:pPr lvl="1"/>
            <a:r>
              <a:rPr lang="en-US" dirty="0" smtClean="0"/>
              <a:t>iMacs &amp; Dell Precisions with </a:t>
            </a:r>
            <a:r>
              <a:rPr lang="en-US" dirty="0" err="1" smtClean="0"/>
              <a:t>Ultrawide</a:t>
            </a:r>
            <a:r>
              <a:rPr lang="en-US" dirty="0" smtClean="0"/>
              <a:t> Monitors!</a:t>
            </a:r>
            <a:r>
              <a:rPr lang="en-US" dirty="0"/>
              <a:t/>
            </a:r>
            <a:br>
              <a:rPr lang="en-US" dirty="0"/>
            </a:br>
            <a:endParaRPr lang="en-US" dirty="0"/>
          </a:p>
          <a:p>
            <a:r>
              <a:rPr lang="en-US" dirty="0"/>
              <a:t>College of Business Lab Computers</a:t>
            </a:r>
          </a:p>
          <a:p>
            <a:pPr lvl="1"/>
            <a:r>
              <a:rPr lang="en-US" dirty="0"/>
              <a:t>Other colleges encouraged to participate</a:t>
            </a:r>
            <a:br>
              <a:rPr lang="en-US" dirty="0"/>
            </a:br>
            <a:endParaRPr lang="en-US" dirty="0"/>
          </a:p>
        </p:txBody>
      </p:sp>
      <p:sp>
        <p:nvSpPr>
          <p:cNvPr id="7" name="Content Placeholder 6"/>
          <p:cNvSpPr>
            <a:spLocks noGrp="1"/>
          </p:cNvSpPr>
          <p:nvPr>
            <p:ph sz="quarter" idx="4"/>
          </p:nvPr>
        </p:nvSpPr>
        <p:spPr/>
        <p:txBody>
          <a:bodyPr>
            <a:normAutofit/>
          </a:bodyPr>
          <a:lstStyle/>
          <a:p>
            <a:r>
              <a:rPr lang="en-US" dirty="0" smtClean="0"/>
              <a:t>Makerspace/Pre-service </a:t>
            </a:r>
            <a:r>
              <a:rPr lang="en-US" dirty="0"/>
              <a:t>Teaching Equipment</a:t>
            </a:r>
          </a:p>
          <a:p>
            <a:pPr lvl="1"/>
            <a:r>
              <a:rPr lang="en-US" dirty="0"/>
              <a:t>Self-service Laminator</a:t>
            </a:r>
          </a:p>
          <a:p>
            <a:pPr lvl="1"/>
            <a:r>
              <a:rPr lang="en-US" dirty="0"/>
              <a:t>Ellison Die Cutter w/ Die Cuts</a:t>
            </a:r>
          </a:p>
          <a:p>
            <a:pPr lvl="1"/>
            <a:r>
              <a:rPr lang="en-US" dirty="0"/>
              <a:t>Paper cutter</a:t>
            </a:r>
          </a:p>
          <a:p>
            <a:pPr lvl="1"/>
            <a:r>
              <a:rPr lang="en-US" dirty="0"/>
              <a:t>Button Maker</a:t>
            </a:r>
          </a:p>
          <a:p>
            <a:endParaRPr lang="en-US" dirty="0"/>
          </a:p>
        </p:txBody>
      </p:sp>
    </p:spTree>
    <p:extLst>
      <p:ext uri="{BB962C8B-B14F-4D97-AF65-F5344CB8AC3E}">
        <p14:creationId xmlns:p14="http://schemas.microsoft.com/office/powerpoint/2010/main" val="11164227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5" name="Title 4"/>
          <p:cNvSpPr>
            <a:spLocks noGrp="1"/>
          </p:cNvSpPr>
          <p:nvPr>
            <p:ph type="title"/>
          </p:nvPr>
        </p:nvSpPr>
        <p:spPr/>
        <p:txBody>
          <a:bodyPr/>
          <a:lstStyle/>
          <a:p>
            <a:r>
              <a:rPr lang="en-US" dirty="0" smtClean="0"/>
              <a:t>Duplex and Color </a:t>
            </a:r>
            <a:r>
              <a:rPr lang="en-US" dirty="0" err="1" smtClean="0"/>
              <a:t>uPrint</a:t>
            </a:r>
            <a:endParaRPr lang="en-US" dirty="0"/>
          </a:p>
        </p:txBody>
      </p:sp>
      <p:sp>
        <p:nvSpPr>
          <p:cNvPr id="2" name="Content Placeholder 1"/>
          <p:cNvSpPr>
            <a:spLocks noGrp="1"/>
          </p:cNvSpPr>
          <p:nvPr>
            <p:ph idx="1"/>
          </p:nvPr>
        </p:nvSpPr>
        <p:spPr/>
        <p:txBody>
          <a:bodyPr>
            <a:normAutofit fontScale="70000" lnSpcReduction="20000"/>
          </a:bodyPr>
          <a:lstStyle/>
          <a:p>
            <a:r>
              <a:rPr lang="en-US" dirty="0" smtClean="0"/>
              <a:t>First color public </a:t>
            </a:r>
            <a:r>
              <a:rPr lang="en-US" dirty="0" err="1" smtClean="0"/>
              <a:t>uPrint</a:t>
            </a:r>
            <a:r>
              <a:rPr lang="en-US" dirty="0" smtClean="0"/>
              <a:t> queues on campus! </a:t>
            </a:r>
            <a:br>
              <a:rPr lang="en-US" dirty="0" smtClean="0"/>
            </a:br>
            <a:endParaRPr lang="en-US" dirty="0" smtClean="0"/>
          </a:p>
          <a:p>
            <a:r>
              <a:rPr lang="en-US" dirty="0" smtClean="0"/>
              <a:t>Color and B&amp;W Duplex printing available at all 2</a:t>
            </a:r>
            <a:r>
              <a:rPr lang="en-US" baseline="30000" dirty="0" smtClean="0"/>
              <a:t>nd</a:t>
            </a:r>
            <a:r>
              <a:rPr lang="en-US" dirty="0" smtClean="0"/>
              <a:t> floor printing locations.</a:t>
            </a:r>
            <a:br>
              <a:rPr lang="en-US" dirty="0" smtClean="0"/>
            </a:br>
            <a:endParaRPr lang="en-US" dirty="0" smtClean="0"/>
          </a:p>
          <a:p>
            <a:r>
              <a:rPr lang="en-US" dirty="0" smtClean="0"/>
              <a:t>Goal is to standardize on Color and Duplex printing at all Milner printing locations after FY19.</a:t>
            </a:r>
            <a:br>
              <a:rPr lang="en-US" dirty="0" smtClean="0"/>
            </a:br>
            <a:endParaRPr lang="en-US" dirty="0" smtClean="0"/>
          </a:p>
          <a:p>
            <a:r>
              <a:rPr lang="en-US" dirty="0" smtClean="0"/>
              <a:t>New </a:t>
            </a:r>
            <a:r>
              <a:rPr lang="en-US" dirty="0" err="1" smtClean="0"/>
              <a:t>uPrint</a:t>
            </a:r>
            <a:r>
              <a:rPr lang="en-US" dirty="0" smtClean="0"/>
              <a:t> student installer to include a new Color </a:t>
            </a:r>
            <a:r>
              <a:rPr lang="en-US" dirty="0" err="1" smtClean="0"/>
              <a:t>uPrint</a:t>
            </a:r>
            <a:r>
              <a:rPr lang="en-US" dirty="0" smtClean="0"/>
              <a:t> Queue.</a:t>
            </a:r>
            <a:br>
              <a:rPr lang="en-US" dirty="0" smtClean="0"/>
            </a:br>
            <a:endParaRPr lang="en-US" dirty="0" smtClean="0"/>
          </a:p>
          <a:p>
            <a:endParaRPr lang="en-US" dirty="0"/>
          </a:p>
        </p:txBody>
      </p:sp>
      <p:pic>
        <p:nvPicPr>
          <p:cNvPr id="6" name="Picture 5" descr="Image result for Image nex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4471018"/>
            <a:ext cx="6096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1277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CIT 2018 – MVP Award</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r>
              <a:rPr lang="en-US" dirty="0" smtClean="0"/>
              <a:t>Nominees</a:t>
            </a:r>
          </a:p>
          <a:p>
            <a:pPr lvl="1"/>
            <a:r>
              <a:rPr lang="en-US" dirty="0"/>
              <a:t>Tony </a:t>
            </a:r>
            <a:r>
              <a:rPr lang="en-US" dirty="0" smtClean="0"/>
              <a:t>Brook</a:t>
            </a:r>
          </a:p>
          <a:p>
            <a:pPr lvl="1"/>
            <a:r>
              <a:rPr lang="en-US" dirty="0" smtClean="0"/>
              <a:t>Chris Johnson</a:t>
            </a:r>
          </a:p>
          <a:p>
            <a:pPr lvl="1"/>
            <a:r>
              <a:rPr lang="en-US" dirty="0" smtClean="0"/>
              <a:t>Bart </a:t>
            </a:r>
            <a:r>
              <a:rPr lang="en-US" dirty="0"/>
              <a:t>Lytel</a:t>
            </a:r>
          </a:p>
          <a:p>
            <a:pPr lvl="1"/>
            <a:endParaRPr lang="en-US" dirty="0" smtClean="0"/>
          </a:p>
        </p:txBody>
      </p:sp>
      <p:sp>
        <p:nvSpPr>
          <p:cNvPr id="5" name="TextBox 4"/>
          <p:cNvSpPr txBox="1"/>
          <p:nvPr/>
        </p:nvSpPr>
        <p:spPr>
          <a:xfrm>
            <a:off x="7942213" y="4617977"/>
            <a:ext cx="696685" cy="276999"/>
          </a:xfrm>
          <a:prstGeom prst="rect">
            <a:avLst/>
          </a:prstGeom>
          <a:noFill/>
        </p:spPr>
        <p:txBody>
          <a:bodyPr wrap="square" rtlCol="0">
            <a:spAutoFit/>
          </a:bodyPr>
          <a:lstStyle/>
          <a:p>
            <a:r>
              <a:rPr lang="en-US" sz="1200" dirty="0" smtClean="0"/>
              <a:t>#ISUCIT</a:t>
            </a:r>
            <a:endParaRPr lang="en-US" sz="1200" dirty="0"/>
          </a:p>
        </p:txBody>
      </p:sp>
      <p:pic>
        <p:nvPicPr>
          <p:cNvPr id="6" name="Picture 6" descr="Image result for image twitter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8817" y="4583141"/>
            <a:ext cx="369332" cy="369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5434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a:xfrm>
            <a:off x="457200" y="205978"/>
            <a:ext cx="8229600" cy="769427"/>
          </a:xfrm>
        </p:spPr>
        <p:txBody>
          <a:bodyPr>
            <a:normAutofit/>
          </a:bodyPr>
          <a:lstStyle/>
          <a:p>
            <a:r>
              <a:rPr lang="en-US" b="1" dirty="0">
                <a:effectLst>
                  <a:outerShdw blurRad="38100" dist="38100" dir="2700000" algn="tl">
                    <a:srgbClr val="000000">
                      <a:alpha val="43137"/>
                    </a:srgbClr>
                  </a:outerShdw>
                </a:effectLst>
              </a:rPr>
              <a:t>AT - </a:t>
            </a:r>
            <a:r>
              <a:rPr lang="en-US" b="1" dirty="0" smtClean="0">
                <a:effectLst>
                  <a:outerShdw blurRad="38100" dist="38100" dir="2700000" algn="tl">
                    <a:srgbClr val="000000">
                      <a:alpha val="43137"/>
                    </a:srgbClr>
                  </a:outerShdw>
                </a:effectLst>
              </a:rPr>
              <a:t>ISO</a:t>
            </a:r>
            <a:endParaRPr lang="en-US" dirty="0"/>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r>
              <a:rPr lang="en-US" dirty="0" smtClean="0"/>
              <a:t>Kevin Crouse</a:t>
            </a:r>
          </a:p>
          <a:p>
            <a:pPr marL="0" indent="0" algn="ctr">
              <a:buNone/>
            </a:pPr>
            <a:r>
              <a:rPr lang="en-US" dirty="0" smtClean="0"/>
              <a:t>Director</a:t>
            </a:r>
            <a:endParaRPr lang="en-US" dirty="0"/>
          </a:p>
        </p:txBody>
      </p:sp>
      <p:sp>
        <p:nvSpPr>
          <p:cNvPr id="5" name="TextBox 4"/>
          <p:cNvSpPr txBox="1"/>
          <p:nvPr/>
        </p:nvSpPr>
        <p:spPr>
          <a:xfrm>
            <a:off x="7942213" y="4617977"/>
            <a:ext cx="696685" cy="276999"/>
          </a:xfrm>
          <a:prstGeom prst="rect">
            <a:avLst/>
          </a:prstGeom>
          <a:noFill/>
        </p:spPr>
        <p:txBody>
          <a:bodyPr wrap="square" rtlCol="0">
            <a:spAutoFit/>
          </a:bodyPr>
          <a:lstStyle/>
          <a:p>
            <a:r>
              <a:rPr lang="en-US" sz="1200" dirty="0" smtClean="0"/>
              <a:t>#ISUCIT</a:t>
            </a:r>
            <a:endParaRPr lang="en-US" sz="1200" dirty="0"/>
          </a:p>
        </p:txBody>
      </p:sp>
      <p:pic>
        <p:nvPicPr>
          <p:cNvPr id="6" name="Picture 6" descr="Image result for image twitter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8817" y="4583141"/>
            <a:ext cx="369332" cy="369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6783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6" name="Title 5"/>
          <p:cNvSpPr>
            <a:spLocks noGrp="1"/>
          </p:cNvSpPr>
          <p:nvPr>
            <p:ph type="title"/>
          </p:nvPr>
        </p:nvSpPr>
        <p:spPr/>
        <p:txBody>
          <a:bodyPr/>
          <a:lstStyle/>
          <a:p>
            <a:r>
              <a:rPr lang="en-US" b="1" dirty="0" smtClean="0"/>
              <a:t>Audits and External Auditors</a:t>
            </a:r>
            <a:endParaRPr lang="en-US" b="1" dirty="0"/>
          </a:p>
        </p:txBody>
      </p:sp>
      <p:pic>
        <p:nvPicPr>
          <p:cNvPr id="5" name="Picture 4" descr="Image result for Image nex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4403906"/>
            <a:ext cx="6096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286" y="1003533"/>
            <a:ext cx="4181912" cy="3136434"/>
          </a:xfrm>
          <a:prstGeom prst="rect">
            <a:avLst/>
          </a:prstGeom>
        </p:spPr>
      </p:pic>
      <p:sp>
        <p:nvSpPr>
          <p:cNvPr id="3" name="TextBox 2"/>
          <p:cNvSpPr txBox="1"/>
          <p:nvPr/>
        </p:nvSpPr>
        <p:spPr>
          <a:xfrm>
            <a:off x="5574484" y="3770635"/>
            <a:ext cx="2348917" cy="369332"/>
          </a:xfrm>
          <a:prstGeom prst="rect">
            <a:avLst/>
          </a:prstGeom>
          <a:noFill/>
        </p:spPr>
        <p:txBody>
          <a:bodyPr wrap="square" rtlCol="0">
            <a:spAutoFit/>
          </a:bodyPr>
          <a:lstStyle/>
          <a:p>
            <a:r>
              <a:rPr lang="en-US" dirty="0" smtClean="0"/>
              <a:t>August….sometime…</a:t>
            </a:r>
            <a:endParaRPr lang="en-US" dirty="0"/>
          </a:p>
        </p:txBody>
      </p:sp>
    </p:spTree>
    <p:extLst>
      <p:ext uri="{BB962C8B-B14F-4D97-AF65-F5344CB8AC3E}">
        <p14:creationId xmlns:p14="http://schemas.microsoft.com/office/powerpoint/2010/main" val="9352583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b="1" smtClean="0">
                <a:effectLst>
                  <a:outerShdw blurRad="38100" dist="38100" dir="2700000" algn="tl">
                    <a:srgbClr val="000000">
                      <a:alpha val="43137"/>
                    </a:srgbClr>
                  </a:outerShdw>
                </a:effectLst>
              </a:rPr>
              <a:t>Apps/WEB</a:t>
            </a:r>
            <a:endParaRPr lang="en-US" dirty="0"/>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r>
              <a:rPr lang="en-US" dirty="0" smtClean="0"/>
              <a:t>Ryan Christie</a:t>
            </a:r>
          </a:p>
        </p:txBody>
      </p:sp>
      <p:sp>
        <p:nvSpPr>
          <p:cNvPr id="5" name="TextBox 4"/>
          <p:cNvSpPr txBox="1"/>
          <p:nvPr/>
        </p:nvSpPr>
        <p:spPr>
          <a:xfrm>
            <a:off x="7942213" y="4617977"/>
            <a:ext cx="696685" cy="276999"/>
          </a:xfrm>
          <a:prstGeom prst="rect">
            <a:avLst/>
          </a:prstGeom>
          <a:noFill/>
        </p:spPr>
        <p:txBody>
          <a:bodyPr wrap="square" rtlCol="0">
            <a:spAutoFit/>
          </a:bodyPr>
          <a:lstStyle/>
          <a:p>
            <a:r>
              <a:rPr lang="en-US" sz="1200" dirty="0" smtClean="0"/>
              <a:t>#ISUCIT</a:t>
            </a:r>
            <a:endParaRPr lang="en-US" sz="1200" dirty="0"/>
          </a:p>
        </p:txBody>
      </p:sp>
      <p:pic>
        <p:nvPicPr>
          <p:cNvPr id="6" name="Picture 6" descr="Image result for image twitter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8817" y="4583141"/>
            <a:ext cx="369332" cy="369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78220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normAutofit/>
          </a:bodyPr>
          <a:lstStyle/>
          <a:p>
            <a:r>
              <a:rPr lang="en-US" dirty="0"/>
              <a:t>New </a:t>
            </a:r>
            <a:r>
              <a:rPr lang="en-US" dirty="0" smtClean="0"/>
              <a:t>Web Infrastructure</a:t>
            </a:r>
            <a:endParaRPr lang="en-US" dirty="0"/>
          </a:p>
        </p:txBody>
      </p:sp>
      <p:sp>
        <p:nvSpPr>
          <p:cNvPr id="3" name="Content Placeholder 2"/>
          <p:cNvSpPr>
            <a:spLocks noGrp="1"/>
          </p:cNvSpPr>
          <p:nvPr>
            <p:ph idx="1"/>
          </p:nvPr>
        </p:nvSpPr>
        <p:spPr>
          <a:xfrm>
            <a:off x="457200" y="1200151"/>
            <a:ext cx="4592648" cy="3394472"/>
          </a:xfrm>
        </p:spPr>
        <p:txBody>
          <a:bodyPr/>
          <a:lstStyle/>
          <a:p>
            <a:r>
              <a:rPr lang="en-US" dirty="0" smtClean="0"/>
              <a:t>HTTPS</a:t>
            </a:r>
          </a:p>
          <a:p>
            <a:r>
              <a:rPr lang="en-US" dirty="0" smtClean="0"/>
              <a:t>All (~100) OU Managed sites</a:t>
            </a:r>
          </a:p>
          <a:p>
            <a:r>
              <a:rPr lang="en-US" dirty="0" smtClean="0"/>
              <a:t>Handful Remain</a:t>
            </a:r>
            <a:endParaRPr lang="en-US" dirty="0"/>
          </a:p>
        </p:txBody>
      </p:sp>
      <p:pic>
        <p:nvPicPr>
          <p:cNvPr id="1028"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8023" y="1063229"/>
            <a:ext cx="3518777" cy="19207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chrome htt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8023" y="3050126"/>
            <a:ext cx="3518777" cy="1765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73695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dirty="0"/>
              <a:t>New Web Infrastructure</a:t>
            </a:r>
          </a:p>
        </p:txBody>
      </p:sp>
      <p:pic>
        <p:nvPicPr>
          <p:cNvPr id="6" name="Picture 5"/>
          <p:cNvPicPr>
            <a:picLocks noChangeAspect="1"/>
          </p:cNvPicPr>
          <p:nvPr/>
        </p:nvPicPr>
        <p:blipFill>
          <a:blip r:embed="rId3"/>
          <a:stretch>
            <a:fillRect/>
          </a:stretch>
        </p:blipFill>
        <p:spPr>
          <a:xfrm>
            <a:off x="4677000" y="1200151"/>
            <a:ext cx="3665527" cy="3556758"/>
          </a:xfrm>
          <a:prstGeom prst="rect">
            <a:avLst/>
          </a:prstGeom>
        </p:spPr>
      </p:pic>
      <p:pic>
        <p:nvPicPr>
          <p:cNvPr id="7" name="Picture 6"/>
          <p:cNvPicPr>
            <a:picLocks noChangeAspect="1"/>
          </p:cNvPicPr>
          <p:nvPr/>
        </p:nvPicPr>
        <p:blipFill>
          <a:blip r:embed="rId4"/>
          <a:stretch>
            <a:fillRect/>
          </a:stretch>
        </p:blipFill>
        <p:spPr>
          <a:xfrm>
            <a:off x="560720" y="2537894"/>
            <a:ext cx="3595094" cy="1391466"/>
          </a:xfrm>
          <a:prstGeom prst="rect">
            <a:avLst/>
          </a:prstGeom>
        </p:spPr>
      </p:pic>
      <p:pic>
        <p:nvPicPr>
          <p:cNvPr id="2056" name="Picture 8" descr="https://www.fullstackpython.com/img/logos/ansible-wid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161" y="1323754"/>
            <a:ext cx="3018394" cy="879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81884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457200" y="205979"/>
            <a:ext cx="4267415" cy="2816855"/>
          </a:xfrm>
          <a:prstGeom prst="rect">
            <a:avLst/>
          </a:prstGeom>
        </p:spPr>
      </p:pic>
      <p:pic>
        <p:nvPicPr>
          <p:cNvPr id="7" name="Picture 6"/>
          <p:cNvPicPr>
            <a:picLocks noChangeAspect="1"/>
          </p:cNvPicPr>
          <p:nvPr/>
        </p:nvPicPr>
        <p:blipFill>
          <a:blip r:embed="rId3"/>
          <a:stretch>
            <a:fillRect/>
          </a:stretch>
        </p:blipFill>
        <p:spPr>
          <a:xfrm>
            <a:off x="4724615" y="259790"/>
            <a:ext cx="4162848" cy="2885030"/>
          </a:xfrm>
          <a:prstGeom prst="rect">
            <a:avLst/>
          </a:prstGeom>
        </p:spPr>
      </p:pic>
      <p:pic>
        <p:nvPicPr>
          <p:cNvPr id="5" name="Content Placeholder 4"/>
          <p:cNvPicPr>
            <a:picLocks noGrp="1" noChangeAspect="1"/>
          </p:cNvPicPr>
          <p:nvPr>
            <p:ph idx="1"/>
          </p:nvPr>
        </p:nvPicPr>
        <p:blipFill>
          <a:blip r:embed="rId4"/>
          <a:stretch>
            <a:fillRect/>
          </a:stretch>
        </p:blipFill>
        <p:spPr>
          <a:xfrm>
            <a:off x="1816519" y="3266805"/>
            <a:ext cx="3912108" cy="1527998"/>
          </a:xfrm>
          <a:prstGeom prst="rect">
            <a:avLst/>
          </a:prstGeom>
        </p:spPr>
      </p:pic>
    </p:spTree>
    <p:extLst>
      <p:ext uri="{BB962C8B-B14F-4D97-AF65-F5344CB8AC3E}">
        <p14:creationId xmlns:p14="http://schemas.microsoft.com/office/powerpoint/2010/main" val="311826917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dirty="0"/>
              <a:t>New Web Infrastructure</a:t>
            </a:r>
          </a:p>
        </p:txBody>
      </p:sp>
      <p:pic>
        <p:nvPicPr>
          <p:cNvPr id="2052" name="Picture 4" descr="Image result for appopt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142" y="2482416"/>
            <a:ext cx="2432972" cy="8299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4338055" y="1425758"/>
            <a:ext cx="4348745" cy="2943257"/>
          </a:xfrm>
          <a:prstGeom prst="rect">
            <a:avLst/>
          </a:prstGeom>
        </p:spPr>
      </p:pic>
    </p:spTree>
    <p:extLst>
      <p:ext uri="{BB962C8B-B14F-4D97-AF65-F5344CB8AC3E}">
        <p14:creationId xmlns:p14="http://schemas.microsoft.com/office/powerpoint/2010/main" val="327169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a:t>Application Performance </a:t>
            </a:r>
            <a:r>
              <a:rPr lang="en-US" dirty="0" smtClean="0"/>
              <a:t>Monitoring</a:t>
            </a:r>
            <a:endParaRPr lang="en-US" dirty="0"/>
          </a:p>
        </p:txBody>
      </p:sp>
      <p:pic>
        <p:nvPicPr>
          <p:cNvPr id="7" name="Picture 6"/>
          <p:cNvPicPr>
            <a:picLocks noChangeAspect="1"/>
          </p:cNvPicPr>
          <p:nvPr/>
        </p:nvPicPr>
        <p:blipFill>
          <a:blip r:embed="rId2"/>
          <a:stretch>
            <a:fillRect/>
          </a:stretch>
        </p:blipFill>
        <p:spPr>
          <a:xfrm>
            <a:off x="1310728" y="1203645"/>
            <a:ext cx="6522544" cy="3498744"/>
          </a:xfrm>
          <a:prstGeom prst="rect">
            <a:avLst/>
          </a:prstGeom>
        </p:spPr>
      </p:pic>
      <p:pic>
        <p:nvPicPr>
          <p:cNvPr id="8" name="Picture 7"/>
          <p:cNvPicPr>
            <a:picLocks noChangeAspect="1"/>
          </p:cNvPicPr>
          <p:nvPr/>
        </p:nvPicPr>
        <p:blipFill>
          <a:blip r:embed="rId3"/>
          <a:stretch>
            <a:fillRect/>
          </a:stretch>
        </p:blipFill>
        <p:spPr>
          <a:xfrm>
            <a:off x="4695198" y="3241066"/>
            <a:ext cx="3027058" cy="762020"/>
          </a:xfrm>
          <a:prstGeom prst="rect">
            <a:avLst/>
          </a:prstGeom>
        </p:spPr>
      </p:pic>
    </p:spTree>
    <p:extLst>
      <p:ext uri="{BB962C8B-B14F-4D97-AF65-F5344CB8AC3E}">
        <p14:creationId xmlns:p14="http://schemas.microsoft.com/office/powerpoint/2010/main" val="381343538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Homepage and next template</a:t>
            </a:r>
            <a:endParaRPr lang="en-US" dirty="0"/>
          </a:p>
        </p:txBody>
      </p:sp>
      <p:sp>
        <p:nvSpPr>
          <p:cNvPr id="5" name="Content Placeholder 4"/>
          <p:cNvSpPr>
            <a:spLocks noGrp="1"/>
          </p:cNvSpPr>
          <p:nvPr>
            <p:ph idx="1"/>
          </p:nvPr>
        </p:nvSpPr>
        <p:spPr>
          <a:xfrm>
            <a:off x="457200" y="1200151"/>
            <a:ext cx="3560261" cy="3394472"/>
          </a:xfrm>
        </p:spPr>
        <p:txBody>
          <a:bodyPr>
            <a:normAutofit/>
          </a:bodyPr>
          <a:lstStyle/>
          <a:p>
            <a:r>
              <a:rPr lang="en-US" sz="1800" dirty="0" smtClean="0"/>
              <a:t>Increased prospective student focus</a:t>
            </a:r>
          </a:p>
          <a:p>
            <a:r>
              <a:rPr lang="en-US" sz="1800" dirty="0" smtClean="0"/>
              <a:t>More visual and fast loading</a:t>
            </a:r>
          </a:p>
          <a:p>
            <a:r>
              <a:rPr lang="en-US" sz="1800" dirty="0" smtClean="0"/>
              <a:t>Admissions NOW part of the homepage</a:t>
            </a:r>
          </a:p>
          <a:p>
            <a:r>
              <a:rPr lang="en-US" sz="1800" dirty="0" smtClean="0"/>
              <a:t>Evaluating adding additional prospective focused sites </a:t>
            </a:r>
          </a:p>
          <a:p>
            <a:r>
              <a:rPr lang="en-US" sz="1800" dirty="0" smtClean="0"/>
              <a:t>New v4 template coming soon</a:t>
            </a:r>
          </a:p>
          <a:p>
            <a:pPr lvl="1"/>
            <a:r>
              <a:rPr lang="en-US" sz="1400" dirty="0" smtClean="0"/>
              <a:t>Borrowing from homepage and MY</a:t>
            </a:r>
          </a:p>
          <a:p>
            <a:pPr lvl="1"/>
            <a:r>
              <a:rPr lang="en-US" sz="1400" dirty="0" smtClean="0"/>
              <a:t>Full width / highly visual</a:t>
            </a:r>
          </a:p>
          <a:p>
            <a:pPr lvl="1"/>
            <a:r>
              <a:rPr lang="en-US" sz="1400" dirty="0" smtClean="0"/>
              <a:t>New content architecture strategy</a:t>
            </a:r>
            <a:endParaRPr lang="en-US" sz="1400" dirty="0"/>
          </a:p>
        </p:txBody>
      </p:sp>
      <p:pic>
        <p:nvPicPr>
          <p:cNvPr id="3" name="Picture 2"/>
          <p:cNvPicPr>
            <a:picLocks noChangeAspect="1"/>
          </p:cNvPicPr>
          <p:nvPr/>
        </p:nvPicPr>
        <p:blipFill>
          <a:blip r:embed="rId2"/>
          <a:stretch>
            <a:fillRect/>
          </a:stretch>
        </p:blipFill>
        <p:spPr>
          <a:xfrm>
            <a:off x="4194932" y="1063229"/>
            <a:ext cx="4621653" cy="3510116"/>
          </a:xfrm>
          <a:prstGeom prst="rect">
            <a:avLst/>
          </a:prstGeom>
        </p:spPr>
      </p:pic>
    </p:spTree>
    <p:extLst>
      <p:ext uri="{BB962C8B-B14F-4D97-AF65-F5344CB8AC3E}">
        <p14:creationId xmlns:p14="http://schemas.microsoft.com/office/powerpoint/2010/main" val="193677351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dirty="0"/>
              <a:t>New </a:t>
            </a:r>
            <a:r>
              <a:rPr lang="en-US" dirty="0" smtClean="0"/>
              <a:t>MY</a:t>
            </a:r>
            <a:endParaRPr lang="en-US" dirty="0"/>
          </a:p>
        </p:txBody>
      </p:sp>
      <p:pic>
        <p:nvPicPr>
          <p:cNvPr id="8" name="Picture 7"/>
          <p:cNvPicPr>
            <a:picLocks noChangeAspect="1"/>
          </p:cNvPicPr>
          <p:nvPr/>
        </p:nvPicPr>
        <p:blipFill>
          <a:blip r:embed="rId3"/>
          <a:stretch>
            <a:fillRect/>
          </a:stretch>
        </p:blipFill>
        <p:spPr>
          <a:xfrm>
            <a:off x="1617142" y="1063229"/>
            <a:ext cx="5903912" cy="3221717"/>
          </a:xfrm>
          <a:prstGeom prst="rect">
            <a:avLst/>
          </a:prstGeom>
        </p:spPr>
      </p:pic>
    </p:spTree>
    <p:extLst>
      <p:ext uri="{BB962C8B-B14F-4D97-AF65-F5344CB8AC3E}">
        <p14:creationId xmlns:p14="http://schemas.microsoft.com/office/powerpoint/2010/main" val="10001407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CIT 2018 – MVP Award</a:t>
            </a:r>
            <a:endParaRPr lang="en-US" b="1" dirty="0">
              <a:effectLst>
                <a:outerShdw blurRad="38100" dist="38100" dir="2700000" algn="tl">
                  <a:srgbClr val="000000">
                    <a:alpha val="43137"/>
                  </a:srgbClr>
                </a:outerShdw>
              </a:effectLst>
            </a:endParaRPr>
          </a:p>
        </p:txBody>
      </p:sp>
      <p:sp>
        <p:nvSpPr>
          <p:cNvPr id="5" name="TextBox 4"/>
          <p:cNvSpPr txBox="1"/>
          <p:nvPr/>
        </p:nvSpPr>
        <p:spPr>
          <a:xfrm>
            <a:off x="7942213" y="4617977"/>
            <a:ext cx="696685" cy="276999"/>
          </a:xfrm>
          <a:prstGeom prst="rect">
            <a:avLst/>
          </a:prstGeom>
          <a:noFill/>
        </p:spPr>
        <p:txBody>
          <a:bodyPr wrap="square" rtlCol="0">
            <a:spAutoFit/>
          </a:bodyPr>
          <a:lstStyle/>
          <a:p>
            <a:r>
              <a:rPr lang="en-US" sz="1200" dirty="0" smtClean="0"/>
              <a:t>#ISUCIT</a:t>
            </a:r>
            <a:endParaRPr lang="en-US" sz="1200" dirty="0"/>
          </a:p>
        </p:txBody>
      </p:sp>
      <p:pic>
        <p:nvPicPr>
          <p:cNvPr id="6" name="Picture 6" descr="Image result for image twitter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8817" y="4583141"/>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343" y="851226"/>
            <a:ext cx="5210175" cy="3385214"/>
          </a:xfrm>
          <a:prstGeom prst="rect">
            <a:avLst/>
          </a:prstGeom>
        </p:spPr>
      </p:pic>
    </p:spTree>
    <p:extLst>
      <p:ext uri="{BB962C8B-B14F-4D97-AF65-F5344CB8AC3E}">
        <p14:creationId xmlns:p14="http://schemas.microsoft.com/office/powerpoint/2010/main" val="91166900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a:xfrm>
            <a:off x="158750" y="1864989"/>
            <a:ext cx="8229600" cy="857250"/>
          </a:xfrm>
        </p:spPr>
        <p:txBody>
          <a:bodyPr/>
          <a:lstStyle/>
          <a:p>
            <a:r>
              <a:rPr lang="en-US" dirty="0" smtClean="0"/>
              <a:t>MY Stack</a:t>
            </a:r>
            <a:endParaRPr lang="en-US" dirty="0"/>
          </a:p>
        </p:txBody>
      </p:sp>
      <p:pic>
        <p:nvPicPr>
          <p:cNvPr id="10242" name="Picture 2" descr="Image result for red hat linu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7835" y="3557886"/>
            <a:ext cx="2422525" cy="781643"/>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Image result for red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0299" y="2374342"/>
            <a:ext cx="1304925" cy="1101561"/>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Image result for oracle databas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786" y="1311113"/>
            <a:ext cx="2016125" cy="714045"/>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Image result for nginx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6007098" y="2973186"/>
            <a:ext cx="2740025" cy="630294"/>
          </a:xfrm>
          <a:prstGeom prst="rect">
            <a:avLst/>
          </a:prstGeom>
          <a:noFill/>
          <a:extLst>
            <a:ext uri="{909E8E84-426E-40DD-AFC4-6F175D3DCCD1}">
              <a14:hiddenFill xmlns:a14="http://schemas.microsoft.com/office/drawing/2010/main">
                <a:solidFill>
                  <a:srgbClr val="FFFFFF"/>
                </a:solidFill>
              </a14:hiddenFill>
            </a:ext>
          </a:extLst>
        </p:spPr>
      </p:pic>
      <p:pic>
        <p:nvPicPr>
          <p:cNvPr id="10258" name="Picture 18" descr="https://upload.wikimedia.org/wikipedia/commons/thumb/2/27/PHP-logo.svg/711px-PHP-logo.svg.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89723" y="2043650"/>
            <a:ext cx="1416050" cy="7647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8"/>
          <a:stretch>
            <a:fillRect/>
          </a:stretch>
        </p:blipFill>
        <p:spPr>
          <a:xfrm>
            <a:off x="6359523" y="1311113"/>
            <a:ext cx="2076450" cy="534738"/>
          </a:xfrm>
          <a:prstGeom prst="rect">
            <a:avLst/>
          </a:prstGeom>
        </p:spPr>
      </p:pic>
      <p:pic>
        <p:nvPicPr>
          <p:cNvPr id="10260" name="Picture 20" descr="https://emoji.slack-edge.com/T025Q1TLB/jordan/e09cf6c0e202792a.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63950" y="168112"/>
            <a:ext cx="1219200" cy="1219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157810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dirty="0"/>
              <a:t>New </a:t>
            </a:r>
            <a:r>
              <a:rPr lang="en-US" dirty="0" smtClean="0"/>
              <a:t>Tech and Collaboration</a:t>
            </a:r>
            <a:endParaRPr lang="en-US" dirty="0"/>
          </a:p>
        </p:txBody>
      </p:sp>
      <p:pic>
        <p:nvPicPr>
          <p:cNvPr id="7170" name="Picture 2" descr="https://cdn.vox-cdn.com/thumbor/fbrTLtxuP2D29o8VJUaE-u3NKfU=/0x0:792x613/1200x800/filters:focal(300x237:426x363)/cdn.vox-cdn.com/uploads/chorus_image/image/59850273/Docker_logo_011.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036" y="1197420"/>
            <a:ext cx="1485740" cy="99049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jenki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1193" y="3128274"/>
            <a:ext cx="1278192" cy="127819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gitlab">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693" y="2571750"/>
            <a:ext cx="1798328" cy="638407"/>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Image result for macboo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26892" y="917902"/>
            <a:ext cx="1943694" cy="1093621"/>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https://encrypted-tbn0.gstatic.com/images?q=tbn:ANd9GcRgVeUwqpBDRNMBNa4pPn2Jh8Dtyef0oAtBa1mBRI3WD4l7mTA2Y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35310" y="2276788"/>
            <a:ext cx="1639883" cy="1228330"/>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https://etechroom.com/wp-content/uploads/2017/11/Linux-Mint-hom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65465" y="3881499"/>
            <a:ext cx="1866547" cy="10499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0"/>
          <a:stretch>
            <a:fillRect/>
          </a:stretch>
        </p:blipFill>
        <p:spPr>
          <a:xfrm>
            <a:off x="2800320" y="2118615"/>
            <a:ext cx="3195637" cy="1544676"/>
          </a:xfrm>
          <a:prstGeom prst="rect">
            <a:avLst/>
          </a:prstGeom>
        </p:spPr>
      </p:pic>
    </p:spTree>
    <p:extLst>
      <p:ext uri="{BB962C8B-B14F-4D97-AF65-F5344CB8AC3E}">
        <p14:creationId xmlns:p14="http://schemas.microsoft.com/office/powerpoint/2010/main" val="1687948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dirty="0" err="1" smtClean="0"/>
              <a:t>iPeople</a:t>
            </a:r>
            <a:r>
              <a:rPr lang="en-US" dirty="0" smtClean="0"/>
              <a:t> &amp; Campus Solutions</a:t>
            </a:r>
            <a:endParaRPr lang="en-US" dirty="0"/>
          </a:p>
        </p:txBody>
      </p:sp>
      <p:sp>
        <p:nvSpPr>
          <p:cNvPr id="3" name="Content Placeholder 2"/>
          <p:cNvSpPr>
            <a:spLocks noGrp="1"/>
          </p:cNvSpPr>
          <p:nvPr>
            <p:ph idx="1"/>
          </p:nvPr>
        </p:nvSpPr>
        <p:spPr>
          <a:xfrm>
            <a:off x="457200" y="1200151"/>
            <a:ext cx="3746500" cy="3394472"/>
          </a:xfrm>
        </p:spPr>
        <p:txBody>
          <a:bodyPr>
            <a:normAutofit/>
          </a:bodyPr>
          <a:lstStyle/>
          <a:p>
            <a:r>
              <a:rPr lang="en-US" sz="2400" dirty="0" smtClean="0"/>
              <a:t>Fluid tiles</a:t>
            </a:r>
          </a:p>
          <a:p>
            <a:r>
              <a:rPr lang="en-US" sz="2400" dirty="0" smtClean="0"/>
              <a:t>Better My integration</a:t>
            </a:r>
          </a:p>
          <a:p>
            <a:r>
              <a:rPr lang="en-US" sz="2400" dirty="0" smtClean="0"/>
              <a:t>New customizations</a:t>
            </a:r>
          </a:p>
          <a:p>
            <a:r>
              <a:rPr lang="en-US" sz="2400" dirty="0"/>
              <a:t>Academic Advisor experience in CS </a:t>
            </a:r>
            <a:r>
              <a:rPr lang="en-US" sz="2400" dirty="0" smtClean="0"/>
              <a:t>changed</a:t>
            </a:r>
            <a:endParaRPr lang="en-US" sz="2400" dirty="0"/>
          </a:p>
        </p:txBody>
      </p:sp>
      <p:pic>
        <p:nvPicPr>
          <p:cNvPr id="6" name="Picture 5"/>
          <p:cNvPicPr>
            <a:picLocks noChangeAspect="1"/>
          </p:cNvPicPr>
          <p:nvPr/>
        </p:nvPicPr>
        <p:blipFill>
          <a:blip r:embed="rId3"/>
          <a:stretch>
            <a:fillRect/>
          </a:stretch>
        </p:blipFill>
        <p:spPr>
          <a:xfrm>
            <a:off x="4379405" y="1200151"/>
            <a:ext cx="4583087" cy="2867026"/>
          </a:xfrm>
          <a:prstGeom prst="rect">
            <a:avLst/>
          </a:prstGeom>
        </p:spPr>
      </p:pic>
    </p:spTree>
    <p:extLst>
      <p:ext uri="{BB962C8B-B14F-4D97-AF65-F5344CB8AC3E}">
        <p14:creationId xmlns:p14="http://schemas.microsoft.com/office/powerpoint/2010/main" val="284702309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dirty="0" err="1" smtClean="0"/>
              <a:t>Reggienet</a:t>
            </a:r>
            <a:endParaRPr lang="en-US" dirty="0"/>
          </a:p>
        </p:txBody>
      </p:sp>
      <p:sp>
        <p:nvSpPr>
          <p:cNvPr id="3" name="Content Placeholder 2"/>
          <p:cNvSpPr>
            <a:spLocks noGrp="1"/>
          </p:cNvSpPr>
          <p:nvPr>
            <p:ph idx="1"/>
          </p:nvPr>
        </p:nvSpPr>
        <p:spPr>
          <a:xfrm>
            <a:off x="457200" y="1432918"/>
            <a:ext cx="8229600" cy="3394472"/>
          </a:xfrm>
        </p:spPr>
        <p:txBody>
          <a:bodyPr/>
          <a:lstStyle/>
          <a:p>
            <a:r>
              <a:rPr lang="en-US" dirty="0" smtClean="0"/>
              <a:t>Recently upgraded</a:t>
            </a:r>
          </a:p>
          <a:p>
            <a:endParaRPr lang="en-US" dirty="0" smtClean="0"/>
          </a:p>
          <a:p>
            <a:r>
              <a:rPr lang="en-US" dirty="0" smtClean="0"/>
              <a:t>Now with more</a:t>
            </a:r>
          </a:p>
          <a:p>
            <a:r>
              <a:rPr lang="en-US" dirty="0" smtClean="0"/>
              <a:t>May have some anomalies…put in tickets</a:t>
            </a:r>
          </a:p>
          <a:p>
            <a:r>
              <a:rPr lang="en-US" dirty="0" smtClean="0"/>
              <a:t>Looking for feedback </a:t>
            </a:r>
          </a:p>
        </p:txBody>
      </p:sp>
      <p:pic>
        <p:nvPicPr>
          <p:cNvPr id="6" name="Picture 5"/>
          <p:cNvPicPr>
            <a:picLocks noChangeAspect="1"/>
          </p:cNvPicPr>
          <p:nvPr/>
        </p:nvPicPr>
        <p:blipFill>
          <a:blip r:embed="rId3"/>
          <a:stretch>
            <a:fillRect/>
          </a:stretch>
        </p:blipFill>
        <p:spPr>
          <a:xfrm>
            <a:off x="3102248" y="301229"/>
            <a:ext cx="2933700" cy="666750"/>
          </a:xfrm>
          <a:prstGeom prst="rect">
            <a:avLst/>
          </a:prstGeom>
        </p:spPr>
      </p:pic>
      <p:pic>
        <p:nvPicPr>
          <p:cNvPr id="13316" name="Picture 4" descr="Image result for zo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4725" y="2164954"/>
            <a:ext cx="952500"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94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316"/>
                                        </p:tgtEl>
                                        <p:attrNameLst>
                                          <p:attrName>style.visibility</p:attrName>
                                        </p:attrNameLst>
                                      </p:cBhvr>
                                      <p:to>
                                        <p:strVal val="visible"/>
                                      </p:to>
                                    </p:set>
                                    <p:anim calcmode="lin" valueType="num">
                                      <p:cBhvr>
                                        <p:cTn id="7" dur="500" fill="hold"/>
                                        <p:tgtEl>
                                          <p:spTgt spid="13316"/>
                                        </p:tgtEl>
                                        <p:attrNameLst>
                                          <p:attrName>ppt_w</p:attrName>
                                        </p:attrNameLst>
                                      </p:cBhvr>
                                      <p:tavLst>
                                        <p:tav tm="0">
                                          <p:val>
                                            <p:fltVal val="0"/>
                                          </p:val>
                                        </p:tav>
                                        <p:tav tm="100000">
                                          <p:val>
                                            <p:strVal val="#ppt_w"/>
                                          </p:val>
                                        </p:tav>
                                      </p:tavLst>
                                    </p:anim>
                                    <p:anim calcmode="lin" valueType="num">
                                      <p:cBhvr>
                                        <p:cTn id="8" dur="500" fill="hold"/>
                                        <p:tgtEl>
                                          <p:spTgt spid="13316"/>
                                        </p:tgtEl>
                                        <p:attrNameLst>
                                          <p:attrName>ppt_h</p:attrName>
                                        </p:attrNameLst>
                                      </p:cBhvr>
                                      <p:tavLst>
                                        <p:tav tm="0">
                                          <p:val>
                                            <p:fltVal val="0"/>
                                          </p:val>
                                        </p:tav>
                                        <p:tav tm="100000">
                                          <p:val>
                                            <p:strVal val="#ppt_h"/>
                                          </p:val>
                                        </p:tav>
                                      </p:tavLst>
                                    </p:anim>
                                    <p:animEffect transition="in" filter="fade">
                                      <p:cBhvr>
                                        <p:cTn id="9" dur="500"/>
                                        <p:tgtEl>
                                          <p:spTgt spid="13316"/>
                                        </p:tgtEl>
                                      </p:cBhvr>
                                    </p:animEffect>
                                  </p:childTnLst>
                                </p:cTn>
                              </p:par>
                            </p:childTnLst>
                          </p:cTn>
                        </p:par>
                        <p:par>
                          <p:cTn id="10" fill="hold">
                            <p:stCondLst>
                              <p:cond delay="500"/>
                            </p:stCondLst>
                            <p:childTnLst>
                              <p:par>
                                <p:cTn id="11" presetID="2" presetClass="exit" presetSubtype="6" fill="hold" nodeType="afterEffect">
                                  <p:stCondLst>
                                    <p:cond delay="0"/>
                                  </p:stCondLst>
                                  <p:childTnLst>
                                    <p:anim calcmode="lin" valueType="num">
                                      <p:cBhvr additive="base">
                                        <p:cTn id="12" dur="500"/>
                                        <p:tgtEl>
                                          <p:spTgt spid="13316"/>
                                        </p:tgtEl>
                                        <p:attrNameLst>
                                          <p:attrName>ppt_x</p:attrName>
                                        </p:attrNameLst>
                                      </p:cBhvr>
                                      <p:tavLst>
                                        <p:tav tm="0">
                                          <p:val>
                                            <p:strVal val="ppt_x"/>
                                          </p:val>
                                        </p:tav>
                                        <p:tav tm="100000">
                                          <p:val>
                                            <p:strVal val="1+ppt_w/2"/>
                                          </p:val>
                                        </p:tav>
                                      </p:tavLst>
                                    </p:anim>
                                    <p:anim calcmode="lin" valueType="num">
                                      <p:cBhvr additive="base">
                                        <p:cTn id="13" dur="500"/>
                                        <p:tgtEl>
                                          <p:spTgt spid="13316"/>
                                        </p:tgtEl>
                                        <p:attrNameLst>
                                          <p:attrName>ppt_y</p:attrName>
                                        </p:attrNameLst>
                                      </p:cBhvr>
                                      <p:tavLst>
                                        <p:tav tm="0">
                                          <p:val>
                                            <p:strVal val="ppt_y"/>
                                          </p:val>
                                        </p:tav>
                                        <p:tav tm="100000">
                                          <p:val>
                                            <p:strVal val="1+ppt_h/2"/>
                                          </p:val>
                                        </p:tav>
                                      </p:tavLst>
                                    </p:anim>
                                    <p:set>
                                      <p:cBhvr>
                                        <p:cTn id="14" dur="1" fill="hold">
                                          <p:stCondLst>
                                            <p:cond delay="499"/>
                                          </p:stCondLst>
                                        </p:cTn>
                                        <p:tgtEl>
                                          <p:spTgt spid="13316"/>
                                        </p:tgtEl>
                                        <p:attrNameLst>
                                          <p:attrName>style.visibility</p:attrName>
                                        </p:attrNameLst>
                                      </p:cBhvr>
                                      <p:to>
                                        <p:strVal val="hidden"/>
                                      </p:to>
                                    </p:set>
                                  </p:childTnLst>
                                </p:cTn>
                              </p:par>
                            </p:childTnLst>
                          </p:cTn>
                        </p:par>
                        <p:par>
                          <p:cTn id="15" fill="hold">
                            <p:stCondLst>
                              <p:cond delay="1000"/>
                            </p:stCondLst>
                            <p:childTnLst>
                              <p:par>
                                <p:cTn id="16" presetID="26" presetClass="entr" presetSubtype="0" fill="hold" nodeType="afterEffect">
                                  <p:stCondLst>
                                    <p:cond delay="0"/>
                                  </p:stCondLst>
                                  <p:childTnLst>
                                    <p:set>
                                      <p:cBhvr>
                                        <p:cTn id="17" dur="1" fill="hold">
                                          <p:stCondLst>
                                            <p:cond delay="0"/>
                                          </p:stCondLst>
                                        </p:cTn>
                                        <p:tgtEl>
                                          <p:spTgt spid="13316"/>
                                        </p:tgtEl>
                                        <p:attrNameLst>
                                          <p:attrName>style.visibility</p:attrName>
                                        </p:attrNameLst>
                                      </p:cBhvr>
                                      <p:to>
                                        <p:strVal val="visible"/>
                                      </p:to>
                                    </p:set>
                                    <p:animEffect transition="in" filter="wipe(down)">
                                      <p:cBhvr>
                                        <p:cTn id="18" dur="580">
                                          <p:stCondLst>
                                            <p:cond delay="0"/>
                                          </p:stCondLst>
                                        </p:cTn>
                                        <p:tgtEl>
                                          <p:spTgt spid="13316"/>
                                        </p:tgtEl>
                                      </p:cBhvr>
                                    </p:animEffect>
                                    <p:anim calcmode="lin" valueType="num">
                                      <p:cBhvr>
                                        <p:cTn id="19" dur="1822" tmFilter="0,0; 0.14,0.36; 0.43,0.73; 0.71,0.91; 1.0,1.0">
                                          <p:stCondLst>
                                            <p:cond delay="0"/>
                                          </p:stCondLst>
                                        </p:cTn>
                                        <p:tgtEl>
                                          <p:spTgt spid="13316"/>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3316"/>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3316"/>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3316"/>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3316"/>
                                        </p:tgtEl>
                                        <p:attrNameLst>
                                          <p:attrName>ppt_y</p:attrName>
                                        </p:attrNameLst>
                                      </p:cBhvr>
                                      <p:tavLst>
                                        <p:tav tm="0" fmla="#ppt_y-sin(pi*$)/81">
                                          <p:val>
                                            <p:fltVal val="0"/>
                                          </p:val>
                                        </p:tav>
                                        <p:tav tm="100000">
                                          <p:val>
                                            <p:fltVal val="1"/>
                                          </p:val>
                                        </p:tav>
                                      </p:tavLst>
                                    </p:anim>
                                    <p:animScale>
                                      <p:cBhvr>
                                        <p:cTn id="24" dur="26">
                                          <p:stCondLst>
                                            <p:cond delay="650"/>
                                          </p:stCondLst>
                                        </p:cTn>
                                        <p:tgtEl>
                                          <p:spTgt spid="13316"/>
                                        </p:tgtEl>
                                      </p:cBhvr>
                                      <p:to x="100000" y="60000"/>
                                    </p:animScale>
                                    <p:animScale>
                                      <p:cBhvr>
                                        <p:cTn id="25" dur="166" decel="50000">
                                          <p:stCondLst>
                                            <p:cond delay="676"/>
                                          </p:stCondLst>
                                        </p:cTn>
                                        <p:tgtEl>
                                          <p:spTgt spid="13316"/>
                                        </p:tgtEl>
                                      </p:cBhvr>
                                      <p:to x="100000" y="100000"/>
                                    </p:animScale>
                                    <p:animScale>
                                      <p:cBhvr>
                                        <p:cTn id="26" dur="26">
                                          <p:stCondLst>
                                            <p:cond delay="1312"/>
                                          </p:stCondLst>
                                        </p:cTn>
                                        <p:tgtEl>
                                          <p:spTgt spid="13316"/>
                                        </p:tgtEl>
                                      </p:cBhvr>
                                      <p:to x="100000" y="80000"/>
                                    </p:animScale>
                                    <p:animScale>
                                      <p:cBhvr>
                                        <p:cTn id="27" dur="166" decel="50000">
                                          <p:stCondLst>
                                            <p:cond delay="1338"/>
                                          </p:stCondLst>
                                        </p:cTn>
                                        <p:tgtEl>
                                          <p:spTgt spid="13316"/>
                                        </p:tgtEl>
                                      </p:cBhvr>
                                      <p:to x="100000" y="100000"/>
                                    </p:animScale>
                                    <p:animScale>
                                      <p:cBhvr>
                                        <p:cTn id="28" dur="26">
                                          <p:stCondLst>
                                            <p:cond delay="1642"/>
                                          </p:stCondLst>
                                        </p:cTn>
                                        <p:tgtEl>
                                          <p:spTgt spid="13316"/>
                                        </p:tgtEl>
                                      </p:cBhvr>
                                      <p:to x="100000" y="90000"/>
                                    </p:animScale>
                                    <p:animScale>
                                      <p:cBhvr>
                                        <p:cTn id="29" dur="166" decel="50000">
                                          <p:stCondLst>
                                            <p:cond delay="1668"/>
                                          </p:stCondLst>
                                        </p:cTn>
                                        <p:tgtEl>
                                          <p:spTgt spid="13316"/>
                                        </p:tgtEl>
                                      </p:cBhvr>
                                      <p:to x="100000" y="100000"/>
                                    </p:animScale>
                                    <p:animScale>
                                      <p:cBhvr>
                                        <p:cTn id="30" dur="26">
                                          <p:stCondLst>
                                            <p:cond delay="1808"/>
                                          </p:stCondLst>
                                        </p:cTn>
                                        <p:tgtEl>
                                          <p:spTgt spid="13316"/>
                                        </p:tgtEl>
                                      </p:cBhvr>
                                      <p:to x="100000" y="95000"/>
                                    </p:animScale>
                                    <p:animScale>
                                      <p:cBhvr>
                                        <p:cTn id="31" dur="166" decel="50000">
                                          <p:stCondLst>
                                            <p:cond delay="1834"/>
                                          </p:stCondLst>
                                        </p:cTn>
                                        <p:tgtEl>
                                          <p:spTgt spid="133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dirty="0"/>
              <a:t>Campus </a:t>
            </a:r>
            <a:r>
              <a:rPr lang="en-US" dirty="0" err="1"/>
              <a:t>OneCard</a:t>
            </a:r>
            <a:r>
              <a:rPr lang="en-US" dirty="0"/>
              <a:t> Solution</a:t>
            </a:r>
          </a:p>
        </p:txBody>
      </p:sp>
      <p:sp>
        <p:nvSpPr>
          <p:cNvPr id="3" name="Content Placeholder 2"/>
          <p:cNvSpPr>
            <a:spLocks noGrp="1"/>
          </p:cNvSpPr>
          <p:nvPr>
            <p:ph idx="1"/>
          </p:nvPr>
        </p:nvSpPr>
        <p:spPr>
          <a:xfrm>
            <a:off x="457200" y="1200151"/>
            <a:ext cx="8229600" cy="3394472"/>
          </a:xfrm>
        </p:spPr>
        <p:txBody>
          <a:bodyPr>
            <a:normAutofit/>
          </a:bodyPr>
          <a:lstStyle/>
          <a:p>
            <a:r>
              <a:rPr lang="en-US" sz="2400" dirty="0" smtClean="0"/>
              <a:t>Fun fact: </a:t>
            </a:r>
            <a:r>
              <a:rPr lang="en-US" sz="2400" dirty="0"/>
              <a:t>Today there are </a:t>
            </a:r>
            <a:r>
              <a:rPr lang="en-US" sz="2400" dirty="0" smtClean="0"/>
              <a:t>several ID variants in use</a:t>
            </a:r>
          </a:p>
          <a:p>
            <a:r>
              <a:rPr lang="en-US" sz="2400" dirty="0" smtClean="0"/>
              <a:t>Working </a:t>
            </a:r>
            <a:r>
              <a:rPr lang="en-US" sz="2400" dirty="0"/>
              <a:t>with Facilities and the Card Office and Office of Identify and Access Management to plan a future One Card (1 ID) </a:t>
            </a:r>
            <a:r>
              <a:rPr lang="en-US" sz="2400" dirty="0" smtClean="0"/>
              <a:t>Solution</a:t>
            </a:r>
          </a:p>
          <a:p>
            <a:r>
              <a:rPr lang="en-US" sz="2400" dirty="0" smtClean="0"/>
              <a:t>Further </a:t>
            </a:r>
            <a:r>
              <a:rPr lang="en-US" sz="2400" dirty="0"/>
              <a:t>standardizing all ID cards issued on campus and how they can and should be used</a:t>
            </a:r>
          </a:p>
          <a:p>
            <a:r>
              <a:rPr lang="en-US" sz="2400" dirty="0" smtClean="0"/>
              <a:t>Today there are a bunch of ID variants</a:t>
            </a:r>
            <a:endParaRPr lang="en-US" sz="2400" dirty="0"/>
          </a:p>
          <a:p>
            <a:endParaRPr lang="en-US" sz="2400" dirty="0" smtClean="0"/>
          </a:p>
        </p:txBody>
      </p:sp>
    </p:spTree>
    <p:extLst>
      <p:ext uri="{BB962C8B-B14F-4D97-AF65-F5344CB8AC3E}">
        <p14:creationId xmlns:p14="http://schemas.microsoft.com/office/powerpoint/2010/main" val="177194869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dirty="0" smtClean="0"/>
              <a:t>Coming Soon</a:t>
            </a:r>
            <a:endParaRPr lang="en-US" dirty="0"/>
          </a:p>
        </p:txBody>
      </p:sp>
      <p:pic>
        <p:nvPicPr>
          <p:cNvPr id="9220" name="Picture 4" descr="Image result for google search applia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67028"/>
            <a:ext cx="3273425" cy="136038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Image result for mindbreez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3550" y="2067028"/>
            <a:ext cx="3143250" cy="1320165"/>
          </a:xfrm>
          <a:prstGeom prst="rect">
            <a:avLst/>
          </a:prstGeom>
          <a:noFill/>
          <a:extLst>
            <a:ext uri="{909E8E84-426E-40DD-AFC4-6F175D3DCCD1}">
              <a14:hiddenFill xmlns:a14="http://schemas.microsoft.com/office/drawing/2010/main">
                <a:solidFill>
                  <a:srgbClr val="FFFFFF"/>
                </a:solidFill>
              </a14:hiddenFill>
            </a:ext>
          </a:extLst>
        </p:spPr>
      </p:pic>
      <p:sp>
        <p:nvSpPr>
          <p:cNvPr id="5" name="Right Arrow 4"/>
          <p:cNvSpPr/>
          <p:nvPr/>
        </p:nvSpPr>
        <p:spPr>
          <a:xfrm>
            <a:off x="4007123" y="2448748"/>
            <a:ext cx="1123950" cy="5567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363321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dirty="0" smtClean="0"/>
              <a:t>Coming Soon</a:t>
            </a:r>
            <a:endParaRPr lang="en-US" dirty="0"/>
          </a:p>
        </p:txBody>
      </p:sp>
      <p:pic>
        <p:nvPicPr>
          <p:cNvPr id="11266" name="Picture 2" descr="LiquidFiles - All you need to Send and Receive Files Secure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2675" y="1962150"/>
            <a:ext cx="4268084" cy="14591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385978" y="2126587"/>
            <a:ext cx="3360185" cy="1130300"/>
          </a:xfrm>
          <a:prstGeom prst="rect">
            <a:avLst/>
          </a:prstGeom>
        </p:spPr>
      </p:pic>
      <p:sp>
        <p:nvSpPr>
          <p:cNvPr id="9" name="Right Arrow 8"/>
          <p:cNvSpPr/>
          <p:nvPr/>
        </p:nvSpPr>
        <p:spPr>
          <a:xfrm>
            <a:off x="3928725" y="2468656"/>
            <a:ext cx="1123950" cy="5567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275057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dirty="0" smtClean="0"/>
              <a:t>Coming Soon</a:t>
            </a:r>
            <a:endParaRPr lang="en-US" dirty="0"/>
          </a:p>
        </p:txBody>
      </p:sp>
      <p:pic>
        <p:nvPicPr>
          <p:cNvPr id="12290" name="Picture 2" descr="https://live-hl-apigeecom.devportal.apigee.com/sites/default/files/2018-02/Home-Apigee-API-Management-Platform%402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370" y="1269208"/>
            <a:ext cx="7319456" cy="2624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95973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dirty="0" smtClean="0"/>
              <a:t>Pattern Library and </a:t>
            </a:r>
            <a:r>
              <a:rPr lang="en-US" dirty="0" err="1" smtClean="0"/>
              <a:t>Styleguide</a:t>
            </a:r>
            <a:endParaRPr lang="en-US" dirty="0"/>
          </a:p>
        </p:txBody>
      </p:sp>
      <p:pic>
        <p:nvPicPr>
          <p:cNvPr id="16386" name="Picture 2" descr="Image result for pattern libr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050" y="1063229"/>
            <a:ext cx="7315200" cy="32278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Image nex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7200" y="4376874"/>
            <a:ext cx="6096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54396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a:xfrm>
            <a:off x="457200" y="205978"/>
            <a:ext cx="8229600" cy="769427"/>
          </a:xfrm>
        </p:spPr>
        <p:txBody>
          <a:bodyPr>
            <a:normAutofit/>
          </a:bodyPr>
          <a:lstStyle/>
          <a:p>
            <a:r>
              <a:rPr lang="en-US" b="1" dirty="0" smtClean="0">
                <a:effectLst>
                  <a:outerShdw blurRad="38100" dist="38100" dir="2700000" algn="tl">
                    <a:srgbClr val="000000">
                      <a:alpha val="43137"/>
                    </a:srgbClr>
                  </a:outerShdw>
                </a:effectLst>
              </a:rPr>
              <a:t>CIT 2018</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r>
              <a:rPr lang="en-US" dirty="0" smtClean="0"/>
              <a:t>Thank you to the</a:t>
            </a:r>
          </a:p>
          <a:p>
            <a:pPr marL="0" indent="0" algn="ctr">
              <a:buNone/>
            </a:pPr>
            <a:r>
              <a:rPr lang="en-US" dirty="0" smtClean="0"/>
              <a:t>CIT Planning Group</a:t>
            </a:r>
          </a:p>
          <a:p>
            <a:pPr marL="0" indent="0" algn="ctr">
              <a:buNone/>
            </a:pPr>
            <a:r>
              <a:rPr lang="en-US" dirty="0" smtClean="0"/>
              <a:t>Carla, Paul, Jeff, Liam, Tyler, Bill, and I</a:t>
            </a:r>
            <a:endParaRPr lang="en-US" dirty="0"/>
          </a:p>
        </p:txBody>
      </p:sp>
      <p:sp>
        <p:nvSpPr>
          <p:cNvPr id="5" name="TextBox 4"/>
          <p:cNvSpPr txBox="1"/>
          <p:nvPr/>
        </p:nvSpPr>
        <p:spPr>
          <a:xfrm>
            <a:off x="7942213" y="4617977"/>
            <a:ext cx="696685" cy="276999"/>
          </a:xfrm>
          <a:prstGeom prst="rect">
            <a:avLst/>
          </a:prstGeom>
          <a:noFill/>
        </p:spPr>
        <p:txBody>
          <a:bodyPr wrap="square" rtlCol="0">
            <a:spAutoFit/>
          </a:bodyPr>
          <a:lstStyle/>
          <a:p>
            <a:r>
              <a:rPr lang="en-US" sz="1200" dirty="0" smtClean="0"/>
              <a:t>#ISUCIT</a:t>
            </a:r>
            <a:endParaRPr lang="en-US" sz="1200" dirty="0"/>
          </a:p>
        </p:txBody>
      </p:sp>
      <p:pic>
        <p:nvPicPr>
          <p:cNvPr id="6" name="Picture 6" descr="Image result for image twitter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8817" y="4583141"/>
            <a:ext cx="369332" cy="369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4252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CIT 2018 – MVP Award</a:t>
            </a:r>
            <a:endParaRPr lang="en-US" b="1" dirty="0">
              <a:effectLst>
                <a:outerShdw blurRad="38100" dist="38100" dir="2700000" algn="tl">
                  <a:srgbClr val="000000">
                    <a:alpha val="43137"/>
                  </a:srgbClr>
                </a:outerShdw>
              </a:effectLst>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2965741800"/>
              </p:ext>
            </p:extLst>
          </p:nvPr>
        </p:nvGraphicFramePr>
        <p:xfrm>
          <a:off x="3177382" y="949433"/>
          <a:ext cx="5227638" cy="4064000"/>
        </p:xfrm>
        <a:graphic>
          <a:graphicData uri="http://schemas.openxmlformats.org/presentationml/2006/ole">
            <mc:AlternateContent xmlns:mc="http://schemas.openxmlformats.org/markup-compatibility/2006">
              <mc:Choice xmlns:v="urn:schemas-microsoft-com:vml" Requires="v">
                <p:oleObj spid="_x0000_s3086" name="Acrobat Document" r:id="rId5" imgW="7705334" imgH="5990821" progId="AcroExch.Document.DC">
                  <p:embed/>
                </p:oleObj>
              </mc:Choice>
              <mc:Fallback>
                <p:oleObj name="Acrobat Document" r:id="rId5" imgW="7705334" imgH="5990821" progId="AcroExch.Document.DC">
                  <p:embed/>
                  <p:pic>
                    <p:nvPicPr>
                      <p:cNvPr id="0" name=""/>
                      <p:cNvPicPr/>
                      <p:nvPr/>
                    </p:nvPicPr>
                    <p:blipFill>
                      <a:blip r:embed="rId6"/>
                      <a:stretch>
                        <a:fillRect/>
                      </a:stretch>
                    </p:blipFill>
                    <p:spPr>
                      <a:xfrm>
                        <a:off x="3177382" y="949433"/>
                        <a:ext cx="5227638" cy="4064000"/>
                      </a:xfrm>
                      <a:prstGeom prst="rect">
                        <a:avLst/>
                      </a:prstGeom>
                    </p:spPr>
                  </p:pic>
                </p:oleObj>
              </mc:Fallback>
            </mc:AlternateContent>
          </a:graphicData>
        </a:graphic>
      </p:graphicFrame>
      <p:pic>
        <p:nvPicPr>
          <p:cNvPr id="10" name="Picture 9" descr="Image result for Image nex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0" y="4522734"/>
            <a:ext cx="6096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76882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a:xfrm>
            <a:off x="457200" y="205978"/>
            <a:ext cx="8229600" cy="769427"/>
          </a:xfrm>
        </p:spPr>
        <p:txBody>
          <a:bodyPr>
            <a:normAutofit/>
          </a:bodyPr>
          <a:lstStyle/>
          <a:p>
            <a:r>
              <a:rPr lang="en-US" b="1" dirty="0" smtClean="0">
                <a:effectLst>
                  <a:outerShdw blurRad="38100" dist="38100" dir="2700000" algn="tl">
                    <a:srgbClr val="000000">
                      <a:alpha val="43137"/>
                    </a:srgbClr>
                  </a:outerShdw>
                </a:effectLst>
              </a:rPr>
              <a:t>CIT 2018</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r>
              <a:rPr lang="en-US" dirty="0" smtClean="0"/>
              <a:t>Thank you for coming</a:t>
            </a:r>
          </a:p>
          <a:p>
            <a:pPr marL="0" indent="0" algn="ctr">
              <a:buNone/>
            </a:pPr>
            <a:r>
              <a:rPr lang="en-US" dirty="0" smtClean="0"/>
              <a:t>Would you like to join the CIT Planning Group?</a:t>
            </a:r>
          </a:p>
          <a:p>
            <a:pPr marL="0" indent="0" algn="ctr">
              <a:buNone/>
            </a:pPr>
            <a:r>
              <a:rPr lang="en-US" dirty="0" smtClean="0"/>
              <a:t>Now, go have lunch…….</a:t>
            </a:r>
            <a:endParaRPr lang="en-US" dirty="0"/>
          </a:p>
        </p:txBody>
      </p:sp>
      <p:sp>
        <p:nvSpPr>
          <p:cNvPr id="5" name="TextBox 4"/>
          <p:cNvSpPr txBox="1"/>
          <p:nvPr/>
        </p:nvSpPr>
        <p:spPr>
          <a:xfrm>
            <a:off x="7942213" y="4617977"/>
            <a:ext cx="696685" cy="276999"/>
          </a:xfrm>
          <a:prstGeom prst="rect">
            <a:avLst/>
          </a:prstGeom>
          <a:noFill/>
        </p:spPr>
        <p:txBody>
          <a:bodyPr wrap="square" rtlCol="0">
            <a:spAutoFit/>
          </a:bodyPr>
          <a:lstStyle/>
          <a:p>
            <a:r>
              <a:rPr lang="en-US" sz="1200" dirty="0" smtClean="0"/>
              <a:t>#ISUCIT</a:t>
            </a:r>
            <a:endParaRPr lang="en-US" sz="1200" dirty="0"/>
          </a:p>
        </p:txBody>
      </p:sp>
      <p:pic>
        <p:nvPicPr>
          <p:cNvPr id="6" name="Picture 6" descr="Image result for image twitter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8817" y="4583141"/>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Image nex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3268" y="4527876"/>
            <a:ext cx="609600" cy="4572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084286" y="3634923"/>
            <a:ext cx="2969623" cy="369332"/>
          </a:xfrm>
          <a:prstGeom prst="rect">
            <a:avLst/>
          </a:prstGeom>
          <a:noFill/>
        </p:spPr>
        <p:txBody>
          <a:bodyPr wrap="square" rtlCol="0">
            <a:spAutoFit/>
          </a:bodyPr>
          <a:lstStyle/>
          <a:p>
            <a:r>
              <a:rPr lang="en-US" dirty="0" smtClean="0"/>
              <a:t>Email: isucit@illinoisstate.edu</a:t>
            </a:r>
            <a:endParaRPr lang="en-US" dirty="0"/>
          </a:p>
        </p:txBody>
      </p:sp>
    </p:spTree>
    <p:extLst>
      <p:ext uri="{BB962C8B-B14F-4D97-AF65-F5344CB8AC3E}">
        <p14:creationId xmlns:p14="http://schemas.microsoft.com/office/powerpoint/2010/main" val="30392712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d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3" name="TextBox 2"/>
          <p:cNvSpPr txBox="1"/>
          <p:nvPr/>
        </p:nvSpPr>
        <p:spPr>
          <a:xfrm>
            <a:off x="7942213" y="4617977"/>
            <a:ext cx="696685" cy="276999"/>
          </a:xfrm>
          <a:prstGeom prst="rect">
            <a:avLst/>
          </a:prstGeom>
          <a:noFill/>
        </p:spPr>
        <p:txBody>
          <a:bodyPr wrap="square" rtlCol="0">
            <a:spAutoFit/>
          </a:bodyPr>
          <a:lstStyle/>
          <a:p>
            <a:r>
              <a:rPr lang="en-US" sz="1200" dirty="0" smtClean="0"/>
              <a:t>#ISUCIT</a:t>
            </a:r>
            <a:endParaRPr lang="en-US" sz="1200" dirty="0"/>
          </a:p>
        </p:txBody>
      </p:sp>
      <p:pic>
        <p:nvPicPr>
          <p:cNvPr id="5" name="Picture 6" descr="Image result for image twitter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8817" y="4583141"/>
            <a:ext cx="369332" cy="36933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940525" y="4327023"/>
            <a:ext cx="2969623" cy="369332"/>
          </a:xfrm>
          <a:prstGeom prst="rect">
            <a:avLst/>
          </a:prstGeom>
          <a:noFill/>
        </p:spPr>
        <p:txBody>
          <a:bodyPr wrap="square" rtlCol="0">
            <a:spAutoFit/>
          </a:bodyPr>
          <a:lstStyle/>
          <a:p>
            <a:r>
              <a:rPr lang="en-US" dirty="0" smtClean="0">
                <a:solidFill>
                  <a:schemeClr val="bg1"/>
                </a:solidFill>
              </a:rPr>
              <a:t>Email: isucit@illinoisstate.edu</a:t>
            </a:r>
            <a:endParaRPr lang="en-US" dirty="0">
              <a:solidFill>
                <a:schemeClr val="bg1"/>
              </a:solidFill>
            </a:endParaRPr>
          </a:p>
        </p:txBody>
      </p:sp>
    </p:spTree>
    <p:extLst>
      <p:ext uri="{BB962C8B-B14F-4D97-AF65-F5344CB8AC3E}">
        <p14:creationId xmlns:p14="http://schemas.microsoft.com/office/powerpoint/2010/main" val="424259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a:xfrm>
            <a:off x="457200" y="205979"/>
            <a:ext cx="8229600" cy="1312428"/>
          </a:xfrm>
        </p:spPr>
        <p:txBody>
          <a:bodyPr>
            <a:normAutofit fontScale="90000"/>
          </a:bodyPr>
          <a:lstStyle/>
          <a:p>
            <a:r>
              <a:rPr lang="en-US" b="1" dirty="0" smtClean="0">
                <a:effectLst>
                  <a:outerShdw blurRad="38100" dist="38100" dir="2700000" algn="tl">
                    <a:srgbClr val="000000">
                      <a:alpha val="43137"/>
                    </a:srgbClr>
                  </a:outerShdw>
                </a:effectLst>
              </a:rPr>
              <a:t>Center for Teaching Learning and Technology</a:t>
            </a:r>
            <a:endParaRPr lang="en-US" dirty="0"/>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r>
              <a:rPr lang="en-US" dirty="0" smtClean="0"/>
              <a:t>Claire Lamonica</a:t>
            </a:r>
          </a:p>
          <a:p>
            <a:pPr marL="0" indent="0" algn="ctr">
              <a:buNone/>
            </a:pPr>
            <a:r>
              <a:rPr lang="en-US" dirty="0" smtClean="0"/>
              <a:t>Director</a:t>
            </a:r>
            <a:endParaRPr lang="en-US" dirty="0"/>
          </a:p>
        </p:txBody>
      </p:sp>
      <p:sp>
        <p:nvSpPr>
          <p:cNvPr id="5" name="TextBox 4"/>
          <p:cNvSpPr txBox="1"/>
          <p:nvPr/>
        </p:nvSpPr>
        <p:spPr>
          <a:xfrm>
            <a:off x="7942213" y="4617977"/>
            <a:ext cx="696685" cy="276999"/>
          </a:xfrm>
          <a:prstGeom prst="rect">
            <a:avLst/>
          </a:prstGeom>
          <a:noFill/>
        </p:spPr>
        <p:txBody>
          <a:bodyPr wrap="square" rtlCol="0">
            <a:spAutoFit/>
          </a:bodyPr>
          <a:lstStyle/>
          <a:p>
            <a:r>
              <a:rPr lang="en-US" sz="1200" dirty="0" smtClean="0"/>
              <a:t>#ISUCIT</a:t>
            </a:r>
            <a:endParaRPr lang="en-US" sz="1200" dirty="0"/>
          </a:p>
        </p:txBody>
      </p:sp>
      <p:pic>
        <p:nvPicPr>
          <p:cNvPr id="6" name="Picture 6" descr="Image result for image twitter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8817" y="4583141"/>
            <a:ext cx="369332" cy="369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34860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3" y="0"/>
            <a:ext cx="9138197" cy="5143500"/>
          </a:xfrm>
          <a:prstGeom prst="rect">
            <a:avLst/>
          </a:prstGeom>
        </p:spPr>
      </p:pic>
      <p:sp>
        <p:nvSpPr>
          <p:cNvPr id="2" name="TextBox 1"/>
          <p:cNvSpPr txBox="1"/>
          <p:nvPr/>
        </p:nvSpPr>
        <p:spPr>
          <a:xfrm>
            <a:off x="639392" y="137506"/>
            <a:ext cx="7975219" cy="769441"/>
          </a:xfrm>
          <a:prstGeom prst="rect">
            <a:avLst/>
          </a:prstGeom>
          <a:noFill/>
        </p:spPr>
        <p:txBody>
          <a:bodyPr wrap="square" rtlCol="0">
            <a:spAutoFit/>
          </a:bodyPr>
          <a:lstStyle/>
          <a:p>
            <a:pPr algn="ctr"/>
            <a:r>
              <a:rPr lang="en-US" sz="4400" b="1" dirty="0" smtClean="0">
                <a:solidFill>
                  <a:schemeClr val="accent1">
                    <a:lumMod val="50000"/>
                  </a:schemeClr>
                </a:solidFill>
              </a:rPr>
              <a:t>STUDIO GLASS</a:t>
            </a:r>
            <a:endParaRPr lang="en-US" sz="4400" b="1" dirty="0">
              <a:solidFill>
                <a:schemeClr val="accent1">
                  <a:lumMod val="50000"/>
                </a:schemeClr>
              </a:solidFill>
            </a:endParaRPr>
          </a:p>
        </p:txBody>
      </p:sp>
      <p:pic>
        <p:nvPicPr>
          <p:cNvPr id="5" name="Studio Glass-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94156" y="927577"/>
            <a:ext cx="5561489" cy="3138144"/>
          </a:xfrm>
          <a:prstGeom prst="rect">
            <a:avLst/>
          </a:prstGeom>
        </p:spPr>
      </p:pic>
    </p:spTree>
    <p:extLst>
      <p:ext uri="{BB962C8B-B14F-4D97-AF65-F5344CB8AC3E}">
        <p14:creationId xmlns:p14="http://schemas.microsoft.com/office/powerpoint/2010/main" val="20026256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3" y="0"/>
            <a:ext cx="9138197" cy="5143500"/>
          </a:xfrm>
          <a:prstGeom prst="rect">
            <a:avLst/>
          </a:prstGeom>
        </p:spPr>
      </p:pic>
      <p:sp>
        <p:nvSpPr>
          <p:cNvPr id="3" name="TextBox 2"/>
          <p:cNvSpPr txBox="1"/>
          <p:nvPr/>
        </p:nvSpPr>
        <p:spPr>
          <a:xfrm>
            <a:off x="639392" y="1010648"/>
            <a:ext cx="8064596"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Available at CTLT by appointment (contact Greg Maier)</a:t>
            </a:r>
          </a:p>
          <a:p>
            <a:pPr marL="285750" indent="-285750">
              <a:buFont typeface="Arial" panose="020B0604020202020204" pitchFamily="34" charset="0"/>
              <a:buChar char="•"/>
            </a:pPr>
            <a:r>
              <a:rPr lang="en-US" sz="2400" dirty="0" smtClean="0"/>
              <a:t>Length of time using the system is roughly the time of the lecture (renders as it records)</a:t>
            </a:r>
          </a:p>
          <a:p>
            <a:pPr marL="285750" indent="-285750">
              <a:buFont typeface="Arial" panose="020B0604020202020204" pitchFamily="34" charset="0"/>
              <a:buChar char="•"/>
            </a:pPr>
            <a:r>
              <a:rPr lang="en-US" sz="2400" dirty="0" smtClean="0"/>
              <a:t>Basic video editing available</a:t>
            </a:r>
          </a:p>
          <a:p>
            <a:pPr marL="285750" indent="-285750">
              <a:buFont typeface="Arial" panose="020B0604020202020204" pitchFamily="34" charset="0"/>
              <a:buChar char="•"/>
            </a:pPr>
            <a:r>
              <a:rPr lang="en-US" sz="2400" dirty="0" smtClean="0"/>
              <a:t>Final result will be on a flash drive as an MP4 video file</a:t>
            </a:r>
          </a:p>
          <a:p>
            <a:pPr marL="285750" indent="-285750">
              <a:buFont typeface="Arial" panose="020B0604020202020204" pitchFamily="34" charset="0"/>
              <a:buChar char="•"/>
            </a:pPr>
            <a:r>
              <a:rPr lang="en-US" sz="2400" dirty="0" smtClean="0"/>
              <a:t>Wear solid neutral colors if possible. Any writing on clothing will appear reversed in video.</a:t>
            </a:r>
            <a:endParaRPr lang="en-US" sz="2400" dirty="0"/>
          </a:p>
        </p:txBody>
      </p:sp>
      <p:sp>
        <p:nvSpPr>
          <p:cNvPr id="5" name="TextBox 4"/>
          <p:cNvSpPr txBox="1"/>
          <p:nvPr/>
        </p:nvSpPr>
        <p:spPr>
          <a:xfrm>
            <a:off x="639392" y="137506"/>
            <a:ext cx="7975219" cy="769441"/>
          </a:xfrm>
          <a:prstGeom prst="rect">
            <a:avLst/>
          </a:prstGeom>
          <a:noFill/>
        </p:spPr>
        <p:txBody>
          <a:bodyPr wrap="square" rtlCol="0">
            <a:spAutoFit/>
          </a:bodyPr>
          <a:lstStyle/>
          <a:p>
            <a:pPr algn="ctr"/>
            <a:r>
              <a:rPr lang="en-US" sz="4400" b="1" dirty="0" smtClean="0">
                <a:solidFill>
                  <a:schemeClr val="accent1">
                    <a:lumMod val="50000"/>
                  </a:schemeClr>
                </a:solidFill>
              </a:rPr>
              <a:t>STUDIO GLASS</a:t>
            </a:r>
            <a:endParaRPr lang="en-US" sz="4400" b="1" dirty="0">
              <a:solidFill>
                <a:schemeClr val="accent1">
                  <a:lumMod val="50000"/>
                </a:schemeClr>
              </a:solidFill>
            </a:endParaRPr>
          </a:p>
        </p:txBody>
      </p:sp>
      <p:pic>
        <p:nvPicPr>
          <p:cNvPr id="6" name="Picture 5" descr="Image result for Image nex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9298" y="4061664"/>
            <a:ext cx="6096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09245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573</TotalTime>
  <Words>1638</Words>
  <Application>Microsoft Office PowerPoint</Application>
  <PresentationFormat>On-screen Show (16:9)</PresentationFormat>
  <Paragraphs>327</Paragraphs>
  <Slides>61</Slides>
  <Notes>28</Notes>
  <HiddenSlides>0</HiddenSlides>
  <MMClips>1</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66" baseType="lpstr">
      <vt:lpstr>Arial</vt:lpstr>
      <vt:lpstr>Arial Black</vt:lpstr>
      <vt:lpstr>Calibri</vt:lpstr>
      <vt:lpstr>Office Theme</vt:lpstr>
      <vt:lpstr>Acrobat Document</vt:lpstr>
      <vt:lpstr>PowerPoint Presentation</vt:lpstr>
      <vt:lpstr>Welcome to CIT 2018</vt:lpstr>
      <vt:lpstr>CIT 2018 - Keynote</vt:lpstr>
      <vt:lpstr>CIT 2018 – MVP Award</vt:lpstr>
      <vt:lpstr>CIT 2018 – MVP Award</vt:lpstr>
      <vt:lpstr>CIT 2018 – MVP Award</vt:lpstr>
      <vt:lpstr>Center for Teaching Learning and Technology</vt:lpstr>
      <vt:lpstr>PowerPoint Presentation</vt:lpstr>
      <vt:lpstr>PowerPoint Presentation</vt:lpstr>
      <vt:lpstr>AT - ION</vt:lpstr>
      <vt:lpstr>ION Update</vt:lpstr>
      <vt:lpstr>ION Update</vt:lpstr>
      <vt:lpstr>AT – Client Services</vt:lpstr>
      <vt:lpstr>ITSM Project Complete</vt:lpstr>
      <vt:lpstr>ITSM Stats</vt:lpstr>
      <vt:lpstr>ITSM Project Complete</vt:lpstr>
      <vt:lpstr>But wait, there’s more…</vt:lpstr>
      <vt:lpstr>CIT 2018</vt:lpstr>
      <vt:lpstr>CIT 2018</vt:lpstr>
      <vt:lpstr>Student Tech Support</vt:lpstr>
      <vt:lpstr>PowerPoint Presentation</vt:lpstr>
      <vt:lpstr>PowerPoint Presentation</vt:lpstr>
      <vt:lpstr>PowerPoint Presentation</vt:lpstr>
      <vt:lpstr>PowerPoint Presentation</vt:lpstr>
      <vt:lpstr>PowerPoint Presentation</vt:lpstr>
      <vt:lpstr>PowerPoint Presentation</vt:lpstr>
      <vt:lpstr>Academic Technology</vt:lpstr>
      <vt:lpstr>2018 TechQual+ Survey Results</vt:lpstr>
      <vt:lpstr>Response Zones</vt:lpstr>
      <vt:lpstr>Response Zone Analysis</vt:lpstr>
      <vt:lpstr>Response Zone Analysis</vt:lpstr>
      <vt:lpstr>Milner Library</vt:lpstr>
      <vt:lpstr>3D Printing Pilot Update</vt:lpstr>
      <vt:lpstr>Over 62 Served!</vt:lpstr>
      <vt:lpstr>Thank You!</vt:lpstr>
      <vt:lpstr>August 20th Launch</vt:lpstr>
      <vt:lpstr>New &amp; Improved at Milner</vt:lpstr>
      <vt:lpstr>Milner uLab.Next</vt:lpstr>
      <vt:lpstr>Duplex and Color uPrint</vt:lpstr>
      <vt:lpstr>AT - ISO</vt:lpstr>
      <vt:lpstr>Audits and External Auditors</vt:lpstr>
      <vt:lpstr>Apps/WEB</vt:lpstr>
      <vt:lpstr>New Web Infrastructure</vt:lpstr>
      <vt:lpstr>New Web Infrastructure</vt:lpstr>
      <vt:lpstr>PowerPoint Presentation</vt:lpstr>
      <vt:lpstr>New Web Infrastructure</vt:lpstr>
      <vt:lpstr>Application Performance Monitoring</vt:lpstr>
      <vt:lpstr>Homepage and next template</vt:lpstr>
      <vt:lpstr>New MY</vt:lpstr>
      <vt:lpstr>MY Stack</vt:lpstr>
      <vt:lpstr>New Tech and Collaboration</vt:lpstr>
      <vt:lpstr>iPeople &amp; Campus Solutions</vt:lpstr>
      <vt:lpstr>Reggienet</vt:lpstr>
      <vt:lpstr>Campus OneCard Solution</vt:lpstr>
      <vt:lpstr>Coming Soon</vt:lpstr>
      <vt:lpstr>Coming Soon</vt:lpstr>
      <vt:lpstr>Coming Soon</vt:lpstr>
      <vt:lpstr>Pattern Library and Styleguide</vt:lpstr>
      <vt:lpstr>CIT 2018</vt:lpstr>
      <vt:lpstr>CIT 2018</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Derek</dc:creator>
  <cp:lastModifiedBy>Carla Birckelbaw</cp:lastModifiedBy>
  <cp:revision>52</cp:revision>
  <dcterms:created xsi:type="dcterms:W3CDTF">2016-07-01T14:13:07Z</dcterms:created>
  <dcterms:modified xsi:type="dcterms:W3CDTF">2018-08-06T19:34:06Z</dcterms:modified>
</cp:coreProperties>
</file>