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58" r:id="rId18"/>
    <p:sldId id="289" r:id="rId19"/>
    <p:sldId id="274" r:id="rId20"/>
    <p:sldId id="275" r:id="rId21"/>
    <p:sldId id="276" r:id="rId22"/>
    <p:sldId id="277" r:id="rId23"/>
    <p:sldId id="280" r:id="rId24"/>
    <p:sldId id="281" r:id="rId25"/>
    <p:sldId id="282" r:id="rId26"/>
    <p:sldId id="290" r:id="rId27"/>
    <p:sldId id="291" r:id="rId28"/>
    <p:sldId id="292" r:id="rId29"/>
    <p:sldId id="293" r:id="rId30"/>
    <p:sldId id="287" r:id="rId31"/>
    <p:sldId id="259"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463" autoAdjust="0"/>
  </p:normalViewPr>
  <p:slideViewPr>
    <p:cSldViewPr snapToGrid="0" snapToObjects="1">
      <p:cViewPr varScale="1">
        <p:scale>
          <a:sx n="116" d="100"/>
          <a:sy n="116" d="100"/>
        </p:scale>
        <p:origin x="1460" y="5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CCE10-0A54-4321-81D8-CA8AB65E9AD4}" type="datetimeFigureOut">
              <a:rPr lang="en-US" smtClean="0"/>
              <a:t>11/16/2017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149A09-ABF0-4834-860C-5EFD4688D074}" type="slidenum">
              <a:rPr lang="en-US" smtClean="0"/>
              <a:t>‹#›</a:t>
            </a:fld>
            <a:endParaRPr lang="en-US"/>
          </a:p>
        </p:txBody>
      </p:sp>
    </p:spTree>
    <p:extLst>
      <p:ext uri="{BB962C8B-B14F-4D97-AF65-F5344CB8AC3E}">
        <p14:creationId xmlns:p14="http://schemas.microsoft.com/office/powerpoint/2010/main" val="18511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 Over 6000 Endpoint CIs in production and linkable to incidents, requests, and customers (and more). These items have been brought into Cherwell automatically and are being updated daily through SCCM. So we’re managing the endpoints in the preferred management system but tracking them for support purposes in the ITSM.</a:t>
            </a:r>
          </a:p>
          <a:p>
            <a:pPr lvl="0"/>
            <a:r>
              <a:rPr lang="en-US" sz="1200" kern="1200" dirty="0" smtClean="0">
                <a:solidFill>
                  <a:schemeClr val="tx1"/>
                </a:solidFill>
                <a:effectLst/>
                <a:latin typeface="+mn-lt"/>
                <a:ea typeface="+mn-ea"/>
                <a:cs typeface="+mn-cs"/>
              </a:rPr>
              <a:t>- About half of the support teams using this part of the system so far. </a:t>
            </a:r>
          </a:p>
          <a:p>
            <a:pPr lvl="0"/>
            <a:r>
              <a:rPr lang="en-US" sz="1200" kern="1200" dirty="0" smtClean="0">
                <a:solidFill>
                  <a:schemeClr val="tx1"/>
                </a:solidFill>
                <a:effectLst/>
                <a:latin typeface="+mn-lt"/>
                <a:ea typeface="+mn-ea"/>
                <a:cs typeface="+mn-cs"/>
              </a:rPr>
              <a:t>- Linking your endpoints to other records allows you to spot trends with a single piece of equipment as well as assisting with inventory. Imagine being able to record the entire lifecycle of a laptop, from purchase to retirement, with every incident, customer association, transfer and location along the way. We’re working currently on a way to work the official transfer of equipment to Property Control right from the Cherwell CI form. </a:t>
            </a:r>
          </a:p>
          <a:p>
            <a:pPr marL="171450" indent="-171450">
              <a:buFontTx/>
              <a:buChar char="-"/>
            </a:pPr>
            <a:r>
              <a:rPr lang="en-US" dirty="0" smtClean="0"/>
              <a:t>Also</a:t>
            </a:r>
            <a:r>
              <a:rPr lang="en-US" baseline="0" dirty="0" smtClean="0"/>
              <a:t> new categories for easy recording of standard changes</a:t>
            </a:r>
          </a:p>
          <a:p>
            <a:pPr marL="171450" indent="-171450">
              <a:buFontTx/>
              <a:buChar char="-"/>
            </a:pPr>
            <a:r>
              <a:rPr lang="en-US" baseline="0" dirty="0" smtClean="0"/>
              <a:t>We were seeing mismatches between the Request Type (Incident or Service Request) and the Subcategory. Incidents should only be Submit Incident, but the tool allowed you to choose other subcategories previously. That has now been changed so you can’t select something else by mistake. Conversely, a Service Request cannot have Submit Incident at its subcategory.</a:t>
            </a:r>
            <a:endParaRPr lang="en-US" dirty="0"/>
          </a:p>
        </p:txBody>
      </p:sp>
      <p:sp>
        <p:nvSpPr>
          <p:cNvPr id="4" name="Slide Number Placeholder 3"/>
          <p:cNvSpPr>
            <a:spLocks noGrp="1"/>
          </p:cNvSpPr>
          <p:nvPr>
            <p:ph type="sldNum" sz="quarter" idx="10"/>
          </p:nvPr>
        </p:nvSpPr>
        <p:spPr/>
        <p:txBody>
          <a:bodyPr/>
          <a:lstStyle/>
          <a:p>
            <a:fld id="{37149A09-ABF0-4834-860C-5EFD4688D074}" type="slidenum">
              <a:rPr lang="en-US" smtClean="0"/>
              <a:t>17</a:t>
            </a:fld>
            <a:endParaRPr lang="en-US"/>
          </a:p>
        </p:txBody>
      </p:sp>
    </p:spTree>
    <p:extLst>
      <p:ext uri="{BB962C8B-B14F-4D97-AF65-F5344CB8AC3E}">
        <p14:creationId xmlns:p14="http://schemas.microsoft.com/office/powerpoint/2010/main" val="3583657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 LOT of people involved in putting together this dashboard,</a:t>
            </a:r>
            <a:r>
              <a:rPr lang="en-US" baseline="0" dirty="0" smtClean="0"/>
              <a:t> meant to be a global dashboard for any team’s use in managing their active queue – please raise your hands</a:t>
            </a:r>
          </a:p>
          <a:p>
            <a:pPr marL="171450" indent="-171450">
              <a:buFontTx/>
              <a:buChar char="-"/>
            </a:pPr>
            <a:r>
              <a:rPr lang="en-US" baseline="0" dirty="0" smtClean="0"/>
              <a:t>Available through Dashboard Manager – Global – My Work Campus-Wide Default</a:t>
            </a:r>
          </a:p>
          <a:p>
            <a:pPr marL="171450" indent="-171450">
              <a:buFontTx/>
              <a:buChar char="-"/>
            </a:pPr>
            <a:r>
              <a:rPr lang="en-US" baseline="0" dirty="0" smtClean="0"/>
              <a:t>All of your team and individual tasks and incidents on one screen, easy links to other default dashboards </a:t>
            </a:r>
            <a:endParaRPr lang="en-US" dirty="0"/>
          </a:p>
        </p:txBody>
      </p:sp>
      <p:sp>
        <p:nvSpPr>
          <p:cNvPr id="4" name="Slide Number Placeholder 3"/>
          <p:cNvSpPr>
            <a:spLocks noGrp="1"/>
          </p:cNvSpPr>
          <p:nvPr>
            <p:ph type="sldNum" sz="quarter" idx="10"/>
          </p:nvPr>
        </p:nvSpPr>
        <p:spPr/>
        <p:txBody>
          <a:bodyPr/>
          <a:lstStyle/>
          <a:p>
            <a:fld id="{37149A09-ABF0-4834-860C-5EFD4688D074}" type="slidenum">
              <a:rPr lang="en-US" smtClean="0"/>
              <a:t>18</a:t>
            </a:fld>
            <a:endParaRPr lang="en-US"/>
          </a:p>
        </p:txBody>
      </p:sp>
    </p:spTree>
    <p:extLst>
      <p:ext uri="{BB962C8B-B14F-4D97-AF65-F5344CB8AC3E}">
        <p14:creationId xmlns:p14="http://schemas.microsoft.com/office/powerpoint/2010/main" val="4061471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ITSM Advisory Group has developed</a:t>
            </a:r>
            <a:r>
              <a:rPr lang="en-US" baseline="0" dirty="0" smtClean="0"/>
              <a:t> a set of goals for near-term ITSM improvements, based on feedback received from customers and IT staff</a:t>
            </a:r>
          </a:p>
          <a:p>
            <a:pPr marL="171450" indent="-171450">
              <a:buFontTx/>
              <a:buChar char="-"/>
            </a:pPr>
            <a:r>
              <a:rPr lang="en-US" baseline="0" dirty="0" smtClean="0"/>
              <a:t>Many goals, highlights include… make it easier to find things</a:t>
            </a:r>
          </a:p>
          <a:p>
            <a:pPr marL="171450" indent="-171450">
              <a:buFontTx/>
              <a:buChar char="-"/>
            </a:pPr>
            <a:r>
              <a:rPr lang="en-US" baseline="0" dirty="0" smtClean="0"/>
              <a:t>Also more training for IT staff, focus on metrics, and regular opportunities for feedback </a:t>
            </a:r>
          </a:p>
          <a:p>
            <a:endParaRPr lang="en-US" dirty="0"/>
          </a:p>
        </p:txBody>
      </p:sp>
      <p:sp>
        <p:nvSpPr>
          <p:cNvPr id="4" name="Slide Number Placeholder 3"/>
          <p:cNvSpPr>
            <a:spLocks noGrp="1"/>
          </p:cNvSpPr>
          <p:nvPr>
            <p:ph type="sldNum" sz="quarter" idx="10"/>
          </p:nvPr>
        </p:nvSpPr>
        <p:spPr/>
        <p:txBody>
          <a:bodyPr/>
          <a:lstStyle/>
          <a:p>
            <a:fld id="{37149A09-ABF0-4834-860C-5EFD4688D074}" type="slidenum">
              <a:rPr lang="en-US" smtClean="0"/>
              <a:t>19</a:t>
            </a:fld>
            <a:endParaRPr lang="en-US"/>
          </a:p>
        </p:txBody>
      </p:sp>
    </p:spTree>
    <p:extLst>
      <p:ext uri="{BB962C8B-B14F-4D97-AF65-F5344CB8AC3E}">
        <p14:creationId xmlns:p14="http://schemas.microsoft.com/office/powerpoint/2010/main" val="342320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Winter Session support provided to faculty by CTLT, and students</a:t>
            </a:r>
            <a:r>
              <a:rPr lang="en-US" baseline="0" dirty="0" smtClean="0"/>
              <a:t> by the TSC – during Administrative Closure, students should email the TSC at SupportCenter@ilstu.edu and put “Winter Session” in the subject</a:t>
            </a:r>
          </a:p>
          <a:p>
            <a:pPr marL="171450" indent="-171450">
              <a:buFont typeface="Arial" panose="020B0604020202020204" pitchFamily="34" charset="0"/>
              <a:buChar char="•"/>
            </a:pPr>
            <a:r>
              <a:rPr lang="en-US" baseline="0" dirty="0" smtClean="0"/>
              <a:t>Only roughly half of our labs have Lab Stats running currently, but all are eligible and should be included – if you can’t remember your account or unsure if you have one, contact Endpoint to get set up</a:t>
            </a:r>
            <a:endParaRPr lang="en-US" dirty="0"/>
          </a:p>
        </p:txBody>
      </p:sp>
      <p:sp>
        <p:nvSpPr>
          <p:cNvPr id="4" name="Slide Number Placeholder 3"/>
          <p:cNvSpPr>
            <a:spLocks noGrp="1"/>
          </p:cNvSpPr>
          <p:nvPr>
            <p:ph type="sldNum" sz="quarter" idx="10"/>
          </p:nvPr>
        </p:nvSpPr>
        <p:spPr/>
        <p:txBody>
          <a:bodyPr/>
          <a:lstStyle/>
          <a:p>
            <a:fld id="{37149A09-ABF0-4834-860C-5EFD4688D074}" type="slidenum">
              <a:rPr lang="en-US" smtClean="0"/>
              <a:t>20</a:t>
            </a:fld>
            <a:endParaRPr lang="en-US"/>
          </a:p>
        </p:txBody>
      </p:sp>
    </p:spTree>
    <p:extLst>
      <p:ext uri="{BB962C8B-B14F-4D97-AF65-F5344CB8AC3E}">
        <p14:creationId xmlns:p14="http://schemas.microsoft.com/office/powerpoint/2010/main" val="3145771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57E0C-A129-4E2F-B144-38FA98795FB2}" type="slidenum">
              <a:rPr lang="en-US" smtClean="0"/>
              <a:t>26</a:t>
            </a:fld>
            <a:endParaRPr lang="en-US"/>
          </a:p>
        </p:txBody>
      </p:sp>
    </p:spTree>
    <p:extLst>
      <p:ext uri="{BB962C8B-B14F-4D97-AF65-F5344CB8AC3E}">
        <p14:creationId xmlns:p14="http://schemas.microsoft.com/office/powerpoint/2010/main" val="3503068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49A09-ABF0-4834-860C-5EFD4688D074}" type="slidenum">
              <a:rPr lang="en-US" smtClean="0"/>
              <a:t>29</a:t>
            </a:fld>
            <a:endParaRPr lang="en-US"/>
          </a:p>
        </p:txBody>
      </p:sp>
    </p:spTree>
    <p:extLst>
      <p:ext uri="{BB962C8B-B14F-4D97-AF65-F5344CB8AC3E}">
        <p14:creationId xmlns:p14="http://schemas.microsoft.com/office/powerpoint/2010/main" val="1524003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C222DF-4A0C-564A-BDC4-89C55FF98B72}"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96891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222DF-4A0C-564A-BDC4-89C55FF98B72}"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47701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222DF-4A0C-564A-BDC4-89C55FF98B72}"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37222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222DF-4A0C-564A-BDC4-89C55FF98B72}"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270142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C222DF-4A0C-564A-BDC4-89C55FF98B72}"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77926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C222DF-4A0C-564A-BDC4-89C55FF98B72}"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420301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C222DF-4A0C-564A-BDC4-89C55FF98B72}" type="datetimeFigureOut">
              <a:rPr lang="en-US" smtClean="0"/>
              <a:t>11/16/2017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64773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C222DF-4A0C-564A-BDC4-89C55FF98B72}" type="datetimeFigureOut">
              <a:rPr lang="en-US" smtClean="0"/>
              <a:t>11/16/2017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23687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222DF-4A0C-564A-BDC4-89C55FF98B72}" type="datetimeFigureOut">
              <a:rPr lang="en-US" smtClean="0"/>
              <a:t>11/16/2017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75797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222DF-4A0C-564A-BDC4-89C55FF98B72}"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88876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222DF-4A0C-564A-BDC4-89C55FF98B72}"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75903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EC222DF-4A0C-564A-BDC4-89C55FF98B72}" type="datetimeFigureOut">
              <a:rPr lang="en-US" smtClean="0"/>
              <a:t>11/16/2017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700931-7141-904F-B72F-E2098AC593DB}" type="slidenum">
              <a:rPr lang="en-US" smtClean="0"/>
              <a:t>‹#›</a:t>
            </a:fld>
            <a:endParaRPr lang="en-US"/>
          </a:p>
        </p:txBody>
      </p:sp>
    </p:spTree>
    <p:extLst>
      <p:ext uri="{BB962C8B-B14F-4D97-AF65-F5344CB8AC3E}">
        <p14:creationId xmlns:p14="http://schemas.microsoft.com/office/powerpoint/2010/main" val="626636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isucit@ilstu.ed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Tree>
    <p:extLst>
      <p:ext uri="{BB962C8B-B14F-4D97-AF65-F5344CB8AC3E}">
        <p14:creationId xmlns:p14="http://schemas.microsoft.com/office/powerpoint/2010/main" val="436015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3" name="TextBox 2"/>
          <p:cNvSpPr txBox="1"/>
          <p:nvPr/>
        </p:nvSpPr>
        <p:spPr>
          <a:xfrm>
            <a:off x="69273" y="235527"/>
            <a:ext cx="2537410" cy="2246769"/>
          </a:xfrm>
          <a:prstGeom prst="rect">
            <a:avLst/>
          </a:prstGeom>
          <a:noFill/>
        </p:spPr>
        <p:txBody>
          <a:bodyPr wrap="square" rtlCol="0">
            <a:spAutoFit/>
          </a:bodyPr>
          <a:lstStyle/>
          <a:p>
            <a:r>
              <a:rPr lang="en-US" sz="2800" b="1" dirty="0" err="1" smtClean="0"/>
              <a:t>My.IllinoisState</a:t>
            </a:r>
            <a:endParaRPr lang="en-US" sz="2800" b="1" dirty="0" smtClean="0"/>
          </a:p>
          <a:p>
            <a:endParaRPr lang="en-US" sz="2800" dirty="0"/>
          </a:p>
          <a:p>
            <a:r>
              <a:rPr lang="en-US" sz="2800" dirty="0" smtClean="0"/>
              <a:t>Account refresh process banner</a:t>
            </a:r>
          </a:p>
          <a:p>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036" y="289988"/>
            <a:ext cx="6204434" cy="4015311"/>
          </a:xfrm>
          <a:prstGeom prst="rect">
            <a:avLst/>
          </a:prstGeom>
        </p:spPr>
      </p:pic>
      <p:sp>
        <p:nvSpPr>
          <p:cNvPr id="5" name="TextBox 4"/>
          <p:cNvSpPr txBox="1"/>
          <p:nvPr/>
        </p:nvSpPr>
        <p:spPr>
          <a:xfrm>
            <a:off x="6961879" y="4783048"/>
            <a:ext cx="2361047" cy="369332"/>
          </a:xfrm>
          <a:prstGeom prst="rect">
            <a:avLst/>
          </a:prstGeom>
          <a:noFill/>
        </p:spPr>
        <p:txBody>
          <a:bodyPr wrap="square" rtlCol="0">
            <a:spAutoFit/>
          </a:bodyPr>
          <a:lstStyle/>
          <a:p>
            <a:r>
              <a:rPr lang="en-US" dirty="0" smtClean="0"/>
              <a:t>Arturo Ramirez, WEB</a:t>
            </a:r>
            <a:endParaRPr lang="en-US" dirty="0"/>
          </a:p>
        </p:txBody>
      </p:sp>
    </p:spTree>
    <p:extLst>
      <p:ext uri="{BB962C8B-B14F-4D97-AF65-F5344CB8AC3E}">
        <p14:creationId xmlns:p14="http://schemas.microsoft.com/office/powerpoint/2010/main" val="3798373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6683" y="200890"/>
            <a:ext cx="6418436" cy="3965863"/>
          </a:xfrm>
          <a:prstGeom prst="rect">
            <a:avLst/>
          </a:prstGeom>
        </p:spPr>
      </p:pic>
      <p:sp>
        <p:nvSpPr>
          <p:cNvPr id="3" name="TextBox 2"/>
          <p:cNvSpPr txBox="1"/>
          <p:nvPr/>
        </p:nvSpPr>
        <p:spPr>
          <a:xfrm>
            <a:off x="69273" y="235527"/>
            <a:ext cx="2537410" cy="1815882"/>
          </a:xfrm>
          <a:prstGeom prst="rect">
            <a:avLst/>
          </a:prstGeom>
          <a:noFill/>
        </p:spPr>
        <p:txBody>
          <a:bodyPr wrap="square" rtlCol="0">
            <a:spAutoFit/>
          </a:bodyPr>
          <a:lstStyle/>
          <a:p>
            <a:r>
              <a:rPr lang="en-US" sz="2800" b="1" dirty="0" err="1" smtClean="0"/>
              <a:t>My.IllinoisState</a:t>
            </a:r>
            <a:endParaRPr lang="en-US" sz="2800" b="1" dirty="0" smtClean="0"/>
          </a:p>
          <a:p>
            <a:endParaRPr lang="en-US" sz="2800" dirty="0"/>
          </a:p>
          <a:p>
            <a:r>
              <a:rPr lang="en-US" sz="2800" dirty="0" smtClean="0"/>
              <a:t>Password expiration alerts</a:t>
            </a:r>
            <a:endParaRPr lang="en-US" sz="2800" dirty="0"/>
          </a:p>
        </p:txBody>
      </p:sp>
      <p:sp>
        <p:nvSpPr>
          <p:cNvPr id="5" name="TextBox 4"/>
          <p:cNvSpPr txBox="1"/>
          <p:nvPr/>
        </p:nvSpPr>
        <p:spPr>
          <a:xfrm>
            <a:off x="6887537" y="4774168"/>
            <a:ext cx="2361047" cy="369332"/>
          </a:xfrm>
          <a:prstGeom prst="rect">
            <a:avLst/>
          </a:prstGeom>
          <a:noFill/>
        </p:spPr>
        <p:txBody>
          <a:bodyPr wrap="square" rtlCol="0">
            <a:spAutoFit/>
          </a:bodyPr>
          <a:lstStyle/>
          <a:p>
            <a:r>
              <a:rPr lang="en-US" dirty="0" smtClean="0"/>
              <a:t>Arturo Ramirez, WEB</a:t>
            </a:r>
            <a:endParaRPr lang="en-US" dirty="0"/>
          </a:p>
        </p:txBody>
      </p:sp>
    </p:spTree>
    <p:extLst>
      <p:ext uri="{BB962C8B-B14F-4D97-AF65-F5344CB8AC3E}">
        <p14:creationId xmlns:p14="http://schemas.microsoft.com/office/powerpoint/2010/main" val="1635974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8" name="TextBox 7"/>
          <p:cNvSpPr txBox="1"/>
          <p:nvPr/>
        </p:nvSpPr>
        <p:spPr>
          <a:xfrm>
            <a:off x="3894286" y="68962"/>
            <a:ext cx="5045731" cy="954107"/>
          </a:xfrm>
          <a:prstGeom prst="rect">
            <a:avLst/>
          </a:prstGeom>
          <a:noFill/>
        </p:spPr>
        <p:txBody>
          <a:bodyPr wrap="square" rtlCol="0">
            <a:spAutoFit/>
          </a:bodyPr>
          <a:lstStyle/>
          <a:p>
            <a:pPr algn="ctr"/>
            <a:r>
              <a:rPr lang="en-US" sz="2800" b="1" dirty="0" smtClean="0"/>
              <a:t>ISU Homepage</a:t>
            </a:r>
          </a:p>
          <a:p>
            <a:pPr algn="ctr"/>
            <a:r>
              <a:rPr lang="en-US" sz="2000" dirty="0" smtClean="0"/>
              <a:t>Incremental iterations</a:t>
            </a:r>
          </a:p>
          <a:p>
            <a:pPr algn="ctr"/>
            <a:endParaRPr lang="en-US" sz="800" b="1" dirty="0" smtClean="0"/>
          </a:p>
        </p:txBody>
      </p:sp>
      <p:pic>
        <p:nvPicPr>
          <p:cNvPr id="3" name="Picture 2"/>
          <p:cNvPicPr>
            <a:picLocks noChangeAspect="1"/>
          </p:cNvPicPr>
          <p:nvPr/>
        </p:nvPicPr>
        <p:blipFill>
          <a:blip r:embed="rId3"/>
          <a:stretch>
            <a:fillRect/>
          </a:stretch>
        </p:blipFill>
        <p:spPr>
          <a:xfrm>
            <a:off x="131699" y="141285"/>
            <a:ext cx="3502637" cy="1763544"/>
          </a:xfrm>
          <a:prstGeom prst="rect">
            <a:avLst/>
          </a:prstGeom>
        </p:spPr>
      </p:pic>
      <p:pic>
        <p:nvPicPr>
          <p:cNvPr id="10" name="Picture 9"/>
          <p:cNvPicPr>
            <a:picLocks noChangeAspect="1"/>
          </p:cNvPicPr>
          <p:nvPr/>
        </p:nvPicPr>
        <p:blipFill>
          <a:blip r:embed="rId4"/>
          <a:stretch>
            <a:fillRect/>
          </a:stretch>
        </p:blipFill>
        <p:spPr>
          <a:xfrm>
            <a:off x="2544977" y="1092031"/>
            <a:ext cx="2609601" cy="2899557"/>
          </a:xfrm>
          <a:prstGeom prst="rect">
            <a:avLst/>
          </a:prstGeom>
        </p:spPr>
      </p:pic>
      <p:pic>
        <p:nvPicPr>
          <p:cNvPr id="9" name="Picture 8"/>
          <p:cNvPicPr>
            <a:picLocks noChangeAspect="1"/>
          </p:cNvPicPr>
          <p:nvPr/>
        </p:nvPicPr>
        <p:blipFill>
          <a:blip r:embed="rId5"/>
          <a:stretch>
            <a:fillRect/>
          </a:stretch>
        </p:blipFill>
        <p:spPr>
          <a:xfrm>
            <a:off x="3894286" y="2414527"/>
            <a:ext cx="5199403" cy="2551369"/>
          </a:xfrm>
          <a:prstGeom prst="rect">
            <a:avLst/>
          </a:prstGeom>
        </p:spPr>
      </p:pic>
      <p:sp>
        <p:nvSpPr>
          <p:cNvPr id="7" name="TextBox 6"/>
          <p:cNvSpPr txBox="1"/>
          <p:nvPr/>
        </p:nvSpPr>
        <p:spPr>
          <a:xfrm>
            <a:off x="1533239" y="4781230"/>
            <a:ext cx="2361047" cy="369332"/>
          </a:xfrm>
          <a:prstGeom prst="rect">
            <a:avLst/>
          </a:prstGeom>
          <a:noFill/>
        </p:spPr>
        <p:txBody>
          <a:bodyPr wrap="square" rtlCol="0">
            <a:spAutoFit/>
          </a:bodyPr>
          <a:lstStyle/>
          <a:p>
            <a:r>
              <a:rPr lang="en-US" dirty="0" smtClean="0"/>
              <a:t>Arturo Ramirez, WEB</a:t>
            </a:r>
            <a:endParaRPr lang="en-US" dirty="0"/>
          </a:p>
        </p:txBody>
      </p:sp>
    </p:spTree>
    <p:extLst>
      <p:ext uri="{BB962C8B-B14F-4D97-AF65-F5344CB8AC3E}">
        <p14:creationId xmlns:p14="http://schemas.microsoft.com/office/powerpoint/2010/main" val="1921638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8" name="TextBox 7"/>
          <p:cNvSpPr txBox="1"/>
          <p:nvPr/>
        </p:nvSpPr>
        <p:spPr>
          <a:xfrm>
            <a:off x="3894286" y="61926"/>
            <a:ext cx="5045731" cy="954107"/>
          </a:xfrm>
          <a:prstGeom prst="rect">
            <a:avLst/>
          </a:prstGeom>
          <a:noFill/>
        </p:spPr>
        <p:txBody>
          <a:bodyPr wrap="square" rtlCol="0">
            <a:spAutoFit/>
          </a:bodyPr>
          <a:lstStyle/>
          <a:p>
            <a:pPr algn="ctr"/>
            <a:r>
              <a:rPr lang="en-US" sz="2800" b="1" dirty="0" smtClean="0"/>
              <a:t>ISU Homepage</a:t>
            </a:r>
          </a:p>
          <a:p>
            <a:pPr algn="ctr"/>
            <a:r>
              <a:rPr lang="en-US" sz="2000" dirty="0" smtClean="0"/>
              <a:t>Landing pages – visual elements</a:t>
            </a:r>
          </a:p>
          <a:p>
            <a:pPr algn="ctr"/>
            <a:endParaRPr lang="en-US" sz="800" b="1" dirty="0" smtClean="0"/>
          </a:p>
        </p:txBody>
      </p:sp>
      <p:pic>
        <p:nvPicPr>
          <p:cNvPr id="2" name="Picture 1"/>
          <p:cNvPicPr>
            <a:picLocks noChangeAspect="1"/>
          </p:cNvPicPr>
          <p:nvPr/>
        </p:nvPicPr>
        <p:blipFill>
          <a:blip r:embed="rId3"/>
          <a:stretch>
            <a:fillRect/>
          </a:stretch>
        </p:blipFill>
        <p:spPr>
          <a:xfrm>
            <a:off x="121982" y="209406"/>
            <a:ext cx="3993433" cy="3759443"/>
          </a:xfrm>
          <a:prstGeom prst="rect">
            <a:avLst/>
          </a:prstGeom>
        </p:spPr>
      </p:pic>
      <p:pic>
        <p:nvPicPr>
          <p:cNvPr id="10" name="Picture 9"/>
          <p:cNvPicPr>
            <a:picLocks noChangeAspect="1"/>
          </p:cNvPicPr>
          <p:nvPr/>
        </p:nvPicPr>
        <p:blipFill>
          <a:blip r:embed="rId4"/>
          <a:stretch>
            <a:fillRect/>
          </a:stretch>
        </p:blipFill>
        <p:spPr>
          <a:xfrm>
            <a:off x="4631292" y="1138126"/>
            <a:ext cx="4026661" cy="3862939"/>
          </a:xfrm>
          <a:prstGeom prst="rect">
            <a:avLst/>
          </a:prstGeom>
        </p:spPr>
      </p:pic>
      <p:sp>
        <p:nvSpPr>
          <p:cNvPr id="6" name="TextBox 5"/>
          <p:cNvSpPr txBox="1"/>
          <p:nvPr/>
        </p:nvSpPr>
        <p:spPr>
          <a:xfrm>
            <a:off x="1081468" y="4768180"/>
            <a:ext cx="2361047" cy="369332"/>
          </a:xfrm>
          <a:prstGeom prst="rect">
            <a:avLst/>
          </a:prstGeom>
          <a:noFill/>
        </p:spPr>
        <p:txBody>
          <a:bodyPr wrap="square" rtlCol="0">
            <a:spAutoFit/>
          </a:bodyPr>
          <a:lstStyle/>
          <a:p>
            <a:r>
              <a:rPr lang="en-US" dirty="0" smtClean="0"/>
              <a:t>Arturo Ramirez, WEB</a:t>
            </a:r>
            <a:endParaRPr lang="en-US" dirty="0"/>
          </a:p>
        </p:txBody>
      </p:sp>
    </p:spTree>
    <p:extLst>
      <p:ext uri="{BB962C8B-B14F-4D97-AF65-F5344CB8AC3E}">
        <p14:creationId xmlns:p14="http://schemas.microsoft.com/office/powerpoint/2010/main" val="3001333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pic>
        <p:nvPicPr>
          <p:cNvPr id="5" name="Picture 4"/>
          <p:cNvPicPr>
            <a:picLocks noChangeAspect="1"/>
          </p:cNvPicPr>
          <p:nvPr/>
        </p:nvPicPr>
        <p:blipFill>
          <a:blip r:embed="rId3"/>
          <a:stretch>
            <a:fillRect/>
          </a:stretch>
        </p:blipFill>
        <p:spPr>
          <a:xfrm>
            <a:off x="0" y="69557"/>
            <a:ext cx="5567898" cy="2732191"/>
          </a:xfrm>
          <a:prstGeom prst="rect">
            <a:avLst/>
          </a:prstGeom>
        </p:spPr>
      </p:pic>
      <p:pic>
        <p:nvPicPr>
          <p:cNvPr id="7" name="Picture 6"/>
          <p:cNvPicPr>
            <a:picLocks noChangeAspect="1"/>
          </p:cNvPicPr>
          <p:nvPr/>
        </p:nvPicPr>
        <p:blipFill>
          <a:blip r:embed="rId4"/>
          <a:stretch>
            <a:fillRect/>
          </a:stretch>
        </p:blipFill>
        <p:spPr>
          <a:xfrm>
            <a:off x="3362178" y="1499589"/>
            <a:ext cx="5325427" cy="2843151"/>
          </a:xfrm>
          <a:prstGeom prst="rect">
            <a:avLst/>
          </a:prstGeom>
        </p:spPr>
      </p:pic>
      <p:sp>
        <p:nvSpPr>
          <p:cNvPr id="8" name="TextBox 7"/>
          <p:cNvSpPr txBox="1"/>
          <p:nvPr/>
        </p:nvSpPr>
        <p:spPr>
          <a:xfrm>
            <a:off x="5999871" y="69557"/>
            <a:ext cx="2754394" cy="1446550"/>
          </a:xfrm>
          <a:prstGeom prst="rect">
            <a:avLst/>
          </a:prstGeom>
          <a:noFill/>
        </p:spPr>
        <p:txBody>
          <a:bodyPr wrap="square" rtlCol="0">
            <a:spAutoFit/>
          </a:bodyPr>
          <a:lstStyle/>
          <a:p>
            <a:pPr algn="ctr"/>
            <a:r>
              <a:rPr lang="en-US" sz="2800" b="1" dirty="0" smtClean="0"/>
              <a:t>ISU Homepage</a:t>
            </a:r>
          </a:p>
          <a:p>
            <a:pPr algn="ctr"/>
            <a:endParaRPr lang="en-US" sz="800" b="1" dirty="0" smtClean="0"/>
          </a:p>
          <a:p>
            <a:pPr algn="ctr"/>
            <a:r>
              <a:rPr lang="en-US" sz="2400" dirty="0" smtClean="0"/>
              <a:t>Student Life Section</a:t>
            </a:r>
          </a:p>
          <a:p>
            <a:pPr algn="ctr"/>
            <a:endParaRPr lang="en-US" sz="2800" dirty="0"/>
          </a:p>
        </p:txBody>
      </p:sp>
      <p:sp>
        <p:nvSpPr>
          <p:cNvPr id="6" name="TextBox 5"/>
          <p:cNvSpPr txBox="1"/>
          <p:nvPr/>
        </p:nvSpPr>
        <p:spPr>
          <a:xfrm>
            <a:off x="6782953" y="4708707"/>
            <a:ext cx="2361047" cy="369332"/>
          </a:xfrm>
          <a:prstGeom prst="rect">
            <a:avLst/>
          </a:prstGeom>
          <a:noFill/>
        </p:spPr>
        <p:txBody>
          <a:bodyPr wrap="square" rtlCol="0">
            <a:spAutoFit/>
          </a:bodyPr>
          <a:lstStyle/>
          <a:p>
            <a:r>
              <a:rPr lang="en-US" dirty="0" smtClean="0"/>
              <a:t>Arturo Ramirez, WEB</a:t>
            </a:r>
            <a:endParaRPr lang="en-US" dirty="0"/>
          </a:p>
        </p:txBody>
      </p:sp>
    </p:spTree>
    <p:extLst>
      <p:ext uri="{BB962C8B-B14F-4D97-AF65-F5344CB8AC3E}">
        <p14:creationId xmlns:p14="http://schemas.microsoft.com/office/powerpoint/2010/main" val="3995440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 y="0"/>
            <a:ext cx="9138197" cy="5143500"/>
          </a:xfrm>
          <a:prstGeom prst="rect">
            <a:avLst/>
          </a:prstGeom>
        </p:spPr>
      </p:pic>
      <p:pic>
        <p:nvPicPr>
          <p:cNvPr id="6" name="Picture 5"/>
          <p:cNvPicPr>
            <a:picLocks noChangeAspect="1"/>
          </p:cNvPicPr>
          <p:nvPr/>
        </p:nvPicPr>
        <p:blipFill>
          <a:blip r:embed="rId3"/>
          <a:stretch>
            <a:fillRect/>
          </a:stretch>
        </p:blipFill>
        <p:spPr>
          <a:xfrm>
            <a:off x="4672118" y="2581808"/>
            <a:ext cx="4142518" cy="2524416"/>
          </a:xfrm>
          <a:prstGeom prst="rect">
            <a:avLst/>
          </a:prstGeom>
        </p:spPr>
      </p:pic>
      <p:pic>
        <p:nvPicPr>
          <p:cNvPr id="7" name="Picture 6"/>
          <p:cNvPicPr>
            <a:picLocks noChangeAspect="1"/>
          </p:cNvPicPr>
          <p:nvPr/>
        </p:nvPicPr>
        <p:blipFill>
          <a:blip r:embed="rId4"/>
          <a:stretch>
            <a:fillRect/>
          </a:stretch>
        </p:blipFill>
        <p:spPr>
          <a:xfrm>
            <a:off x="4672118" y="25646"/>
            <a:ext cx="4114382" cy="2526529"/>
          </a:xfrm>
          <a:prstGeom prst="rect">
            <a:avLst/>
          </a:prstGeom>
        </p:spPr>
      </p:pic>
      <p:pic>
        <p:nvPicPr>
          <p:cNvPr id="8" name="Picture 7"/>
          <p:cNvPicPr>
            <a:picLocks noChangeAspect="1"/>
          </p:cNvPicPr>
          <p:nvPr/>
        </p:nvPicPr>
        <p:blipFill>
          <a:blip r:embed="rId5"/>
          <a:stretch>
            <a:fillRect/>
          </a:stretch>
        </p:blipFill>
        <p:spPr>
          <a:xfrm>
            <a:off x="196948" y="2582105"/>
            <a:ext cx="4209244" cy="2538125"/>
          </a:xfrm>
          <a:prstGeom prst="rect">
            <a:avLst/>
          </a:prstGeom>
        </p:spPr>
      </p:pic>
      <p:pic>
        <p:nvPicPr>
          <p:cNvPr id="10" name="Picture 9"/>
          <p:cNvPicPr>
            <a:picLocks noChangeAspect="1"/>
          </p:cNvPicPr>
          <p:nvPr/>
        </p:nvPicPr>
        <p:blipFill>
          <a:blip r:embed="rId6"/>
          <a:stretch>
            <a:fillRect/>
          </a:stretch>
        </p:blipFill>
        <p:spPr>
          <a:xfrm>
            <a:off x="196948" y="10453"/>
            <a:ext cx="4209243" cy="2558824"/>
          </a:xfrm>
          <a:prstGeom prst="rect">
            <a:avLst/>
          </a:prstGeom>
        </p:spPr>
      </p:pic>
    </p:spTree>
    <p:extLst>
      <p:ext uri="{BB962C8B-B14F-4D97-AF65-F5344CB8AC3E}">
        <p14:creationId xmlns:p14="http://schemas.microsoft.com/office/powerpoint/2010/main" val="2102647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ctrTitle"/>
          </p:nvPr>
        </p:nvSpPr>
        <p:spPr/>
        <p:txBody>
          <a:bodyPr/>
          <a:lstStyle/>
          <a:p>
            <a:r>
              <a:rPr lang="en-US" dirty="0" smtClean="0"/>
              <a:t>AT Update</a:t>
            </a:r>
            <a:endParaRPr lang="en-US" dirty="0"/>
          </a:p>
        </p:txBody>
      </p:sp>
      <p:sp>
        <p:nvSpPr>
          <p:cNvPr id="3" name="Subtitle 2"/>
          <p:cNvSpPr>
            <a:spLocks noGrp="1"/>
          </p:cNvSpPr>
          <p:nvPr>
            <p:ph type="subTitle" idx="1"/>
          </p:nvPr>
        </p:nvSpPr>
        <p:spPr>
          <a:xfrm>
            <a:off x="1092821" y="2914650"/>
            <a:ext cx="7062438" cy="1314450"/>
          </a:xfrm>
        </p:spPr>
        <p:txBody>
          <a:bodyPr/>
          <a:lstStyle/>
          <a:p>
            <a:r>
              <a:rPr lang="en-US" dirty="0" smtClean="0"/>
              <a:t>Charley Edamala, AVP, AT</a:t>
            </a:r>
            <a:endParaRPr lang="en-US" dirty="0"/>
          </a:p>
        </p:txBody>
      </p:sp>
    </p:spTree>
    <p:extLst>
      <p:ext uri="{BB962C8B-B14F-4D97-AF65-F5344CB8AC3E}">
        <p14:creationId xmlns:p14="http://schemas.microsoft.com/office/powerpoint/2010/main" val="2872964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dirty="0" smtClean="0"/>
              <a:t>ITSM – Recent Accomplishments</a:t>
            </a:r>
            <a:endParaRPr lang="en-US" dirty="0"/>
          </a:p>
        </p:txBody>
      </p:sp>
      <p:sp>
        <p:nvSpPr>
          <p:cNvPr id="3" name="Content Placeholder 2"/>
          <p:cNvSpPr>
            <a:spLocks noGrp="1"/>
          </p:cNvSpPr>
          <p:nvPr>
            <p:ph idx="1"/>
          </p:nvPr>
        </p:nvSpPr>
        <p:spPr/>
        <p:txBody>
          <a:bodyPr/>
          <a:lstStyle/>
          <a:p>
            <a:r>
              <a:rPr lang="en-US" sz="2400" dirty="0" smtClean="0"/>
              <a:t>Endpoint Configuration Items live in production</a:t>
            </a:r>
          </a:p>
          <a:p>
            <a:r>
              <a:rPr lang="en-US" sz="2400" dirty="0" smtClean="0"/>
              <a:t>Problem Management and Project Management live</a:t>
            </a:r>
          </a:p>
          <a:p>
            <a:r>
              <a:rPr lang="en-US" sz="2400" dirty="0" smtClean="0"/>
              <a:t>Continuous Improvement</a:t>
            </a:r>
            <a:endParaRPr lang="en-US" dirty="0" smtClean="0"/>
          </a:p>
          <a:p>
            <a:endParaRPr lang="en-US" dirty="0"/>
          </a:p>
        </p:txBody>
      </p:sp>
      <p:sp>
        <p:nvSpPr>
          <p:cNvPr id="5" name="TextBox 4"/>
          <p:cNvSpPr txBox="1"/>
          <p:nvPr/>
        </p:nvSpPr>
        <p:spPr>
          <a:xfrm>
            <a:off x="5612782" y="4741871"/>
            <a:ext cx="3427140" cy="369332"/>
          </a:xfrm>
          <a:prstGeom prst="rect">
            <a:avLst/>
          </a:prstGeom>
          <a:noFill/>
        </p:spPr>
        <p:txBody>
          <a:bodyPr wrap="square" rtlCol="0">
            <a:spAutoFit/>
          </a:bodyPr>
          <a:lstStyle/>
          <a:p>
            <a:r>
              <a:rPr lang="en-US" dirty="0" smtClean="0"/>
              <a:t>Carla Birckelbaw, AT Client Services</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2136" y="2776312"/>
            <a:ext cx="4819898" cy="152407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347" y="2740763"/>
            <a:ext cx="1949550" cy="1212912"/>
          </a:xfrm>
          <a:prstGeom prst="rect">
            <a:avLst/>
          </a:prstGeom>
        </p:spPr>
      </p:pic>
    </p:spTree>
    <p:extLst>
      <p:ext uri="{BB962C8B-B14F-4D97-AF65-F5344CB8AC3E}">
        <p14:creationId xmlns:p14="http://schemas.microsoft.com/office/powerpoint/2010/main" val="3677288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fontScale="90000"/>
          </a:bodyPr>
          <a:lstStyle/>
          <a:p>
            <a:r>
              <a:rPr lang="en-US" dirty="0" smtClean="0"/>
              <a:t>Campus-Wide Dashboard (My Work)</a:t>
            </a:r>
            <a:endParaRPr lang="en-US" dirty="0"/>
          </a:p>
        </p:txBody>
      </p:sp>
      <p:sp>
        <p:nvSpPr>
          <p:cNvPr id="6" name="TextBox 5"/>
          <p:cNvSpPr txBox="1"/>
          <p:nvPr/>
        </p:nvSpPr>
        <p:spPr>
          <a:xfrm>
            <a:off x="5612782" y="4741871"/>
            <a:ext cx="3427140" cy="369332"/>
          </a:xfrm>
          <a:prstGeom prst="rect">
            <a:avLst/>
          </a:prstGeom>
          <a:noFill/>
        </p:spPr>
        <p:txBody>
          <a:bodyPr wrap="square" rtlCol="0">
            <a:spAutoFit/>
          </a:bodyPr>
          <a:lstStyle/>
          <a:p>
            <a:r>
              <a:rPr lang="en-US" dirty="0" smtClean="0"/>
              <a:t>Carla Birckelbaw, AT Client Services</a:t>
            </a:r>
            <a:endParaRPr lang="en-US" dirty="0"/>
          </a:p>
        </p:txBody>
      </p:sp>
      <p:pic>
        <p:nvPicPr>
          <p:cNvPr id="7"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76913" y="948279"/>
            <a:ext cx="6206308" cy="3394075"/>
          </a:xfrm>
        </p:spPr>
      </p:pic>
    </p:spTree>
    <p:extLst>
      <p:ext uri="{BB962C8B-B14F-4D97-AF65-F5344CB8AC3E}">
        <p14:creationId xmlns:p14="http://schemas.microsoft.com/office/powerpoint/2010/main" val="586135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smtClean="0"/>
              <a:t>ITSM  - Looking Ahead</a:t>
            </a:r>
            <a:endParaRPr lang="en-US" dirty="0"/>
          </a:p>
        </p:txBody>
      </p:sp>
      <p:sp>
        <p:nvSpPr>
          <p:cNvPr id="3" name="Content Placeholder 2"/>
          <p:cNvSpPr>
            <a:spLocks noGrp="1"/>
          </p:cNvSpPr>
          <p:nvPr>
            <p:ph idx="1"/>
          </p:nvPr>
        </p:nvSpPr>
        <p:spPr/>
        <p:txBody>
          <a:bodyPr>
            <a:normAutofit/>
          </a:bodyPr>
          <a:lstStyle/>
          <a:p>
            <a:r>
              <a:rPr lang="en-US" sz="2400" dirty="0" smtClean="0"/>
              <a:t>Upgrading backend system to 9.2 before break</a:t>
            </a:r>
          </a:p>
          <a:p>
            <a:r>
              <a:rPr lang="en-US" sz="2400" dirty="0" smtClean="0"/>
              <a:t>Simplify request forms, simplify portal design</a:t>
            </a:r>
          </a:p>
          <a:p>
            <a:r>
              <a:rPr lang="en-US" sz="2400" dirty="0" smtClean="0"/>
              <a:t>Explore 3</a:t>
            </a:r>
            <a:r>
              <a:rPr lang="en-US" sz="2400" baseline="30000" dirty="0" smtClean="0"/>
              <a:t>rd</a:t>
            </a:r>
            <a:r>
              <a:rPr lang="en-US" sz="2400" dirty="0" smtClean="0"/>
              <a:t> party options that can integrate and improve knowledge and search options</a:t>
            </a:r>
          </a:p>
          <a:p>
            <a:r>
              <a:rPr lang="en-US" sz="2400" dirty="0" smtClean="0"/>
              <a:t>Integrations with other systems, including single sign on and My</a:t>
            </a:r>
          </a:p>
          <a:p>
            <a:r>
              <a:rPr lang="en-US" sz="2400" dirty="0" smtClean="0"/>
              <a:t>Evaluate and streamline classification schema</a:t>
            </a:r>
          </a:p>
          <a:p>
            <a:endParaRPr lang="en-US" dirty="0" smtClean="0"/>
          </a:p>
          <a:p>
            <a:endParaRPr lang="en-US" dirty="0" smtClean="0"/>
          </a:p>
          <a:p>
            <a:endParaRPr lang="en-US" dirty="0" smtClean="0"/>
          </a:p>
          <a:p>
            <a:endParaRPr lang="en-US" dirty="0"/>
          </a:p>
        </p:txBody>
      </p:sp>
      <p:sp>
        <p:nvSpPr>
          <p:cNvPr id="6" name="TextBox 5"/>
          <p:cNvSpPr txBox="1"/>
          <p:nvPr/>
        </p:nvSpPr>
        <p:spPr>
          <a:xfrm>
            <a:off x="5612782" y="4741871"/>
            <a:ext cx="3427140" cy="369332"/>
          </a:xfrm>
          <a:prstGeom prst="rect">
            <a:avLst/>
          </a:prstGeom>
          <a:noFill/>
        </p:spPr>
        <p:txBody>
          <a:bodyPr wrap="square" rtlCol="0">
            <a:spAutoFit/>
          </a:bodyPr>
          <a:lstStyle/>
          <a:p>
            <a:r>
              <a:rPr lang="en-US" dirty="0" smtClean="0"/>
              <a:t>Carla Birckelbaw, AT Client Services</a:t>
            </a:r>
            <a:endParaRPr lang="en-US" dirty="0"/>
          </a:p>
        </p:txBody>
      </p:sp>
    </p:spTree>
    <p:extLst>
      <p:ext uri="{BB962C8B-B14F-4D97-AF65-F5344CB8AC3E}">
        <p14:creationId xmlns:p14="http://schemas.microsoft.com/office/powerpoint/2010/main" val="325783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ctrTitle"/>
          </p:nvPr>
        </p:nvSpPr>
        <p:spPr/>
        <p:txBody>
          <a:bodyPr/>
          <a:lstStyle/>
          <a:p>
            <a:r>
              <a:rPr lang="en-US" dirty="0" smtClean="0"/>
              <a:t>IT News</a:t>
            </a:r>
            <a:endParaRPr lang="en-US" dirty="0"/>
          </a:p>
        </p:txBody>
      </p:sp>
      <p:sp>
        <p:nvSpPr>
          <p:cNvPr id="3" name="Subtitle 2"/>
          <p:cNvSpPr>
            <a:spLocks noGrp="1"/>
          </p:cNvSpPr>
          <p:nvPr>
            <p:ph type="subTitle" idx="1"/>
          </p:nvPr>
        </p:nvSpPr>
        <p:spPr>
          <a:xfrm>
            <a:off x="817757" y="2914650"/>
            <a:ext cx="7947102" cy="1314450"/>
          </a:xfrm>
        </p:spPr>
        <p:txBody>
          <a:bodyPr>
            <a:normAutofit fontScale="92500"/>
          </a:bodyPr>
          <a:lstStyle/>
          <a:p>
            <a:r>
              <a:rPr lang="en-US" dirty="0" smtClean="0"/>
              <a:t>Many thanks to our sponsors for all things CIT: </a:t>
            </a:r>
          </a:p>
          <a:p>
            <a:r>
              <a:rPr lang="en-US" dirty="0" smtClean="0"/>
              <a:t>AT, OAT, </a:t>
            </a:r>
            <a:r>
              <a:rPr lang="en-US" dirty="0" err="1" smtClean="0"/>
              <a:t>TechZone</a:t>
            </a:r>
            <a:r>
              <a:rPr lang="en-US" dirty="0" smtClean="0"/>
              <a:t>, and the College of Business!</a:t>
            </a:r>
            <a:endParaRPr lang="en-US" dirty="0"/>
          </a:p>
        </p:txBody>
      </p:sp>
    </p:spTree>
    <p:extLst>
      <p:ext uri="{BB962C8B-B14F-4D97-AF65-F5344CB8AC3E}">
        <p14:creationId xmlns:p14="http://schemas.microsoft.com/office/powerpoint/2010/main" val="1646243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smtClean="0"/>
              <a:t>Also of note…</a:t>
            </a:r>
            <a:endParaRPr lang="en-US" dirty="0"/>
          </a:p>
        </p:txBody>
      </p:sp>
      <p:sp>
        <p:nvSpPr>
          <p:cNvPr id="3" name="Content Placeholder 2"/>
          <p:cNvSpPr>
            <a:spLocks noGrp="1"/>
          </p:cNvSpPr>
          <p:nvPr>
            <p:ph idx="1"/>
          </p:nvPr>
        </p:nvSpPr>
        <p:spPr>
          <a:xfrm>
            <a:off x="457200" y="1067293"/>
            <a:ext cx="8229600" cy="3394472"/>
          </a:xfrm>
        </p:spPr>
        <p:txBody>
          <a:bodyPr>
            <a:normAutofit lnSpcReduction="10000"/>
          </a:bodyPr>
          <a:lstStyle/>
          <a:p>
            <a:r>
              <a:rPr lang="en-US" sz="2800" dirty="0" smtClean="0"/>
              <a:t>Winter Session Dec. 16 – Jan. 14, 13 courses</a:t>
            </a:r>
          </a:p>
          <a:p>
            <a:r>
              <a:rPr lang="en-US" sz="2800" dirty="0" smtClean="0"/>
              <a:t>Computer Lab Planning</a:t>
            </a:r>
          </a:p>
          <a:p>
            <a:pPr lvl="1"/>
            <a:r>
              <a:rPr lang="en-US" dirty="0" smtClean="0"/>
              <a:t>After Lab Stats upgrade 12/18, install client in all labs</a:t>
            </a:r>
          </a:p>
          <a:p>
            <a:pPr lvl="1"/>
            <a:r>
              <a:rPr lang="en-US" dirty="0" smtClean="0"/>
              <a:t>Planning Group in the Spring</a:t>
            </a:r>
          </a:p>
          <a:p>
            <a:r>
              <a:rPr lang="en-US" sz="2800" dirty="0" smtClean="0"/>
              <a:t>CIT Planning Committee seeking a few new volunteers - contact us at  </a:t>
            </a:r>
            <a:r>
              <a:rPr lang="en-US" sz="2800" dirty="0" smtClean="0">
                <a:hlinkClick r:id="rId4"/>
              </a:rPr>
              <a:t>isucit@ilstu.edu</a:t>
            </a:r>
            <a:endParaRPr lang="en-US" sz="2800" dirty="0" smtClean="0"/>
          </a:p>
          <a:p>
            <a:endParaRPr lang="en-US" dirty="0"/>
          </a:p>
        </p:txBody>
      </p:sp>
      <p:sp>
        <p:nvSpPr>
          <p:cNvPr id="5" name="TextBox 4"/>
          <p:cNvSpPr txBox="1"/>
          <p:nvPr/>
        </p:nvSpPr>
        <p:spPr>
          <a:xfrm>
            <a:off x="5612782" y="4741871"/>
            <a:ext cx="3427140" cy="369332"/>
          </a:xfrm>
          <a:prstGeom prst="rect">
            <a:avLst/>
          </a:prstGeom>
          <a:noFill/>
        </p:spPr>
        <p:txBody>
          <a:bodyPr wrap="square" rtlCol="0">
            <a:spAutoFit/>
          </a:bodyPr>
          <a:lstStyle/>
          <a:p>
            <a:r>
              <a:rPr lang="en-US" dirty="0" smtClean="0"/>
              <a:t>Carla Birckelbaw, AT Client Services</a:t>
            </a:r>
            <a:endParaRPr lang="en-US" dirty="0"/>
          </a:p>
        </p:txBody>
      </p:sp>
    </p:spTree>
    <p:extLst>
      <p:ext uri="{BB962C8B-B14F-4D97-AF65-F5344CB8AC3E}">
        <p14:creationId xmlns:p14="http://schemas.microsoft.com/office/powerpoint/2010/main" val="889764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3" y="0"/>
            <a:ext cx="9138197" cy="5143500"/>
          </a:xfrm>
          <a:prstGeom prst="rect">
            <a:avLst/>
          </a:prstGeom>
        </p:spPr>
      </p:pic>
      <p:sp>
        <p:nvSpPr>
          <p:cNvPr id="2" name="Title 1"/>
          <p:cNvSpPr>
            <a:spLocks noGrp="1"/>
          </p:cNvSpPr>
          <p:nvPr>
            <p:ph type="title"/>
          </p:nvPr>
        </p:nvSpPr>
        <p:spPr/>
        <p:txBody>
          <a:bodyPr>
            <a:normAutofit/>
          </a:bodyPr>
          <a:lstStyle/>
          <a:p>
            <a:r>
              <a:rPr lang="en-US" dirty="0" smtClean="0"/>
              <a:t>Up and </a:t>
            </a:r>
            <a:r>
              <a:rPr lang="en-US" smtClean="0"/>
              <a:t>Coming from AT </a:t>
            </a:r>
            <a:r>
              <a:rPr lang="en-US" dirty="0" smtClean="0"/>
              <a:t>APPS</a:t>
            </a:r>
            <a:endParaRPr lang="en-US" dirty="0"/>
          </a:p>
        </p:txBody>
      </p:sp>
      <p:sp>
        <p:nvSpPr>
          <p:cNvPr id="3" name="Content Placeholder 2"/>
          <p:cNvSpPr>
            <a:spLocks noGrp="1"/>
          </p:cNvSpPr>
          <p:nvPr>
            <p:ph idx="1"/>
          </p:nvPr>
        </p:nvSpPr>
        <p:spPr/>
        <p:txBody>
          <a:bodyPr/>
          <a:lstStyle/>
          <a:p>
            <a:r>
              <a:rPr lang="en-US" dirty="0" smtClean="0"/>
              <a:t>Direct Database Access to Require VPN even on Campus</a:t>
            </a:r>
          </a:p>
          <a:p>
            <a:endParaRPr lang="en-US" dirty="0" smtClean="0"/>
          </a:p>
          <a:p>
            <a:r>
              <a:rPr lang="en-US" dirty="0" smtClean="0"/>
              <a:t>Future Server/Application/Service Monitoring Strategy and Tools?</a:t>
            </a:r>
          </a:p>
          <a:p>
            <a:pPr marL="0" indent="0">
              <a:buNone/>
            </a:pPr>
            <a:endParaRPr lang="en-US" dirty="0"/>
          </a:p>
        </p:txBody>
      </p:sp>
      <p:pic>
        <p:nvPicPr>
          <p:cNvPr id="5" name="Picture 4" descr="&lt;strong&gt;Firewall&lt;/strong&gt; 2D - vector Clip Art"/>
          <p:cNvPicPr>
            <a:picLocks noChangeAspect="1"/>
          </p:cNvPicPr>
          <p:nvPr/>
        </p:nvPicPr>
        <p:blipFill rotWithShape="1">
          <a:blip r:embed="rId3">
            <a:extLst>
              <a:ext uri="{28A0092B-C50C-407E-A947-70E740481C1C}">
                <a14:useLocalDpi xmlns:a14="http://schemas.microsoft.com/office/drawing/2010/main" val="0"/>
              </a:ext>
            </a:extLst>
          </a:blip>
          <a:srcRect l="45829"/>
          <a:stretch/>
        </p:blipFill>
        <p:spPr>
          <a:xfrm>
            <a:off x="3529012" y="1743078"/>
            <a:ext cx="1871663" cy="937150"/>
          </a:xfrm>
          <a:prstGeom prst="rect">
            <a:avLst/>
          </a:prstGeom>
        </p:spPr>
      </p:pic>
      <p:pic>
        <p:nvPicPr>
          <p:cNvPr id="6" name="Picture 5" descr="List of Free And Open Source &lt;strong&gt;Monitoring&lt;/strong&gt; System | Unixm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1969" y="3372291"/>
            <a:ext cx="1607343" cy="1222332"/>
          </a:xfrm>
          <a:prstGeom prst="rect">
            <a:avLst/>
          </a:prstGeom>
        </p:spPr>
      </p:pic>
      <p:pic>
        <p:nvPicPr>
          <p:cNvPr id="7" name="Picture 6" descr="Clipart - &lt;strong&gt;monitoring&lt;/strong&gt; search"/>
          <p:cNvPicPr>
            <a:picLocks noChangeAspect="1"/>
          </p:cNvPicPr>
          <p:nvPr/>
        </p:nvPicPr>
        <p:blipFill rotWithShape="1">
          <a:blip r:embed="rId5">
            <a:extLst>
              <a:ext uri="{28A0092B-C50C-407E-A947-70E740481C1C}">
                <a14:useLocalDpi xmlns:a14="http://schemas.microsoft.com/office/drawing/2010/main" val="0"/>
              </a:ext>
            </a:extLst>
          </a:blip>
          <a:srcRect l="12396" t="9466" r="10221" b="16552"/>
          <a:stretch/>
        </p:blipFill>
        <p:spPr>
          <a:xfrm>
            <a:off x="6098076" y="3383565"/>
            <a:ext cx="1637262" cy="1218931"/>
          </a:xfrm>
          <a:prstGeom prst="rect">
            <a:avLst/>
          </a:prstGeom>
        </p:spPr>
      </p:pic>
      <p:sp>
        <p:nvSpPr>
          <p:cNvPr id="8" name="TextBox 7"/>
          <p:cNvSpPr txBox="1"/>
          <p:nvPr/>
        </p:nvSpPr>
        <p:spPr>
          <a:xfrm>
            <a:off x="6802246" y="4778105"/>
            <a:ext cx="2245111" cy="369332"/>
          </a:xfrm>
          <a:prstGeom prst="rect">
            <a:avLst/>
          </a:prstGeom>
          <a:noFill/>
        </p:spPr>
        <p:txBody>
          <a:bodyPr wrap="square" rtlCol="0">
            <a:spAutoFit/>
          </a:bodyPr>
          <a:lstStyle/>
          <a:p>
            <a:r>
              <a:rPr lang="en-US" dirty="0" smtClean="0"/>
              <a:t>Todd Smoak, AT APPS</a:t>
            </a:r>
            <a:endParaRPr lang="en-US" dirty="0"/>
          </a:p>
        </p:txBody>
      </p:sp>
    </p:spTree>
    <p:extLst>
      <p:ext uri="{BB962C8B-B14F-4D97-AF65-F5344CB8AC3E}">
        <p14:creationId xmlns:p14="http://schemas.microsoft.com/office/powerpoint/2010/main" val="4149027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3" y="0"/>
            <a:ext cx="9138197" cy="5143500"/>
          </a:xfrm>
          <a:prstGeom prst="rect">
            <a:avLst/>
          </a:prstGeom>
        </p:spPr>
      </p:pic>
      <p:pic>
        <p:nvPicPr>
          <p:cNvPr id="4" name="Picture 3"/>
          <p:cNvPicPr>
            <a:picLocks noChangeAspect="1"/>
          </p:cNvPicPr>
          <p:nvPr/>
        </p:nvPicPr>
        <p:blipFill>
          <a:blip r:embed="rId3"/>
          <a:stretch>
            <a:fillRect/>
          </a:stretch>
        </p:blipFill>
        <p:spPr>
          <a:xfrm>
            <a:off x="3150394" y="0"/>
            <a:ext cx="5993606" cy="5142857"/>
          </a:xfrm>
          <a:prstGeom prst="rect">
            <a:avLst/>
          </a:prstGeom>
        </p:spPr>
      </p:pic>
      <p:sp>
        <p:nvSpPr>
          <p:cNvPr id="6" name="Rectangle 5"/>
          <p:cNvSpPr/>
          <p:nvPr/>
        </p:nvSpPr>
        <p:spPr>
          <a:xfrm>
            <a:off x="5803" y="786885"/>
            <a:ext cx="3144591" cy="2062103"/>
          </a:xfrm>
          <a:prstGeom prst="rect">
            <a:avLst/>
          </a:prstGeom>
        </p:spPr>
        <p:txBody>
          <a:bodyPr wrap="square">
            <a:spAutoFit/>
          </a:bodyPr>
          <a:lstStyle/>
          <a:p>
            <a:pPr algn="ctr"/>
            <a:r>
              <a:rPr lang="en-US" sz="3200" dirty="0"/>
              <a:t>Working w/Web </a:t>
            </a:r>
            <a:r>
              <a:rPr lang="en-US" sz="3200" dirty="0" smtClean="0"/>
              <a:t>on </a:t>
            </a:r>
            <a:r>
              <a:rPr lang="en-US" sz="3200" dirty="0"/>
              <a:t>API Management Layer</a:t>
            </a:r>
          </a:p>
        </p:txBody>
      </p:sp>
      <p:sp>
        <p:nvSpPr>
          <p:cNvPr id="7" name="TextBox 6"/>
          <p:cNvSpPr txBox="1"/>
          <p:nvPr/>
        </p:nvSpPr>
        <p:spPr>
          <a:xfrm>
            <a:off x="996178" y="4771474"/>
            <a:ext cx="2245111" cy="369332"/>
          </a:xfrm>
          <a:prstGeom prst="rect">
            <a:avLst/>
          </a:prstGeom>
          <a:noFill/>
        </p:spPr>
        <p:txBody>
          <a:bodyPr wrap="square" rtlCol="0">
            <a:spAutoFit/>
          </a:bodyPr>
          <a:lstStyle/>
          <a:p>
            <a:r>
              <a:rPr lang="en-US" dirty="0" smtClean="0"/>
              <a:t>Todd Smoak, AT APPS</a:t>
            </a:r>
            <a:endParaRPr lang="en-US" dirty="0"/>
          </a:p>
        </p:txBody>
      </p:sp>
    </p:spTree>
    <p:extLst>
      <p:ext uri="{BB962C8B-B14F-4D97-AF65-F5344CB8AC3E}">
        <p14:creationId xmlns:p14="http://schemas.microsoft.com/office/powerpoint/2010/main" val="600423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fontScale="90000"/>
          </a:bodyPr>
          <a:lstStyle/>
          <a:p>
            <a:r>
              <a:rPr lang="en-US" dirty="0"/>
              <a:t>Information Security:</a:t>
            </a:r>
            <a:br>
              <a:rPr lang="en-US" dirty="0"/>
            </a:br>
            <a:r>
              <a:rPr lang="en-US" dirty="0"/>
              <a:t>Risk Management Program</a:t>
            </a:r>
          </a:p>
        </p:txBody>
      </p:sp>
      <p:sp>
        <p:nvSpPr>
          <p:cNvPr id="3" name="Content Placeholder 2"/>
          <p:cNvSpPr>
            <a:spLocks noGrp="1"/>
          </p:cNvSpPr>
          <p:nvPr>
            <p:ph idx="1"/>
          </p:nvPr>
        </p:nvSpPr>
        <p:spPr/>
        <p:txBody>
          <a:bodyPr>
            <a:normAutofit fontScale="47500" lnSpcReduction="20000"/>
          </a:bodyPr>
          <a:lstStyle/>
          <a:p>
            <a:r>
              <a:rPr lang="en-US" sz="4600" dirty="0"/>
              <a:t>Coordinated with Internal Audit &amp; Risk Management</a:t>
            </a:r>
          </a:p>
          <a:p>
            <a:endParaRPr lang="en-US" sz="4600" dirty="0"/>
          </a:p>
          <a:p>
            <a:r>
              <a:rPr lang="en-US" sz="4600" dirty="0"/>
              <a:t>Enterprise &amp; Unit-Based Risk Assessment </a:t>
            </a:r>
          </a:p>
          <a:p>
            <a:endParaRPr lang="en-US" sz="4600" dirty="0"/>
          </a:p>
          <a:p>
            <a:r>
              <a:rPr lang="en-US" sz="4600" dirty="0"/>
              <a:t>Threat Assessment</a:t>
            </a:r>
          </a:p>
          <a:p>
            <a:endParaRPr lang="en-US" sz="4600" dirty="0"/>
          </a:p>
          <a:p>
            <a:r>
              <a:rPr lang="en-US" sz="4600" dirty="0"/>
              <a:t>Individual Project/Proposal Risk Assessment</a:t>
            </a:r>
          </a:p>
          <a:p>
            <a:endParaRPr lang="en-US" sz="4600" dirty="0"/>
          </a:p>
          <a:p>
            <a:r>
              <a:rPr lang="en-US" sz="4600" dirty="0"/>
              <a:t>Risk &amp; Threat Mitigation Strategies</a:t>
            </a:r>
          </a:p>
          <a:p>
            <a:endParaRPr lang="en-US" dirty="0"/>
          </a:p>
        </p:txBody>
      </p:sp>
      <p:sp>
        <p:nvSpPr>
          <p:cNvPr id="6" name="TextBox 5"/>
          <p:cNvSpPr txBox="1"/>
          <p:nvPr/>
        </p:nvSpPr>
        <p:spPr>
          <a:xfrm>
            <a:off x="6974862" y="4773054"/>
            <a:ext cx="2163335" cy="369332"/>
          </a:xfrm>
          <a:prstGeom prst="rect">
            <a:avLst/>
          </a:prstGeom>
          <a:noFill/>
        </p:spPr>
        <p:txBody>
          <a:bodyPr wrap="square" rtlCol="0">
            <a:spAutoFit/>
          </a:bodyPr>
          <a:lstStyle/>
          <a:p>
            <a:r>
              <a:rPr lang="en-US" dirty="0" smtClean="0"/>
              <a:t>Kevin Crouse, AT ISO</a:t>
            </a:r>
            <a:endParaRPr lang="en-US" dirty="0"/>
          </a:p>
        </p:txBody>
      </p:sp>
    </p:spTree>
    <p:extLst>
      <p:ext uri="{BB962C8B-B14F-4D97-AF65-F5344CB8AC3E}">
        <p14:creationId xmlns:p14="http://schemas.microsoft.com/office/powerpoint/2010/main" val="4210821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3" y="0"/>
            <a:ext cx="9138197" cy="5143500"/>
          </a:xfrm>
          <a:prstGeom prst="rect">
            <a:avLst/>
          </a:prstGeom>
        </p:spPr>
      </p:pic>
      <p:sp>
        <p:nvSpPr>
          <p:cNvPr id="2" name="Title 1"/>
          <p:cNvSpPr>
            <a:spLocks noGrp="1"/>
          </p:cNvSpPr>
          <p:nvPr>
            <p:ph type="title"/>
          </p:nvPr>
        </p:nvSpPr>
        <p:spPr/>
        <p:txBody>
          <a:bodyPr/>
          <a:lstStyle/>
          <a:p>
            <a:r>
              <a:rPr lang="en-US" dirty="0" smtClean="0"/>
              <a:t>Program benefits:</a:t>
            </a:r>
            <a:endParaRPr lang="en-US" dirty="0"/>
          </a:p>
        </p:txBody>
      </p:sp>
      <p:sp>
        <p:nvSpPr>
          <p:cNvPr id="3" name="Content Placeholder 2"/>
          <p:cNvSpPr>
            <a:spLocks noGrp="1"/>
          </p:cNvSpPr>
          <p:nvPr>
            <p:ph idx="1"/>
          </p:nvPr>
        </p:nvSpPr>
        <p:spPr>
          <a:xfrm>
            <a:off x="457200" y="1096219"/>
            <a:ext cx="8229600" cy="3394472"/>
          </a:xfrm>
        </p:spPr>
        <p:txBody>
          <a:bodyPr>
            <a:normAutofit/>
          </a:bodyPr>
          <a:lstStyle/>
          <a:p>
            <a:r>
              <a:rPr lang="en-US" sz="2400" dirty="0"/>
              <a:t>Demonstrates due care and due diligence</a:t>
            </a:r>
          </a:p>
          <a:p>
            <a:endParaRPr lang="en-US" sz="2400" dirty="0"/>
          </a:p>
          <a:p>
            <a:r>
              <a:rPr lang="en-US" sz="2400" dirty="0"/>
              <a:t>Provides a roadmap for improvement</a:t>
            </a:r>
          </a:p>
          <a:p>
            <a:endParaRPr lang="en-US" sz="2400" dirty="0"/>
          </a:p>
          <a:p>
            <a:r>
              <a:rPr lang="en-US" sz="2400" dirty="0"/>
              <a:t>Assists in meeting compliance requirements</a:t>
            </a:r>
          </a:p>
          <a:p>
            <a:endParaRPr lang="en-US" sz="2400" dirty="0"/>
          </a:p>
          <a:p>
            <a:r>
              <a:rPr lang="en-US" sz="2400" dirty="0"/>
              <a:t>Proactively builds a Cyber-Resilient University</a:t>
            </a:r>
          </a:p>
          <a:p>
            <a:endParaRPr lang="en-US" dirty="0"/>
          </a:p>
        </p:txBody>
      </p:sp>
      <p:sp>
        <p:nvSpPr>
          <p:cNvPr id="7" name="TextBox 6"/>
          <p:cNvSpPr txBox="1"/>
          <p:nvPr/>
        </p:nvSpPr>
        <p:spPr>
          <a:xfrm>
            <a:off x="6766706" y="4731877"/>
            <a:ext cx="2163335" cy="369332"/>
          </a:xfrm>
          <a:prstGeom prst="rect">
            <a:avLst/>
          </a:prstGeom>
          <a:noFill/>
        </p:spPr>
        <p:txBody>
          <a:bodyPr wrap="square" rtlCol="0">
            <a:spAutoFit/>
          </a:bodyPr>
          <a:lstStyle/>
          <a:p>
            <a:r>
              <a:rPr lang="en-US" dirty="0" smtClean="0"/>
              <a:t>Kevin Crouse, AT ISO</a:t>
            </a:r>
            <a:endParaRPr lang="en-US" dirty="0"/>
          </a:p>
        </p:txBody>
      </p:sp>
    </p:spTree>
    <p:extLst>
      <p:ext uri="{BB962C8B-B14F-4D97-AF65-F5344CB8AC3E}">
        <p14:creationId xmlns:p14="http://schemas.microsoft.com/office/powerpoint/2010/main" val="3912157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ctrTitle"/>
          </p:nvPr>
        </p:nvSpPr>
        <p:spPr/>
        <p:txBody>
          <a:bodyPr/>
          <a:lstStyle/>
          <a:p>
            <a:r>
              <a:rPr lang="en-US" dirty="0" smtClean="0"/>
              <a:t>Microsoft Teams Showcase</a:t>
            </a:r>
            <a:endParaRPr lang="en-US" dirty="0"/>
          </a:p>
        </p:txBody>
      </p:sp>
      <p:sp>
        <p:nvSpPr>
          <p:cNvPr id="7" name="Subtitle 6"/>
          <p:cNvSpPr>
            <a:spLocks noGrp="1"/>
          </p:cNvSpPr>
          <p:nvPr>
            <p:ph type="subTitle" idx="1"/>
          </p:nvPr>
        </p:nvSpPr>
        <p:spPr/>
        <p:txBody>
          <a:bodyPr/>
          <a:lstStyle/>
          <a:p>
            <a:r>
              <a:rPr lang="en-US" dirty="0" smtClean="0"/>
              <a:t>Paul Unsbee, Milner Library</a:t>
            </a:r>
          </a:p>
          <a:p>
            <a:r>
              <a:rPr lang="en-US" dirty="0" smtClean="0"/>
              <a:t>Dan Taube, AT Endpoint Support</a:t>
            </a:r>
            <a:endParaRPr lang="en-US" dirty="0"/>
          </a:p>
        </p:txBody>
      </p:sp>
    </p:spTree>
    <p:extLst>
      <p:ext uri="{BB962C8B-B14F-4D97-AF65-F5344CB8AC3E}">
        <p14:creationId xmlns:p14="http://schemas.microsoft.com/office/powerpoint/2010/main" val="3925602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 y="0"/>
            <a:ext cx="9138197" cy="5143500"/>
          </a:xfrm>
          <a:prstGeom prst="rect">
            <a:avLst/>
          </a:prstGeom>
        </p:spPr>
      </p:pic>
      <p:sp>
        <p:nvSpPr>
          <p:cNvPr id="2" name="Title 1"/>
          <p:cNvSpPr>
            <a:spLocks noGrp="1"/>
          </p:cNvSpPr>
          <p:nvPr>
            <p:ph type="title"/>
          </p:nvPr>
        </p:nvSpPr>
        <p:spPr/>
        <p:txBody>
          <a:bodyPr/>
          <a:lstStyle/>
          <a:p>
            <a:r>
              <a:rPr lang="en-US" dirty="0" smtClean="0"/>
              <a:t>ION Update</a:t>
            </a:r>
            <a:endParaRPr lang="en-US" dirty="0"/>
          </a:p>
        </p:txBody>
      </p:sp>
      <p:sp>
        <p:nvSpPr>
          <p:cNvPr id="3" name="Content Placeholder 2"/>
          <p:cNvSpPr>
            <a:spLocks noGrp="1"/>
          </p:cNvSpPr>
          <p:nvPr>
            <p:ph idx="1"/>
          </p:nvPr>
        </p:nvSpPr>
        <p:spPr>
          <a:xfrm>
            <a:off x="457200" y="1200151"/>
            <a:ext cx="8229600" cy="3197188"/>
          </a:xfrm>
        </p:spPr>
        <p:txBody>
          <a:bodyPr>
            <a:normAutofit fontScale="70000" lnSpcReduction="20000"/>
          </a:bodyPr>
          <a:lstStyle/>
          <a:p>
            <a:r>
              <a:rPr lang="en-US" dirty="0" smtClean="0"/>
              <a:t>Infrastructure Upgrades</a:t>
            </a:r>
          </a:p>
          <a:p>
            <a:pPr lvl="1"/>
            <a:r>
              <a:rPr lang="en-US" dirty="0" smtClean="0"/>
              <a:t>New Data Center Firewalls</a:t>
            </a:r>
          </a:p>
          <a:p>
            <a:pPr lvl="1"/>
            <a:r>
              <a:rPr lang="en-US" dirty="0" smtClean="0"/>
              <a:t>New NTP Server</a:t>
            </a:r>
          </a:p>
          <a:p>
            <a:pPr lvl="1"/>
            <a:r>
              <a:rPr lang="en-US" dirty="0" err="1" smtClean="0"/>
              <a:t>LANsweeper</a:t>
            </a:r>
            <a:endParaRPr lang="en-US" dirty="0" smtClean="0"/>
          </a:p>
          <a:p>
            <a:pPr lvl="1"/>
            <a:r>
              <a:rPr lang="en-US" dirty="0" smtClean="0"/>
              <a:t>AD (Fire, Water) </a:t>
            </a:r>
          </a:p>
          <a:p>
            <a:r>
              <a:rPr lang="en-US" smtClean="0"/>
              <a:t>Successful Partnerships</a:t>
            </a:r>
            <a:endParaRPr lang="en-US" dirty="0" smtClean="0"/>
          </a:p>
          <a:p>
            <a:pPr lvl="1"/>
            <a:r>
              <a:rPr lang="en-US" dirty="0" smtClean="0"/>
              <a:t>Account Refresh &amp; Password Resets</a:t>
            </a:r>
          </a:p>
          <a:p>
            <a:pPr lvl="1"/>
            <a:r>
              <a:rPr lang="en-US" dirty="0" smtClean="0"/>
              <a:t>Classroom Renovations</a:t>
            </a:r>
          </a:p>
          <a:p>
            <a:pPr lvl="1"/>
            <a:r>
              <a:rPr lang="en-US" dirty="0" smtClean="0"/>
              <a:t>CFA Wireless Enhancements</a:t>
            </a:r>
          </a:p>
          <a:p>
            <a:pPr lvl="1"/>
            <a:r>
              <a:rPr lang="en-US" dirty="0" smtClean="0"/>
              <a:t>Virtual Applications </a:t>
            </a:r>
          </a:p>
        </p:txBody>
      </p:sp>
      <p:sp>
        <p:nvSpPr>
          <p:cNvPr id="5" name="TextBox 4"/>
          <p:cNvSpPr txBox="1"/>
          <p:nvPr/>
        </p:nvSpPr>
        <p:spPr>
          <a:xfrm>
            <a:off x="6681865" y="4499729"/>
            <a:ext cx="2163335" cy="369332"/>
          </a:xfrm>
          <a:prstGeom prst="rect">
            <a:avLst/>
          </a:prstGeom>
          <a:noFill/>
        </p:spPr>
        <p:txBody>
          <a:bodyPr wrap="square" rtlCol="0">
            <a:spAutoFit/>
          </a:bodyPr>
          <a:lstStyle/>
          <a:p>
            <a:r>
              <a:rPr lang="en-US" dirty="0" smtClean="0"/>
              <a:t>Craig Jackson, AT ION</a:t>
            </a:r>
            <a:endParaRPr lang="en-US" dirty="0"/>
          </a:p>
        </p:txBody>
      </p:sp>
    </p:spTree>
    <p:extLst>
      <p:ext uri="{BB962C8B-B14F-4D97-AF65-F5344CB8AC3E}">
        <p14:creationId xmlns:p14="http://schemas.microsoft.com/office/powerpoint/2010/main" val="3504754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smtClean="0"/>
              <a:t>Office365 – Active Portal Users</a:t>
            </a:r>
            <a:endParaRPr lang="en-US" dirty="0"/>
          </a:p>
        </p:txBody>
      </p:sp>
      <p:pic>
        <p:nvPicPr>
          <p:cNvPr id="6" name="Picture 5"/>
          <p:cNvPicPr>
            <a:picLocks noChangeAspect="1"/>
          </p:cNvPicPr>
          <p:nvPr/>
        </p:nvPicPr>
        <p:blipFill>
          <a:blip r:embed="rId3"/>
          <a:stretch>
            <a:fillRect/>
          </a:stretch>
        </p:blipFill>
        <p:spPr>
          <a:xfrm>
            <a:off x="224146" y="1063229"/>
            <a:ext cx="8689904" cy="2964241"/>
          </a:xfrm>
          <a:prstGeom prst="rect">
            <a:avLst/>
          </a:prstGeom>
        </p:spPr>
      </p:pic>
      <p:sp>
        <p:nvSpPr>
          <p:cNvPr id="5" name="TextBox 4"/>
          <p:cNvSpPr txBox="1"/>
          <p:nvPr/>
        </p:nvSpPr>
        <p:spPr>
          <a:xfrm>
            <a:off x="6750715" y="4552369"/>
            <a:ext cx="2163335" cy="369332"/>
          </a:xfrm>
          <a:prstGeom prst="rect">
            <a:avLst/>
          </a:prstGeom>
          <a:noFill/>
        </p:spPr>
        <p:txBody>
          <a:bodyPr wrap="square" rtlCol="0">
            <a:spAutoFit/>
          </a:bodyPr>
          <a:lstStyle/>
          <a:p>
            <a:r>
              <a:rPr lang="en-US" dirty="0" smtClean="0"/>
              <a:t>Craig Jackson, AT ION</a:t>
            </a:r>
            <a:endParaRPr lang="en-US" dirty="0"/>
          </a:p>
        </p:txBody>
      </p:sp>
    </p:spTree>
    <p:extLst>
      <p:ext uri="{BB962C8B-B14F-4D97-AF65-F5344CB8AC3E}">
        <p14:creationId xmlns:p14="http://schemas.microsoft.com/office/powerpoint/2010/main" val="1083375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016"/>
            <a:ext cx="9138197" cy="5143500"/>
          </a:xfrm>
          <a:prstGeom prst="rect">
            <a:avLst/>
          </a:prstGeom>
        </p:spPr>
      </p:pic>
      <p:sp>
        <p:nvSpPr>
          <p:cNvPr id="2" name="Title 1"/>
          <p:cNvSpPr>
            <a:spLocks noGrp="1"/>
          </p:cNvSpPr>
          <p:nvPr>
            <p:ph type="title"/>
          </p:nvPr>
        </p:nvSpPr>
        <p:spPr/>
        <p:txBody>
          <a:bodyPr/>
          <a:lstStyle/>
          <a:p>
            <a:r>
              <a:rPr lang="en-US" dirty="0" smtClean="0"/>
              <a:t>Office365 – SharePoint Users</a:t>
            </a:r>
            <a:endParaRPr lang="en-US" dirty="0"/>
          </a:p>
        </p:txBody>
      </p:sp>
      <p:pic>
        <p:nvPicPr>
          <p:cNvPr id="3" name="Picture 2"/>
          <p:cNvPicPr>
            <a:picLocks noChangeAspect="1"/>
          </p:cNvPicPr>
          <p:nvPr/>
        </p:nvPicPr>
        <p:blipFill>
          <a:blip r:embed="rId3"/>
          <a:stretch>
            <a:fillRect/>
          </a:stretch>
        </p:blipFill>
        <p:spPr>
          <a:xfrm>
            <a:off x="92895" y="820434"/>
            <a:ext cx="8794251" cy="3165939"/>
          </a:xfrm>
          <a:prstGeom prst="rect">
            <a:avLst/>
          </a:prstGeom>
        </p:spPr>
      </p:pic>
      <p:sp>
        <p:nvSpPr>
          <p:cNvPr id="5" name="TextBox 4"/>
          <p:cNvSpPr txBox="1"/>
          <p:nvPr/>
        </p:nvSpPr>
        <p:spPr>
          <a:xfrm>
            <a:off x="6766706" y="4590675"/>
            <a:ext cx="2163335" cy="369332"/>
          </a:xfrm>
          <a:prstGeom prst="rect">
            <a:avLst/>
          </a:prstGeom>
          <a:noFill/>
        </p:spPr>
        <p:txBody>
          <a:bodyPr wrap="square" rtlCol="0">
            <a:spAutoFit/>
          </a:bodyPr>
          <a:lstStyle/>
          <a:p>
            <a:r>
              <a:rPr lang="en-US" dirty="0" smtClean="0"/>
              <a:t>Craig Jackson, AT ION</a:t>
            </a:r>
            <a:endParaRPr lang="en-US" dirty="0"/>
          </a:p>
        </p:txBody>
      </p:sp>
    </p:spTree>
    <p:extLst>
      <p:ext uri="{BB962C8B-B14F-4D97-AF65-F5344CB8AC3E}">
        <p14:creationId xmlns:p14="http://schemas.microsoft.com/office/powerpoint/2010/main" val="3410591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smtClean="0"/>
              <a:t>Office365 - Email</a:t>
            </a:r>
            <a:endParaRPr lang="en-US" dirty="0"/>
          </a:p>
        </p:txBody>
      </p:sp>
      <p:pic>
        <p:nvPicPr>
          <p:cNvPr id="5" name="Picture 4"/>
          <p:cNvPicPr>
            <a:picLocks noChangeAspect="1"/>
          </p:cNvPicPr>
          <p:nvPr/>
        </p:nvPicPr>
        <p:blipFill>
          <a:blip r:embed="rId4"/>
          <a:stretch>
            <a:fillRect/>
          </a:stretch>
        </p:blipFill>
        <p:spPr>
          <a:xfrm>
            <a:off x="215638" y="920928"/>
            <a:ext cx="8706920" cy="3188736"/>
          </a:xfrm>
          <a:prstGeom prst="rect">
            <a:avLst/>
          </a:prstGeom>
        </p:spPr>
      </p:pic>
      <p:sp>
        <p:nvSpPr>
          <p:cNvPr id="6" name="TextBox 5"/>
          <p:cNvSpPr txBox="1"/>
          <p:nvPr/>
        </p:nvSpPr>
        <p:spPr>
          <a:xfrm>
            <a:off x="6759223" y="4639947"/>
            <a:ext cx="2163335" cy="369332"/>
          </a:xfrm>
          <a:prstGeom prst="rect">
            <a:avLst/>
          </a:prstGeom>
          <a:noFill/>
        </p:spPr>
        <p:txBody>
          <a:bodyPr wrap="square" rtlCol="0">
            <a:spAutoFit/>
          </a:bodyPr>
          <a:lstStyle/>
          <a:p>
            <a:r>
              <a:rPr lang="en-US" dirty="0" smtClean="0"/>
              <a:t>Craig Jackson, AT ION</a:t>
            </a:r>
            <a:endParaRPr lang="en-US" dirty="0"/>
          </a:p>
        </p:txBody>
      </p:sp>
    </p:spTree>
    <p:extLst>
      <p:ext uri="{BB962C8B-B14F-4D97-AF65-F5344CB8AC3E}">
        <p14:creationId xmlns:p14="http://schemas.microsoft.com/office/powerpoint/2010/main" val="2965866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ctrTitle"/>
          </p:nvPr>
        </p:nvSpPr>
        <p:spPr/>
        <p:txBody>
          <a:bodyPr/>
          <a:lstStyle/>
          <a:p>
            <a:r>
              <a:rPr lang="en-US" dirty="0" smtClean="0"/>
              <a:t>Opening Remarks</a:t>
            </a:r>
            <a:endParaRPr lang="en-US" dirty="0"/>
          </a:p>
        </p:txBody>
      </p:sp>
      <p:sp>
        <p:nvSpPr>
          <p:cNvPr id="3" name="Subtitle 2"/>
          <p:cNvSpPr>
            <a:spLocks noGrp="1"/>
          </p:cNvSpPr>
          <p:nvPr>
            <p:ph type="subTitle" idx="1"/>
          </p:nvPr>
        </p:nvSpPr>
        <p:spPr>
          <a:xfrm>
            <a:off x="1092821" y="2914650"/>
            <a:ext cx="7062438" cy="1314450"/>
          </a:xfrm>
        </p:spPr>
        <p:txBody>
          <a:bodyPr/>
          <a:lstStyle/>
          <a:p>
            <a:r>
              <a:rPr lang="en-US" dirty="0" smtClean="0"/>
              <a:t>Shari Zeck, Interim Dean of Milner Library</a:t>
            </a:r>
            <a:endParaRPr lang="en-US" dirty="0"/>
          </a:p>
        </p:txBody>
      </p:sp>
    </p:spTree>
    <p:extLst>
      <p:ext uri="{BB962C8B-B14F-4D97-AF65-F5344CB8AC3E}">
        <p14:creationId xmlns:p14="http://schemas.microsoft.com/office/powerpoint/2010/main" val="3662411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smtClean="0"/>
              <a:t>Redbirds of a Feather 10:30-11:30</a:t>
            </a:r>
            <a:endParaRPr lang="en-US" dirty="0"/>
          </a:p>
        </p:txBody>
      </p:sp>
      <p:sp>
        <p:nvSpPr>
          <p:cNvPr id="7" name="Subtitle 6"/>
          <p:cNvSpPr>
            <a:spLocks noGrp="1"/>
          </p:cNvSpPr>
          <p:nvPr>
            <p:ph idx="1"/>
          </p:nvPr>
        </p:nvSpPr>
        <p:spPr>
          <a:xfrm>
            <a:off x="457200" y="999429"/>
            <a:ext cx="8229600" cy="3394472"/>
          </a:xfrm>
        </p:spPr>
        <p:txBody>
          <a:bodyPr>
            <a:normAutofit fontScale="85000" lnSpcReduction="20000"/>
          </a:bodyPr>
          <a:lstStyle/>
          <a:p>
            <a:r>
              <a:rPr lang="en-US" dirty="0" err="1"/>
              <a:t>Powershell</a:t>
            </a:r>
            <a:r>
              <a:rPr lang="en-US" dirty="0"/>
              <a:t> on Parade (SFHB 132)</a:t>
            </a:r>
          </a:p>
          <a:p>
            <a:r>
              <a:rPr lang="en-US" dirty="0"/>
              <a:t>IT Security (SFHB 148)</a:t>
            </a:r>
          </a:p>
          <a:p>
            <a:r>
              <a:rPr lang="en-US" dirty="0"/>
              <a:t>Growing Your IT Career (SFHB 149)</a:t>
            </a:r>
          </a:p>
          <a:p>
            <a:r>
              <a:rPr lang="en-US" dirty="0"/>
              <a:t>Intro to Regular Expressions… Just Enough to Make You Dangerous (SFHB 131)</a:t>
            </a:r>
          </a:p>
          <a:p>
            <a:pPr marL="0" indent="0">
              <a:buNone/>
            </a:pPr>
            <a:endParaRPr lang="en-US" dirty="0"/>
          </a:p>
          <a:p>
            <a:pPr marL="0" indent="0" algn="ctr">
              <a:buNone/>
            </a:pPr>
            <a:r>
              <a:rPr lang="en-US" i="1" dirty="0" err="1">
                <a:solidFill>
                  <a:srgbClr val="FF0000"/>
                </a:solidFill>
              </a:rPr>
              <a:t>CITx</a:t>
            </a:r>
            <a:r>
              <a:rPr lang="en-US" i="1" dirty="0">
                <a:solidFill>
                  <a:srgbClr val="FF0000"/>
                </a:solidFill>
              </a:rPr>
              <a:t> Informal Lunch at the Normal Meatheads </a:t>
            </a:r>
          </a:p>
          <a:p>
            <a:pPr marL="0" indent="0" algn="ctr">
              <a:buNone/>
            </a:pPr>
            <a:r>
              <a:rPr lang="en-US" i="1" dirty="0">
                <a:solidFill>
                  <a:srgbClr val="FF0000"/>
                </a:solidFill>
              </a:rPr>
              <a:t>after the event – continue the conversation!</a:t>
            </a:r>
          </a:p>
          <a:p>
            <a:endParaRPr lang="en-US" dirty="0"/>
          </a:p>
        </p:txBody>
      </p:sp>
    </p:spTree>
    <p:extLst>
      <p:ext uri="{BB962C8B-B14F-4D97-AF65-F5344CB8AC3E}">
        <p14:creationId xmlns:p14="http://schemas.microsoft.com/office/powerpoint/2010/main" val="3343650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Tree>
    <p:extLst>
      <p:ext uri="{BB962C8B-B14F-4D97-AF65-F5344CB8AC3E}">
        <p14:creationId xmlns:p14="http://schemas.microsoft.com/office/powerpoint/2010/main" val="424259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extBox 1"/>
          <p:cNvSpPr txBox="1"/>
          <p:nvPr/>
        </p:nvSpPr>
        <p:spPr>
          <a:xfrm>
            <a:off x="590309" y="306730"/>
            <a:ext cx="3819646" cy="369332"/>
          </a:xfrm>
          <a:prstGeom prst="rect">
            <a:avLst/>
          </a:prstGeom>
          <a:noFill/>
        </p:spPr>
        <p:txBody>
          <a:bodyPr wrap="square" rtlCol="0">
            <a:spAutoFit/>
          </a:bodyPr>
          <a:lstStyle/>
          <a:p>
            <a:r>
              <a:rPr lang="en-US" dirty="0" smtClean="0"/>
              <a:t>Enterprise Data and Analytics (EDA)</a:t>
            </a:r>
            <a:endParaRPr lang="en-US" dirty="0"/>
          </a:p>
        </p:txBody>
      </p:sp>
      <p:sp>
        <p:nvSpPr>
          <p:cNvPr id="5" name="Content Placeholder 5"/>
          <p:cNvSpPr>
            <a:spLocks noGrp="1"/>
          </p:cNvSpPr>
          <p:nvPr>
            <p:ph idx="1"/>
          </p:nvPr>
        </p:nvSpPr>
        <p:spPr>
          <a:xfrm>
            <a:off x="590309" y="718278"/>
            <a:ext cx="8229600" cy="3394472"/>
          </a:xfrm>
        </p:spPr>
        <p:txBody>
          <a:bodyPr>
            <a:normAutofit fontScale="55000" lnSpcReduction="20000"/>
          </a:bodyPr>
          <a:lstStyle/>
          <a:p>
            <a:pPr marL="0" indent="0">
              <a:buNone/>
            </a:pPr>
            <a:r>
              <a:rPr lang="en-US" u="sng" dirty="0" smtClean="0"/>
              <a:t>Data Warehouse</a:t>
            </a:r>
          </a:p>
          <a:p>
            <a:r>
              <a:rPr lang="en-US" dirty="0" smtClean="0"/>
              <a:t>Use </a:t>
            </a:r>
            <a:r>
              <a:rPr lang="en-US" dirty="0"/>
              <a:t>ETL Tools to transform relational database information into dimensional 	data marts focusing on business processes.</a:t>
            </a:r>
          </a:p>
          <a:p>
            <a:endParaRPr lang="en-US" dirty="0"/>
          </a:p>
          <a:p>
            <a:r>
              <a:rPr lang="en-US" dirty="0" smtClean="0"/>
              <a:t>Existing Data Marts:  	              Census</a:t>
            </a:r>
            <a:r>
              <a:rPr lang="en-US" dirty="0"/>
              <a:t>			Records and Enrollment	</a:t>
            </a:r>
            <a:endParaRPr lang="en-US" dirty="0" smtClean="0"/>
          </a:p>
          <a:p>
            <a:pPr marL="0" indent="0">
              <a:buNone/>
            </a:pPr>
            <a:r>
              <a:rPr lang="en-US" dirty="0"/>
              <a:t>	</a:t>
            </a:r>
            <a:r>
              <a:rPr lang="en-US" dirty="0" smtClean="0"/>
              <a:t>Emergency Management             Admissions</a:t>
            </a:r>
            <a:r>
              <a:rPr lang="en-US" dirty="0"/>
              <a:t>		</a:t>
            </a:r>
            <a:r>
              <a:rPr lang="en-US" dirty="0" smtClean="0"/>
              <a:t>         Registration </a:t>
            </a:r>
            <a:r>
              <a:rPr lang="en-US" dirty="0"/>
              <a:t>				HR Contract </a:t>
            </a:r>
            <a:r>
              <a:rPr lang="en-US" dirty="0" smtClean="0"/>
              <a:t>Information              Financial Aid</a:t>
            </a:r>
          </a:p>
          <a:p>
            <a:endParaRPr lang="en-US" dirty="0"/>
          </a:p>
          <a:p>
            <a:r>
              <a:rPr lang="en-US" dirty="0" smtClean="0"/>
              <a:t>Secondary </a:t>
            </a:r>
            <a:r>
              <a:rPr lang="en-US" dirty="0"/>
              <a:t>source of information for Campus Solutions data in outage 	situations for critical </a:t>
            </a:r>
            <a:r>
              <a:rPr lang="en-US" dirty="0" smtClean="0"/>
              <a:t>systems.</a:t>
            </a:r>
            <a:endParaRPr lang="en-US" dirty="0"/>
          </a:p>
          <a:p>
            <a:pPr marL="0" indent="0">
              <a:buNone/>
            </a:pPr>
            <a:r>
              <a:rPr lang="en-US" dirty="0" smtClean="0"/>
              <a:t>	</a:t>
            </a:r>
            <a:r>
              <a:rPr lang="en-US" dirty="0"/>
              <a:t>	Emergency </a:t>
            </a:r>
            <a:r>
              <a:rPr lang="en-US" dirty="0" smtClean="0"/>
              <a:t>Management</a:t>
            </a:r>
          </a:p>
          <a:p>
            <a:pPr marL="0" indent="0">
              <a:buNone/>
            </a:pPr>
            <a:r>
              <a:rPr lang="en-US" dirty="0"/>
              <a:t>		Admissions </a:t>
            </a:r>
            <a:r>
              <a:rPr lang="en-US" dirty="0" smtClean="0"/>
              <a:t>Application</a:t>
            </a:r>
            <a:endParaRPr lang="en-US" dirty="0"/>
          </a:p>
        </p:txBody>
      </p:sp>
      <p:sp>
        <p:nvSpPr>
          <p:cNvPr id="3" name="TextBox 2"/>
          <p:cNvSpPr txBox="1"/>
          <p:nvPr/>
        </p:nvSpPr>
        <p:spPr>
          <a:xfrm>
            <a:off x="6638694" y="4632661"/>
            <a:ext cx="2181216" cy="369332"/>
          </a:xfrm>
          <a:prstGeom prst="rect">
            <a:avLst/>
          </a:prstGeom>
          <a:noFill/>
        </p:spPr>
        <p:txBody>
          <a:bodyPr wrap="square" rtlCol="0">
            <a:spAutoFit/>
          </a:bodyPr>
          <a:lstStyle/>
          <a:p>
            <a:r>
              <a:rPr lang="en-US" dirty="0" smtClean="0"/>
              <a:t>Rachel Hart, AT EDA</a:t>
            </a:r>
            <a:endParaRPr lang="en-US" dirty="0"/>
          </a:p>
        </p:txBody>
      </p:sp>
    </p:spTree>
    <p:extLst>
      <p:ext uri="{BB962C8B-B14F-4D97-AF65-F5344CB8AC3E}">
        <p14:creationId xmlns:p14="http://schemas.microsoft.com/office/powerpoint/2010/main" val="4171741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3" y="0"/>
            <a:ext cx="9138197" cy="5143500"/>
          </a:xfrm>
          <a:prstGeom prst="rect">
            <a:avLst/>
          </a:prstGeom>
        </p:spPr>
      </p:pic>
      <p:graphicFrame>
        <p:nvGraphicFramePr>
          <p:cNvPr id="5" name="Content Placeholder 7"/>
          <p:cNvGraphicFramePr>
            <a:graphicFrameLocks noGrp="1"/>
          </p:cNvGraphicFramePr>
          <p:nvPr>
            <p:ph idx="1"/>
            <p:extLst/>
          </p:nvPr>
        </p:nvGraphicFramePr>
        <p:xfrm>
          <a:off x="985686" y="2320349"/>
          <a:ext cx="2389398" cy="1783700"/>
        </p:xfrm>
        <a:graphic>
          <a:graphicData uri="http://schemas.openxmlformats.org/drawingml/2006/table">
            <a:tbl>
              <a:tblPr firstRow="1" bandRow="1">
                <a:tableStyleId>{9DCAF9ED-07DC-4A11-8D7F-57B35C25682E}</a:tableStyleId>
              </a:tblPr>
              <a:tblGrid>
                <a:gridCol w="1194699">
                  <a:extLst>
                    <a:ext uri="{9D8B030D-6E8A-4147-A177-3AD203B41FA5}">
                      <a16:colId xmlns:a16="http://schemas.microsoft.com/office/drawing/2014/main" val="20000"/>
                    </a:ext>
                  </a:extLst>
                </a:gridCol>
                <a:gridCol w="1194699">
                  <a:extLst>
                    <a:ext uri="{9D8B030D-6E8A-4147-A177-3AD203B41FA5}">
                      <a16:colId xmlns:a16="http://schemas.microsoft.com/office/drawing/2014/main" val="20001"/>
                    </a:ext>
                  </a:extLst>
                </a:gridCol>
              </a:tblGrid>
              <a:tr h="255724">
                <a:tc gridSpan="2">
                  <a:txBody>
                    <a:bodyPr/>
                    <a:lstStyle/>
                    <a:p>
                      <a:pPr algn="ctr"/>
                      <a:r>
                        <a:rPr lang="en-US" sz="1050" dirty="0" smtClean="0">
                          <a:solidFill>
                            <a:schemeClr val="bg1">
                              <a:lumMod val="65000"/>
                            </a:schemeClr>
                          </a:solidFill>
                        </a:rPr>
                        <a:t>Usage Growth</a:t>
                      </a:r>
                      <a:endParaRPr lang="en-US" sz="1050" dirty="0">
                        <a:solidFill>
                          <a:schemeClr val="bg1">
                            <a:lumMod val="65000"/>
                          </a:schemeClr>
                        </a:solidFill>
                      </a:endParaRPr>
                    </a:p>
                  </a:txBody>
                  <a:tcPr anchor="ctr">
                    <a:solidFill>
                      <a:srgbClr val="C00000"/>
                    </a:solidFill>
                  </a:tcPr>
                </a:tc>
                <a:tc hMerge="1">
                  <a:txBody>
                    <a:bodyPr/>
                    <a:lstStyle/>
                    <a:p>
                      <a:pPr algn="ctr"/>
                      <a:endParaRPr lang="en-US" sz="1050" dirty="0"/>
                    </a:p>
                  </a:txBody>
                  <a:tcPr anchor="ctr">
                    <a:solidFill>
                      <a:srgbClr val="C00000"/>
                    </a:solidFill>
                  </a:tcPr>
                </a:tc>
                <a:extLst>
                  <a:ext uri="{0D108BD9-81ED-4DB2-BD59-A6C34878D82A}">
                    <a16:rowId xmlns:a16="http://schemas.microsoft.com/office/drawing/2014/main" val="3358447079"/>
                  </a:ext>
                </a:extLst>
              </a:tr>
              <a:tr h="430696">
                <a:tc>
                  <a:txBody>
                    <a:bodyPr/>
                    <a:lstStyle/>
                    <a:p>
                      <a:pPr algn="ctr"/>
                      <a:r>
                        <a:rPr lang="en-US" sz="1050" dirty="0" smtClean="0">
                          <a:solidFill>
                            <a:schemeClr val="bg1"/>
                          </a:solidFill>
                        </a:rPr>
                        <a:t>Calendar</a:t>
                      </a:r>
                      <a:r>
                        <a:rPr lang="en-US" sz="1050" baseline="0" dirty="0" smtClean="0">
                          <a:solidFill>
                            <a:schemeClr val="bg1"/>
                          </a:solidFill>
                        </a:rPr>
                        <a:t> Year</a:t>
                      </a:r>
                      <a:endParaRPr lang="en-US" sz="1050" dirty="0">
                        <a:solidFill>
                          <a:schemeClr val="bg1"/>
                        </a:solidFill>
                      </a:endParaRPr>
                    </a:p>
                  </a:txBody>
                  <a:tcPr anchor="ctr">
                    <a:solidFill>
                      <a:srgbClr val="C00000"/>
                    </a:solidFill>
                  </a:tcPr>
                </a:tc>
                <a:tc>
                  <a:txBody>
                    <a:bodyPr/>
                    <a:lstStyle/>
                    <a:p>
                      <a:pPr algn="ctr"/>
                      <a:r>
                        <a:rPr lang="en-US" sz="1050" dirty="0" smtClean="0">
                          <a:solidFill>
                            <a:schemeClr val="bg1"/>
                          </a:solidFill>
                        </a:rPr>
                        <a:t>Number of </a:t>
                      </a:r>
                    </a:p>
                    <a:p>
                      <a:pPr algn="ctr"/>
                      <a:r>
                        <a:rPr lang="en-US" sz="1050" dirty="0" smtClean="0">
                          <a:solidFill>
                            <a:schemeClr val="bg1"/>
                          </a:solidFill>
                        </a:rPr>
                        <a:t>Reports Run</a:t>
                      </a:r>
                      <a:endParaRPr lang="en-US" sz="1050" dirty="0">
                        <a:solidFill>
                          <a:schemeClr val="bg1"/>
                        </a:solidFill>
                      </a:endParaRPr>
                    </a:p>
                  </a:txBody>
                  <a:tcPr anchor="ctr">
                    <a:solidFill>
                      <a:srgbClr val="C00000"/>
                    </a:solidFill>
                  </a:tcPr>
                </a:tc>
                <a:extLst>
                  <a:ext uri="{0D108BD9-81ED-4DB2-BD59-A6C34878D82A}">
                    <a16:rowId xmlns:a16="http://schemas.microsoft.com/office/drawing/2014/main" val="10000"/>
                  </a:ext>
                </a:extLst>
              </a:tr>
              <a:tr h="266170">
                <a:tc>
                  <a:txBody>
                    <a:bodyPr/>
                    <a:lstStyle/>
                    <a:p>
                      <a:pPr algn="ctr"/>
                      <a:r>
                        <a:rPr lang="en-US" sz="1200" dirty="0" smtClean="0"/>
                        <a:t>2014</a:t>
                      </a:r>
                      <a:endParaRPr lang="en-US" sz="1200" dirty="0"/>
                    </a:p>
                  </a:txBody>
                  <a:tcPr anchor="ctr"/>
                </a:tc>
                <a:tc>
                  <a:txBody>
                    <a:bodyPr/>
                    <a:lstStyle/>
                    <a:p>
                      <a:pPr algn="ctr"/>
                      <a:r>
                        <a:rPr lang="en-US" sz="1200" dirty="0" smtClean="0"/>
                        <a:t>63</a:t>
                      </a:r>
                    </a:p>
                  </a:txBody>
                  <a:tcPr anchor="ctr"/>
                </a:tc>
                <a:extLst>
                  <a:ext uri="{0D108BD9-81ED-4DB2-BD59-A6C34878D82A}">
                    <a16:rowId xmlns:a16="http://schemas.microsoft.com/office/drawing/2014/main" val="10001"/>
                  </a:ext>
                </a:extLst>
              </a:tr>
              <a:tr h="266170">
                <a:tc>
                  <a:txBody>
                    <a:bodyPr/>
                    <a:lstStyle/>
                    <a:p>
                      <a:pPr algn="ctr"/>
                      <a:r>
                        <a:rPr lang="en-US" sz="1200" dirty="0" smtClean="0"/>
                        <a:t>2015</a:t>
                      </a:r>
                      <a:endParaRPr lang="en-US" sz="1200" dirty="0"/>
                    </a:p>
                  </a:txBody>
                  <a:tcPr anchor="ctr"/>
                </a:tc>
                <a:tc>
                  <a:txBody>
                    <a:bodyPr/>
                    <a:lstStyle/>
                    <a:p>
                      <a:pPr algn="ctr"/>
                      <a:r>
                        <a:rPr lang="en-US" sz="1200" dirty="0" smtClean="0"/>
                        <a:t>3,468</a:t>
                      </a:r>
                      <a:endParaRPr lang="en-US" sz="1200" dirty="0"/>
                    </a:p>
                  </a:txBody>
                  <a:tcPr anchor="ctr"/>
                </a:tc>
                <a:extLst>
                  <a:ext uri="{0D108BD9-81ED-4DB2-BD59-A6C34878D82A}">
                    <a16:rowId xmlns:a16="http://schemas.microsoft.com/office/drawing/2014/main" val="10002"/>
                  </a:ext>
                </a:extLst>
              </a:tr>
              <a:tr h="266170">
                <a:tc>
                  <a:txBody>
                    <a:bodyPr/>
                    <a:lstStyle/>
                    <a:p>
                      <a:pPr algn="ctr"/>
                      <a:r>
                        <a:rPr lang="en-US" sz="1200" dirty="0" smtClean="0"/>
                        <a:t>2016</a:t>
                      </a:r>
                      <a:endParaRPr lang="en-US" sz="1200" dirty="0"/>
                    </a:p>
                  </a:txBody>
                  <a:tcPr anchor="ctr"/>
                </a:tc>
                <a:tc>
                  <a:txBody>
                    <a:bodyPr/>
                    <a:lstStyle/>
                    <a:p>
                      <a:pPr algn="ctr"/>
                      <a:r>
                        <a:rPr lang="en-US" sz="1200" dirty="0" smtClean="0"/>
                        <a:t>19,714</a:t>
                      </a:r>
                      <a:endParaRPr lang="en-US" sz="1200" dirty="0"/>
                    </a:p>
                  </a:txBody>
                  <a:tcPr anchor="ctr"/>
                </a:tc>
                <a:extLst>
                  <a:ext uri="{0D108BD9-81ED-4DB2-BD59-A6C34878D82A}">
                    <a16:rowId xmlns:a16="http://schemas.microsoft.com/office/drawing/2014/main" val="10003"/>
                  </a:ext>
                </a:extLst>
              </a:tr>
              <a:tr h="266170">
                <a:tc>
                  <a:txBody>
                    <a:bodyPr/>
                    <a:lstStyle/>
                    <a:p>
                      <a:pPr algn="ctr"/>
                      <a:r>
                        <a:rPr lang="en-US" sz="1200" dirty="0" smtClean="0"/>
                        <a:t>2017</a:t>
                      </a:r>
                      <a:endParaRPr lang="en-US" sz="1200" dirty="0"/>
                    </a:p>
                  </a:txBody>
                  <a:tcPr anchor="ctr"/>
                </a:tc>
                <a:tc>
                  <a:txBody>
                    <a:bodyPr/>
                    <a:lstStyle/>
                    <a:p>
                      <a:pPr algn="ctr"/>
                      <a:r>
                        <a:rPr lang="en-US" sz="1200" dirty="0" smtClean="0"/>
                        <a:t>38,877</a:t>
                      </a:r>
                      <a:endParaRPr lang="en-US" sz="1200" dirty="0"/>
                    </a:p>
                  </a:txBody>
                  <a:tcPr anchor="ctr"/>
                </a:tc>
                <a:extLst>
                  <a:ext uri="{0D108BD9-81ED-4DB2-BD59-A6C34878D82A}">
                    <a16:rowId xmlns:a16="http://schemas.microsoft.com/office/drawing/2014/main" val="10004"/>
                  </a:ext>
                </a:extLst>
              </a:tr>
            </a:tbl>
          </a:graphicData>
        </a:graphic>
      </p:graphicFrame>
      <p:graphicFrame>
        <p:nvGraphicFramePr>
          <p:cNvPr id="8" name="Content Placeholder 7"/>
          <p:cNvGraphicFramePr>
            <a:graphicFrameLocks/>
          </p:cNvGraphicFramePr>
          <p:nvPr>
            <p:extLst/>
          </p:nvPr>
        </p:nvGraphicFramePr>
        <p:xfrm>
          <a:off x="3833593" y="435487"/>
          <a:ext cx="4176088" cy="1785325"/>
        </p:xfrm>
        <a:graphic>
          <a:graphicData uri="http://schemas.openxmlformats.org/drawingml/2006/table">
            <a:tbl>
              <a:tblPr firstRow="1" bandRow="1">
                <a:tableStyleId>{9DCAF9ED-07DC-4A11-8D7F-57B35C25682E}</a:tableStyleId>
              </a:tblPr>
              <a:tblGrid>
                <a:gridCol w="2375576">
                  <a:extLst>
                    <a:ext uri="{9D8B030D-6E8A-4147-A177-3AD203B41FA5}">
                      <a16:colId xmlns:a16="http://schemas.microsoft.com/office/drawing/2014/main" val="20001"/>
                    </a:ext>
                  </a:extLst>
                </a:gridCol>
                <a:gridCol w="1800512">
                  <a:extLst>
                    <a:ext uri="{9D8B030D-6E8A-4147-A177-3AD203B41FA5}">
                      <a16:colId xmlns:a16="http://schemas.microsoft.com/office/drawing/2014/main" val="20002"/>
                    </a:ext>
                  </a:extLst>
                </a:gridCol>
              </a:tblGrid>
              <a:tr h="0">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dirty="0" smtClean="0">
                          <a:solidFill>
                            <a:schemeClr val="bg1">
                              <a:lumMod val="65000"/>
                            </a:schemeClr>
                          </a:solidFill>
                        </a:rPr>
                        <a:t>Top 5 Cognos Reports</a:t>
                      </a:r>
                    </a:p>
                  </a:txBody>
                  <a:tcPr anchor="ctr">
                    <a:solidFill>
                      <a:srgbClr val="C00000"/>
                    </a:solidFill>
                  </a:tcPr>
                </a:tc>
                <a:tc hMerge="1">
                  <a:txBody>
                    <a:bodyPr/>
                    <a:lstStyle/>
                    <a:p>
                      <a:pPr algn="ctr"/>
                      <a:endParaRPr lang="en-US" sz="1200" dirty="0"/>
                    </a:p>
                  </a:txBody>
                  <a:tcPr anchor="ctr"/>
                </a:tc>
                <a:extLst>
                  <a:ext uri="{0D108BD9-81ED-4DB2-BD59-A6C34878D82A}">
                    <a16:rowId xmlns:a16="http://schemas.microsoft.com/office/drawing/2014/main" val="1465033481"/>
                  </a:ext>
                </a:extLst>
              </a:tr>
              <a:tr h="215878">
                <a:tc>
                  <a:txBody>
                    <a:bodyPr/>
                    <a:lstStyle/>
                    <a:p>
                      <a:pPr marL="0" algn="ctr" defTabSz="457200" rtl="0" eaLnBrk="1" latinLnBrk="0" hangingPunct="1"/>
                      <a:r>
                        <a:rPr lang="en-US" sz="1050" b="0" kern="1200" dirty="0" smtClean="0">
                          <a:solidFill>
                            <a:schemeClr val="lt1"/>
                          </a:solidFill>
                          <a:latin typeface="+mn-lt"/>
                          <a:ea typeface="+mn-ea"/>
                          <a:cs typeface="+mn-cs"/>
                        </a:rPr>
                        <a:t>Report Name</a:t>
                      </a:r>
                      <a:endParaRPr lang="en-US" sz="1050" b="0" kern="1200" dirty="0">
                        <a:solidFill>
                          <a:schemeClr val="lt1"/>
                        </a:solidFill>
                        <a:latin typeface="+mn-lt"/>
                        <a:ea typeface="+mn-ea"/>
                        <a:cs typeface="+mn-cs"/>
                      </a:endParaRPr>
                    </a:p>
                  </a:txBody>
                  <a:tcPr anchor="ctr">
                    <a:solidFill>
                      <a:srgbClr val="C00000"/>
                    </a:solidFill>
                  </a:tcPr>
                </a:tc>
                <a:tc>
                  <a:txBody>
                    <a:bodyPr/>
                    <a:lstStyle/>
                    <a:p>
                      <a:pPr marL="0" algn="ctr" defTabSz="457200" rtl="0" eaLnBrk="1" latinLnBrk="0" hangingPunct="1"/>
                      <a:r>
                        <a:rPr lang="en-US" sz="1050" b="0" kern="1200" dirty="0" smtClean="0">
                          <a:solidFill>
                            <a:schemeClr val="lt1"/>
                          </a:solidFill>
                          <a:latin typeface="+mn-lt"/>
                          <a:ea typeface="+mn-ea"/>
                          <a:cs typeface="+mn-cs"/>
                        </a:rPr>
                        <a:t>Number of Times Executed</a:t>
                      </a:r>
                      <a:endParaRPr lang="en-US" sz="1050" b="0" kern="1200" dirty="0">
                        <a:solidFill>
                          <a:schemeClr val="lt1"/>
                        </a:solidFill>
                        <a:latin typeface="+mn-lt"/>
                        <a:ea typeface="+mn-ea"/>
                        <a:cs typeface="+mn-cs"/>
                      </a:endParaRPr>
                    </a:p>
                  </a:txBody>
                  <a:tcPr anchor="ctr">
                    <a:solidFill>
                      <a:srgbClr val="C00000"/>
                    </a:solidFill>
                  </a:tcPr>
                </a:tc>
                <a:extLst>
                  <a:ext uri="{0D108BD9-81ED-4DB2-BD59-A6C34878D82A}">
                    <a16:rowId xmlns:a16="http://schemas.microsoft.com/office/drawing/2014/main" val="10000"/>
                  </a:ext>
                </a:extLst>
              </a:tr>
              <a:tr h="256481">
                <a:tc>
                  <a:txBody>
                    <a:bodyPr/>
                    <a:lstStyle/>
                    <a:p>
                      <a:pPr algn="l" fontAlgn="b"/>
                      <a:r>
                        <a:rPr lang="en-US" sz="900" b="0" i="0" u="none" strike="noStrike" dirty="0">
                          <a:solidFill>
                            <a:srgbClr val="000000"/>
                          </a:solidFill>
                          <a:effectLst/>
                          <a:latin typeface="Tahoma" panose="020B0604030504040204" pitchFamily="34" charset="0"/>
                        </a:rPr>
                        <a:t>SDAR</a:t>
                      </a:r>
                    </a:p>
                  </a:txBody>
                  <a:tcPr marL="9525" marR="9525" marT="9525" marB="0" anchor="b"/>
                </a:tc>
                <a:tc>
                  <a:txBody>
                    <a:bodyPr/>
                    <a:lstStyle/>
                    <a:p>
                      <a:pPr algn="ctr" fontAlgn="b"/>
                      <a:r>
                        <a:rPr lang="en-US" sz="900" b="0" i="0" u="none" strike="noStrike" dirty="0">
                          <a:solidFill>
                            <a:srgbClr val="000000"/>
                          </a:solidFill>
                          <a:effectLst/>
                          <a:latin typeface="Tahoma" panose="020B0604030504040204" pitchFamily="34" charset="0"/>
                        </a:rPr>
                        <a:t>11,644</a:t>
                      </a:r>
                    </a:p>
                  </a:txBody>
                  <a:tcPr marL="9525" marR="9525" marT="9525" marB="0" anchor="b"/>
                </a:tc>
                <a:extLst>
                  <a:ext uri="{0D108BD9-81ED-4DB2-BD59-A6C34878D82A}">
                    <a16:rowId xmlns:a16="http://schemas.microsoft.com/office/drawing/2014/main" val="10001"/>
                  </a:ext>
                </a:extLst>
              </a:tr>
              <a:tr h="256481">
                <a:tc>
                  <a:txBody>
                    <a:bodyPr/>
                    <a:lstStyle/>
                    <a:p>
                      <a:pPr algn="l" fontAlgn="b"/>
                      <a:r>
                        <a:rPr lang="en-US" sz="900" b="0" i="0" u="none" strike="noStrike" dirty="0">
                          <a:solidFill>
                            <a:srgbClr val="000000"/>
                          </a:solidFill>
                          <a:effectLst/>
                          <a:latin typeface="Tahoma" panose="020B0604030504040204" pitchFamily="34" charset="0"/>
                        </a:rPr>
                        <a:t>LIST OF APPLIED STUDENTS BY COLLEGE</a:t>
                      </a:r>
                    </a:p>
                  </a:txBody>
                  <a:tcPr marL="9525" marR="9525" marT="9525" marB="0" anchor="b"/>
                </a:tc>
                <a:tc>
                  <a:txBody>
                    <a:bodyPr/>
                    <a:lstStyle/>
                    <a:p>
                      <a:pPr algn="ctr" fontAlgn="b"/>
                      <a:r>
                        <a:rPr lang="en-US" sz="900" b="0" i="0" u="none" strike="noStrike" dirty="0">
                          <a:solidFill>
                            <a:srgbClr val="000000"/>
                          </a:solidFill>
                          <a:effectLst/>
                          <a:latin typeface="Tahoma" panose="020B0604030504040204" pitchFamily="34" charset="0"/>
                        </a:rPr>
                        <a:t>2,481</a:t>
                      </a:r>
                    </a:p>
                  </a:txBody>
                  <a:tcPr marL="9525" marR="9525" marT="9525" marB="0" anchor="b"/>
                </a:tc>
                <a:extLst>
                  <a:ext uri="{0D108BD9-81ED-4DB2-BD59-A6C34878D82A}">
                    <a16:rowId xmlns:a16="http://schemas.microsoft.com/office/drawing/2014/main" val="10002"/>
                  </a:ext>
                </a:extLst>
              </a:tr>
              <a:tr h="256481">
                <a:tc>
                  <a:txBody>
                    <a:bodyPr/>
                    <a:lstStyle/>
                    <a:p>
                      <a:pPr algn="l" fontAlgn="b"/>
                      <a:r>
                        <a:rPr lang="en-US" sz="900" b="0" i="0" u="none" strike="noStrike" dirty="0">
                          <a:solidFill>
                            <a:srgbClr val="000000"/>
                          </a:solidFill>
                          <a:effectLst/>
                          <a:latin typeface="Tahoma" panose="020B0604030504040204" pitchFamily="34" charset="0"/>
                        </a:rPr>
                        <a:t>SRSS</a:t>
                      </a:r>
                    </a:p>
                  </a:txBody>
                  <a:tcPr marL="9525" marR="9525" marT="9525" marB="0" anchor="b"/>
                </a:tc>
                <a:tc>
                  <a:txBody>
                    <a:bodyPr/>
                    <a:lstStyle/>
                    <a:p>
                      <a:pPr algn="ctr" fontAlgn="b"/>
                      <a:r>
                        <a:rPr lang="en-US" sz="900" b="0" i="0" u="none" strike="noStrike" dirty="0">
                          <a:solidFill>
                            <a:srgbClr val="000000"/>
                          </a:solidFill>
                          <a:effectLst/>
                          <a:latin typeface="Tahoma" panose="020B0604030504040204" pitchFamily="34" charset="0"/>
                        </a:rPr>
                        <a:t>1,918</a:t>
                      </a:r>
                    </a:p>
                  </a:txBody>
                  <a:tcPr marL="9525" marR="9525" marT="9525" marB="0" anchor="b"/>
                </a:tc>
                <a:extLst>
                  <a:ext uri="{0D108BD9-81ED-4DB2-BD59-A6C34878D82A}">
                    <a16:rowId xmlns:a16="http://schemas.microsoft.com/office/drawing/2014/main" val="10003"/>
                  </a:ext>
                </a:extLst>
              </a:tr>
              <a:tr h="256481">
                <a:tc>
                  <a:txBody>
                    <a:bodyPr/>
                    <a:lstStyle/>
                    <a:p>
                      <a:pPr algn="l" fontAlgn="b"/>
                      <a:r>
                        <a:rPr lang="en-US" sz="900" b="0" i="0" u="none" strike="noStrike" dirty="0">
                          <a:solidFill>
                            <a:srgbClr val="000000"/>
                          </a:solidFill>
                          <a:effectLst/>
                          <a:latin typeface="Tahoma" panose="020B0604030504040204" pitchFamily="34" charset="0"/>
                        </a:rPr>
                        <a:t>LIST OF ADMITTED STUDENTS BY COLLEGE</a:t>
                      </a:r>
                    </a:p>
                  </a:txBody>
                  <a:tcPr marL="9525" marR="9525" marT="9525" marB="0" anchor="b"/>
                </a:tc>
                <a:tc>
                  <a:txBody>
                    <a:bodyPr/>
                    <a:lstStyle/>
                    <a:p>
                      <a:pPr algn="ctr" fontAlgn="b"/>
                      <a:r>
                        <a:rPr lang="en-US" sz="900" b="0" i="0" u="none" strike="noStrike" dirty="0">
                          <a:solidFill>
                            <a:srgbClr val="000000"/>
                          </a:solidFill>
                          <a:effectLst/>
                          <a:latin typeface="Tahoma" panose="020B0604030504040204" pitchFamily="34" charset="0"/>
                        </a:rPr>
                        <a:t>1,656</a:t>
                      </a:r>
                    </a:p>
                  </a:txBody>
                  <a:tcPr marL="9525" marR="9525" marT="9525" marB="0" anchor="b"/>
                </a:tc>
                <a:extLst>
                  <a:ext uri="{0D108BD9-81ED-4DB2-BD59-A6C34878D82A}">
                    <a16:rowId xmlns:a16="http://schemas.microsoft.com/office/drawing/2014/main" val="10004"/>
                  </a:ext>
                </a:extLst>
              </a:tr>
              <a:tr h="256481">
                <a:tc>
                  <a:txBody>
                    <a:bodyPr/>
                    <a:lstStyle/>
                    <a:p>
                      <a:pPr algn="l" fontAlgn="b"/>
                      <a:r>
                        <a:rPr lang="en-US" sz="900" b="0" i="0" u="none" strike="noStrike" dirty="0">
                          <a:solidFill>
                            <a:srgbClr val="000000"/>
                          </a:solidFill>
                          <a:effectLst/>
                          <a:latin typeface="Tahoma" panose="020B0604030504040204" pitchFamily="34" charset="0"/>
                        </a:rPr>
                        <a:t>CENSUS PLAN ROSTER</a:t>
                      </a:r>
                    </a:p>
                  </a:txBody>
                  <a:tcPr marL="9525" marR="9525" marT="9525" marB="0" anchor="b"/>
                </a:tc>
                <a:tc>
                  <a:txBody>
                    <a:bodyPr/>
                    <a:lstStyle/>
                    <a:p>
                      <a:pPr algn="ctr" fontAlgn="b"/>
                      <a:r>
                        <a:rPr lang="en-US" sz="900" b="0" i="0" u="none" strike="noStrike" dirty="0">
                          <a:solidFill>
                            <a:srgbClr val="000000"/>
                          </a:solidFill>
                          <a:effectLst/>
                          <a:latin typeface="Tahoma" panose="020B0604030504040204" pitchFamily="34" charset="0"/>
                        </a:rPr>
                        <a:t>1,452</a:t>
                      </a:r>
                    </a:p>
                  </a:txBody>
                  <a:tcPr marL="9525" marR="9525" marT="9525" marB="0" anchor="b"/>
                </a:tc>
                <a:extLst>
                  <a:ext uri="{0D108BD9-81ED-4DB2-BD59-A6C34878D82A}">
                    <a16:rowId xmlns:a16="http://schemas.microsoft.com/office/drawing/2014/main" val="72720834"/>
                  </a:ext>
                </a:extLst>
              </a:tr>
            </a:tbl>
          </a:graphicData>
        </a:graphic>
      </p:graphicFrame>
      <p:grpSp>
        <p:nvGrpSpPr>
          <p:cNvPr id="12" name="Group 11"/>
          <p:cNvGrpSpPr/>
          <p:nvPr/>
        </p:nvGrpSpPr>
        <p:grpSpPr>
          <a:xfrm>
            <a:off x="985686" y="896844"/>
            <a:ext cx="2151997" cy="1188463"/>
            <a:chOff x="938687" y="2623565"/>
            <a:chExt cx="2151997" cy="1188463"/>
          </a:xfrm>
        </p:grpSpPr>
        <p:pic>
          <p:nvPicPr>
            <p:cNvPr id="10" name="Picture 9"/>
            <p:cNvPicPr>
              <a:picLocks noChangeAspect="1"/>
            </p:cNvPicPr>
            <p:nvPr/>
          </p:nvPicPr>
          <p:blipFill>
            <a:blip r:embed="rId3"/>
            <a:stretch>
              <a:fillRect/>
            </a:stretch>
          </p:blipFill>
          <p:spPr>
            <a:xfrm>
              <a:off x="938687" y="2623565"/>
              <a:ext cx="1052452" cy="1184983"/>
            </a:xfrm>
            <a:prstGeom prst="rect">
              <a:avLst/>
            </a:prstGeom>
          </p:spPr>
        </p:pic>
        <p:pic>
          <p:nvPicPr>
            <p:cNvPr id="11" name="Picture 10"/>
            <p:cNvPicPr>
              <a:picLocks noChangeAspect="1"/>
            </p:cNvPicPr>
            <p:nvPr/>
          </p:nvPicPr>
          <p:blipFill>
            <a:blip r:embed="rId4"/>
            <a:stretch>
              <a:fillRect/>
            </a:stretch>
          </p:blipFill>
          <p:spPr>
            <a:xfrm>
              <a:off x="1910040" y="2623565"/>
              <a:ext cx="1180644" cy="1188463"/>
            </a:xfrm>
            <a:prstGeom prst="rect">
              <a:avLst/>
            </a:prstGeom>
          </p:spPr>
        </p:pic>
      </p:grpSp>
      <p:sp>
        <p:nvSpPr>
          <p:cNvPr id="13" name="Content Placeholder 5"/>
          <p:cNvSpPr txBox="1">
            <a:spLocks/>
          </p:cNvSpPr>
          <p:nvPr/>
        </p:nvSpPr>
        <p:spPr>
          <a:xfrm>
            <a:off x="861980" y="368222"/>
            <a:ext cx="2709482" cy="67439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u="sng" dirty="0" smtClean="0"/>
              <a:t>Cognos</a:t>
            </a:r>
            <a:endParaRPr lang="en-US" sz="1800" u="sng" dirty="0" smtClean="0"/>
          </a:p>
        </p:txBody>
      </p:sp>
      <p:sp>
        <p:nvSpPr>
          <p:cNvPr id="15" name="Content Placeholder 5"/>
          <p:cNvSpPr txBox="1">
            <a:spLocks/>
          </p:cNvSpPr>
          <p:nvPr/>
        </p:nvSpPr>
        <p:spPr>
          <a:xfrm>
            <a:off x="3766384" y="2571750"/>
            <a:ext cx="4986316" cy="155508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300" dirty="0" smtClean="0"/>
              <a:t>Supported on all browsers</a:t>
            </a:r>
          </a:p>
          <a:p>
            <a:r>
              <a:rPr lang="en-US" sz="2300" dirty="0" smtClean="0"/>
              <a:t>Access requests via Cherwell or TSC.</a:t>
            </a:r>
          </a:p>
          <a:p>
            <a:r>
              <a:rPr lang="en-US" sz="2300" dirty="0" smtClean="0"/>
              <a:t>Job Aids are available on data.illinoisstate.edu/training/resources</a:t>
            </a:r>
          </a:p>
          <a:p>
            <a:r>
              <a:rPr lang="en-US" sz="2300" dirty="0" smtClean="0"/>
              <a:t>User support tickets assigned to EDA </a:t>
            </a:r>
          </a:p>
          <a:p>
            <a:endParaRPr lang="en-US" dirty="0" smtClean="0"/>
          </a:p>
          <a:p>
            <a:pPr marL="0" indent="0">
              <a:buNone/>
            </a:pPr>
            <a:endParaRPr lang="en-US" dirty="0"/>
          </a:p>
        </p:txBody>
      </p:sp>
      <p:sp>
        <p:nvSpPr>
          <p:cNvPr id="14" name="TextBox 13"/>
          <p:cNvSpPr txBox="1"/>
          <p:nvPr/>
        </p:nvSpPr>
        <p:spPr>
          <a:xfrm>
            <a:off x="6921191" y="4641283"/>
            <a:ext cx="2062270" cy="369332"/>
          </a:xfrm>
          <a:prstGeom prst="rect">
            <a:avLst/>
          </a:prstGeom>
          <a:noFill/>
        </p:spPr>
        <p:txBody>
          <a:bodyPr wrap="square" rtlCol="0">
            <a:spAutoFit/>
          </a:bodyPr>
          <a:lstStyle/>
          <a:p>
            <a:r>
              <a:rPr lang="en-US" dirty="0" smtClean="0"/>
              <a:t>Rachel Hart, AT EDA</a:t>
            </a:r>
            <a:endParaRPr lang="en-US" dirty="0"/>
          </a:p>
        </p:txBody>
      </p:sp>
    </p:spTree>
    <p:extLst>
      <p:ext uri="{BB962C8B-B14F-4D97-AF65-F5344CB8AC3E}">
        <p14:creationId xmlns:p14="http://schemas.microsoft.com/office/powerpoint/2010/main" val="916014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7" name="Content Placeholder 6"/>
          <p:cNvSpPr>
            <a:spLocks noGrp="1"/>
          </p:cNvSpPr>
          <p:nvPr>
            <p:ph idx="1"/>
          </p:nvPr>
        </p:nvSpPr>
        <p:spPr>
          <a:xfrm>
            <a:off x="454298" y="401498"/>
            <a:ext cx="8229600" cy="3927434"/>
          </a:xfrm>
        </p:spPr>
        <p:txBody>
          <a:bodyPr>
            <a:normAutofit fontScale="55000" lnSpcReduction="20000"/>
          </a:bodyPr>
          <a:lstStyle/>
          <a:p>
            <a:pPr marL="0" indent="0">
              <a:buNone/>
            </a:pPr>
            <a:r>
              <a:rPr lang="en-US" u="sng" dirty="0" smtClean="0"/>
              <a:t>Analytics</a:t>
            </a:r>
          </a:p>
          <a:p>
            <a:r>
              <a:rPr lang="en-US" sz="2900" dirty="0" smtClean="0"/>
              <a:t>Creating Predictive Models for identification </a:t>
            </a:r>
            <a:r>
              <a:rPr lang="en-US" sz="2900" dirty="0"/>
              <a:t>of FTIC students at risk for not returning the second year</a:t>
            </a:r>
          </a:p>
          <a:p>
            <a:r>
              <a:rPr lang="en-US" sz="2900" dirty="0"/>
              <a:t>Units involved</a:t>
            </a:r>
          </a:p>
          <a:p>
            <a:pPr marL="457200" lvl="1" indent="0">
              <a:buNone/>
            </a:pPr>
            <a:endParaRPr lang="en-US" sz="2900" dirty="0"/>
          </a:p>
          <a:p>
            <a:pPr marL="457200" lvl="1" indent="0">
              <a:buNone/>
            </a:pPr>
            <a:endParaRPr lang="en-US" sz="2900" dirty="0" smtClean="0"/>
          </a:p>
          <a:p>
            <a:pPr marL="457200" lvl="1" indent="0">
              <a:buNone/>
            </a:pPr>
            <a:endParaRPr lang="en-US" sz="2900" dirty="0" smtClean="0"/>
          </a:p>
          <a:p>
            <a:r>
              <a:rPr lang="en-US" sz="2900" dirty="0" smtClean="0"/>
              <a:t>Two Models are currently active</a:t>
            </a:r>
          </a:p>
          <a:p>
            <a:pPr lvl="1"/>
            <a:r>
              <a:rPr lang="en-US" sz="2900" dirty="0" smtClean="0"/>
              <a:t>1</a:t>
            </a:r>
            <a:r>
              <a:rPr lang="en-US" sz="2900" baseline="30000" dirty="0" smtClean="0"/>
              <a:t>st</a:t>
            </a:r>
            <a:r>
              <a:rPr lang="en-US" sz="2900" dirty="0" smtClean="0"/>
              <a:t> Term model, provide information based solely on information available prior to 1</a:t>
            </a:r>
            <a:r>
              <a:rPr lang="en-US" sz="2900" baseline="30000" dirty="0" smtClean="0"/>
              <a:t>st</a:t>
            </a:r>
            <a:r>
              <a:rPr lang="en-US" sz="2900" dirty="0" smtClean="0"/>
              <a:t> term</a:t>
            </a:r>
          </a:p>
          <a:p>
            <a:pPr lvl="2"/>
            <a:r>
              <a:rPr lang="en-US" sz="2900" dirty="0" smtClean="0"/>
              <a:t>HS GPA </a:t>
            </a:r>
          </a:p>
          <a:p>
            <a:pPr lvl="2"/>
            <a:r>
              <a:rPr lang="en-US" sz="2900" dirty="0" smtClean="0"/>
              <a:t>ACT/SAT Scores</a:t>
            </a:r>
          </a:p>
          <a:p>
            <a:pPr lvl="2"/>
            <a:r>
              <a:rPr lang="en-US" sz="2900" dirty="0" smtClean="0"/>
              <a:t>FAFSA Information/Unmet Need</a:t>
            </a:r>
          </a:p>
          <a:p>
            <a:pPr lvl="1"/>
            <a:r>
              <a:rPr lang="en-US" sz="2900" dirty="0" smtClean="0"/>
              <a:t>2</a:t>
            </a:r>
            <a:r>
              <a:rPr lang="en-US" sz="2900" baseline="30000" dirty="0" smtClean="0"/>
              <a:t>nd</a:t>
            </a:r>
            <a:r>
              <a:rPr lang="en-US" sz="2900" dirty="0" smtClean="0"/>
              <a:t> Term model, strongest predictor 1</a:t>
            </a:r>
            <a:r>
              <a:rPr lang="en-US" sz="2900" baseline="30000" dirty="0" smtClean="0"/>
              <a:t>st</a:t>
            </a:r>
            <a:r>
              <a:rPr lang="en-US" sz="2900" dirty="0" smtClean="0"/>
              <a:t> term GPA</a:t>
            </a:r>
          </a:p>
          <a:p>
            <a:pPr lvl="2"/>
            <a:r>
              <a:rPr lang="en-US" sz="2900" dirty="0" smtClean="0"/>
              <a:t>Involvement</a:t>
            </a:r>
          </a:p>
          <a:p>
            <a:pPr lvl="2"/>
            <a:r>
              <a:rPr lang="en-US" sz="2900" dirty="0" smtClean="0"/>
              <a:t>Unmet need</a:t>
            </a:r>
          </a:p>
          <a:p>
            <a:pPr lvl="2"/>
            <a:endParaRPr lang="en-US" sz="1600" dirty="0"/>
          </a:p>
          <a:p>
            <a:endParaRPr lang="en-US" dirty="0" smtClean="0"/>
          </a:p>
        </p:txBody>
      </p:sp>
      <p:graphicFrame>
        <p:nvGraphicFramePr>
          <p:cNvPr id="8" name="Table 7"/>
          <p:cNvGraphicFramePr>
            <a:graphicFrameLocks noGrp="1"/>
          </p:cNvGraphicFramePr>
          <p:nvPr>
            <p:extLst/>
          </p:nvPr>
        </p:nvGraphicFramePr>
        <p:xfrm>
          <a:off x="1061013" y="1359279"/>
          <a:ext cx="3105873" cy="822960"/>
        </p:xfrm>
        <a:graphic>
          <a:graphicData uri="http://schemas.openxmlformats.org/drawingml/2006/table">
            <a:tbl>
              <a:tblPr firstRow="1" bandRow="1">
                <a:tableStyleId>{7DF18680-E054-41AD-8BC1-D1AEF772440D}</a:tableStyleId>
              </a:tblPr>
              <a:tblGrid>
                <a:gridCol w="941408">
                  <a:extLst>
                    <a:ext uri="{9D8B030D-6E8A-4147-A177-3AD203B41FA5}">
                      <a16:colId xmlns:a16="http://schemas.microsoft.com/office/drawing/2014/main" val="2278643434"/>
                    </a:ext>
                  </a:extLst>
                </a:gridCol>
                <a:gridCol w="2164465">
                  <a:extLst>
                    <a:ext uri="{9D8B030D-6E8A-4147-A177-3AD203B41FA5}">
                      <a16:colId xmlns:a16="http://schemas.microsoft.com/office/drawing/2014/main" val="1052447997"/>
                    </a:ext>
                  </a:extLst>
                </a:gridCol>
              </a:tblGrid>
              <a:tr h="264953">
                <a:tc>
                  <a:txBody>
                    <a:bodyPr/>
                    <a:lstStyle/>
                    <a:p>
                      <a:r>
                        <a:rPr lang="en-US" sz="1600" b="0" dirty="0" smtClean="0">
                          <a:solidFill>
                            <a:schemeClr val="tx1"/>
                          </a:solidFill>
                          <a:latin typeface="+mn-lt"/>
                        </a:rPr>
                        <a:t>EDA</a:t>
                      </a:r>
                      <a:endParaRPr lang="en-US" sz="1600" b="0" dirty="0">
                        <a:solidFill>
                          <a:schemeClr val="tx1"/>
                        </a:solidFill>
                        <a:latin typeface="+mn-lt"/>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600" b="0" dirty="0" smtClean="0">
                          <a:solidFill>
                            <a:schemeClr val="tx1"/>
                          </a:solidFill>
                          <a:latin typeface="+mn-lt"/>
                        </a:rPr>
                        <a:t>Student Affairs</a:t>
                      </a:r>
                      <a:endParaRPr lang="en-US" sz="1600" b="0" dirty="0">
                        <a:solidFill>
                          <a:schemeClr val="tx1"/>
                        </a:solidFill>
                        <a:latin typeface="+mn-lt"/>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0664703"/>
                  </a:ext>
                </a:extLst>
              </a:tr>
              <a:tr h="264953">
                <a:tc>
                  <a:txBody>
                    <a:bodyPr/>
                    <a:lstStyle/>
                    <a:p>
                      <a:r>
                        <a:rPr lang="en-US" sz="1600" b="0" dirty="0" smtClean="0">
                          <a:solidFill>
                            <a:schemeClr val="tx1"/>
                          </a:solidFill>
                          <a:latin typeface="+mn-lt"/>
                        </a:rPr>
                        <a:t>EMAS</a:t>
                      </a:r>
                      <a:endParaRPr lang="en-US" sz="1600" b="0" dirty="0">
                        <a:solidFill>
                          <a:schemeClr val="tx1"/>
                        </a:solidFill>
                        <a:latin typeface="+mn-lt"/>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600" b="0" dirty="0" smtClean="0">
                          <a:solidFill>
                            <a:schemeClr val="tx1"/>
                          </a:solidFill>
                          <a:latin typeface="+mn-lt"/>
                        </a:rPr>
                        <a:t>University</a:t>
                      </a:r>
                      <a:r>
                        <a:rPr lang="en-US" sz="1600" b="0" baseline="0" dirty="0" smtClean="0">
                          <a:solidFill>
                            <a:schemeClr val="tx1"/>
                          </a:solidFill>
                          <a:latin typeface="+mn-lt"/>
                        </a:rPr>
                        <a:t> Assessment</a:t>
                      </a:r>
                      <a:endParaRPr lang="en-US" sz="1600" b="0" dirty="0">
                        <a:solidFill>
                          <a:schemeClr val="tx1"/>
                        </a:solidFill>
                        <a:latin typeface="+mn-lt"/>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7717025"/>
                  </a:ext>
                </a:extLst>
              </a:tr>
              <a:tr h="293054">
                <a:tc>
                  <a:txBody>
                    <a:bodyPr/>
                    <a:lstStyle/>
                    <a:p>
                      <a:r>
                        <a:rPr lang="en-US" sz="1600" b="0" dirty="0" smtClean="0">
                          <a:solidFill>
                            <a:schemeClr val="tx1"/>
                          </a:solidFill>
                          <a:latin typeface="+mn-lt"/>
                        </a:rPr>
                        <a:t>PRPA</a:t>
                      </a:r>
                      <a:endParaRPr lang="en-US" sz="1600" b="0" dirty="0">
                        <a:solidFill>
                          <a:schemeClr val="tx1"/>
                        </a:solidFill>
                        <a:latin typeface="+mn-lt"/>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solidFill>
                            <a:schemeClr val="tx1"/>
                          </a:solidFill>
                          <a:latin typeface="+mn-lt"/>
                        </a:rPr>
                        <a:t>University</a:t>
                      </a:r>
                      <a:r>
                        <a:rPr lang="en-US" sz="1600" b="0" baseline="0" dirty="0" smtClean="0">
                          <a:solidFill>
                            <a:schemeClr val="tx1"/>
                          </a:solidFill>
                          <a:latin typeface="+mn-lt"/>
                        </a:rPr>
                        <a:t> College</a:t>
                      </a:r>
                      <a:endParaRPr lang="en-US" sz="1600" b="0" dirty="0">
                        <a:solidFill>
                          <a:schemeClr val="tx1"/>
                        </a:solidFill>
                        <a:latin typeface="+mn-lt"/>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8817189"/>
                  </a:ext>
                </a:extLst>
              </a:tr>
            </a:tbl>
          </a:graphicData>
        </a:graphic>
      </p:graphicFrame>
      <p:sp>
        <p:nvSpPr>
          <p:cNvPr id="5" name="TextBox 4"/>
          <p:cNvSpPr txBox="1"/>
          <p:nvPr/>
        </p:nvSpPr>
        <p:spPr>
          <a:xfrm>
            <a:off x="6727902" y="4632661"/>
            <a:ext cx="2092007" cy="369332"/>
          </a:xfrm>
          <a:prstGeom prst="rect">
            <a:avLst/>
          </a:prstGeom>
          <a:noFill/>
        </p:spPr>
        <p:txBody>
          <a:bodyPr wrap="square" rtlCol="0">
            <a:spAutoFit/>
          </a:bodyPr>
          <a:lstStyle/>
          <a:p>
            <a:r>
              <a:rPr lang="en-US" dirty="0" smtClean="0"/>
              <a:t>Rachel Hart, AT EDA</a:t>
            </a:r>
            <a:endParaRPr lang="en-US" dirty="0"/>
          </a:p>
        </p:txBody>
      </p:sp>
    </p:spTree>
    <p:extLst>
      <p:ext uri="{BB962C8B-B14F-4D97-AF65-F5344CB8AC3E}">
        <p14:creationId xmlns:p14="http://schemas.microsoft.com/office/powerpoint/2010/main" val="1119372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5" name="TextBox 4"/>
          <p:cNvSpPr txBox="1"/>
          <p:nvPr/>
        </p:nvSpPr>
        <p:spPr>
          <a:xfrm>
            <a:off x="229162" y="235527"/>
            <a:ext cx="8679872" cy="523220"/>
          </a:xfrm>
          <a:prstGeom prst="rect">
            <a:avLst/>
          </a:prstGeom>
          <a:noFill/>
        </p:spPr>
        <p:txBody>
          <a:bodyPr wrap="square" rtlCol="0">
            <a:spAutoFit/>
          </a:bodyPr>
          <a:lstStyle/>
          <a:p>
            <a:r>
              <a:rPr lang="en-US" sz="2800" b="1" dirty="0" smtClean="0"/>
              <a:t>Select Survey – It’s been real… </a:t>
            </a:r>
            <a:endParaRPr lang="en-US" sz="2800" b="1" dirty="0"/>
          </a:p>
        </p:txBody>
      </p:sp>
      <p:pic>
        <p:nvPicPr>
          <p:cNvPr id="1030" name="Picture 6" descr="https://c2.staticflickr.com/2/1210/5116999475_af5f66a98e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619" y="816929"/>
            <a:ext cx="6500957" cy="33711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283528" y="4384969"/>
            <a:ext cx="6860148" cy="707886"/>
          </a:xfrm>
          <a:prstGeom prst="rect">
            <a:avLst/>
          </a:prstGeom>
          <a:noFill/>
        </p:spPr>
        <p:txBody>
          <a:bodyPr wrap="square" rtlCol="0">
            <a:spAutoFit/>
          </a:bodyPr>
          <a:lstStyle/>
          <a:p>
            <a:r>
              <a:rPr lang="en-US" sz="2000" dirty="0" smtClean="0"/>
              <a:t>Instance managed by WEB went offline 10/15/2017</a:t>
            </a:r>
          </a:p>
          <a:p>
            <a:r>
              <a:rPr lang="en-US" sz="2000" dirty="0" smtClean="0"/>
              <a:t>CAS-IT managed instance will be offline 12/19/2017</a:t>
            </a:r>
            <a:endParaRPr lang="en-US" sz="2000" dirty="0"/>
          </a:p>
        </p:txBody>
      </p:sp>
      <p:sp>
        <p:nvSpPr>
          <p:cNvPr id="6" name="TextBox 5"/>
          <p:cNvSpPr txBox="1"/>
          <p:nvPr/>
        </p:nvSpPr>
        <p:spPr>
          <a:xfrm>
            <a:off x="664650" y="4832350"/>
            <a:ext cx="2309009" cy="369332"/>
          </a:xfrm>
          <a:prstGeom prst="rect">
            <a:avLst/>
          </a:prstGeom>
          <a:noFill/>
        </p:spPr>
        <p:txBody>
          <a:bodyPr wrap="square" rtlCol="0">
            <a:spAutoFit/>
          </a:bodyPr>
          <a:lstStyle/>
          <a:p>
            <a:r>
              <a:rPr lang="en-US" dirty="0" smtClean="0"/>
              <a:t>Arturo Ramirez, WEB</a:t>
            </a:r>
            <a:endParaRPr lang="en-US" dirty="0"/>
          </a:p>
        </p:txBody>
      </p:sp>
    </p:spTree>
    <p:extLst>
      <p:ext uri="{BB962C8B-B14F-4D97-AF65-F5344CB8AC3E}">
        <p14:creationId xmlns:p14="http://schemas.microsoft.com/office/powerpoint/2010/main" val="1842122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5" name="TextBox 4"/>
          <p:cNvSpPr txBox="1"/>
          <p:nvPr/>
        </p:nvSpPr>
        <p:spPr>
          <a:xfrm>
            <a:off x="223359" y="235527"/>
            <a:ext cx="8679872" cy="523220"/>
          </a:xfrm>
          <a:prstGeom prst="rect">
            <a:avLst/>
          </a:prstGeom>
          <a:noFill/>
        </p:spPr>
        <p:txBody>
          <a:bodyPr wrap="square" rtlCol="0">
            <a:spAutoFit/>
          </a:bodyPr>
          <a:lstStyle/>
          <a:p>
            <a:r>
              <a:rPr lang="en-US" sz="2800" b="1" dirty="0" err="1" smtClean="0"/>
              <a:t>Qualtrics</a:t>
            </a:r>
            <a:r>
              <a:rPr lang="en-US" sz="2800" dirty="0"/>
              <a:t> - </a:t>
            </a:r>
            <a:r>
              <a:rPr lang="en-US" sz="2400" dirty="0" smtClean="0"/>
              <a:t>About.IllinoisState.edu/</a:t>
            </a:r>
            <a:r>
              <a:rPr lang="en-US" sz="2400" dirty="0" err="1" smtClean="0"/>
              <a:t>Qualtrics</a:t>
            </a:r>
            <a:endParaRPr lang="en-US" sz="2400" dirty="0"/>
          </a:p>
        </p:txBody>
      </p:sp>
      <p:pic>
        <p:nvPicPr>
          <p:cNvPr id="2" name="Picture 1"/>
          <p:cNvPicPr>
            <a:picLocks noChangeAspect="1"/>
          </p:cNvPicPr>
          <p:nvPr/>
        </p:nvPicPr>
        <p:blipFill>
          <a:blip r:embed="rId3"/>
          <a:stretch>
            <a:fillRect/>
          </a:stretch>
        </p:blipFill>
        <p:spPr>
          <a:xfrm>
            <a:off x="3345872" y="3142574"/>
            <a:ext cx="5652655" cy="1945521"/>
          </a:xfrm>
          <a:prstGeom prst="rect">
            <a:avLst/>
          </a:prstGeom>
        </p:spPr>
      </p:pic>
      <p:sp>
        <p:nvSpPr>
          <p:cNvPr id="6" name="TextBox 5"/>
          <p:cNvSpPr txBox="1"/>
          <p:nvPr/>
        </p:nvSpPr>
        <p:spPr>
          <a:xfrm>
            <a:off x="223359" y="649537"/>
            <a:ext cx="8679872" cy="1846659"/>
          </a:xfrm>
          <a:prstGeom prst="rect">
            <a:avLst/>
          </a:prstGeom>
          <a:noFill/>
        </p:spPr>
        <p:txBody>
          <a:bodyPr wrap="square" rtlCol="0">
            <a:spAutoFit/>
          </a:bodyPr>
          <a:lstStyle/>
          <a:p>
            <a:endParaRPr lang="en-US" sz="1200" dirty="0"/>
          </a:p>
          <a:p>
            <a:pPr marL="285750" indent="-285750">
              <a:buFont typeface="Arial" panose="020B0604020202020204" pitchFamily="34" charset="0"/>
              <a:buChar char="•"/>
            </a:pPr>
            <a:r>
              <a:rPr lang="en-US" dirty="0"/>
              <a:t>Use </a:t>
            </a:r>
            <a:r>
              <a:rPr lang="en-US" dirty="0" smtClean="0"/>
              <a:t>for </a:t>
            </a:r>
            <a:r>
              <a:rPr lang="en-US" dirty="0"/>
              <a:t>surveys that are research</a:t>
            </a:r>
          </a:p>
          <a:p>
            <a:pPr marL="285750" indent="-285750">
              <a:buFont typeface="Arial" panose="020B0604020202020204" pitchFamily="34" charset="0"/>
              <a:buChar char="•"/>
            </a:pPr>
            <a:r>
              <a:rPr lang="en-US" dirty="0" smtClean="0"/>
              <a:t>Use for </a:t>
            </a:r>
            <a:r>
              <a:rPr lang="en-US" dirty="0"/>
              <a:t>surveys </a:t>
            </a:r>
            <a:r>
              <a:rPr lang="en-US" dirty="0" smtClean="0"/>
              <a:t>related to program review, course and faculty </a:t>
            </a:r>
            <a:r>
              <a:rPr lang="en-US" dirty="0" err="1"/>
              <a:t>evals</a:t>
            </a:r>
            <a:r>
              <a:rPr lang="en-US" dirty="0"/>
              <a:t>, etc</a:t>
            </a:r>
            <a:r>
              <a:rPr lang="en-US" dirty="0" smtClean="0"/>
              <a:t>.</a:t>
            </a:r>
            <a:endParaRPr lang="en-US" dirty="0"/>
          </a:p>
          <a:p>
            <a:pPr marL="285750" indent="-285750">
              <a:buFont typeface="Arial" panose="020B0604020202020204" pitchFamily="34" charset="0"/>
              <a:buChar char="•"/>
            </a:pPr>
            <a:r>
              <a:rPr lang="en-US" dirty="0"/>
              <a:t>A</a:t>
            </a:r>
            <a:r>
              <a:rPr lang="en-US" dirty="0" smtClean="0"/>
              <a:t>dhere </a:t>
            </a:r>
            <a:r>
              <a:rPr lang="en-US" dirty="0"/>
              <a:t>to </a:t>
            </a:r>
            <a:r>
              <a:rPr lang="en-US" b="1" dirty="0"/>
              <a:t>data security </a:t>
            </a:r>
            <a:r>
              <a:rPr lang="en-US" b="1" dirty="0" smtClean="0"/>
              <a:t>standards</a:t>
            </a:r>
            <a:endParaRPr lang="en-US" dirty="0"/>
          </a:p>
          <a:p>
            <a:pPr marL="742950" lvl="1" indent="-285750">
              <a:buFont typeface="Arial" panose="020B0604020202020204" pitchFamily="34" charset="0"/>
              <a:buChar char="•"/>
            </a:pPr>
            <a:r>
              <a:rPr lang="en-US" sz="1600" dirty="0" smtClean="0"/>
              <a:t>Intending </a:t>
            </a:r>
            <a:r>
              <a:rPr lang="en-US" sz="1600" dirty="0"/>
              <a:t>to </a:t>
            </a:r>
            <a:r>
              <a:rPr lang="en-US" sz="1600" dirty="0" smtClean="0"/>
              <a:t>publish? </a:t>
            </a:r>
            <a:r>
              <a:rPr lang="en-US" sz="1600" dirty="0"/>
              <a:t>G</a:t>
            </a:r>
            <a:r>
              <a:rPr lang="en-US" sz="1600" dirty="0" smtClean="0"/>
              <a:t>o </a:t>
            </a:r>
            <a:r>
              <a:rPr lang="en-US" sz="1600" dirty="0"/>
              <a:t>through IRB</a:t>
            </a:r>
          </a:p>
          <a:p>
            <a:pPr marL="742950" lvl="1" indent="-285750">
              <a:buFont typeface="Arial" panose="020B0604020202020204" pitchFamily="34" charset="0"/>
              <a:buChar char="•"/>
            </a:pPr>
            <a:r>
              <a:rPr lang="en-US" sz="1600" dirty="0" err="1" smtClean="0"/>
              <a:t>Qualtrics</a:t>
            </a:r>
            <a:r>
              <a:rPr lang="en-US" sz="1600" dirty="0"/>
              <a:t> </a:t>
            </a:r>
            <a:r>
              <a:rPr lang="en-US" sz="1600" dirty="0" smtClean="0"/>
              <a:t>surveys </a:t>
            </a:r>
            <a:r>
              <a:rPr lang="en-US" sz="1600" dirty="0"/>
              <a:t>and </a:t>
            </a:r>
            <a:r>
              <a:rPr lang="en-US" sz="1600" dirty="0" smtClean="0"/>
              <a:t>data </a:t>
            </a:r>
            <a:r>
              <a:rPr lang="en-US" sz="1600" dirty="0"/>
              <a:t>stay with their assigned </a:t>
            </a:r>
            <a:r>
              <a:rPr lang="en-US" sz="1600" dirty="0" smtClean="0"/>
              <a:t>accounts</a:t>
            </a:r>
          </a:p>
          <a:p>
            <a:pPr marL="1200150" lvl="2" indent="-285750">
              <a:buFont typeface="Arial" panose="020B0604020202020204" pitchFamily="34" charset="0"/>
              <a:buChar char="•"/>
            </a:pPr>
            <a:r>
              <a:rPr lang="en-US" sz="1600" i="1" u="sng" dirty="0"/>
              <a:t>T</a:t>
            </a:r>
            <a:r>
              <a:rPr lang="en-US" sz="1600" i="1" u="sng" dirty="0" smtClean="0"/>
              <a:t>hink </a:t>
            </a:r>
            <a:r>
              <a:rPr lang="en-US" sz="1600" i="1" u="sng" dirty="0"/>
              <a:t>before having </a:t>
            </a:r>
            <a:r>
              <a:rPr lang="en-US" sz="1600" i="1" u="sng" dirty="0" smtClean="0"/>
              <a:t>a GA </a:t>
            </a:r>
            <a:r>
              <a:rPr lang="en-US" sz="1600" i="1" u="sng" dirty="0"/>
              <a:t>set them all up for you in their </a:t>
            </a:r>
            <a:r>
              <a:rPr lang="en-US" sz="1600" i="1" u="sng" dirty="0" smtClean="0"/>
              <a:t>profiles</a:t>
            </a:r>
            <a:endParaRPr lang="en-US" sz="1600" i="1" u="sng" dirty="0"/>
          </a:p>
        </p:txBody>
      </p:sp>
      <p:sp>
        <p:nvSpPr>
          <p:cNvPr id="7" name="TextBox 6"/>
          <p:cNvSpPr txBox="1"/>
          <p:nvPr/>
        </p:nvSpPr>
        <p:spPr>
          <a:xfrm>
            <a:off x="229161" y="2702165"/>
            <a:ext cx="6559565" cy="1015663"/>
          </a:xfrm>
          <a:prstGeom prst="rect">
            <a:avLst/>
          </a:prstGeom>
          <a:noFill/>
        </p:spPr>
        <p:txBody>
          <a:bodyPr wrap="square" rtlCol="0">
            <a:spAutoFit/>
          </a:bodyPr>
          <a:lstStyle/>
          <a:p>
            <a:r>
              <a:rPr lang="en-US" sz="2400" b="1" dirty="0" err="1" smtClean="0"/>
              <a:t>Formstack</a:t>
            </a:r>
            <a:r>
              <a:rPr lang="en-US" sz="2400" dirty="0" smtClean="0"/>
              <a:t> is a valuable but </a:t>
            </a:r>
            <a:r>
              <a:rPr lang="en-US" sz="2400" b="1" dirty="0" smtClean="0"/>
              <a:t>limited</a:t>
            </a:r>
            <a:r>
              <a:rPr lang="en-US" sz="2400" dirty="0" smtClean="0"/>
              <a:t> resource! </a:t>
            </a:r>
          </a:p>
          <a:p>
            <a:pPr marL="285750" indent="-285750">
              <a:buFont typeface="Arial" panose="020B0604020202020204" pitchFamily="34" charset="0"/>
              <a:buChar char="•"/>
            </a:pPr>
            <a:r>
              <a:rPr lang="en-US" dirty="0" smtClean="0"/>
              <a:t>700 User Accounts</a:t>
            </a:r>
          </a:p>
          <a:p>
            <a:pPr marL="285750" indent="-285750">
              <a:buFont typeface="Arial" panose="020B0604020202020204" pitchFamily="34" charset="0"/>
              <a:buChar char="•"/>
            </a:pPr>
            <a:r>
              <a:rPr lang="en-US" dirty="0" smtClean="0"/>
              <a:t>3000 Active Forms</a:t>
            </a:r>
            <a:endParaRPr lang="en-US" dirty="0"/>
          </a:p>
        </p:txBody>
      </p:sp>
      <p:sp>
        <p:nvSpPr>
          <p:cNvPr id="8" name="TextBox 7"/>
          <p:cNvSpPr txBox="1"/>
          <p:nvPr/>
        </p:nvSpPr>
        <p:spPr>
          <a:xfrm>
            <a:off x="984825" y="4774168"/>
            <a:ext cx="2361047" cy="369332"/>
          </a:xfrm>
          <a:prstGeom prst="rect">
            <a:avLst/>
          </a:prstGeom>
          <a:noFill/>
        </p:spPr>
        <p:txBody>
          <a:bodyPr wrap="square" rtlCol="0">
            <a:spAutoFit/>
          </a:bodyPr>
          <a:lstStyle/>
          <a:p>
            <a:r>
              <a:rPr lang="en-US" dirty="0" smtClean="0"/>
              <a:t>Arturo Ramirez, WEB</a:t>
            </a:r>
            <a:endParaRPr lang="en-US" dirty="0"/>
          </a:p>
        </p:txBody>
      </p:sp>
    </p:spTree>
    <p:extLst>
      <p:ext uri="{BB962C8B-B14F-4D97-AF65-F5344CB8AC3E}">
        <p14:creationId xmlns:p14="http://schemas.microsoft.com/office/powerpoint/2010/main" val="2254892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303" y="1021720"/>
            <a:ext cx="7186715" cy="3127715"/>
          </a:xfrm>
          <a:prstGeom prst="rect">
            <a:avLst/>
          </a:prstGeom>
        </p:spPr>
      </p:pic>
      <p:sp>
        <p:nvSpPr>
          <p:cNvPr id="5" name="TextBox 4"/>
          <p:cNvSpPr txBox="1"/>
          <p:nvPr/>
        </p:nvSpPr>
        <p:spPr>
          <a:xfrm>
            <a:off x="229162" y="235527"/>
            <a:ext cx="8679872" cy="954107"/>
          </a:xfrm>
          <a:prstGeom prst="rect">
            <a:avLst/>
          </a:prstGeom>
          <a:noFill/>
        </p:spPr>
        <p:txBody>
          <a:bodyPr wrap="square" rtlCol="0">
            <a:spAutoFit/>
          </a:bodyPr>
          <a:lstStyle/>
          <a:p>
            <a:r>
              <a:rPr lang="en-US" sz="2800" b="1" dirty="0" err="1" smtClean="0"/>
              <a:t>My.IllinoisState</a:t>
            </a:r>
            <a:r>
              <a:rPr lang="en-US" sz="2800" b="1" dirty="0"/>
              <a:t> </a:t>
            </a:r>
            <a:r>
              <a:rPr lang="en-US" sz="2400" dirty="0" smtClean="0"/>
              <a:t>– Timely reminders and alerts</a:t>
            </a:r>
          </a:p>
          <a:p>
            <a:endParaRPr lang="en-US" sz="2800" dirty="0"/>
          </a:p>
        </p:txBody>
      </p:sp>
      <p:sp>
        <p:nvSpPr>
          <p:cNvPr id="6" name="TextBox 5"/>
          <p:cNvSpPr txBox="1"/>
          <p:nvPr/>
        </p:nvSpPr>
        <p:spPr>
          <a:xfrm>
            <a:off x="6857801" y="4750962"/>
            <a:ext cx="2361047" cy="369332"/>
          </a:xfrm>
          <a:prstGeom prst="rect">
            <a:avLst/>
          </a:prstGeom>
          <a:noFill/>
        </p:spPr>
        <p:txBody>
          <a:bodyPr wrap="square" rtlCol="0">
            <a:spAutoFit/>
          </a:bodyPr>
          <a:lstStyle/>
          <a:p>
            <a:r>
              <a:rPr lang="en-US" dirty="0" smtClean="0"/>
              <a:t>Arturo Ramirez, WEB</a:t>
            </a:r>
            <a:endParaRPr lang="en-US" dirty="0"/>
          </a:p>
        </p:txBody>
      </p:sp>
    </p:spTree>
    <p:extLst>
      <p:ext uri="{BB962C8B-B14F-4D97-AF65-F5344CB8AC3E}">
        <p14:creationId xmlns:p14="http://schemas.microsoft.com/office/powerpoint/2010/main" val="4069101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1102</TotalTime>
  <Words>1164</Words>
  <Application>Microsoft Office PowerPoint</Application>
  <PresentationFormat>On-screen Show (16:9)</PresentationFormat>
  <Paragraphs>204</Paragraphs>
  <Slides>31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Tahoma</vt:lpstr>
      <vt:lpstr>Office Theme</vt:lpstr>
      <vt:lpstr>PowerPoint Presentation</vt:lpstr>
      <vt:lpstr>IT News</vt:lpstr>
      <vt:lpstr>Opening Remarks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 Update</vt:lpstr>
      <vt:lpstr>ITSM – Recent Accomplishments</vt:lpstr>
      <vt:lpstr>Campus-Wide Dashboard (My Work)</vt:lpstr>
      <vt:lpstr>ITSM  - Looking Ahead</vt:lpstr>
      <vt:lpstr>Also of note…</vt:lpstr>
      <vt:lpstr>Up and Coming from AT APPS</vt:lpstr>
      <vt:lpstr>PowerPoint Presentation</vt:lpstr>
      <vt:lpstr>Information Security: Risk Management Program</vt:lpstr>
      <vt:lpstr>Program benefits:</vt:lpstr>
      <vt:lpstr>Microsoft Teams Showcase</vt:lpstr>
      <vt:lpstr>ION Update</vt:lpstr>
      <vt:lpstr>Office365 – Active Portal Users</vt:lpstr>
      <vt:lpstr>Office365 – SharePoint Users</vt:lpstr>
      <vt:lpstr>Office365 - Email</vt:lpstr>
      <vt:lpstr>Redbirds of a Feather 10:30-11:30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dc:creator>
  <cp:lastModifiedBy>Carla Birckelbaw</cp:lastModifiedBy>
  <cp:revision>21</cp:revision>
  <dcterms:created xsi:type="dcterms:W3CDTF">2016-07-01T14:13:07Z</dcterms:created>
  <dcterms:modified xsi:type="dcterms:W3CDTF">2017-11-17T13:35:53Z</dcterms:modified>
</cp:coreProperties>
</file>