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86" r:id="rId5"/>
    <p:sldId id="284" r:id="rId6"/>
    <p:sldId id="285" r:id="rId7"/>
    <p:sldId id="260" r:id="rId8"/>
    <p:sldId id="261" r:id="rId9"/>
    <p:sldId id="265" r:id="rId10"/>
    <p:sldId id="263" r:id="rId11"/>
    <p:sldId id="262" r:id="rId12"/>
    <p:sldId id="264" r:id="rId13"/>
    <p:sldId id="266" r:id="rId14"/>
    <p:sldId id="276" r:id="rId15"/>
    <p:sldId id="279" r:id="rId16"/>
    <p:sldId id="277" r:id="rId17"/>
    <p:sldId id="282" r:id="rId18"/>
    <p:sldId id="283" r:id="rId19"/>
    <p:sldId id="280" r:id="rId20"/>
    <p:sldId id="281" r:id="rId21"/>
    <p:sldId id="268" r:id="rId22"/>
    <p:sldId id="278" r:id="rId23"/>
    <p:sldId id="269" r:id="rId24"/>
    <p:sldId id="271" r:id="rId25"/>
    <p:sldId id="272" r:id="rId26"/>
    <p:sldId id="270" r:id="rId27"/>
    <p:sldId id="274" r:id="rId28"/>
    <p:sldId id="275" r:id="rId29"/>
    <p:sldId id="259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1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1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2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1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3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7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7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3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222DF-4A0C-564A-BDC4-89C55FF98B7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3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576" y="4251647"/>
            <a:ext cx="1981200" cy="771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051" y="61691"/>
            <a:ext cx="5978094" cy="41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7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01288" y="166627"/>
            <a:ext cx="7535619" cy="9144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QUAD WIRELESS COVERAGE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ame" descr="alternative">
            <a:extLst>
              <a:ext uri="{FF2B5EF4-FFF2-40B4-BE49-F238E27FC236}">
                <a16:creationId xmlns:a16="http://schemas.microsoft.com/office/drawing/2014/main" id="{27263E2D-4D32-4B65-A93A-9879C2036FF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0513" y="763825"/>
            <a:ext cx="2949161" cy="4309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038F90-0514-4F05-83CF-13641CB42197}"/>
              </a:ext>
            </a:extLst>
          </p:cNvPr>
          <p:cNvSpPr txBox="1"/>
          <p:nvPr/>
        </p:nvSpPr>
        <p:spPr>
          <a:xfrm>
            <a:off x="1496170" y="1310449"/>
            <a:ext cx="337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5GHz Wireless Signal Strength </a:t>
            </a:r>
          </a:p>
        </p:txBody>
      </p:sp>
      <p:pic>
        <p:nvPicPr>
          <p:cNvPr id="8" name="name" descr="alternative">
            <a:extLst>
              <a:ext uri="{FF2B5EF4-FFF2-40B4-BE49-F238E27FC236}">
                <a16:creationId xmlns:a16="http://schemas.microsoft.com/office/drawing/2014/main" id="{F6DEF31A-FD2E-4092-B9DB-9A6386BF3EB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97364" y="1757432"/>
            <a:ext cx="35718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4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51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41940"/>
            <a:ext cx="8229600" cy="914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QUAD WIRELESS </a:t>
            </a:r>
            <a:b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0D9076-C7A2-4730-A1EA-9C0E7C0C8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6214" y="319413"/>
            <a:ext cx="2999186" cy="4636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8C3724-4135-4DE9-824E-E62FFC0E01D0}"/>
              </a:ext>
            </a:extLst>
          </p:cNvPr>
          <p:cNvSpPr txBox="1"/>
          <p:nvPr/>
        </p:nvSpPr>
        <p:spPr>
          <a:xfrm>
            <a:off x="778058" y="1411648"/>
            <a:ext cx="3200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5 New Outdoor AP Locations cover area that was not adequately covered before.</a:t>
            </a:r>
          </a:p>
        </p:txBody>
      </p:sp>
      <p:sp>
        <p:nvSpPr>
          <p:cNvPr id="8" name="7-Point Star 7">
            <a:extLst>
              <a:ext uri="{FF2B5EF4-FFF2-40B4-BE49-F238E27FC236}">
                <a16:creationId xmlns:a16="http://schemas.microsoft.com/office/drawing/2014/main" id="{65B7134B-4821-447D-82B2-807EDD8B4161}"/>
              </a:ext>
            </a:extLst>
          </p:cNvPr>
          <p:cNvSpPr/>
          <p:nvPr/>
        </p:nvSpPr>
        <p:spPr>
          <a:xfrm>
            <a:off x="1208923" y="2778360"/>
            <a:ext cx="293852" cy="193183"/>
          </a:xfrm>
          <a:prstGeom prst="star7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80DAFF-8D0A-4441-9017-3FEBF9EB37B0}"/>
              </a:ext>
            </a:extLst>
          </p:cNvPr>
          <p:cNvSpPr txBox="1"/>
          <p:nvPr/>
        </p:nvSpPr>
        <p:spPr>
          <a:xfrm>
            <a:off x="1532351" y="2690286"/>
            <a:ext cx="207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New AP Location</a:t>
            </a:r>
          </a:p>
        </p:txBody>
      </p:sp>
    </p:spTree>
    <p:extLst>
      <p:ext uri="{BB962C8B-B14F-4D97-AF65-F5344CB8AC3E}">
        <p14:creationId xmlns:p14="http://schemas.microsoft.com/office/powerpoint/2010/main" val="96777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2662" y="107178"/>
            <a:ext cx="8064516" cy="914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PROJECTED WIRELESS</a:t>
            </a:r>
            <a:b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2742" y="237995"/>
            <a:ext cx="3224364" cy="4798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038F90-0514-4F05-83CF-13641CB42197}"/>
              </a:ext>
            </a:extLst>
          </p:cNvPr>
          <p:cNvSpPr txBox="1"/>
          <p:nvPr/>
        </p:nvSpPr>
        <p:spPr>
          <a:xfrm>
            <a:off x="1424294" y="1439239"/>
            <a:ext cx="337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5GHz Wireless Signal Strength </a:t>
            </a:r>
          </a:p>
        </p:txBody>
      </p:sp>
      <p:pic>
        <p:nvPicPr>
          <p:cNvPr id="8" name="name" descr="alternative">
            <a:extLst>
              <a:ext uri="{FF2B5EF4-FFF2-40B4-BE49-F238E27FC236}">
                <a16:creationId xmlns:a16="http://schemas.microsoft.com/office/drawing/2014/main" id="{F6DEF31A-FD2E-4092-B9DB-9A6386BF3EB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31384" y="1876546"/>
            <a:ext cx="35718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3390" y="49168"/>
            <a:ext cx="8387409" cy="9144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PROJECTED CLIENT CAPACITY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3255" y="1181838"/>
            <a:ext cx="7985342" cy="2951751"/>
          </a:xfrm>
        </p:spPr>
        <p:txBody>
          <a:bodyPr>
            <a:normAutofit/>
          </a:bodyPr>
          <a:lstStyle/>
          <a:p>
            <a:r>
              <a:rPr lang="en-US" dirty="0" smtClean="0"/>
              <a:t>Maximum number of clients depends on;</a:t>
            </a:r>
          </a:p>
          <a:p>
            <a:pPr lvl="1"/>
            <a:r>
              <a:rPr lang="en-US" dirty="0" smtClean="0"/>
              <a:t>Number of associations to an AP Radio</a:t>
            </a:r>
          </a:p>
          <a:p>
            <a:pPr lvl="1"/>
            <a:r>
              <a:rPr lang="en-US" dirty="0" smtClean="0"/>
              <a:t>Content that Clients are sending and receiving</a:t>
            </a:r>
            <a:endParaRPr lang="en-US" dirty="0"/>
          </a:p>
          <a:p>
            <a:pPr lvl="1"/>
            <a:r>
              <a:rPr lang="en-US" dirty="0" smtClean="0"/>
              <a:t>Noise floor( background RF noise) and other traffic on channel</a:t>
            </a:r>
          </a:p>
        </p:txBody>
      </p:sp>
    </p:spTree>
    <p:extLst>
      <p:ext uri="{BB962C8B-B14F-4D97-AF65-F5344CB8AC3E}">
        <p14:creationId xmlns:p14="http://schemas.microsoft.com/office/powerpoint/2010/main" val="112105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3390" y="49168"/>
            <a:ext cx="8387409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ASSOCIATIONS BY RADIO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310518"/>
              </p:ext>
            </p:extLst>
          </p:nvPr>
        </p:nvGraphicFramePr>
        <p:xfrm>
          <a:off x="2283098" y="1695450"/>
          <a:ext cx="4572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Radio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Default #</a:t>
                      </a:r>
                    </a:p>
                    <a:p>
                      <a:r>
                        <a:rPr lang="en-US" dirty="0" smtClean="0"/>
                        <a:t>Associations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imum # Associations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2.4GHz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Total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138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00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42160" y="63682"/>
            <a:ext cx="6653876" cy="9144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ASSOCIATIONS BY SSID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960363"/>
              </p:ext>
            </p:extLst>
          </p:nvPr>
        </p:nvGraphicFramePr>
        <p:xfrm>
          <a:off x="1521098" y="1044396"/>
          <a:ext cx="6096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SSID Name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Allowed Associations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Isunet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Isunet-StartHere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6629" y="2892339"/>
            <a:ext cx="7532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 new AP locations = 1500 additional associations</a:t>
            </a:r>
          </a:p>
          <a:p>
            <a:r>
              <a:rPr lang="en-US" sz="2800" dirty="0" smtClean="0"/>
              <a:t>1500 Associations ≠ 1500 additional clients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9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42160" y="63682"/>
            <a:ext cx="6653876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NEUTRAL ENVIORMENT (INDOORS)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1100137"/>
            <a:ext cx="88201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42160" y="63682"/>
            <a:ext cx="6653876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NEUTRAL ENVIORMENT (INDOORS)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062037"/>
            <a:ext cx="88582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42160" y="63682"/>
            <a:ext cx="6653876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 FLOOR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4" y="1041764"/>
            <a:ext cx="87915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19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80124" y="745262"/>
            <a:ext cx="71443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Illinois State University Outdoor Wireless Project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662551" y="2219210"/>
            <a:ext cx="6622514" cy="1105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Chris Johnson </a:t>
            </a:r>
          </a:p>
          <a:p>
            <a:r>
              <a:rPr lang="en-US" dirty="0" smtClean="0"/>
              <a:t>Lawson Cassels </a:t>
            </a:r>
          </a:p>
          <a:p>
            <a:r>
              <a:rPr lang="en-US" dirty="0" smtClean="0"/>
              <a:t>Christopher Delk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42160" y="63682"/>
            <a:ext cx="6653876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00137"/>
            <a:ext cx="8839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3391" y="49168"/>
            <a:ext cx="8064516" cy="914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OF OUTDOOR WIRLESS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3255" y="1181838"/>
            <a:ext cx="7985342" cy="29517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Need for additional AP </a:t>
            </a:r>
            <a:r>
              <a:rPr lang="en-US" dirty="0" smtClean="0"/>
              <a:t>locations </a:t>
            </a:r>
          </a:p>
          <a:p>
            <a:pPr lvl="1"/>
            <a:r>
              <a:rPr lang="en-US" dirty="0" smtClean="0"/>
              <a:t>Coverage</a:t>
            </a:r>
          </a:p>
          <a:p>
            <a:pPr lvl="1"/>
            <a:r>
              <a:rPr lang="en-US" dirty="0" smtClean="0"/>
              <a:t>Capacity</a:t>
            </a:r>
          </a:p>
          <a:p>
            <a:r>
              <a:rPr lang="en-US" dirty="0" smtClean="0"/>
              <a:t>Distances </a:t>
            </a:r>
            <a:r>
              <a:rPr lang="en-US" dirty="0"/>
              <a:t>of AP location to nearest </a:t>
            </a:r>
            <a:r>
              <a:rPr lang="en-US" dirty="0" smtClean="0"/>
              <a:t>uplink</a:t>
            </a:r>
          </a:p>
          <a:p>
            <a:pPr lvl="1"/>
            <a:r>
              <a:rPr lang="en-US" dirty="0" smtClean="0"/>
              <a:t>Ethernet Vs Fiber</a:t>
            </a:r>
          </a:p>
          <a:p>
            <a:r>
              <a:rPr lang="en-US" dirty="0"/>
              <a:t>Aesthetics of the Antenna and AP location </a:t>
            </a:r>
          </a:p>
        </p:txBody>
      </p:sp>
    </p:spTree>
    <p:extLst>
      <p:ext uri="{BB962C8B-B14F-4D97-AF65-F5344CB8AC3E}">
        <p14:creationId xmlns:p14="http://schemas.microsoft.com/office/powerpoint/2010/main" val="25031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3391" y="49168"/>
            <a:ext cx="8064516" cy="914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OF OUTDOOR WIRLESS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3255" y="1181838"/>
            <a:ext cx="7985342" cy="29517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POE – Power Over Ethernet 802.3af &amp; at </a:t>
            </a:r>
          </a:p>
          <a:p>
            <a:pPr lvl="1"/>
            <a:r>
              <a:rPr lang="en-US" dirty="0" smtClean="0"/>
              <a:t>Cat6 Cable</a:t>
            </a:r>
          </a:p>
          <a:p>
            <a:pPr lvl="1"/>
            <a:r>
              <a:rPr lang="en-US" dirty="0" smtClean="0"/>
              <a:t>Uses: Phones, AP’s, Camera’s</a:t>
            </a:r>
          </a:p>
          <a:p>
            <a:r>
              <a:rPr lang="en-US" dirty="0" smtClean="0"/>
              <a:t>Hybrid Fiber / Powered Fiber</a:t>
            </a:r>
          </a:p>
          <a:p>
            <a:pPr lvl="1"/>
            <a:r>
              <a:rPr lang="en-US" dirty="0" smtClean="0"/>
              <a:t>Custom Cable</a:t>
            </a:r>
          </a:p>
          <a:p>
            <a:pPr lvl="1"/>
            <a:r>
              <a:rPr lang="en-US" dirty="0" smtClean="0"/>
              <a:t>Uses: Camera’s, AP’s and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3391" y="49168"/>
            <a:ext cx="8064516" cy="9144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Solution: Powered Fiber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569F8C-5A6F-4C24-A8A5-D0B73BA6F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t="5554" r="8434" b="23056"/>
          <a:stretch/>
        </p:blipFill>
        <p:spPr>
          <a:xfrm>
            <a:off x="4851220" y="2851211"/>
            <a:ext cx="2635011" cy="1770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6FAE5-3E63-4EA2-AD58-A7C0A7951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t="14965" r="12962" b="12390"/>
          <a:stretch/>
        </p:blipFill>
        <p:spPr>
          <a:xfrm>
            <a:off x="4056954" y="894291"/>
            <a:ext cx="2466310" cy="1560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4E6CFE-127F-49D0-B840-46E55DC6A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8" y="894291"/>
            <a:ext cx="2290657" cy="338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3391" y="49168"/>
            <a:ext cx="8064516" cy="9144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 VS HYBRID FIBER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020" y="840475"/>
            <a:ext cx="5446156" cy="34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3391" y="49168"/>
            <a:ext cx="8064516" cy="9144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Solution: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Drilling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9C5D9-5E1B-47A1-ABD9-6AA709F10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4" y="1411782"/>
            <a:ext cx="4790050" cy="1641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859917-C000-47AC-B487-26894D7516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7"/>
          <a:stretch/>
        </p:blipFill>
        <p:spPr>
          <a:xfrm>
            <a:off x="5428335" y="98004"/>
            <a:ext cx="3675773" cy="49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3391" y="49168"/>
            <a:ext cx="8064516" cy="914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SOLUTION: PROTECTING THE EQUIPMENT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07" y="1059425"/>
            <a:ext cx="3640679" cy="3024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86" y="1597456"/>
            <a:ext cx="5054577" cy="29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3391" y="49168"/>
            <a:ext cx="8064516" cy="914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SOLUTION: CUSTOM ANTENNA DESIGN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FF07B4-7AFB-4C5F-A8C5-5BEBA04E2A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5555" r="13705" b="20001"/>
          <a:stretch/>
        </p:blipFill>
        <p:spPr>
          <a:xfrm>
            <a:off x="1078173" y="1128383"/>
            <a:ext cx="2337200" cy="3116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013" y="506368"/>
            <a:ext cx="3463894" cy="46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3391" y="49168"/>
            <a:ext cx="8064516" cy="914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SOLUTION: CUSTOM ANTENNA DESIGN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1014C6-8D35-474A-931F-E81874C27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96" y="506368"/>
            <a:ext cx="3395653" cy="4527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8" y="1044486"/>
            <a:ext cx="2402181" cy="32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3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58867" y="49168"/>
            <a:ext cx="7375962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WIRELESS STATUS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56343" y="787849"/>
            <a:ext cx="7581011" cy="4404819"/>
          </a:xfrm>
        </p:spPr>
        <p:txBody>
          <a:bodyPr>
            <a:normAutofit/>
          </a:bodyPr>
          <a:lstStyle/>
          <a:p>
            <a:r>
              <a:rPr lang="en-US" sz="2000" smtClean="0"/>
              <a:t>5GHz Coverage </a:t>
            </a:r>
            <a:r>
              <a:rPr lang="en-US" sz="2000" dirty="0"/>
              <a:t>design focused on classroom, offices, and locations where students, faculty, staff physically </a:t>
            </a:r>
            <a:r>
              <a:rPr lang="en-US" sz="2000" dirty="0" smtClean="0"/>
              <a:t>reside</a:t>
            </a:r>
            <a:r>
              <a:rPr lang="en-US" sz="2000" dirty="0"/>
              <a:t>.</a:t>
            </a:r>
            <a:endParaRPr lang="en-US" sz="2000" dirty="0" smtClean="0"/>
          </a:p>
          <a:p>
            <a:endParaRPr lang="en-US" sz="1200" dirty="0" smtClean="0"/>
          </a:p>
          <a:p>
            <a:r>
              <a:rPr lang="en-US" sz="2000" dirty="0" smtClean="0"/>
              <a:t>Access Point Increase</a:t>
            </a:r>
          </a:p>
          <a:p>
            <a:pPr lvl="1"/>
            <a:r>
              <a:rPr lang="en-US" sz="1600" dirty="0" smtClean="0"/>
              <a:t>Campus – (49% Increase – 1,048 to 1564)</a:t>
            </a:r>
          </a:p>
          <a:p>
            <a:pPr lvl="1"/>
            <a:r>
              <a:rPr lang="en-US" sz="1600" dirty="0" smtClean="0"/>
              <a:t>Residence Halls – (344% Increase – 426 to 1892)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r>
              <a:rPr lang="en-US" sz="2000" dirty="0" smtClean="0"/>
              <a:t>Interesting Facts</a:t>
            </a:r>
          </a:p>
          <a:p>
            <a:pPr lvl="1"/>
            <a:r>
              <a:rPr lang="en-US" sz="1600" dirty="0" smtClean="0"/>
              <a:t>13,200 clients (unique devices) on campus daily - 1.96Gbps</a:t>
            </a:r>
          </a:p>
          <a:p>
            <a:pPr lvl="1"/>
            <a:r>
              <a:rPr lang="en-US" sz="1600" dirty="0" smtClean="0"/>
              <a:t>7,000 clients (unique devices) in residence halls - 3.58Gbps</a:t>
            </a:r>
          </a:p>
          <a:p>
            <a:pPr lvl="1"/>
            <a:r>
              <a:rPr lang="en-US" sz="1600" dirty="0" smtClean="0"/>
              <a:t>Implementation of Text Self-Registration Guest-</a:t>
            </a:r>
            <a:r>
              <a:rPr lang="en-US" sz="1600" dirty="0" err="1" smtClean="0"/>
              <a:t>Wifi</a:t>
            </a:r>
            <a:endParaRPr lang="en-US" sz="1600" dirty="0" smtClean="0"/>
          </a:p>
          <a:p>
            <a:pPr lvl="2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6772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58867" y="49168"/>
            <a:ext cx="7375962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2.4GHz and 5GHz Spectrum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" y="842567"/>
            <a:ext cx="4370463" cy="1748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772" y="2631222"/>
            <a:ext cx="6840599" cy="16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8913" y="25582"/>
            <a:ext cx="4976487" cy="135871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WIRELESS TOPOLOGY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431" b="7125"/>
          <a:stretch/>
        </p:blipFill>
        <p:spPr>
          <a:xfrm>
            <a:off x="4691538" y="25582"/>
            <a:ext cx="4388962" cy="511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0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42160" y="25582"/>
            <a:ext cx="6653876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 FLOW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585" y="1156064"/>
            <a:ext cx="5789612" cy="35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0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2672" y="181299"/>
            <a:ext cx="8084457" cy="9144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QUAD WIRELESS LOCATIONS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FCE03-E75C-4B49-A7C0-0E3B80E459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4" t="25313" r="33359" b="22499"/>
          <a:stretch/>
        </p:blipFill>
        <p:spPr>
          <a:xfrm>
            <a:off x="171324" y="1455915"/>
            <a:ext cx="3826236" cy="2638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4C795-37D8-4144-BCE5-BE5E0DFA7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028" y="638499"/>
            <a:ext cx="3366607" cy="44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8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54234" y="49168"/>
            <a:ext cx="6629728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WIRELESS SURVEY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56343" y="963569"/>
            <a:ext cx="7581011" cy="32138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An essential step in planning</a:t>
            </a:r>
          </a:p>
          <a:p>
            <a:r>
              <a:rPr lang="en-US" sz="2000" dirty="0" smtClean="0"/>
              <a:t>Hardware and software that assists in the measure of network capability, health and capacity. </a:t>
            </a:r>
          </a:p>
          <a:p>
            <a:r>
              <a:rPr lang="en-US" sz="2000" dirty="0" smtClean="0"/>
              <a:t>Assists in planning and wireless design.</a:t>
            </a:r>
          </a:p>
          <a:p>
            <a:r>
              <a:rPr lang="en-US" sz="2000" dirty="0" smtClean="0"/>
              <a:t>Can confirm or deny wireless coverage.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576" y="4131319"/>
            <a:ext cx="19812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54234" y="49168"/>
            <a:ext cx="6629728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OUTDOOR SURVEY RIG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7710" y="1418632"/>
            <a:ext cx="3943347" cy="295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3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4597</TotalTime>
  <Words>363</Words>
  <Application>Microsoft Office PowerPoint</Application>
  <PresentationFormat>On-screen Show (16:9)</PresentationFormat>
  <Paragraphs>86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CURRENT WIRELESS STATUS</vt:lpstr>
      <vt:lpstr>2.4GHz and 5GHz Spectrum</vt:lpstr>
      <vt:lpstr>WIRELESS TOPOLOGY</vt:lpstr>
      <vt:lpstr>TRAFFIC FLOW</vt:lpstr>
      <vt:lpstr>CURRENT QUAD WIRELESS LOCATIONS</vt:lpstr>
      <vt:lpstr>WIRELESS SURVEY</vt:lpstr>
      <vt:lpstr>OUTDOOR SURVEY RIG</vt:lpstr>
      <vt:lpstr>PowerPoint Presentation</vt:lpstr>
      <vt:lpstr>CURRENT QUAD WIRELESS COVERAGE</vt:lpstr>
      <vt:lpstr>NEW QUAD WIRELESS  LOCATIONS</vt:lpstr>
      <vt:lpstr>PROJECTED WIRELESS SURVEY</vt:lpstr>
      <vt:lpstr>PROJECTED CLIENT CAPACITY</vt:lpstr>
      <vt:lpstr>ASSOCIATIONS BY RADIO</vt:lpstr>
      <vt:lpstr>ASSOCIATIONS BY SSID</vt:lpstr>
      <vt:lpstr>NEUTRAL ENVIORMENT (INDOORS) </vt:lpstr>
      <vt:lpstr>NEUTRAL ENVIORMENT (INDOORS)</vt:lpstr>
      <vt:lpstr>NOISE FLOOR</vt:lpstr>
      <vt:lpstr>INTERFERENCE</vt:lpstr>
      <vt:lpstr>CHALLENGES OF OUTDOOR WIRLESS</vt:lpstr>
      <vt:lpstr>CHALLENGES OF OUTDOOR WIRLESS</vt:lpstr>
      <vt:lpstr>Solution: Powered Fiber</vt:lpstr>
      <vt:lpstr>POE VS HYBRID FIBER</vt:lpstr>
      <vt:lpstr>Solution: Drilling</vt:lpstr>
      <vt:lpstr>SOLUTION: PROTECTING THE EQUIPMENT</vt:lpstr>
      <vt:lpstr>SOLUTION: CUSTOM ANTENNA DESIGN</vt:lpstr>
      <vt:lpstr>SOLUTION: CUSTOM ANTENNA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</dc:creator>
  <cp:lastModifiedBy>Carla Birckelbaw</cp:lastModifiedBy>
  <cp:revision>27</cp:revision>
  <dcterms:created xsi:type="dcterms:W3CDTF">2016-07-01T14:13:07Z</dcterms:created>
  <dcterms:modified xsi:type="dcterms:W3CDTF">2017-08-04T21:38:11Z</dcterms:modified>
</cp:coreProperties>
</file>