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5"/>
  </p:notesMasterIdLst>
  <p:sldIdLst>
    <p:sldId id="256" r:id="rId5"/>
    <p:sldId id="257" r:id="rId6"/>
    <p:sldId id="258" r:id="rId7"/>
    <p:sldId id="259" r:id="rId8"/>
    <p:sldId id="260" r:id="rId9"/>
    <p:sldId id="262" r:id="rId10"/>
    <p:sldId id="263" r:id="rId11"/>
    <p:sldId id="264" r:id="rId12"/>
    <p:sldId id="267" r:id="rId13"/>
    <p:sldId id="269" r:id="rId14"/>
    <p:sldId id="270" r:id="rId15"/>
    <p:sldId id="271" r:id="rId16"/>
    <p:sldId id="278" r:id="rId17"/>
    <p:sldId id="274" r:id="rId18"/>
    <p:sldId id="275" r:id="rId19"/>
    <p:sldId id="276" r:id="rId20"/>
    <p:sldId id="277" r:id="rId21"/>
    <p:sldId id="265" r:id="rId22"/>
    <p:sldId id="280" r:id="rId23"/>
    <p:sldId id="279"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8" r:id="rId56"/>
    <p:sldId id="319" r:id="rId57"/>
    <p:sldId id="314" r:id="rId58"/>
    <p:sldId id="315" r:id="rId59"/>
    <p:sldId id="316" r:id="rId60"/>
    <p:sldId id="320" r:id="rId61"/>
    <p:sldId id="321" r:id="rId62"/>
    <p:sldId id="322" r:id="rId63"/>
    <p:sldId id="323" r:id="rId6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1pPr>
    <a:lvl2pPr marL="0" marR="0" indent="22860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2pPr>
    <a:lvl3pPr marL="0" marR="0" indent="45720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3pPr>
    <a:lvl4pPr marL="0" marR="0" indent="68580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4pPr>
    <a:lvl5pPr marL="0" marR="0" indent="91440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5pPr>
    <a:lvl6pPr marL="0" marR="0" indent="114300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6pPr>
    <a:lvl7pPr marL="0" marR="0" indent="137160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7pPr>
    <a:lvl8pPr marL="0" marR="0" indent="160020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8pPr>
    <a:lvl9pPr marL="0" marR="0" indent="182880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alatino"/>
          <a:ea typeface="Palatino"/>
          <a:cs typeface="Palatino"/>
        </a:font>
        <a:srgbClr val="6D6A67"/>
      </a:tcTxStyle>
      <a:tcStyle>
        <a:tcBdr>
          <a:left>
            <a:ln w="12700" cap="flat">
              <a:solidFill>
                <a:srgbClr val="7695B6"/>
              </a:solidFill>
              <a:prstDash val="solid"/>
              <a:miter lim="400000"/>
            </a:ln>
          </a:left>
          <a:right>
            <a:ln w="12700" cap="flat">
              <a:solidFill>
                <a:srgbClr val="7695B6"/>
              </a:solidFill>
              <a:prstDash val="solid"/>
              <a:miter lim="400000"/>
            </a:ln>
          </a:right>
          <a:top>
            <a:ln w="12700" cap="flat">
              <a:solidFill>
                <a:srgbClr val="7695B6"/>
              </a:solidFill>
              <a:prstDash val="solid"/>
              <a:miter lim="400000"/>
            </a:ln>
          </a:top>
          <a:bottom>
            <a:ln w="12700" cap="flat">
              <a:solidFill>
                <a:srgbClr val="7695B6"/>
              </a:solidFill>
              <a:prstDash val="solid"/>
              <a:miter lim="400000"/>
            </a:ln>
          </a:bottom>
          <a:insideH>
            <a:ln w="12700" cap="flat">
              <a:solidFill>
                <a:srgbClr val="7695B6"/>
              </a:solidFill>
              <a:prstDash val="solid"/>
              <a:miter lim="400000"/>
            </a:ln>
          </a:insideH>
          <a:insideV>
            <a:ln w="12700" cap="flat">
              <a:solidFill>
                <a:srgbClr val="7695B6"/>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Palatino"/>
          <a:ea typeface="Palatino"/>
          <a:cs typeface="Palatino"/>
        </a:font>
        <a:srgbClr val="F6F4EF"/>
      </a:tcTxStyle>
      <a:tcStyle>
        <a:tcBdr>
          <a:left>
            <a:ln w="12700" cap="flat">
              <a:solidFill>
                <a:srgbClr val="7695B6"/>
              </a:solidFill>
              <a:prstDash val="solid"/>
              <a:miter lim="400000"/>
            </a:ln>
          </a:left>
          <a:right>
            <a:ln w="12700" cap="flat">
              <a:noFill/>
              <a:miter lim="400000"/>
            </a:ln>
          </a:right>
          <a:top>
            <a:ln w="12700" cap="flat">
              <a:solidFill>
                <a:srgbClr val="D6D3CB">
                  <a:alpha val="85000"/>
                </a:srgbClr>
              </a:solidFill>
              <a:prstDash val="solid"/>
              <a:miter lim="400000"/>
            </a:ln>
          </a:top>
          <a:bottom>
            <a:ln w="12700" cap="flat">
              <a:solidFill>
                <a:srgbClr val="D6D3CB">
                  <a:alpha val="85000"/>
                </a:srgbClr>
              </a:solidFill>
              <a:prstDash val="solid"/>
              <a:miter lim="400000"/>
            </a:ln>
          </a:bottom>
          <a:insideH>
            <a:ln w="12700" cap="flat">
              <a:solidFill>
                <a:srgbClr val="D6D3CB">
                  <a:alpha val="85000"/>
                </a:srgbClr>
              </a:solidFill>
              <a:prstDash val="solid"/>
              <a:miter lim="400000"/>
            </a:ln>
          </a:insideH>
          <a:insideV>
            <a:ln w="12700" cap="flat">
              <a:solidFill>
                <a:srgbClr val="7695B6"/>
              </a:solidFill>
              <a:prstDash val="solid"/>
              <a:miter lim="400000"/>
            </a:ln>
          </a:insideV>
        </a:tcBdr>
        <a:fill>
          <a:noFill/>
        </a:fill>
      </a:tcStyle>
    </a:firstCol>
    <a:lastRow>
      <a:tcTxStyle b="off" i="off">
        <a:font>
          <a:latin typeface="Palatino"/>
          <a:ea typeface="Palatino"/>
          <a:cs typeface="Palatino"/>
        </a:font>
        <a:srgbClr val="6D6A67"/>
      </a:tcTxStyle>
      <a:tcStyle>
        <a:tcBdr>
          <a:left>
            <a:ln w="12700" cap="flat">
              <a:noFill/>
              <a:miter lim="400000"/>
            </a:ln>
          </a:left>
          <a:right>
            <a:ln w="12700" cap="flat">
              <a:noFill/>
              <a:miter lim="400000"/>
            </a:ln>
          </a:right>
          <a:top>
            <a:ln w="25400" cap="flat">
              <a:solidFill>
                <a:srgbClr val="7695B6"/>
              </a:solidFill>
              <a:prstDash val="solid"/>
              <a:miter lim="400000"/>
            </a:ln>
          </a:top>
          <a:bottom>
            <a:ln w="12700" cap="flat">
              <a:solidFill>
                <a:srgbClr val="7695B6"/>
              </a:solidFill>
              <a:prstDash val="solid"/>
              <a:miter lim="400000"/>
            </a:ln>
          </a:bottom>
          <a:insideH>
            <a:ln w="12700" cap="flat">
              <a:solidFill>
                <a:srgbClr val="7695B6"/>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solidFill>
                <a:srgbClr val="7695B6"/>
              </a:solidFill>
              <a:prstDash val="solid"/>
              <a:miter lim="400000"/>
            </a:ln>
          </a:top>
          <a:bottom>
            <a:ln w="0" cap="flat">
              <a:noFill/>
              <a:miter lim="400000"/>
            </a:ln>
          </a:bottom>
          <a:insideH>
            <a:ln w="12700" cap="flat">
              <a:solidFill>
                <a:srgbClr val="7695B6"/>
              </a:solidFill>
              <a:prstDash val="solid"/>
              <a:miter lim="400000"/>
            </a:ln>
          </a:insideH>
          <a:insideV>
            <a:ln w="12700" cap="flat">
              <a:noFill/>
              <a:miter lim="400000"/>
            </a:ln>
          </a:insideV>
        </a:tcBdr>
        <a:fill>
          <a:noFill/>
        </a:fill>
      </a:tcStyle>
    </a:firstRow>
  </a:tblStyle>
  <a:tblStyle styleId="{C7B018BB-80A7-4F77-B60F-C8B233D01FF8}" styleName="">
    <a:tblBg/>
    <a:wholeTbl>
      <a:tcTxStyle b="off" i="off">
        <a:font>
          <a:latin typeface="Palatino"/>
          <a:ea typeface="Palatino"/>
          <a:cs typeface="Palatino"/>
        </a:font>
        <a:srgbClr val="6D6A67"/>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noFill/>
        </a:fill>
      </a:tcStyle>
    </a:wholeTbl>
    <a:band2H>
      <a:tcTxStyle/>
      <a:tcStyle>
        <a:tcBdr/>
        <a:fill>
          <a:solidFill>
            <a:srgbClr val="EEEBE2">
              <a:alpha val="85000"/>
            </a:srgbClr>
          </a:solidFill>
        </a:fill>
      </a:tcStyle>
    </a:band2H>
    <a:firstCol>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
          <a:latin typeface="Palatino"/>
          <a:ea typeface="Palatino"/>
          <a:cs typeface="Palatino"/>
        </a:font>
        <a:srgbClr val="6D6A67"/>
      </a:tcTxStyle>
      <a:tcStyle>
        <a:tcBdr>
          <a:left>
            <a:ln w="12700" cap="flat">
              <a:noFill/>
              <a:miter lim="400000"/>
            </a:ln>
          </a:left>
          <a:right>
            <a:ln w="12700" cap="flat">
              <a:noFill/>
              <a:miter lim="400000"/>
            </a:ln>
          </a:right>
          <a:top>
            <a:ln w="25400" cap="flat">
              <a:solidFill>
                <a:srgbClr val="5D5D5D"/>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EEE7283C-3CF3-47DC-8721-378D4A62B228}" styleName="">
    <a:tblBg/>
    <a:wholeTbl>
      <a:tcTxStyle b="off" i="off">
        <a:font>
          <a:latin typeface="Palatino"/>
          <a:ea typeface="Palatino"/>
          <a:cs typeface="Palatino"/>
        </a:font>
        <a:srgbClr val="6D6A67"/>
      </a:tcTxStyle>
      <a:tcStyle>
        <a:tcBdr>
          <a:left>
            <a:ln w="12700" cap="flat">
              <a:noFill/>
              <a:miter lim="400000"/>
            </a:ln>
          </a:left>
          <a:right>
            <a:ln w="12700" cap="flat">
              <a:noFill/>
              <a:miter lim="400000"/>
            </a:ln>
          </a:right>
          <a:top>
            <a:ln w="12700" cap="flat">
              <a:solidFill>
                <a:srgbClr val="615F5C"/>
              </a:solidFill>
              <a:custDash>
                <a:ds d="200000" sp="200000"/>
              </a:custDash>
              <a:miter lim="400000"/>
            </a:ln>
          </a:top>
          <a:bottom>
            <a:ln w="12700" cap="flat">
              <a:solidFill>
                <a:srgbClr val="615F5C"/>
              </a:solidFill>
              <a:custDash>
                <a:ds d="200000" sp="200000"/>
              </a:custDash>
              <a:miter lim="400000"/>
            </a:ln>
          </a:bottom>
          <a:insideH>
            <a:ln w="12700" cap="flat">
              <a:solidFill>
                <a:srgbClr val="615F5C"/>
              </a:solidFill>
              <a:custDash>
                <a:ds d="200000" sp="200000"/>
              </a:custDash>
              <a:miter lim="400000"/>
            </a:ln>
          </a:insideH>
          <a:insideV>
            <a:ln w="12700" cap="flat">
              <a:noFill/>
              <a:miter lim="400000"/>
            </a:ln>
          </a:insideV>
        </a:tcBdr>
        <a:fill>
          <a:noFill/>
        </a:fill>
      </a:tcStyle>
    </a:wholeTbl>
    <a:band2H>
      <a:tcTxStyle/>
      <a:tcStyle>
        <a:tcBdr/>
        <a:fill>
          <a:solidFill>
            <a:srgbClr val="DBD8CD">
              <a:alpha val="85000"/>
            </a:srgbClr>
          </a:solidFill>
        </a:fill>
      </a:tcStyle>
    </a:band2H>
    <a:firstCol>
      <a:tcTxStyle b="off" i="off">
        <a:font>
          <a:latin typeface="Palatino"/>
          <a:ea typeface="Palatino"/>
          <a:cs typeface="Palatino"/>
        </a:font>
        <a:srgbClr val="6D6A67"/>
      </a:tcTxStyle>
      <a:tcStyle>
        <a:tcBdr>
          <a:left>
            <a:ln w="12700" cap="flat">
              <a:noFill/>
              <a:miter lim="400000"/>
            </a:ln>
          </a:left>
          <a:right>
            <a:ln w="12700" cap="flat">
              <a:noFill/>
              <a:miter lim="400000"/>
            </a:ln>
          </a:right>
          <a:top>
            <a:ln w="12700" cap="flat">
              <a:solidFill>
                <a:srgbClr val="615F5C"/>
              </a:solidFill>
              <a:custDash>
                <a:ds d="200000" sp="200000"/>
              </a:custDash>
              <a:miter lim="400000"/>
            </a:ln>
          </a:top>
          <a:bottom>
            <a:ln w="12700" cap="flat">
              <a:solidFill>
                <a:srgbClr val="615F5C"/>
              </a:solidFill>
              <a:custDash>
                <a:ds d="200000" sp="200000"/>
              </a:custDash>
              <a:miter lim="400000"/>
            </a:ln>
          </a:bottom>
          <a:insideH>
            <a:ln w="12700" cap="flat">
              <a:solidFill>
                <a:srgbClr val="615F5C"/>
              </a:solidFill>
              <a:custDash>
                <a:ds d="200000" sp="200000"/>
              </a:custDash>
              <a:miter lim="400000"/>
            </a:ln>
          </a:insideH>
          <a:insideV>
            <a:ln w="12700" cap="flat">
              <a:noFill/>
              <a:miter lim="400000"/>
            </a:ln>
          </a:insideV>
        </a:tcBdr>
        <a:fill>
          <a:solidFill>
            <a:srgbClr val="EEEBE2">
              <a:alpha val="85000"/>
            </a:srgbClr>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Palatino"/>
          <a:ea typeface="Palatino"/>
          <a:cs typeface="Palatino"/>
        </a:font>
        <a:srgbClr val="6D6A67"/>
      </a:tcTxStyle>
      <a:tcStyle>
        <a:tcBdr>
          <a:left>
            <a:ln w="12700" cap="flat">
              <a:solidFill>
                <a:srgbClr val="A8A49D"/>
              </a:solidFill>
              <a:prstDash val="solid"/>
              <a:miter lim="400000"/>
            </a:ln>
          </a:left>
          <a:right>
            <a:ln w="12700" cap="flat">
              <a:solidFill>
                <a:srgbClr val="A8A49D"/>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A8A49D"/>
              </a:solidFill>
              <a:prstDash val="solid"/>
              <a:miter lim="400000"/>
            </a:ln>
          </a:insideV>
        </a:tcBdr>
        <a:fill>
          <a:noFill/>
        </a:fill>
      </a:tcStyle>
    </a:wholeTbl>
    <a:band2H>
      <a:tcTxStyle/>
      <a:tcStyle>
        <a:tcBdr/>
        <a:fill>
          <a:solidFill>
            <a:srgbClr val="C4C1BA">
              <a:alpha val="85000"/>
            </a:srgbClr>
          </a:solidFill>
        </a:fill>
      </a:tcStyle>
    </a:band2H>
    <a:firstCol>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3F1DF"/>
              </a:solidFill>
              <a:prstDash val="solid"/>
              <a:miter lim="400000"/>
            </a:ln>
          </a:insideV>
        </a:tcBdr>
        <a:fill>
          <a:noFill/>
        </a:fill>
      </a:tcStyle>
    </a:firstCol>
    <a:la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Palatino"/>
          <a:ea typeface="Palatino"/>
          <a:cs typeface="Palatino"/>
        </a:font>
        <a:srgbClr val="6D6A67"/>
      </a:tcTxStyle>
      <a:tcStyle>
        <a:tcBdr>
          <a:left>
            <a:ln w="12700" cap="flat">
              <a:noFill/>
              <a:miter lim="400000"/>
            </a:ln>
          </a:left>
          <a:right>
            <a:ln w="12700" cap="flat">
              <a:noFill/>
              <a:miter lim="400000"/>
            </a:ln>
          </a:right>
          <a:top>
            <a:ln w="25400" cap="flat">
              <a:solidFill>
                <a:srgbClr val="D6D3CB"/>
              </a:solidFill>
              <a:custDash>
                <a:ds d="200000" sp="200000"/>
              </a:custDash>
              <a:miter lim="400000"/>
            </a:ln>
          </a:top>
          <a:bottom>
            <a:ln w="25400" cap="flat">
              <a:solidFill>
                <a:srgbClr val="D6D3CB"/>
              </a:solidFill>
              <a:custDash>
                <a:ds d="200000" sp="200000"/>
              </a:custDash>
              <a:miter lim="400000"/>
            </a:ln>
          </a:bottom>
          <a:insideH>
            <a:ln w="25400" cap="flat">
              <a:solidFill>
                <a:srgbClr val="D6D3CB"/>
              </a:solidFill>
              <a:custDash>
                <a:ds d="200000" sp="200000"/>
              </a:custDash>
              <a:miter lim="400000"/>
            </a:ln>
          </a:insideH>
          <a:insideV>
            <a:ln w="12700" cap="flat">
              <a:noFill/>
              <a:miter lim="400000"/>
            </a:ln>
          </a:insideV>
        </a:tcBdr>
        <a:fill>
          <a:noFill/>
        </a:fill>
      </a:tcStyle>
    </a:wholeTbl>
    <a:band2H>
      <a:tcTxStyle/>
      <a:tcStyle>
        <a:tcBdr/>
        <a:fill>
          <a:solidFill>
            <a:srgbClr val="EEEBE2">
              <a:alpha val="85000"/>
            </a:srgbClr>
          </a:solidFill>
        </a:fill>
      </a:tcStyle>
    </a:band2H>
    <a:firstCol>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D6D3CB"/>
              </a:solidFill>
              <a:prstDash val="solid"/>
              <a:miter lim="400000"/>
            </a:ln>
          </a:insideV>
        </a:tcBdr>
        <a:fill>
          <a:solidFill>
            <a:srgbClr val="8C8982"/>
          </a:solidFill>
        </a:fill>
      </a:tcStyle>
    </a:firstCol>
    <a:la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3CB"/>
              </a:solidFill>
              <a:prstDash val="solid"/>
              <a:miter lim="400000"/>
            </a:ln>
          </a:insideH>
          <a:insideV>
            <a:ln w="12700" cap="flat">
              <a:noFill/>
              <a:miter lim="400000"/>
            </a:ln>
          </a:insideV>
        </a:tcBdr>
        <a:fill>
          <a:solidFill>
            <a:srgbClr val="A8A49D"/>
          </a:solid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3CB"/>
              </a:solidFill>
              <a:prstDash val="solid"/>
              <a:miter lim="400000"/>
            </a:ln>
          </a:insideH>
          <a:insideV>
            <a:ln w="12700" cap="flat">
              <a:noFill/>
              <a:miter lim="400000"/>
            </a:ln>
          </a:insideV>
        </a:tcBdr>
        <a:fill>
          <a:solidFill>
            <a:srgbClr val="A8A49D"/>
          </a:solidFill>
        </a:fill>
      </a:tcStyle>
    </a:firstRow>
  </a:tblStyle>
  <a:tblStyle styleId="{2708684C-4D16-4618-839F-0558EEFCDFE6}" styleName="">
    <a:tblBg/>
    <a:wholeTbl>
      <a:tcTxStyle b="off" i="off">
        <a:font>
          <a:latin typeface="Palatino"/>
          <a:ea typeface="Palatino"/>
          <a:cs typeface="Palatino"/>
        </a:font>
        <a:srgbClr val="6D6A67"/>
      </a:tcTxStyle>
      <a:tcStyle>
        <a:tcBdr>
          <a:left>
            <a:ln w="25400" cap="flat">
              <a:solidFill>
                <a:srgbClr val="D6D3CB"/>
              </a:solidFill>
              <a:custDash>
                <a:ds d="200000" sp="200000"/>
              </a:custDash>
              <a:miter lim="400000"/>
            </a:ln>
          </a:left>
          <a:right>
            <a:ln w="25400" cap="flat">
              <a:solidFill>
                <a:srgbClr val="D6D3CB"/>
              </a:solidFill>
              <a:custDash>
                <a:ds d="200000" sp="200000"/>
              </a:custDash>
              <a:miter lim="400000"/>
            </a:ln>
          </a:right>
          <a:top>
            <a:ln w="25400" cap="flat">
              <a:solidFill>
                <a:srgbClr val="D6D3CB"/>
              </a:solidFill>
              <a:custDash>
                <a:ds d="200000" sp="200000"/>
              </a:custDash>
              <a:miter lim="400000"/>
            </a:ln>
          </a:top>
          <a:bottom>
            <a:ln w="25400" cap="flat">
              <a:solidFill>
                <a:srgbClr val="D6D3CB"/>
              </a:solidFill>
              <a:custDash>
                <a:ds d="200000" sp="200000"/>
              </a:custDash>
              <a:miter lim="400000"/>
            </a:ln>
          </a:bottom>
          <a:insideH>
            <a:ln w="25400" cap="flat">
              <a:solidFill>
                <a:srgbClr val="D6D3CB"/>
              </a:solidFill>
              <a:custDash>
                <a:ds d="200000" sp="200000"/>
              </a:custDash>
              <a:miter lim="400000"/>
            </a:ln>
          </a:insideH>
          <a:insideV>
            <a:ln w="25400" cap="flat">
              <a:solidFill>
                <a:srgbClr val="D6D3CB"/>
              </a:solidFill>
              <a:custDash>
                <a:ds d="200000" sp="200000"/>
              </a:custDash>
              <a:miter lim="400000"/>
            </a:ln>
          </a:insideV>
        </a:tcBdr>
        <a:fill>
          <a:noFill/>
        </a:fill>
      </a:tcStyle>
    </a:wholeTbl>
    <a:band2H>
      <a:tcTxStyle/>
      <a:tcStyle>
        <a:tcBdr/>
        <a:fill>
          <a:solidFill>
            <a:srgbClr val="EEEBE2">
              <a:alpha val="85000"/>
            </a:srgbClr>
          </a:solidFill>
        </a:fill>
      </a:tcStyle>
    </a:band2H>
    <a:firstCol>
      <a:tcTxStyle b="off" i="off">
        <a:font>
          <a:latin typeface="Palatino"/>
          <a:ea typeface="Palatino"/>
          <a:cs typeface="Palatino"/>
        </a:font>
        <a:srgbClr val="6D6A67"/>
      </a:tcTxStyle>
      <a:tcStyle>
        <a:tcBdr>
          <a:left>
            <a:ln w="12700" cap="flat">
              <a:noFill/>
              <a:miter lim="400000"/>
            </a:ln>
          </a:left>
          <a:right>
            <a:ln w="25400" cap="flat">
              <a:solidFill>
                <a:srgbClr val="D6D3CB"/>
              </a:solidFill>
              <a:prstDash val="solid"/>
              <a:miter lim="400000"/>
            </a:ln>
          </a:right>
          <a:top>
            <a:ln w="25400" cap="flat">
              <a:solidFill>
                <a:srgbClr val="D6D3CB"/>
              </a:solidFill>
              <a:custDash>
                <a:ds d="200000" sp="200000"/>
              </a:custDash>
              <a:miter lim="400000"/>
            </a:ln>
          </a:top>
          <a:bottom>
            <a:ln w="25400" cap="flat">
              <a:solidFill>
                <a:srgbClr val="D6D3CB"/>
              </a:solidFill>
              <a:custDash>
                <a:ds d="200000" sp="200000"/>
              </a:custDash>
              <a:miter lim="400000"/>
            </a:ln>
          </a:bottom>
          <a:insideH>
            <a:ln w="25400" cap="flat">
              <a:solidFill>
                <a:srgbClr val="D6D3CB"/>
              </a:solidFill>
              <a:custDash>
                <a:ds d="200000" sp="200000"/>
              </a:custDash>
              <a:miter lim="400000"/>
            </a:ln>
          </a:insideH>
          <a:insideV>
            <a:ln w="25400" cap="flat">
              <a:solidFill>
                <a:srgbClr val="D6D3CB"/>
              </a:solidFill>
              <a:prstDash val="solid"/>
              <a:miter lim="400000"/>
            </a:ln>
          </a:insideV>
        </a:tcBdr>
        <a:fill>
          <a:noFill/>
        </a:fill>
      </a:tcStyle>
    </a:firstCol>
    <a:lastRow>
      <a:tcTxStyle b="off" i="off">
        <a:font>
          <a:latin typeface="Palatino"/>
          <a:ea typeface="Palatino"/>
          <a:cs typeface="Palatino"/>
        </a:font>
        <a:srgbClr val="6D6A67"/>
      </a:tcTxStyle>
      <a:tcStyle>
        <a:tcBdr>
          <a:left>
            <a:ln w="12700" cap="flat">
              <a:noFill/>
              <a:miter lim="400000"/>
            </a:ln>
          </a:left>
          <a:right>
            <a:ln w="12700" cap="flat">
              <a:noFill/>
              <a:miter lim="400000"/>
            </a:ln>
          </a:right>
          <a:top>
            <a:ln w="25400" cap="flat">
              <a:solidFill>
                <a:srgbClr val="D6D3CB"/>
              </a:solidFill>
              <a:prstDash val="solid"/>
              <a:miter lim="400000"/>
            </a:ln>
          </a:top>
          <a:bottom>
            <a:ln w="12700" cap="flat">
              <a:noFill/>
              <a:miter lim="400000"/>
            </a:ln>
          </a:bottom>
          <a:insideH>
            <a:ln w="25400" cap="flat">
              <a:solidFill>
                <a:srgbClr val="D6D3CB"/>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6D6A67"/>
      </a:tcTxStyle>
      <a:tcStyle>
        <a:tcBdr>
          <a:left>
            <a:ln w="12700" cap="flat">
              <a:noFill/>
              <a:miter lim="400000"/>
            </a:ln>
          </a:left>
          <a:right>
            <a:ln w="12700" cap="flat">
              <a:noFill/>
              <a:miter lim="400000"/>
            </a:ln>
          </a:right>
          <a:top>
            <a:ln w="12700" cap="flat">
              <a:noFill/>
              <a:miter lim="400000"/>
            </a:ln>
          </a:top>
          <a:bottom>
            <a:ln w="25400" cap="flat">
              <a:solidFill>
                <a:srgbClr val="D6D3CB"/>
              </a:solidFill>
              <a:prstDash val="solid"/>
              <a:miter lim="400000"/>
            </a:ln>
          </a:bottom>
          <a:insideH>
            <a:ln w="25400" cap="flat">
              <a:solidFill>
                <a:srgbClr val="D6D3CB"/>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96"/>
    <p:restoredTop sz="93800" autoAdjust="0"/>
  </p:normalViewPr>
  <p:slideViewPr>
    <p:cSldViewPr snapToGrid="0" snapToObjects="1">
      <p:cViewPr>
        <p:scale>
          <a:sx n="70" d="100"/>
          <a:sy n="70" d="100"/>
        </p:scale>
        <p:origin x="1824" y="4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ad.ilstu.edu\VPFP\Users\crbirck\Documents\TechQual%202017%20Analys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Sheet2!$B$3:$T$3</c:f>
              <c:strCache>
                <c:ptCount val="19"/>
                <c:pt idx="0">
                  <c:v>Positive/Mixed Comments</c:v>
                </c:pt>
                <c:pt idx="1">
                  <c:v>Campus Solutions</c:v>
                </c:pt>
                <c:pt idx="2">
                  <c:v>Cherwell/IT Help</c:v>
                </c:pt>
                <c:pt idx="3">
                  <c:v>Cognos</c:v>
                </c:pt>
                <c:pt idx="4">
                  <c:v>iPeople</c:v>
                </c:pt>
                <c:pt idx="5">
                  <c:v>ReggieNet</c:v>
                </c:pt>
                <c:pt idx="6">
                  <c:v>Wifi</c:v>
                </c:pt>
                <c:pt idx="7">
                  <c:v>Network Performance</c:v>
                </c:pt>
                <c:pt idx="8">
                  <c:v>Cellular Service</c:v>
                </c:pt>
                <c:pt idx="9">
                  <c:v>Sharepoint, O365, Collaboration Tools</c:v>
                </c:pt>
                <c:pt idx="10">
                  <c:v>Classroom Technologies, Computer Labs</c:v>
                </c:pt>
                <c:pt idx="11">
                  <c:v>My.IllinoisState.edu</c:v>
                </c:pt>
                <c:pt idx="12">
                  <c:v>Web sites</c:v>
                </c:pt>
                <c:pt idx="13">
                  <c:v>Better technology communication/outreach</c:v>
                </c:pt>
                <c:pt idx="14">
                  <c:v>Research needs</c:v>
                </c:pt>
                <c:pt idx="15">
                  <c:v>More technology training available</c:v>
                </c:pt>
                <c:pt idx="16">
                  <c:v>Centralize/unify - systems, sites, IT staff, or login</c:v>
                </c:pt>
                <c:pt idx="17">
                  <c:v>More knowledgeable IT staff</c:v>
                </c:pt>
                <c:pt idx="18">
                  <c:v>Faster response, resolution</c:v>
                </c:pt>
              </c:strCache>
            </c:strRef>
          </c:cat>
          <c:val>
            <c:numRef>
              <c:f>Sheet2!$B$2:$T$2</c:f>
              <c:numCache>
                <c:formatCode>General</c:formatCode>
                <c:ptCount val="19"/>
                <c:pt idx="0">
                  <c:v>143</c:v>
                </c:pt>
                <c:pt idx="1">
                  <c:v>106</c:v>
                </c:pt>
                <c:pt idx="2">
                  <c:v>65</c:v>
                </c:pt>
                <c:pt idx="3">
                  <c:v>49</c:v>
                </c:pt>
                <c:pt idx="4">
                  <c:v>6</c:v>
                </c:pt>
                <c:pt idx="5">
                  <c:v>138</c:v>
                </c:pt>
                <c:pt idx="6">
                  <c:v>94</c:v>
                </c:pt>
                <c:pt idx="7">
                  <c:v>30</c:v>
                </c:pt>
                <c:pt idx="8">
                  <c:v>60</c:v>
                </c:pt>
                <c:pt idx="9">
                  <c:v>125</c:v>
                </c:pt>
                <c:pt idx="10">
                  <c:v>132</c:v>
                </c:pt>
                <c:pt idx="11">
                  <c:v>15</c:v>
                </c:pt>
                <c:pt idx="12">
                  <c:v>108</c:v>
                </c:pt>
                <c:pt idx="13">
                  <c:v>68</c:v>
                </c:pt>
                <c:pt idx="14">
                  <c:v>16</c:v>
                </c:pt>
                <c:pt idx="15">
                  <c:v>145</c:v>
                </c:pt>
                <c:pt idx="16">
                  <c:v>37</c:v>
                </c:pt>
                <c:pt idx="17">
                  <c:v>83</c:v>
                </c:pt>
                <c:pt idx="18">
                  <c:v>113</c:v>
                </c:pt>
              </c:numCache>
            </c:numRef>
          </c:val>
          <c:extLst>
            <c:ext xmlns:c16="http://schemas.microsoft.com/office/drawing/2014/chart" uri="{C3380CC4-5D6E-409C-BE32-E72D297353CC}">
              <c16:uniqueId val="{00000000-E489-465B-81A7-3C3922BAA3BB}"/>
            </c:ext>
          </c:extLst>
        </c:ser>
        <c:dLbls>
          <c:dLblPos val="outEnd"/>
          <c:showLegendKey val="0"/>
          <c:showVal val="1"/>
          <c:showCatName val="0"/>
          <c:showSerName val="0"/>
          <c:showPercent val="0"/>
          <c:showBubbleSize val="0"/>
        </c:dLbls>
        <c:gapWidth val="182"/>
        <c:axId val="208774808"/>
        <c:axId val="208776120"/>
      </c:barChart>
      <c:catAx>
        <c:axId val="2087748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776120"/>
        <c:crosses val="autoZero"/>
        <c:auto val="1"/>
        <c:lblAlgn val="ctr"/>
        <c:lblOffset val="100"/>
        <c:noMultiLvlLbl val="0"/>
      </c:catAx>
      <c:valAx>
        <c:axId val="2087761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774808"/>
        <c:crosses val="autoZero"/>
        <c:crossBetween val="between"/>
      </c:valAx>
      <c:spPr>
        <a:noFill/>
        <a:ln>
          <a:noFill/>
        </a:ln>
        <a:effectLst/>
      </c:spPr>
    </c:plotArea>
    <c:plotVisOnly val="1"/>
    <c:dispBlanksAs val="gap"/>
    <c:showDLblsOverMax val="0"/>
  </c:chart>
  <c:spPr>
    <a:noFill/>
    <a:ln>
      <a:noFill/>
    </a:ln>
    <a:effectLst/>
  </c:spPr>
  <c:txPr>
    <a:bodyPr/>
    <a:lstStyle/>
    <a:p>
      <a:pPr>
        <a:defRPr baseline="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0" name="Shape 130"/>
          <p:cNvSpPr>
            <a:spLocks noGrp="1" noRot="1" noChangeAspect="1"/>
          </p:cNvSpPr>
          <p:nvPr>
            <p:ph type="sldImg"/>
          </p:nvPr>
        </p:nvSpPr>
        <p:spPr>
          <a:xfrm>
            <a:off x="1143000" y="685800"/>
            <a:ext cx="4572000" cy="3429000"/>
          </a:xfrm>
          <a:prstGeom prst="rect">
            <a:avLst/>
          </a:prstGeom>
        </p:spPr>
        <p:txBody>
          <a:bodyPr/>
          <a:lstStyle/>
          <a:p>
            <a:endParaRPr/>
          </a:p>
        </p:txBody>
      </p:sp>
      <p:sp>
        <p:nvSpPr>
          <p:cNvPr id="131" name="Shape 13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techqual.or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noRot="1" noChangeAspect="1"/>
          </p:cNvSpPr>
          <p:nvPr>
            <p:ph type="sldImg"/>
          </p:nvPr>
        </p:nvSpPr>
        <p:spPr>
          <a:prstGeom prst="rect">
            <a:avLst/>
          </a:prstGeom>
        </p:spPr>
        <p:txBody>
          <a:bodyPr/>
          <a:lstStyle/>
          <a:p>
            <a:endParaRPr/>
          </a:p>
        </p:txBody>
      </p:sp>
      <p:sp>
        <p:nvSpPr>
          <p:cNvPr id="136" name="Shape 136"/>
          <p:cNvSpPr>
            <a:spLocks noGrp="1"/>
          </p:cNvSpPr>
          <p:nvPr>
            <p:ph type="body" sz="quarter" idx="1"/>
          </p:nvPr>
        </p:nvSpPr>
        <p:spPr>
          <a:prstGeom prst="rect">
            <a:avLst/>
          </a:prstGeom>
        </p:spPr>
        <p:txBody>
          <a:bodyPr/>
          <a:lstStyle/>
          <a:p>
            <a:r>
              <a:t>Higher Education TechQual+ Project @ University of Georgia [ </a:t>
            </a:r>
            <a:r>
              <a:rPr u="sng">
                <a:hlinkClick r:id="rId3"/>
              </a:rPr>
              <a:t>https://www.techqual.org</a:t>
            </a:r>
            <a:r>
              <a:t> ] </a:t>
            </a:r>
          </a:p>
          <a:p>
            <a:r>
              <a:t>Started in 2006, based on SERVQual and, later, LibQual+ methodology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166103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989779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4214976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761630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536779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707920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921563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668255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3078352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015755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a:spLocks noGrp="1" noRot="1" noChangeAspect="1"/>
          </p:cNvSpPr>
          <p:nvPr>
            <p:ph type="sldImg"/>
          </p:nvPr>
        </p:nvSpPr>
        <p:spPr>
          <a:prstGeom prst="rect">
            <a:avLst/>
          </a:prstGeom>
        </p:spPr>
        <p:txBody>
          <a:bodyPr/>
          <a:lstStyle/>
          <a:p>
            <a:endParaRPr/>
          </a:p>
        </p:txBody>
      </p:sp>
      <p:sp>
        <p:nvSpPr>
          <p:cNvPr id="141" name="Shape 141"/>
          <p:cNvSpPr>
            <a:spLocks noGrp="1"/>
          </p:cNvSpPr>
          <p:nvPr>
            <p:ph type="body" sz="quarter" idx="1"/>
          </p:nvPr>
        </p:nvSpPr>
        <p:spPr>
          <a:prstGeom prst="rect">
            <a:avLst/>
          </a:prstGeom>
        </p:spPr>
        <p:txBody>
          <a:bodyPr/>
          <a:lstStyle/>
          <a:p>
            <a:r>
              <a:rPr dirty="0" smtClean="0"/>
              <a:t>Out</a:t>
            </a:r>
            <a:r>
              <a:rPr lang="en-US" dirty="0" smtClean="0"/>
              <a:t> on 4/17</a:t>
            </a:r>
            <a:r>
              <a:rPr dirty="0" smtClean="0"/>
              <a:t> </a:t>
            </a:r>
            <a:r>
              <a:rPr dirty="0"/>
              <a:t>to all F/S/S in survey pool for two weeks. Reminder sent </a:t>
            </a:r>
            <a:r>
              <a:rPr lang="en-US" dirty="0" smtClean="0"/>
              <a:t>on 4/24</a:t>
            </a:r>
            <a:r>
              <a:rPr dirty="0" smtClean="0"/>
              <a:t>… </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5099224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4128154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9140344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65860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7719529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6455064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5195854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6580388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0145586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423528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a:spLocks noGrp="1" noRot="1" noChangeAspect="1"/>
          </p:cNvSpPr>
          <p:nvPr>
            <p:ph type="sldImg"/>
          </p:nvPr>
        </p:nvSpPr>
        <p:spPr>
          <a:prstGeom prst="rect">
            <a:avLst/>
          </a:prstGeom>
        </p:spPr>
        <p:txBody>
          <a:bodyPr/>
          <a:lstStyle/>
          <a:p>
            <a:endParaRPr/>
          </a:p>
        </p:txBody>
      </p:sp>
      <p:sp>
        <p:nvSpPr>
          <p:cNvPr id="161" name="Shape 161"/>
          <p:cNvSpPr>
            <a:spLocks noGrp="1"/>
          </p:cNvSpPr>
          <p:nvPr>
            <p:ph type="body" sz="quarter" idx="1"/>
          </p:nvPr>
        </p:nvSpPr>
        <p:spPr>
          <a:prstGeom prst="rect">
            <a:avLst/>
          </a:prstGeom>
        </p:spPr>
        <p:txBody>
          <a:bodyPr/>
          <a:lstStyle/>
          <a:p>
            <a:r>
              <a:t>How easy was it for you to complete this survey? (1 = very difficult, 9 = very easy) </a:t>
            </a:r>
          </a:p>
          <a:p>
            <a:r>
              <a:t>     7.4065 (n=615) [82% easy]</a:t>
            </a:r>
          </a:p>
          <a:p>
            <a:r>
              <a:t>How confident are you that the answers you provided are meaningful? (1 = not at all confident, 9 = very confident) </a:t>
            </a:r>
          </a:p>
          <a:p>
            <a:r>
              <a:t>     6.8423 (n=615) [76% confidence]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5926235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9820119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6284235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5219205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5715197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42244584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5753611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3935972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0843151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4035810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a:spLocks noGrp="1" noRot="1" noChangeAspect="1"/>
          </p:cNvSpPr>
          <p:nvPr>
            <p:ph type="sldImg"/>
          </p:nvPr>
        </p:nvSpPr>
        <p:spPr>
          <a:prstGeom prst="rect">
            <a:avLst/>
          </a:prstGeom>
        </p:spPr>
        <p:txBody>
          <a:bodyPr/>
          <a:lstStyle/>
          <a:p>
            <a:endParaRPr/>
          </a:p>
        </p:txBody>
      </p:sp>
      <p:sp>
        <p:nvSpPr>
          <p:cNvPr id="182" name="Shape 182"/>
          <p:cNvSpPr>
            <a:spLocks noGrp="1"/>
          </p:cNvSpPr>
          <p:nvPr>
            <p:ph type="body" sz="quarter" idx="1"/>
          </p:nvPr>
        </p:nvSpPr>
        <p:spPr>
          <a:prstGeom prst="rect">
            <a:avLst/>
          </a:prstGeom>
        </p:spPr>
        <p:txBody>
          <a:bodyPr/>
          <a:lstStyle/>
          <a:p>
            <a:r>
              <a:t>Gray bar 									Orange bar</a:t>
            </a:r>
          </a:p>
          <a:p>
            <a:r>
              <a:t>	Top = Desired service level				Rises if Perceived &gt; Minimum</a:t>
            </a:r>
          </a:p>
          <a:p>
            <a:r>
              <a:t>	Bottom = Minimum service level 			Falls if Perceived &lt; Minimum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5705097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454501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2921637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9608596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3134641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0531925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2482936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1651007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3139531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425827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a:spLocks noGrp="1" noRot="1" noChangeAspect="1"/>
          </p:cNvSpPr>
          <p:nvPr>
            <p:ph type="sldImg"/>
          </p:nvPr>
        </p:nvSpPr>
        <p:spPr>
          <a:prstGeom prst="rect">
            <a:avLst/>
          </a:prstGeom>
        </p:spPr>
        <p:txBody>
          <a:bodyPr/>
          <a:lstStyle/>
          <a:p>
            <a:endParaRPr/>
          </a:p>
        </p:txBody>
      </p:sp>
      <p:sp>
        <p:nvSpPr>
          <p:cNvPr id="190" name="Shape 190"/>
          <p:cNvSpPr>
            <a:spLocks noGrp="1"/>
          </p:cNvSpPr>
          <p:nvPr>
            <p:ph type="body" sz="quarter" idx="1"/>
          </p:nvPr>
        </p:nvSpPr>
        <p:spPr>
          <a:prstGeom prst="rect">
            <a:avLst/>
          </a:prstGeom>
        </p:spPr>
        <p:txBody>
          <a:bodyPr/>
          <a:lstStyle/>
          <a:p>
            <a:r>
              <a:t>In the 2013 Survey, the Adequacy Gaps were:</a:t>
            </a:r>
          </a:p>
          <a:p>
            <a:r>
              <a:t>	1.	+0.09 — So we’ve improved!</a:t>
            </a:r>
          </a:p>
          <a:p>
            <a:r>
              <a:t>	2.	+0.22 — Improved</a:t>
            </a:r>
          </a:p>
          <a:p>
            <a:r>
              <a:t>	3.	-0.46 — Improved a lot! </a:t>
            </a:r>
          </a:p>
          <a:p>
            <a:r>
              <a:t>	4.	N/A (Internet access via tablet or mobile device)</a:t>
            </a:r>
          </a:p>
          <a:p>
            <a:r>
              <a:t>	12. -0.04 — Improved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Shape 194"/>
          <p:cNvSpPr>
            <a:spLocks noGrp="1" noRot="1" noChangeAspect="1"/>
          </p:cNvSpPr>
          <p:nvPr>
            <p:ph type="sldImg"/>
          </p:nvPr>
        </p:nvSpPr>
        <p:spPr>
          <a:prstGeom prst="rect">
            <a:avLst/>
          </a:prstGeom>
        </p:spPr>
        <p:txBody>
          <a:bodyPr/>
          <a:lstStyle/>
          <a:p>
            <a:endParaRPr/>
          </a:p>
        </p:txBody>
      </p:sp>
      <p:sp>
        <p:nvSpPr>
          <p:cNvPr id="195" name="Shape 195"/>
          <p:cNvSpPr>
            <a:spLocks noGrp="1"/>
          </p:cNvSpPr>
          <p:nvPr>
            <p:ph type="body" sz="quarter" idx="1"/>
          </p:nvPr>
        </p:nvSpPr>
        <p:spPr>
          <a:prstGeom prst="rect">
            <a:avLst/>
          </a:prstGeom>
        </p:spPr>
        <p:txBody>
          <a:bodyPr/>
          <a:lstStyle/>
          <a:p>
            <a:r>
              <a:t>5.	Suggestions indicate that users view website as monolithic, esp. MY</a:t>
            </a:r>
          </a:p>
          <a:p>
            <a:r>
              <a:t>6.	</a:t>
            </a:r>
          </a:p>
          <a:p>
            <a:endParaRPr/>
          </a:p>
          <a:p>
            <a:endParaRPr/>
          </a:p>
          <a:p>
            <a:r>
              <a:t>In the 2013 Survey, the Adequacy Gaps were:</a:t>
            </a:r>
          </a:p>
          <a:p>
            <a:r>
              <a:t>	5.	-0.53 — About the same </a:t>
            </a:r>
          </a:p>
          <a:p>
            <a:r>
              <a:t>	6.	N/A (access campus websites and online services via tablet or mobile device)</a:t>
            </a:r>
          </a:p>
          <a:p>
            <a:r>
              <a:t>	8.	N/A (2013 Survey did not ask about access to data…)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a:spLocks noGrp="1" noRot="1" noChangeAspect="1"/>
          </p:cNvSpPr>
          <p:nvPr>
            <p:ph type="sldImg"/>
          </p:nvPr>
        </p:nvSpPr>
        <p:spPr>
          <a:prstGeom prst="rect">
            <a:avLst/>
          </a:prstGeom>
        </p:spPr>
        <p:txBody>
          <a:bodyPr/>
          <a:lstStyle/>
          <a:p>
            <a:endParaRPr/>
          </a:p>
        </p:txBody>
      </p:sp>
      <p:sp>
        <p:nvSpPr>
          <p:cNvPr id="200" name="Shape 200"/>
          <p:cNvSpPr>
            <a:spLocks noGrp="1"/>
          </p:cNvSpPr>
          <p:nvPr>
            <p:ph type="body" sz="quarter" idx="1"/>
          </p:nvPr>
        </p:nvSpPr>
        <p:spPr>
          <a:prstGeom prst="rect">
            <a:avLst/>
          </a:prstGeom>
        </p:spPr>
        <p:txBody>
          <a:bodyPr/>
          <a:lstStyle/>
          <a:p>
            <a:r>
              <a:t>In the 2013 Survey, the Adequacy Gaps were:</a:t>
            </a:r>
          </a:p>
          <a:p>
            <a:r>
              <a:t>	7.	-0.06 —&gt; Got worse…  </a:t>
            </a:r>
          </a:p>
          <a:p>
            <a:r>
              <a:t>	9.	(2013 #8) -0.20 — Improved </a:t>
            </a:r>
          </a:p>
          <a:p>
            <a:r>
              <a:t>	10.	(2013 #11) -0.30— Improved</a:t>
            </a:r>
          </a:p>
          <a:p>
            <a:r>
              <a:t>	11.	(2013 #10) -0.22 — Improved </a:t>
            </a:r>
          </a:p>
          <a:p>
            <a:r>
              <a:t>	13.	-0.16 — Improved a little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p>
            <a:r>
              <a:t>329 completed the survey in November 2013 (56% of attempts)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noRot="1" noChangeAspect="1"/>
          </p:cNvSpPr>
          <p:nvPr>
            <p:ph type="sldImg"/>
          </p:nvPr>
        </p:nvSpPr>
        <p:spPr>
          <a:prstGeom prst="rect">
            <a:avLst/>
          </a:prstGeom>
        </p:spPr>
        <p:txBody>
          <a:bodyPr/>
          <a:lstStyle/>
          <a:p>
            <a:endParaRPr/>
          </a:p>
        </p:txBody>
      </p:sp>
      <p:sp>
        <p:nvSpPr>
          <p:cNvPr id="177" name="Shape 177"/>
          <p:cNvSpPr>
            <a:spLocks noGrp="1"/>
          </p:cNvSpPr>
          <p:nvPr>
            <p:ph type="body" sz="quarter" idx="1"/>
          </p:nvPr>
        </p:nvSpPr>
        <p:spPr>
          <a:prstGeom prst="rect">
            <a:avLst/>
          </a:prstGeom>
        </p:spPr>
        <p:txBody>
          <a:bodyPr/>
          <a:lstStyle/>
          <a:p>
            <a:r>
              <a:rPr dirty="0"/>
              <a:t>2013 Demographics</a:t>
            </a:r>
          </a:p>
          <a:p>
            <a:r>
              <a:rPr dirty="0"/>
              <a:t>	  83 faculty			0-24	26</a:t>
            </a:r>
          </a:p>
          <a:p>
            <a:r>
              <a:rPr dirty="0"/>
              <a:t>	211 staff 			25-34	62</a:t>
            </a:r>
          </a:p>
          <a:p>
            <a:r>
              <a:rPr dirty="0"/>
              <a:t>	  24 students		35-44	56</a:t>
            </a:r>
          </a:p>
          <a:p>
            <a:r>
              <a:rPr dirty="0"/>
              <a:t>	141 female		</a:t>
            </a:r>
            <a:r>
              <a:rPr lang="en-US" dirty="0" smtClean="0"/>
              <a:t>	</a:t>
            </a:r>
            <a:r>
              <a:rPr dirty="0" smtClean="0"/>
              <a:t>45-54</a:t>
            </a:r>
            <a:r>
              <a:rPr dirty="0"/>
              <a:t>	74</a:t>
            </a:r>
          </a:p>
          <a:p>
            <a:r>
              <a:rPr dirty="0"/>
              <a:t>	171 male			&gt; 54	55</a:t>
            </a:r>
          </a:p>
        </p:txBody>
      </p:sp>
    </p:spTree>
    <p:extLst>
      <p:ext uri="{BB962C8B-B14F-4D97-AF65-F5344CB8AC3E}">
        <p14:creationId xmlns:p14="http://schemas.microsoft.com/office/powerpoint/2010/main" val="2002892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spTree>
      <p:nvGrpSpPr>
        <p:cNvPr id="1" name=""/>
        <p:cNvGrpSpPr/>
        <p:nvPr/>
      </p:nvGrpSpPr>
      <p:grpSpPr>
        <a:xfrm>
          <a:off x="0" y="0"/>
          <a:ext cx="0" cy="0"/>
          <a:chOff x="0" y="0"/>
          <a:chExt cx="0" cy="0"/>
        </a:xfrm>
      </p:grpSpPr>
      <p:sp>
        <p:nvSpPr>
          <p:cNvPr id="13" name="Line"/>
          <p:cNvSpPr/>
          <p:nvPr/>
        </p:nvSpPr>
        <p:spPr>
          <a:xfrm>
            <a:off x="406400" y="8623300"/>
            <a:ext cx="12192001"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4" name="Line"/>
          <p:cNvSpPr/>
          <p:nvPr/>
        </p:nvSpPr>
        <p:spPr>
          <a:xfrm>
            <a:off x="406400" y="8674100"/>
            <a:ext cx="12192001"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5" name="Date"/>
          <p:cNvSpPr>
            <a:spLocks noGrp="1"/>
          </p:cNvSpPr>
          <p:nvPr>
            <p:ph type="body" sz="quarter" idx="13"/>
          </p:nvPr>
        </p:nvSpPr>
        <p:spPr>
          <a:xfrm>
            <a:off x="369422" y="8807450"/>
            <a:ext cx="12255501" cy="406400"/>
          </a:xfrm>
          <a:prstGeom prst="rect">
            <a:avLst/>
          </a:prstGeom>
        </p:spPr>
        <p:txBody>
          <a:bodyPr>
            <a:spAutoFit/>
          </a:bodyPr>
          <a:lstStyle>
            <a:lvl1pPr marL="0" indent="0">
              <a:spcBef>
                <a:spcPts val="0"/>
              </a:spcBef>
              <a:buClrTx/>
              <a:buSzTx/>
              <a:buFontTx/>
              <a:buNone/>
              <a:defRPr sz="1800" i="1">
                <a:solidFill>
                  <a:srgbClr val="5C86B9"/>
                </a:solidFill>
              </a:defRPr>
            </a:lvl1pPr>
          </a:lstStyle>
          <a:p>
            <a:r>
              <a:t>Date</a:t>
            </a:r>
          </a:p>
        </p:txBody>
      </p:sp>
      <p:sp>
        <p:nvSpPr>
          <p:cNvPr id="16" name="Title Text"/>
          <p:cNvSpPr>
            <a:spLocks noGrp="1"/>
          </p:cNvSpPr>
          <p:nvPr>
            <p:ph type="title"/>
          </p:nvPr>
        </p:nvSpPr>
        <p:spPr>
          <a:xfrm>
            <a:off x="355600" y="5905500"/>
            <a:ext cx="12293600" cy="2108200"/>
          </a:xfrm>
          <a:prstGeom prst="rect">
            <a:avLst/>
          </a:prstGeom>
        </p:spPr>
        <p:txBody>
          <a:bodyPr anchor="b"/>
          <a:lstStyle/>
          <a:p>
            <a:r>
              <a:t>Title Text</a:t>
            </a:r>
          </a:p>
        </p:txBody>
      </p:sp>
      <p:sp>
        <p:nvSpPr>
          <p:cNvPr id="17" name="Body Level One…"/>
          <p:cNvSpPr>
            <a:spLocks noGrp="1"/>
          </p:cNvSpPr>
          <p:nvPr>
            <p:ph type="body" sz="quarter" idx="1"/>
          </p:nvPr>
        </p:nvSpPr>
        <p:spPr>
          <a:xfrm>
            <a:off x="355600" y="8001000"/>
            <a:ext cx="12293600" cy="508000"/>
          </a:xfrm>
          <a:prstGeom prst="rect">
            <a:avLst/>
          </a:prstGeom>
        </p:spPr>
        <p:txBody>
          <a:bodyPr anchor="t"/>
          <a:lstStyle>
            <a:lvl1pPr marL="0" indent="0">
              <a:spcBef>
                <a:spcPts val="1000"/>
              </a:spcBef>
              <a:buClrTx/>
              <a:buSzTx/>
              <a:buFontTx/>
              <a:buNone/>
              <a:defRPr sz="2400">
                <a:solidFill>
                  <a:srgbClr val="5C86B9"/>
                </a:solidFill>
              </a:defRPr>
            </a:lvl1pPr>
            <a:lvl2pPr marL="0" indent="228600">
              <a:spcBef>
                <a:spcPts val="1000"/>
              </a:spcBef>
              <a:buClrTx/>
              <a:buSzTx/>
              <a:buFontTx/>
              <a:buNone/>
              <a:defRPr sz="2400">
                <a:solidFill>
                  <a:srgbClr val="5C86B9"/>
                </a:solidFill>
              </a:defRPr>
            </a:lvl2pPr>
            <a:lvl3pPr marL="0" indent="457200">
              <a:spcBef>
                <a:spcPts val="1000"/>
              </a:spcBef>
              <a:buClrTx/>
              <a:buSzTx/>
              <a:buFontTx/>
              <a:buNone/>
              <a:defRPr sz="2400">
                <a:solidFill>
                  <a:srgbClr val="5C86B9"/>
                </a:solidFill>
              </a:defRPr>
            </a:lvl3pPr>
            <a:lvl4pPr marL="0" indent="685800">
              <a:spcBef>
                <a:spcPts val="1000"/>
              </a:spcBef>
              <a:buClrTx/>
              <a:buSzTx/>
              <a:buFontTx/>
              <a:buNone/>
              <a:defRPr sz="2400">
                <a:solidFill>
                  <a:srgbClr val="5C86B9"/>
                </a:solidFill>
              </a:defRPr>
            </a:lvl4pPr>
            <a:lvl5pPr marL="0" indent="914400">
              <a:spcBef>
                <a:spcPts val="1000"/>
              </a:spcBef>
              <a:buClrTx/>
              <a:buSzTx/>
              <a:buFontTx/>
              <a:buNone/>
              <a:defRPr sz="2400">
                <a:solidFill>
                  <a:srgbClr val="5C86B9"/>
                </a:solidFill>
              </a:defRPr>
            </a:lvl5pPr>
          </a:lstStyle>
          <a:p>
            <a:r>
              <a:t>Body Level One</a:t>
            </a:r>
          </a:p>
          <a:p>
            <a:pPr lvl="1"/>
            <a:r>
              <a:t>Body Level Two</a:t>
            </a:r>
          </a:p>
          <a:p>
            <a:pPr lvl="2"/>
            <a:r>
              <a:t>Body Level Three</a:t>
            </a:r>
          </a:p>
          <a:p>
            <a:pPr lvl="3"/>
            <a:r>
              <a:t>Body Level Four</a:t>
            </a:r>
          </a:p>
          <a:p>
            <a:pPr lvl="4"/>
            <a:r>
              <a:t>Body Level Five</a:t>
            </a:r>
          </a:p>
        </p:txBody>
      </p:sp>
      <p:sp>
        <p:nvSpPr>
          <p:cNvPr id="18" name="Slide Number"/>
          <p:cNvSpPr>
            <a:spLocks noGrp="1"/>
          </p:cNvSpPr>
          <p:nvPr>
            <p:ph type="sldNum" sz="quarter" idx="2"/>
          </p:nvPr>
        </p:nvSpPr>
        <p:spPr>
          <a:prstGeom prst="rect">
            <a:avLst/>
          </a:prstGeom>
        </p:spPr>
        <p:txBody>
          <a:bodyPr/>
          <a:lstStyle>
            <a:lvl1pPr>
              <a:defRPr>
                <a:solidFill>
                  <a:srgbClr val="324863"/>
                </a:solidFil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116"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17" name="Slide Number"/>
          <p:cNvSpPr>
            <a:spLocks noGrp="1"/>
          </p:cNvSpPr>
          <p:nvPr>
            <p:ph type="sldNum" sz="quarter" idx="2"/>
          </p:nvPr>
        </p:nvSpPr>
        <p:spPr>
          <a:prstGeom prst="rect">
            <a:avLst/>
          </a:prstGeom>
        </p:spPr>
        <p:txBody>
          <a:bodyPr/>
          <a:lstStyle>
            <a:lvl1pPr>
              <a:defRPr>
                <a:solidFill>
                  <a:srgbClr val="FFFFFF"/>
                </a:solidFill>
                <a:effectLst>
                  <a:outerShdw blurRad="38100" dist="15537" dir="5392174" rotWithShape="0">
                    <a:srgbClr val="000000">
                      <a:alpha val="78421"/>
                    </a:srgbClr>
                  </a:outerShdw>
                </a:effectLst>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24" name="Slide Number"/>
          <p:cNvSpPr>
            <a:spLocks noGrp="1"/>
          </p:cNvSpPr>
          <p:nvPr>
            <p:ph type="sldNum" sz="quarter" idx="2"/>
          </p:nvPr>
        </p:nvSpPr>
        <p:spPr>
          <a:prstGeom prst="rect">
            <a:avLst/>
          </a:prstGeom>
        </p:spPr>
        <p:txBody>
          <a:bodyPr/>
          <a:lstStyle>
            <a:lvl1pPr>
              <a:defRPr>
                <a:solidFill>
                  <a:srgbClr val="324863"/>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38" name="Line"/>
          <p:cNvSpPr/>
          <p:nvPr/>
        </p:nvSpPr>
        <p:spPr>
          <a:xfrm>
            <a:off x="406400" y="4864100"/>
            <a:ext cx="12192001"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9" name="Line"/>
          <p:cNvSpPr/>
          <p:nvPr/>
        </p:nvSpPr>
        <p:spPr>
          <a:xfrm>
            <a:off x="406400" y="4914900"/>
            <a:ext cx="12192001"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0" name="Title Text"/>
          <p:cNvSpPr>
            <a:spLocks noGrp="1"/>
          </p:cNvSpPr>
          <p:nvPr>
            <p:ph type="title"/>
          </p:nvPr>
        </p:nvSpPr>
        <p:spPr>
          <a:xfrm>
            <a:off x="355600" y="2628900"/>
            <a:ext cx="12293600" cy="2108200"/>
          </a:xfrm>
          <a:prstGeom prst="rect">
            <a:avLst/>
          </a:prstGeom>
        </p:spPr>
        <p:txBody>
          <a:bodyPr anchor="b"/>
          <a:lstStyle/>
          <a:p>
            <a:r>
              <a:t>Title Text</a:t>
            </a:r>
          </a:p>
        </p:txBody>
      </p:sp>
      <p:sp>
        <p:nvSpPr>
          <p:cNvPr id="41"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48" name="Line"/>
          <p:cNvSpPr/>
          <p:nvPr/>
        </p:nvSpPr>
        <p:spPr>
          <a:xfrm>
            <a:off x="406400" y="5270500"/>
            <a:ext cx="5689600"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9" name="Line"/>
          <p:cNvSpPr/>
          <p:nvPr/>
        </p:nvSpPr>
        <p:spPr>
          <a:xfrm>
            <a:off x="406400" y="5321300"/>
            <a:ext cx="5689600"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50" name="Image"/>
          <p:cNvSpPr>
            <a:spLocks noGrp="1"/>
          </p:cNvSpPr>
          <p:nvPr>
            <p:ph type="pic" idx="13"/>
          </p:nvPr>
        </p:nvSpPr>
        <p:spPr>
          <a:xfrm>
            <a:off x="6502400" y="0"/>
            <a:ext cx="6502400" cy="9753600"/>
          </a:xfrm>
          <a:prstGeom prst="rect">
            <a:avLst/>
          </a:prstGeom>
        </p:spPr>
        <p:txBody>
          <a:bodyPr lIns="91439" tIns="45719" rIns="91439" bIns="45719" anchor="t">
            <a:noAutofit/>
          </a:bodyPr>
          <a:lstStyle/>
          <a:p>
            <a:endParaRPr/>
          </a:p>
        </p:txBody>
      </p:sp>
      <p:sp>
        <p:nvSpPr>
          <p:cNvPr id="51" name="Title Text"/>
          <p:cNvSpPr>
            <a:spLocks noGrp="1"/>
          </p:cNvSpPr>
          <p:nvPr>
            <p:ph type="title"/>
          </p:nvPr>
        </p:nvSpPr>
        <p:spPr>
          <a:xfrm>
            <a:off x="355600" y="1930400"/>
            <a:ext cx="5816600" cy="3238500"/>
          </a:xfrm>
          <a:prstGeom prst="rect">
            <a:avLst/>
          </a:prstGeom>
        </p:spPr>
        <p:txBody>
          <a:bodyPr anchor="b"/>
          <a:lstStyle/>
          <a:p>
            <a:r>
              <a:t>Title Text</a:t>
            </a:r>
          </a:p>
        </p:txBody>
      </p:sp>
      <p:sp>
        <p:nvSpPr>
          <p:cNvPr id="52" name="Body Level One…"/>
          <p:cNvSpPr>
            <a:spLocks noGrp="1"/>
          </p:cNvSpPr>
          <p:nvPr>
            <p:ph type="body" sz="quarter" idx="1"/>
          </p:nvPr>
        </p:nvSpPr>
        <p:spPr>
          <a:xfrm>
            <a:off x="355600" y="5410200"/>
            <a:ext cx="5816600" cy="3365500"/>
          </a:xfrm>
          <a:prstGeom prst="rect">
            <a:avLst/>
          </a:prstGeom>
        </p:spPr>
        <p:txBody>
          <a:bodyPr anchor="t"/>
          <a:lstStyle>
            <a:lvl1pPr marL="0" indent="0">
              <a:spcBef>
                <a:spcPts val="1000"/>
              </a:spcBef>
              <a:buClrTx/>
              <a:buSzTx/>
              <a:buFontTx/>
              <a:buNone/>
              <a:defRPr sz="2400">
                <a:solidFill>
                  <a:srgbClr val="5C86B9"/>
                </a:solidFill>
              </a:defRPr>
            </a:lvl1pPr>
            <a:lvl2pPr marL="0" indent="228600">
              <a:spcBef>
                <a:spcPts val="1000"/>
              </a:spcBef>
              <a:buClrTx/>
              <a:buSzTx/>
              <a:buFontTx/>
              <a:buNone/>
              <a:defRPr sz="2400">
                <a:solidFill>
                  <a:srgbClr val="5C86B9"/>
                </a:solidFill>
              </a:defRPr>
            </a:lvl2pPr>
            <a:lvl3pPr marL="0" indent="457200">
              <a:spcBef>
                <a:spcPts val="1000"/>
              </a:spcBef>
              <a:buClrTx/>
              <a:buSzTx/>
              <a:buFontTx/>
              <a:buNone/>
              <a:defRPr sz="2400">
                <a:solidFill>
                  <a:srgbClr val="5C86B9"/>
                </a:solidFill>
              </a:defRPr>
            </a:lvl3pPr>
            <a:lvl4pPr marL="0" indent="685800">
              <a:spcBef>
                <a:spcPts val="1000"/>
              </a:spcBef>
              <a:buClrTx/>
              <a:buSzTx/>
              <a:buFontTx/>
              <a:buNone/>
              <a:defRPr sz="2400">
                <a:solidFill>
                  <a:srgbClr val="5C86B9"/>
                </a:solidFill>
              </a:defRPr>
            </a:lvl4pPr>
            <a:lvl5pPr marL="0" indent="914400">
              <a:spcBef>
                <a:spcPts val="1000"/>
              </a:spcBef>
              <a:buClrTx/>
              <a:buSzTx/>
              <a:buFontTx/>
              <a:buNone/>
              <a:defRPr sz="2400">
                <a:solidFill>
                  <a:srgbClr val="5C86B9"/>
                </a:solidFill>
              </a:defRPr>
            </a:lvl5pPr>
          </a:lstStyle>
          <a:p>
            <a:r>
              <a:t>Body Level One</a:t>
            </a:r>
          </a:p>
          <a:p>
            <a:pPr lvl="1"/>
            <a:r>
              <a:t>Body Level Two</a:t>
            </a:r>
          </a:p>
          <a:p>
            <a:pPr lvl="2"/>
            <a:r>
              <a:t>Body Level Three</a:t>
            </a:r>
          </a:p>
          <a:p>
            <a:pPr lvl="3"/>
            <a:r>
              <a:t>Body Level Four</a:t>
            </a:r>
          </a:p>
          <a:p>
            <a:pPr lvl="4"/>
            <a:r>
              <a:t>Body Level Five</a:t>
            </a:r>
          </a:p>
        </p:txBody>
      </p:sp>
      <p:sp>
        <p:nvSpPr>
          <p:cNvPr id="53" name="Slide Number"/>
          <p:cNvSpPr>
            <a:spLocks noGrp="1"/>
          </p:cNvSpPr>
          <p:nvPr>
            <p:ph type="sldNum" sz="quarter" idx="2"/>
          </p:nvPr>
        </p:nvSpPr>
        <p:spPr>
          <a:prstGeom prst="rect">
            <a:avLst/>
          </a:prstGeom>
        </p:spPr>
        <p:txBody>
          <a:bodyPr/>
          <a:lstStyle>
            <a:lvl1pPr>
              <a:defRPr>
                <a:solidFill>
                  <a:srgbClr val="FFFFFF"/>
                </a:solidFill>
                <a:effectLst>
                  <a:outerShdw blurRad="38100" dist="15537" dir="5392174" rotWithShape="0">
                    <a:srgbClr val="000000">
                      <a:alpha val="78421"/>
                    </a:srgbClr>
                  </a:outerShdw>
                </a:effectLst>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0" name="Title Text"/>
          <p:cNvSpPr>
            <a:spLocks noGrp="1"/>
          </p:cNvSpPr>
          <p:nvPr>
            <p:ph type="title"/>
          </p:nvPr>
        </p:nvSpPr>
        <p:spPr>
          <a:prstGeom prst="rect">
            <a:avLst/>
          </a:prstGeom>
        </p:spPr>
        <p:txBody>
          <a:bodyPr/>
          <a:lstStyle/>
          <a:p>
            <a:r>
              <a:t>Title Text</a:t>
            </a:r>
          </a:p>
        </p:txBody>
      </p:sp>
      <p:sp>
        <p:nvSpPr>
          <p:cNvPr id="61"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8" name="Title Text"/>
          <p:cNvSpPr>
            <a:spLocks noGrp="1"/>
          </p:cNvSpPr>
          <p:nvPr>
            <p:ph type="title"/>
          </p:nvPr>
        </p:nvSpPr>
        <p:spPr>
          <a:prstGeom prst="rect">
            <a:avLst/>
          </a:prstGeom>
        </p:spPr>
        <p:txBody>
          <a:bodyPr/>
          <a:lstStyle/>
          <a:p>
            <a:r>
              <a:t>Title Text</a:t>
            </a:r>
          </a:p>
        </p:txBody>
      </p:sp>
      <p:sp>
        <p:nvSpPr>
          <p:cNvPr id="69" name="Body Level One…"/>
          <p:cNvSpPr>
            <a:spLocks noGrp="1"/>
          </p:cNvSpPr>
          <p:nvPr>
            <p:ph type="body" idx="1"/>
          </p:nvPr>
        </p:nvSpPr>
        <p:spPr>
          <a:prstGeom prst="rect">
            <a:avLst/>
          </a:prstGeom>
        </p:spPr>
        <p:txBody>
          <a:bodyPr/>
          <a:lstStyle>
            <a:lvl1pPr>
              <a:spcBef>
                <a:spcPts val="4200"/>
              </a:spcBef>
            </a:lvl1pPr>
            <a:lvl2pPr>
              <a:spcBef>
                <a:spcPts val="4200"/>
              </a:spcBef>
            </a:lvl2pPr>
            <a:lvl3pPr>
              <a:spcBef>
                <a:spcPts val="4200"/>
              </a:spcBef>
            </a:lvl3pPr>
            <a:lvl4pPr>
              <a:spcBef>
                <a:spcPts val="4200"/>
              </a:spcBef>
            </a:lvl4pPr>
            <a:lvl5pPr>
              <a:spcBef>
                <a:spcPts val="4200"/>
              </a:spcBef>
            </a:lvl5pPr>
          </a:lstStyle>
          <a:p>
            <a:r>
              <a:t>Body Level One</a:t>
            </a:r>
          </a:p>
          <a:p>
            <a:pPr lvl="1"/>
            <a:r>
              <a:t>Body Level Two</a:t>
            </a:r>
          </a:p>
          <a:p>
            <a:pPr lvl="2"/>
            <a:r>
              <a:t>Body Level Three</a:t>
            </a:r>
          </a:p>
          <a:p>
            <a:pPr lvl="3"/>
            <a:r>
              <a:t>Body Level Four</a:t>
            </a:r>
          </a:p>
          <a:p>
            <a:pPr lvl="4"/>
            <a:r>
              <a:t>Body Level Five</a:t>
            </a:r>
          </a:p>
        </p:txBody>
      </p:sp>
      <p:sp>
        <p:nvSpPr>
          <p:cNvPr id="70"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77" name="Line"/>
          <p:cNvSpPr/>
          <p:nvPr/>
        </p:nvSpPr>
        <p:spPr>
          <a:xfrm>
            <a:off x="406400" y="2565400"/>
            <a:ext cx="5689600"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78" name="Line"/>
          <p:cNvSpPr/>
          <p:nvPr/>
        </p:nvSpPr>
        <p:spPr>
          <a:xfrm>
            <a:off x="406400" y="2616200"/>
            <a:ext cx="5689600"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79" name="Image"/>
          <p:cNvSpPr>
            <a:spLocks noGrp="1"/>
          </p:cNvSpPr>
          <p:nvPr>
            <p:ph type="pic" idx="13"/>
          </p:nvPr>
        </p:nvSpPr>
        <p:spPr>
          <a:xfrm>
            <a:off x="6502400" y="0"/>
            <a:ext cx="6502400" cy="9753600"/>
          </a:xfrm>
          <a:prstGeom prst="rect">
            <a:avLst/>
          </a:prstGeom>
        </p:spPr>
        <p:txBody>
          <a:bodyPr lIns="91439" tIns="45719" rIns="91439" bIns="45719" anchor="t">
            <a:noAutofit/>
          </a:bodyPr>
          <a:lstStyle/>
          <a:p>
            <a:endParaRPr/>
          </a:p>
        </p:txBody>
      </p:sp>
      <p:sp>
        <p:nvSpPr>
          <p:cNvPr id="80" name="Title Text"/>
          <p:cNvSpPr>
            <a:spLocks noGrp="1"/>
          </p:cNvSpPr>
          <p:nvPr>
            <p:ph type="title"/>
          </p:nvPr>
        </p:nvSpPr>
        <p:spPr>
          <a:xfrm>
            <a:off x="355600" y="444500"/>
            <a:ext cx="5816600" cy="2044700"/>
          </a:xfrm>
          <a:prstGeom prst="rect">
            <a:avLst/>
          </a:prstGeom>
        </p:spPr>
        <p:txBody>
          <a:bodyPr/>
          <a:lstStyle/>
          <a:p>
            <a:r>
              <a:t>Title Text</a:t>
            </a:r>
          </a:p>
        </p:txBody>
      </p:sp>
      <p:sp>
        <p:nvSpPr>
          <p:cNvPr id="81" name="Body Level One…"/>
          <p:cNvSpPr>
            <a:spLocks noGrp="1"/>
          </p:cNvSpPr>
          <p:nvPr>
            <p:ph type="body" sz="half" idx="1"/>
          </p:nvPr>
        </p:nvSpPr>
        <p:spPr>
          <a:xfrm>
            <a:off x="355600" y="2984500"/>
            <a:ext cx="5816600" cy="6324600"/>
          </a:xfrm>
          <a:prstGeom prst="rect">
            <a:avLst/>
          </a:prstGeom>
        </p:spPr>
        <p:txBody>
          <a:bodyPr/>
          <a:lstStyle>
            <a:lvl1pPr marL="381000" indent="-381000">
              <a:defRPr sz="3000"/>
            </a:lvl1pPr>
            <a:lvl2pPr marL="762000" indent="-381000">
              <a:defRPr sz="3000"/>
            </a:lvl2pPr>
            <a:lvl3pPr marL="1143000" indent="-381000">
              <a:defRPr sz="3000"/>
            </a:lvl3pPr>
            <a:lvl4pPr marL="1524000" indent="-381000">
              <a:defRPr sz="3000"/>
            </a:lvl4pPr>
            <a:lvl5pPr marL="1905000" indent="-381000">
              <a:defRPr sz="3000"/>
            </a:lvl5pPr>
          </a:lstStyle>
          <a:p>
            <a:r>
              <a:t>Body Level One</a:t>
            </a:r>
          </a:p>
          <a:p>
            <a:pPr lvl="1"/>
            <a:r>
              <a:t>Body Level Two</a:t>
            </a:r>
          </a:p>
          <a:p>
            <a:pPr lvl="2"/>
            <a:r>
              <a:t>Body Level Three</a:t>
            </a:r>
          </a:p>
          <a:p>
            <a:pPr lvl="3"/>
            <a:r>
              <a:t>Body Level Four</a:t>
            </a:r>
          </a:p>
          <a:p>
            <a:pPr lvl="4"/>
            <a:r>
              <a:t>Body Level Five</a:t>
            </a:r>
          </a:p>
        </p:txBody>
      </p:sp>
      <p:sp>
        <p:nvSpPr>
          <p:cNvPr id="82" name="Slide Number"/>
          <p:cNvSpPr>
            <a:spLocks noGrp="1"/>
          </p:cNvSpPr>
          <p:nvPr>
            <p:ph type="sldNum" sz="quarter" idx="2"/>
          </p:nvPr>
        </p:nvSpPr>
        <p:spPr>
          <a:prstGeom prst="rect">
            <a:avLst/>
          </a:prstGeom>
        </p:spPr>
        <p:txBody>
          <a:bodyPr/>
          <a:lstStyle>
            <a:lvl1pPr>
              <a:defRPr>
                <a:solidFill>
                  <a:srgbClr val="FFFFFF"/>
                </a:solidFill>
                <a:effectLst>
                  <a:outerShdw blurRad="38100" dist="15537" dir="5392174" rotWithShape="0">
                    <a:srgbClr val="000000">
                      <a:alpha val="78421"/>
                    </a:srgbClr>
                  </a:outerShdw>
                </a:effectLst>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89" name="Body Level One…"/>
          <p:cNvSpPr>
            <a:spLocks noGrp="1"/>
          </p:cNvSpPr>
          <p:nvPr>
            <p:ph type="body" idx="1"/>
          </p:nvPr>
        </p:nvSpPr>
        <p:spPr>
          <a:xfrm>
            <a:off x="355600" y="444500"/>
            <a:ext cx="12293600" cy="8864600"/>
          </a:xfrm>
          <a:prstGeom prst="rect">
            <a:avLst/>
          </a:prstGeom>
        </p:spPr>
        <p:txBody>
          <a:bodyPr/>
          <a:lstStyle>
            <a:lvl1pPr>
              <a:spcBef>
                <a:spcPts val="4200"/>
              </a:spcBef>
            </a:lvl1pPr>
            <a:lvl2pPr>
              <a:spcBef>
                <a:spcPts val="4200"/>
              </a:spcBef>
            </a:lvl2pPr>
            <a:lvl3pPr>
              <a:spcBef>
                <a:spcPts val="4200"/>
              </a:spcBef>
            </a:lvl3pPr>
            <a:lvl4pPr>
              <a:spcBef>
                <a:spcPts val="4200"/>
              </a:spcBef>
            </a:lvl4pPr>
            <a:lvl5pPr>
              <a:spcBef>
                <a:spcPts val="4200"/>
              </a:spcBef>
            </a:lvl5pPr>
          </a:lstStyle>
          <a:p>
            <a:r>
              <a:t>Body Level One</a:t>
            </a:r>
          </a:p>
          <a:p>
            <a:pPr lvl="1"/>
            <a:r>
              <a:t>Body Level Two</a:t>
            </a:r>
          </a:p>
          <a:p>
            <a:pPr lvl="2"/>
            <a:r>
              <a:t>Body Level Three</a:t>
            </a:r>
          </a:p>
          <a:p>
            <a:pPr lvl="3"/>
            <a:r>
              <a:t>Body Level Four</a:t>
            </a:r>
          </a:p>
          <a:p>
            <a:pPr lvl="4"/>
            <a:r>
              <a:t>Body Level Five</a:t>
            </a:r>
          </a:p>
        </p:txBody>
      </p:sp>
      <p:sp>
        <p:nvSpPr>
          <p:cNvPr id="90" name="Slide Number"/>
          <p:cNvSpPr>
            <a:spLocks noGrp="1"/>
          </p:cNvSpPr>
          <p:nvPr>
            <p:ph type="sldNum" sz="quarter" idx="2"/>
          </p:nvPr>
        </p:nvSpPr>
        <p:spPr>
          <a:prstGeom prst="rect">
            <a:avLst/>
          </a:prstGeom>
        </p:spPr>
        <p:txBody>
          <a:bodyPr/>
          <a:lstStyle>
            <a:lvl1pPr>
              <a:defRPr>
                <a:solidFill>
                  <a:srgbClr val="324863"/>
                </a:solidFill>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97" name="Image"/>
          <p:cNvSpPr>
            <a:spLocks noGrp="1"/>
          </p:cNvSpPr>
          <p:nvPr>
            <p:ph type="pic" sz="half" idx="13"/>
          </p:nvPr>
        </p:nvSpPr>
        <p:spPr>
          <a:xfrm>
            <a:off x="6502400" y="4813300"/>
            <a:ext cx="6121400" cy="4356100"/>
          </a:xfrm>
          <a:prstGeom prst="rect">
            <a:avLst/>
          </a:prstGeom>
        </p:spPr>
        <p:txBody>
          <a:bodyPr lIns="91439" tIns="45719" rIns="91439" bIns="45719" anchor="t">
            <a:noAutofit/>
          </a:bodyPr>
          <a:lstStyle/>
          <a:p>
            <a:endParaRPr/>
          </a:p>
        </p:txBody>
      </p:sp>
      <p:sp>
        <p:nvSpPr>
          <p:cNvPr id="98" name="Image"/>
          <p:cNvSpPr>
            <a:spLocks noGrp="1"/>
          </p:cNvSpPr>
          <p:nvPr>
            <p:ph type="pic" sz="half" idx="14"/>
          </p:nvPr>
        </p:nvSpPr>
        <p:spPr>
          <a:xfrm>
            <a:off x="6502400" y="444500"/>
            <a:ext cx="6121400" cy="4368800"/>
          </a:xfrm>
          <a:prstGeom prst="rect">
            <a:avLst/>
          </a:prstGeom>
        </p:spPr>
        <p:txBody>
          <a:bodyPr lIns="91439" tIns="45719" rIns="91439" bIns="45719" anchor="t">
            <a:noAutofit/>
          </a:bodyPr>
          <a:lstStyle/>
          <a:p>
            <a:endParaRPr/>
          </a:p>
        </p:txBody>
      </p:sp>
      <p:sp>
        <p:nvSpPr>
          <p:cNvPr id="99" name="Image"/>
          <p:cNvSpPr>
            <a:spLocks noGrp="1"/>
          </p:cNvSpPr>
          <p:nvPr>
            <p:ph type="pic" idx="15"/>
          </p:nvPr>
        </p:nvSpPr>
        <p:spPr>
          <a:xfrm>
            <a:off x="368300" y="444500"/>
            <a:ext cx="6121400" cy="8724900"/>
          </a:xfrm>
          <a:prstGeom prst="rect">
            <a:avLst/>
          </a:prstGeom>
        </p:spPr>
        <p:txBody>
          <a:bodyPr lIns="91439" tIns="45719" rIns="91439" bIns="45719" anchor="t">
            <a:noAutofit/>
          </a:bodyPr>
          <a:lstStyle/>
          <a:p>
            <a:endParaRPr/>
          </a:p>
        </p:txBody>
      </p:sp>
      <p:sp>
        <p:nvSpPr>
          <p:cNvPr id="100" name="Slide Number"/>
          <p:cNvSpPr>
            <a:spLocks noGrp="1"/>
          </p:cNvSpPr>
          <p:nvPr>
            <p:ph type="sldNum" sz="quarter" idx="2"/>
          </p:nvPr>
        </p:nvSpPr>
        <p:spPr>
          <a:prstGeom prst="rect">
            <a:avLst/>
          </a:prstGeom>
        </p:spPr>
        <p:txBody>
          <a:bodyPr/>
          <a:lstStyle>
            <a:lvl1pPr>
              <a:defRPr>
                <a:solidFill>
                  <a:srgbClr val="324863"/>
                </a:solidFill>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107" name="“Type a quote here.”"/>
          <p:cNvSpPr>
            <a:spLocks noGrp="1"/>
          </p:cNvSpPr>
          <p:nvPr>
            <p:ph type="body" sz="quarter" idx="13"/>
          </p:nvPr>
        </p:nvSpPr>
        <p:spPr>
          <a:xfrm>
            <a:off x="1270000" y="4305300"/>
            <a:ext cx="10464800" cy="609600"/>
          </a:xfrm>
          <a:prstGeom prst="rect">
            <a:avLst/>
          </a:prstGeom>
        </p:spPr>
        <p:txBody>
          <a:bodyPr>
            <a:spAutoFit/>
          </a:bodyPr>
          <a:lstStyle>
            <a:lvl1pPr marL="0" indent="0" algn="ctr">
              <a:buClrTx/>
              <a:buSzTx/>
              <a:buFontTx/>
              <a:buNone/>
              <a:defRPr sz="3000"/>
            </a:lvl1pPr>
          </a:lstStyle>
          <a:p>
            <a:r>
              <a:t>“Type a quote here.” </a:t>
            </a:r>
          </a:p>
        </p:txBody>
      </p:sp>
      <p:sp>
        <p:nvSpPr>
          <p:cNvPr id="108" name="–Johnny Appleseed"/>
          <p:cNvSpPr>
            <a:spLocks noGrp="1"/>
          </p:cNvSpPr>
          <p:nvPr>
            <p:ph type="body" sz="quarter" idx="14"/>
          </p:nvPr>
        </p:nvSpPr>
        <p:spPr>
          <a:xfrm>
            <a:off x="1270000" y="6362700"/>
            <a:ext cx="10464800" cy="609600"/>
          </a:xfrm>
          <a:prstGeom prst="rect">
            <a:avLst/>
          </a:prstGeom>
        </p:spPr>
        <p:txBody>
          <a:bodyPr anchor="t">
            <a:spAutoFit/>
          </a:bodyPr>
          <a:lstStyle>
            <a:lvl1pPr marL="0" indent="0" algn="ctr">
              <a:spcBef>
                <a:spcPts val="1200"/>
              </a:spcBef>
              <a:buClrTx/>
              <a:buSzTx/>
              <a:buFontTx/>
              <a:buNone/>
              <a:defRPr sz="3000" i="1">
                <a:solidFill>
                  <a:srgbClr val="5C86B9"/>
                </a:solidFill>
              </a:defRPr>
            </a:lvl1pPr>
          </a:lstStyle>
          <a:p>
            <a:r>
              <a:t>–Johnny Appleseed</a:t>
            </a:r>
          </a:p>
        </p:txBody>
      </p:sp>
      <p:sp>
        <p:nvSpPr>
          <p:cNvPr id="109" name="Slide Number"/>
          <p:cNvSpPr>
            <a:spLocks noGrp="1"/>
          </p:cNvSpPr>
          <p:nvPr>
            <p:ph type="sldNum" sz="quarter" idx="2"/>
          </p:nvPr>
        </p:nvSpPr>
        <p:spPr>
          <a:prstGeom prst="rect">
            <a:avLst/>
          </a:prstGeom>
        </p:spPr>
        <p:txBody>
          <a:bodyPr/>
          <a:lstStyle>
            <a:lvl1pPr>
              <a:defRPr>
                <a:solidFill>
                  <a:srgbClr val="324863"/>
                </a:solidFill>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rcRect/>
          <a:stretch>
            <a:fillRect/>
          </a:stretch>
        </a:blipFill>
        <a:effectLst/>
      </p:bgPr>
    </p:bg>
    <p:spTree>
      <p:nvGrpSpPr>
        <p:cNvPr id="1" name=""/>
        <p:cNvGrpSpPr/>
        <p:nvPr/>
      </p:nvGrpSpPr>
      <p:grpSpPr>
        <a:xfrm>
          <a:off x="0" y="0"/>
          <a:ext cx="0" cy="0"/>
          <a:chOff x="0" y="0"/>
          <a:chExt cx="0" cy="0"/>
        </a:xfrm>
      </p:grpSpPr>
      <p:sp>
        <p:nvSpPr>
          <p:cNvPr id="2" name="Line"/>
          <p:cNvSpPr/>
          <p:nvPr/>
        </p:nvSpPr>
        <p:spPr>
          <a:xfrm>
            <a:off x="406400" y="2565400"/>
            <a:ext cx="12192001"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 name="Line"/>
          <p:cNvSpPr/>
          <p:nvPr/>
        </p:nvSpPr>
        <p:spPr>
          <a:xfrm>
            <a:off x="406400" y="2616200"/>
            <a:ext cx="12192001"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 name="Title Text"/>
          <p:cNvSpPr>
            <a:spLocks noGrp="1"/>
          </p:cNvSpPr>
          <p:nvPr>
            <p:ph type="title"/>
          </p:nvPr>
        </p:nvSpPr>
        <p:spPr>
          <a:xfrm>
            <a:off x="355600" y="444500"/>
            <a:ext cx="12293600" cy="20447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5" name="Body Level One…"/>
          <p:cNvSpPr>
            <a:spLocks noGrp="1"/>
          </p:cNvSpPr>
          <p:nvPr>
            <p:ph type="body" idx="1"/>
          </p:nvPr>
        </p:nvSpPr>
        <p:spPr>
          <a:xfrm>
            <a:off x="355600" y="2984500"/>
            <a:ext cx="12293600" cy="63246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6" name="Slide Number"/>
          <p:cNvSpPr>
            <a:spLocks noGrp="1"/>
          </p:cNvSpPr>
          <p:nvPr>
            <p:ph type="sldNum" sz="quarter" idx="2"/>
          </p:nvPr>
        </p:nvSpPr>
        <p:spPr>
          <a:xfrm>
            <a:off x="12331700" y="9220199"/>
            <a:ext cx="317500" cy="355601"/>
          </a:xfrm>
          <a:prstGeom prst="rect">
            <a:avLst/>
          </a:prstGeom>
          <a:ln w="12700">
            <a:miter lim="400000"/>
          </a:ln>
        </p:spPr>
        <p:txBody>
          <a:bodyPr wrap="none" lIns="50800" tIns="50800" rIns="50800" bIns="50800" anchor="ctr">
            <a:spAutoFit/>
          </a:bodyPr>
          <a:lstStyle>
            <a:lvl1pPr>
              <a:defRPr sz="1600">
                <a:solidFill>
                  <a:schemeClr val="accent1">
                    <a:hueOff val="54750"/>
                    <a:satOff val="-1697"/>
                    <a:lumOff val="-18038"/>
                  </a:schemeClr>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l" defTabSz="584200" rtl="0" latinLnBrk="0">
        <a:lnSpc>
          <a:spcPct val="10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n-lt"/>
          <a:ea typeface="+mn-ea"/>
          <a:cs typeface="+mn-cs"/>
          <a:sym typeface="Didot"/>
        </a:defRPr>
      </a:lvl1pPr>
      <a:lvl2pPr marL="0" marR="0" indent="228600" algn="l" defTabSz="584200" rtl="0" latinLnBrk="0">
        <a:lnSpc>
          <a:spcPct val="10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n-lt"/>
          <a:ea typeface="+mn-ea"/>
          <a:cs typeface="+mn-cs"/>
          <a:sym typeface="Didot"/>
        </a:defRPr>
      </a:lvl2pPr>
      <a:lvl3pPr marL="0" marR="0" indent="457200" algn="l" defTabSz="584200" rtl="0" latinLnBrk="0">
        <a:lnSpc>
          <a:spcPct val="10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n-lt"/>
          <a:ea typeface="+mn-ea"/>
          <a:cs typeface="+mn-cs"/>
          <a:sym typeface="Didot"/>
        </a:defRPr>
      </a:lvl3pPr>
      <a:lvl4pPr marL="0" marR="0" indent="685800" algn="l" defTabSz="584200" rtl="0" latinLnBrk="0">
        <a:lnSpc>
          <a:spcPct val="10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n-lt"/>
          <a:ea typeface="+mn-ea"/>
          <a:cs typeface="+mn-cs"/>
          <a:sym typeface="Didot"/>
        </a:defRPr>
      </a:lvl4pPr>
      <a:lvl5pPr marL="0" marR="0" indent="914400" algn="l" defTabSz="584200" rtl="0" latinLnBrk="0">
        <a:lnSpc>
          <a:spcPct val="10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n-lt"/>
          <a:ea typeface="+mn-ea"/>
          <a:cs typeface="+mn-cs"/>
          <a:sym typeface="Didot"/>
        </a:defRPr>
      </a:lvl5pPr>
      <a:lvl6pPr marL="0" marR="0" indent="1143000" algn="l" defTabSz="584200" rtl="0" latinLnBrk="0">
        <a:lnSpc>
          <a:spcPct val="10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n-lt"/>
          <a:ea typeface="+mn-ea"/>
          <a:cs typeface="+mn-cs"/>
          <a:sym typeface="Didot"/>
        </a:defRPr>
      </a:lvl6pPr>
      <a:lvl7pPr marL="0" marR="0" indent="1371600" algn="l" defTabSz="584200" rtl="0" latinLnBrk="0">
        <a:lnSpc>
          <a:spcPct val="10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n-lt"/>
          <a:ea typeface="+mn-ea"/>
          <a:cs typeface="+mn-cs"/>
          <a:sym typeface="Didot"/>
        </a:defRPr>
      </a:lvl7pPr>
      <a:lvl8pPr marL="0" marR="0" indent="1600200" algn="l" defTabSz="584200" rtl="0" latinLnBrk="0">
        <a:lnSpc>
          <a:spcPct val="10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n-lt"/>
          <a:ea typeface="+mn-ea"/>
          <a:cs typeface="+mn-cs"/>
          <a:sym typeface="Didot"/>
        </a:defRPr>
      </a:lvl8pPr>
      <a:lvl9pPr marL="0" marR="0" indent="1828800" algn="l" defTabSz="584200" rtl="0" latinLnBrk="0">
        <a:lnSpc>
          <a:spcPct val="10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n-lt"/>
          <a:ea typeface="+mn-ea"/>
          <a:cs typeface="+mn-cs"/>
          <a:sym typeface="Didot"/>
        </a:defRPr>
      </a:lvl9pPr>
    </p:titleStyle>
    <p:bodyStyle>
      <a:lvl1pPr marL="508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ln>
            <a:noFill/>
          </a:ln>
          <a:solidFill>
            <a:srgbClr val="000000"/>
          </a:solidFill>
          <a:uFillTx/>
          <a:latin typeface="Palatino"/>
          <a:ea typeface="Palatino"/>
          <a:cs typeface="Palatino"/>
          <a:sym typeface="Palatino"/>
        </a:defRPr>
      </a:lvl1pPr>
      <a:lvl2pPr marL="1016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ln>
            <a:noFill/>
          </a:ln>
          <a:solidFill>
            <a:srgbClr val="000000"/>
          </a:solidFill>
          <a:uFillTx/>
          <a:latin typeface="Palatino"/>
          <a:ea typeface="Palatino"/>
          <a:cs typeface="Palatino"/>
          <a:sym typeface="Palatino"/>
        </a:defRPr>
      </a:lvl2pPr>
      <a:lvl3pPr marL="1524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ln>
            <a:noFill/>
          </a:ln>
          <a:solidFill>
            <a:srgbClr val="000000"/>
          </a:solidFill>
          <a:uFillTx/>
          <a:latin typeface="Palatino"/>
          <a:ea typeface="Palatino"/>
          <a:cs typeface="Palatino"/>
          <a:sym typeface="Palatino"/>
        </a:defRPr>
      </a:lvl3pPr>
      <a:lvl4pPr marL="2032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ln>
            <a:noFill/>
          </a:ln>
          <a:solidFill>
            <a:srgbClr val="000000"/>
          </a:solidFill>
          <a:uFillTx/>
          <a:latin typeface="Palatino"/>
          <a:ea typeface="Palatino"/>
          <a:cs typeface="Palatino"/>
          <a:sym typeface="Palatino"/>
        </a:defRPr>
      </a:lvl4pPr>
      <a:lvl5pPr marL="2540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ln>
            <a:noFill/>
          </a:ln>
          <a:solidFill>
            <a:srgbClr val="000000"/>
          </a:solidFill>
          <a:uFillTx/>
          <a:latin typeface="Palatino"/>
          <a:ea typeface="Palatino"/>
          <a:cs typeface="Palatino"/>
          <a:sym typeface="Palatino"/>
        </a:defRPr>
      </a:lvl5pPr>
      <a:lvl6pPr marL="3048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ln>
            <a:noFill/>
          </a:ln>
          <a:solidFill>
            <a:srgbClr val="000000"/>
          </a:solidFill>
          <a:uFillTx/>
          <a:latin typeface="Palatino"/>
          <a:ea typeface="Palatino"/>
          <a:cs typeface="Palatino"/>
          <a:sym typeface="Palatino"/>
        </a:defRPr>
      </a:lvl6pPr>
      <a:lvl7pPr marL="3556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ln>
            <a:noFill/>
          </a:ln>
          <a:solidFill>
            <a:srgbClr val="000000"/>
          </a:solidFill>
          <a:uFillTx/>
          <a:latin typeface="Palatino"/>
          <a:ea typeface="Palatino"/>
          <a:cs typeface="Palatino"/>
          <a:sym typeface="Palatino"/>
        </a:defRPr>
      </a:lvl7pPr>
      <a:lvl8pPr marL="4064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ln>
            <a:noFill/>
          </a:ln>
          <a:solidFill>
            <a:srgbClr val="000000"/>
          </a:solidFill>
          <a:uFillTx/>
          <a:latin typeface="Palatino"/>
          <a:ea typeface="Palatino"/>
          <a:cs typeface="Palatino"/>
          <a:sym typeface="Palatino"/>
        </a:defRPr>
      </a:lvl8pPr>
      <a:lvl9pPr marL="4572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ln>
            <a:noFill/>
          </a:ln>
          <a:solidFill>
            <a:srgbClr val="000000"/>
          </a:solidFill>
          <a:uFillTx/>
          <a:latin typeface="Palatino"/>
          <a:ea typeface="Palatino"/>
          <a:cs typeface="Palatino"/>
          <a:sym typeface="Palatino"/>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a:defRPr>
      </a:lvl1pPr>
      <a:lvl2pPr marL="0" marR="0" indent="2286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a:defRPr>
      </a:lvl2pPr>
      <a:lvl3pPr marL="0" marR="0" indent="4572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a:defRPr>
      </a:lvl3pPr>
      <a:lvl4pPr marL="0" marR="0" indent="6858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a:defRPr>
      </a:lvl4pPr>
      <a:lvl5pPr marL="0" marR="0" indent="9144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a:defRPr>
      </a:lvl5pPr>
      <a:lvl6pPr marL="0" marR="0" indent="11430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a:defRPr>
      </a:lvl6pPr>
      <a:lvl7pPr marL="0" marR="0" indent="13716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a:defRPr>
      </a:lvl7pPr>
      <a:lvl8pPr marL="0" marR="0" indent="16002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a:defRPr>
      </a:lvl8pPr>
      <a:lvl9pPr marL="0" marR="0" indent="18288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2017 TechQual+ Survey Results"/>
          <p:cNvSpPr>
            <a:spLocks noGrp="1"/>
          </p:cNvSpPr>
          <p:nvPr>
            <p:ph type="ctrTitle"/>
          </p:nvPr>
        </p:nvSpPr>
        <p:spPr>
          <a:prstGeom prst="rect">
            <a:avLst/>
          </a:prstGeom>
        </p:spPr>
        <p:txBody>
          <a:bodyPr/>
          <a:lstStyle/>
          <a:p>
            <a:r>
              <a:t>2017 TechQual+ Survey Results</a:t>
            </a:r>
          </a:p>
        </p:txBody>
      </p:sp>
      <p:sp>
        <p:nvSpPr>
          <p:cNvPr id="134" name="Illinois State University"/>
          <p:cNvSpPr>
            <a:spLocks noGrp="1"/>
          </p:cNvSpPr>
          <p:nvPr>
            <p:ph type="subTitle" sz="quarter" idx="1"/>
          </p:nvPr>
        </p:nvSpPr>
        <p:spPr>
          <a:prstGeom prst="rect">
            <a:avLst/>
          </a:prstGeom>
        </p:spPr>
        <p:txBody>
          <a:bodyPr/>
          <a:lstStyle>
            <a:lvl1pPr algn="r"/>
          </a:lstStyle>
          <a:p>
            <a:r>
              <a:t>Illinois State University</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Response Zone Analysis"/>
          <p:cNvSpPr>
            <a:spLocks noGrp="1"/>
          </p:cNvSpPr>
          <p:nvPr>
            <p:ph type="title"/>
          </p:nvPr>
        </p:nvSpPr>
        <p:spPr>
          <a:prstGeom prst="rect">
            <a:avLst/>
          </a:prstGeom>
        </p:spPr>
        <p:txBody>
          <a:bodyPr/>
          <a:lstStyle/>
          <a:p>
            <a:r>
              <a:t>Response Zone Analysis</a:t>
            </a:r>
          </a:p>
        </p:txBody>
      </p:sp>
      <p:sp>
        <p:nvSpPr>
          <p:cNvPr id="188" name="Five service levels exceed the minimum service level expected…"/>
          <p:cNvSpPr>
            <a:spLocks noGrp="1"/>
          </p:cNvSpPr>
          <p:nvPr>
            <p:ph type="body" idx="1"/>
          </p:nvPr>
        </p:nvSpPr>
        <p:spPr>
          <a:prstGeom prst="rect">
            <a:avLst/>
          </a:prstGeom>
        </p:spPr>
        <p:txBody>
          <a:bodyPr/>
          <a:lstStyle/>
          <a:p>
            <a:pPr marL="0" indent="0" defTabSz="432308">
              <a:spcBef>
                <a:spcPts val="3100"/>
              </a:spcBef>
              <a:buNone/>
              <a:defRPr sz="2812"/>
            </a:pPr>
            <a:r>
              <a:rPr dirty="0"/>
              <a:t>Five service levels </a:t>
            </a:r>
            <a:r>
              <a:rPr i="1" dirty="0"/>
              <a:t>exceed the minimum</a:t>
            </a:r>
            <a:r>
              <a:rPr dirty="0"/>
              <a:t> service level expected</a:t>
            </a:r>
          </a:p>
          <a:p>
            <a:pPr marL="1014983" indent="-676655" defTabSz="432308">
              <a:spcBef>
                <a:spcPts val="3100"/>
              </a:spcBef>
              <a:buSzPct val="100000"/>
              <a:buAutoNum type="arabicPeriod"/>
              <a:defRPr sz="2812"/>
            </a:pPr>
            <a:r>
              <a:rPr dirty="0"/>
              <a:t>Having an internet service that operates reliably (+0.15)</a:t>
            </a:r>
          </a:p>
          <a:p>
            <a:pPr marL="1014983" indent="-676655" defTabSz="432308">
              <a:spcBef>
                <a:spcPts val="3100"/>
              </a:spcBef>
              <a:buSzPct val="100000"/>
              <a:buAutoNum type="arabicPeriod"/>
              <a:defRPr sz="2812"/>
            </a:pPr>
            <a:r>
              <a:rPr dirty="0"/>
              <a:t>Having an internet service that provides adequate capacity or speed (+0.28)</a:t>
            </a:r>
          </a:p>
          <a:p>
            <a:pPr marL="1014983" indent="-676655" defTabSz="432308">
              <a:spcBef>
                <a:spcPts val="3100"/>
              </a:spcBef>
              <a:buSzPct val="100000"/>
              <a:buAutoNum type="arabicPeriod"/>
              <a:defRPr sz="2812"/>
            </a:pPr>
            <a:r>
              <a:rPr dirty="0"/>
              <a:t>Having an internet service that provides adequate WiFi coverage </a:t>
            </a:r>
            <a:br>
              <a:rPr dirty="0"/>
            </a:br>
            <a:r>
              <a:rPr dirty="0"/>
              <a:t>(+0.01)</a:t>
            </a:r>
          </a:p>
          <a:p>
            <a:pPr marL="1014983" indent="-676655" defTabSz="432308">
              <a:spcBef>
                <a:spcPts val="3100"/>
              </a:spcBef>
              <a:buSzPct val="100000"/>
              <a:buAutoNum type="arabicPeriod"/>
              <a:defRPr sz="2812"/>
            </a:pPr>
            <a:r>
              <a:rPr dirty="0"/>
              <a:t>Having adequate cellular … coverage throughout campus (+0.15)</a:t>
            </a:r>
          </a:p>
          <a:p>
            <a:pPr marL="1014983" indent="-676655" defTabSz="432308">
              <a:spcBef>
                <a:spcPts val="3100"/>
              </a:spcBef>
              <a:buSzPct val="100000"/>
              <a:buAutoNum type="arabicPeriod" startAt="12"/>
              <a:defRPr sz="2812"/>
            </a:pPr>
            <a:r>
              <a:rPr dirty="0"/>
              <a:t>Receiving communications regarding technology services that I can understand (+0.07)</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Response Zone Analysis"/>
          <p:cNvSpPr>
            <a:spLocks noGrp="1"/>
          </p:cNvSpPr>
          <p:nvPr>
            <p:ph type="title"/>
          </p:nvPr>
        </p:nvSpPr>
        <p:spPr>
          <a:prstGeom prst="rect">
            <a:avLst/>
          </a:prstGeom>
        </p:spPr>
        <p:txBody>
          <a:bodyPr/>
          <a:lstStyle/>
          <a:p>
            <a:r>
              <a:t>Response Zone Analysis</a:t>
            </a:r>
          </a:p>
        </p:txBody>
      </p:sp>
      <p:sp>
        <p:nvSpPr>
          <p:cNvPr id="193" name="In three areas, perceived service levels are much lower than expected service levels:…"/>
          <p:cNvSpPr>
            <a:spLocks noGrp="1"/>
          </p:cNvSpPr>
          <p:nvPr>
            <p:ph type="body" idx="1"/>
          </p:nvPr>
        </p:nvSpPr>
        <p:spPr>
          <a:prstGeom prst="rect">
            <a:avLst/>
          </a:prstGeom>
        </p:spPr>
        <p:txBody>
          <a:bodyPr/>
          <a:lstStyle/>
          <a:p>
            <a:pPr marL="0" indent="0" defTabSz="531622">
              <a:spcBef>
                <a:spcPts val="3800"/>
              </a:spcBef>
              <a:buNone/>
              <a:defRPr sz="3458"/>
            </a:pPr>
            <a:r>
              <a:rPr dirty="0"/>
              <a:t>In three areas, perceived service levels are </a:t>
            </a:r>
            <a:r>
              <a:rPr i="1" dirty="0"/>
              <a:t>much lower</a:t>
            </a:r>
            <a:r>
              <a:rPr dirty="0"/>
              <a:t> than expected service levels:</a:t>
            </a:r>
          </a:p>
          <a:p>
            <a:pPr marL="1040130" lvl="1" indent="-624078" defTabSz="531622">
              <a:spcBef>
                <a:spcPts val="3800"/>
              </a:spcBef>
              <a:buSzPct val="100000"/>
              <a:buAutoNum type="arabicPeriod" startAt="5"/>
              <a:defRPr sz="3458"/>
            </a:pPr>
            <a:r>
              <a:rPr dirty="0"/>
              <a:t>Having websites and online services that are easy to use (-0.51)</a:t>
            </a:r>
          </a:p>
          <a:p>
            <a:pPr marL="1040130" lvl="1" indent="-624078" defTabSz="531622">
              <a:spcBef>
                <a:spcPts val="3800"/>
              </a:spcBef>
              <a:buSzPct val="100000"/>
              <a:buAutoNum type="arabicPeriod" startAt="5"/>
              <a:defRPr sz="3458"/>
            </a:pPr>
            <a:r>
              <a:rPr dirty="0"/>
              <a:t>Having online services that enhance the teaching and learning experience (-0.39)</a:t>
            </a:r>
          </a:p>
          <a:p>
            <a:pPr marL="1040130" lvl="1" indent="-624078" defTabSz="531622">
              <a:spcBef>
                <a:spcPts val="3800"/>
              </a:spcBef>
              <a:buSzPct val="100000"/>
              <a:buAutoNum type="arabicPeriod" startAt="8"/>
              <a:defRPr sz="3458"/>
            </a:pPr>
            <a:r>
              <a:rPr dirty="0"/>
              <a:t>Having systems the provide timely access to data that informs decision making (-0.68)</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Response Zone Analysis"/>
          <p:cNvSpPr>
            <a:spLocks noGrp="1"/>
          </p:cNvSpPr>
          <p:nvPr>
            <p:ph type="title"/>
          </p:nvPr>
        </p:nvSpPr>
        <p:spPr>
          <a:prstGeom prst="rect">
            <a:avLst/>
          </a:prstGeom>
        </p:spPr>
        <p:txBody>
          <a:bodyPr/>
          <a:lstStyle/>
          <a:p>
            <a:r>
              <a:t>Response Zone Analysis</a:t>
            </a:r>
          </a:p>
        </p:txBody>
      </p:sp>
      <p:sp>
        <p:nvSpPr>
          <p:cNvPr id="198" name="Five service levels are less than the minimum service level expected:…"/>
          <p:cNvSpPr>
            <a:spLocks noGrp="1"/>
          </p:cNvSpPr>
          <p:nvPr>
            <p:ph type="body" idx="1"/>
          </p:nvPr>
        </p:nvSpPr>
        <p:spPr>
          <a:prstGeom prst="rect">
            <a:avLst/>
          </a:prstGeom>
        </p:spPr>
        <p:txBody>
          <a:bodyPr anchor="t"/>
          <a:lstStyle/>
          <a:p>
            <a:pPr marL="0" indent="0" defTabSz="379729">
              <a:spcBef>
                <a:spcPts val="2700"/>
              </a:spcBef>
              <a:buSzTx/>
              <a:buNone/>
              <a:defRPr sz="2470"/>
            </a:pPr>
            <a:r>
              <a:t>Five service levels are </a:t>
            </a:r>
            <a:r>
              <a:rPr i="1"/>
              <a:t>less than the minimum</a:t>
            </a:r>
            <a:r>
              <a:t> service level expected:</a:t>
            </a:r>
          </a:p>
          <a:p>
            <a:pPr marL="891539" lvl="1" indent="-594359" defTabSz="379729">
              <a:spcBef>
                <a:spcPts val="2700"/>
              </a:spcBef>
              <a:buSzPct val="100000"/>
              <a:buAutoNum type="arabicPeriod" startAt="7"/>
              <a:defRPr sz="2470"/>
            </a:pPr>
            <a:r>
              <a:t>Having technology services that allow me collaborate effectively with others </a:t>
            </a:r>
            <a:br/>
            <a:r>
              <a:t>(-0.14)</a:t>
            </a:r>
          </a:p>
          <a:p>
            <a:pPr marL="891539" lvl="1" indent="-594359" defTabSz="379729">
              <a:spcBef>
                <a:spcPts val="2700"/>
              </a:spcBef>
              <a:buSzPct val="100000"/>
              <a:buAutoNum type="arabicPeriod" startAt="9"/>
              <a:defRPr sz="2470"/>
            </a:pPr>
            <a:r>
              <a:t>The availability of classrooms or meeting spaces with technology that enhances the teaching and learning experience (-0.13)</a:t>
            </a:r>
          </a:p>
          <a:p>
            <a:pPr marL="891539" lvl="1" indent="-594359" defTabSz="379729">
              <a:spcBef>
                <a:spcPts val="2700"/>
              </a:spcBef>
              <a:buSzPct val="100000"/>
              <a:buAutoNum type="arabicPeriod" startAt="9"/>
              <a:defRPr sz="2470"/>
            </a:pPr>
            <a:r>
              <a:t>Getting timely resolution to technology problems that I am experiencing (-0.12)</a:t>
            </a:r>
          </a:p>
          <a:p>
            <a:pPr marL="891539" lvl="1" indent="-594359" defTabSz="379729">
              <a:spcBef>
                <a:spcPts val="2700"/>
              </a:spcBef>
              <a:buSzPct val="100000"/>
              <a:buAutoNum type="arabicPeriod" startAt="9"/>
              <a:defRPr sz="2470"/>
            </a:pPr>
            <a:r>
              <a:t>Technology support staff who have the knowledge to answer my questions </a:t>
            </a:r>
            <a:br/>
            <a:r>
              <a:t>(-0.14)</a:t>
            </a:r>
          </a:p>
          <a:p>
            <a:pPr marL="891539" lvl="1" indent="-594359" defTabSz="379729">
              <a:spcBef>
                <a:spcPts val="2700"/>
              </a:spcBef>
              <a:buSzPct val="100000"/>
              <a:buAutoNum type="arabicPeriod" startAt="13"/>
              <a:defRPr sz="2470"/>
            </a:pPr>
            <a:r>
              <a:t>Getting access to training or other self-help information that increases my effectiveness with technology (-0.13) </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Data Summary Tables</a:t>
            </a:r>
            <a:endParaRPr lang="en-US" dirty="0"/>
          </a:p>
        </p:txBody>
      </p:sp>
    </p:spTree>
    <p:extLst>
      <p:ext uri="{BB962C8B-B14F-4D97-AF65-F5344CB8AC3E}">
        <p14:creationId xmlns:p14="http://schemas.microsoft.com/office/powerpoint/2010/main" val="152301886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Legend for Tables"/>
          <p:cNvSpPr>
            <a:spLocks noGrp="1"/>
          </p:cNvSpPr>
          <p:nvPr>
            <p:ph type="title"/>
          </p:nvPr>
        </p:nvSpPr>
        <p:spPr>
          <a:prstGeom prst="rect">
            <a:avLst/>
          </a:prstGeom>
        </p:spPr>
        <p:txBody>
          <a:bodyPr/>
          <a:lstStyle/>
          <a:p>
            <a:r>
              <a:t>Legend for Tables </a:t>
            </a:r>
          </a:p>
        </p:txBody>
      </p:sp>
      <p:sp>
        <p:nvSpPr>
          <p:cNvPr id="210" name="Minimum Level of Service…"/>
          <p:cNvSpPr>
            <a:spLocks noGrp="1"/>
          </p:cNvSpPr>
          <p:nvPr>
            <p:ph type="body" idx="1"/>
          </p:nvPr>
        </p:nvSpPr>
        <p:spPr>
          <a:prstGeom prst="rect">
            <a:avLst/>
          </a:prstGeom>
        </p:spPr>
        <p:txBody>
          <a:bodyPr numCol="2" spcCol="614680" anchor="t"/>
          <a:lstStyle/>
          <a:p>
            <a:pPr marL="477519" indent="-477519" defTabSz="549148">
              <a:spcBef>
                <a:spcPts val="3900"/>
              </a:spcBef>
              <a:defRPr sz="3572"/>
            </a:pPr>
            <a:r>
              <a:rPr u="sng"/>
              <a:t>Min</a:t>
            </a:r>
            <a:r>
              <a:t>imum Level of Service </a:t>
            </a:r>
          </a:p>
          <a:p>
            <a:pPr marL="477519" indent="-477519" defTabSz="549148">
              <a:spcBef>
                <a:spcPts val="3900"/>
              </a:spcBef>
              <a:defRPr sz="3572"/>
            </a:pPr>
            <a:r>
              <a:rPr u="sng"/>
              <a:t>Des</a:t>
            </a:r>
            <a:r>
              <a:t>ired Level of Service</a:t>
            </a:r>
          </a:p>
          <a:p>
            <a:pPr marL="477519" indent="-477519" defTabSz="549148">
              <a:spcBef>
                <a:spcPts val="3900"/>
              </a:spcBef>
              <a:defRPr sz="3572"/>
            </a:pPr>
            <a:r>
              <a:rPr u="sng"/>
              <a:t>Per</a:t>
            </a:r>
            <a:r>
              <a:t>ceived Service Quality</a:t>
            </a:r>
          </a:p>
          <a:p>
            <a:pPr marL="477519" indent="-477519" defTabSz="549148">
              <a:spcBef>
                <a:spcPts val="3900"/>
              </a:spcBef>
              <a:defRPr sz="3572"/>
            </a:pPr>
            <a:r>
              <a:rPr u="sng"/>
              <a:t>Adeq</a:t>
            </a:r>
            <a:r>
              <a:t>uacy Gap Score = perceived - minimum </a:t>
            </a:r>
          </a:p>
          <a:p>
            <a:pPr marL="477519" indent="-477519" defTabSz="549148">
              <a:spcBef>
                <a:spcPts val="3900"/>
              </a:spcBef>
              <a:defRPr sz="3572"/>
            </a:pPr>
            <a:r>
              <a:rPr u="sng"/>
              <a:t>Sup</a:t>
            </a:r>
            <a:r>
              <a:t>e</a:t>
            </a:r>
            <a:r>
              <a:rPr u="sng"/>
              <a:t>r</a:t>
            </a:r>
            <a:r>
              <a:t>iority Gap Score = perceived - desired </a:t>
            </a:r>
          </a:p>
          <a:p>
            <a:pPr marL="477519" indent="-477519" defTabSz="549148">
              <a:spcBef>
                <a:spcPts val="3900"/>
              </a:spcBef>
              <a:defRPr sz="3572"/>
            </a:pPr>
            <a:r>
              <a:rPr i="1"/>
              <a:t>p</a:t>
            </a:r>
            <a:r>
              <a:t>-value for </a:t>
            </a:r>
            <a:br/>
            <a:r>
              <a:t>H0: Adequacy Gap Score = 0 </a:t>
            </a:r>
          </a:p>
          <a:p>
            <a:pPr marL="477519" indent="-477519" defTabSz="549148">
              <a:spcBef>
                <a:spcPts val="3900"/>
              </a:spcBef>
              <a:defRPr sz="3572"/>
            </a:pPr>
            <a:r>
              <a:t>Red Color = Perceived &lt; Minimum</a:t>
            </a:r>
          </a:p>
          <a:p>
            <a:pPr marL="477519" indent="-477519" defTabSz="549148">
              <a:spcBef>
                <a:spcPts val="3900"/>
              </a:spcBef>
              <a:defRPr sz="3572"/>
            </a:pPr>
            <a:r>
              <a:t>Green Color = Perceived &gt; Desired</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Connectivity and Access Tell us about your ability to access technology services through the Internet"/>
          <p:cNvSpPr>
            <a:spLocks noGrp="1"/>
          </p:cNvSpPr>
          <p:nvPr>
            <p:ph type="title"/>
          </p:nvPr>
        </p:nvSpPr>
        <p:spPr>
          <a:prstGeom prst="rect">
            <a:avLst/>
          </a:prstGeom>
        </p:spPr>
        <p:txBody>
          <a:bodyPr/>
          <a:lstStyle/>
          <a:p>
            <a:pPr marL="617219" indent="-617219" defTabSz="525779">
              <a:buSzPct val="100000"/>
              <a:buAutoNum type="arabicPeriod"/>
              <a:defRPr sz="5760" spc="-115"/>
            </a:pPr>
            <a:r>
              <a:t>Connectivity and Access</a:t>
            </a:r>
            <a:br/>
            <a:r>
              <a:rPr sz="3150" spc="-63"/>
              <a:t>Tell us about your ability to access technology services through the Internet</a:t>
            </a:r>
          </a:p>
        </p:txBody>
      </p:sp>
      <p:pic>
        <p:nvPicPr>
          <p:cNvPr id="213" name="Screen Shot 2017-05-01 at 3.48.17 PM.JPG" descr="Screen Shot 2017-05-01 at 3.48.17 PM.JPG"/>
          <p:cNvPicPr>
            <a:picLocks noChangeAspect="1"/>
          </p:cNvPicPr>
          <p:nvPr/>
        </p:nvPicPr>
        <p:blipFill>
          <a:blip r:embed="rId2">
            <a:extLst/>
          </a:blip>
          <a:stretch>
            <a:fillRect/>
          </a:stretch>
        </p:blipFill>
        <p:spPr>
          <a:xfrm>
            <a:off x="103579" y="3605516"/>
            <a:ext cx="12801601" cy="4970410"/>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Technology and Collaboration Services Tell us about the quality of Web sites, online services, and technologies for collaboration"/>
          <p:cNvSpPr>
            <a:spLocks noGrp="1"/>
          </p:cNvSpPr>
          <p:nvPr>
            <p:ph type="title"/>
          </p:nvPr>
        </p:nvSpPr>
        <p:spPr>
          <a:prstGeom prst="rect">
            <a:avLst/>
          </a:prstGeom>
        </p:spPr>
        <p:txBody>
          <a:bodyPr>
            <a:normAutofit/>
          </a:bodyPr>
          <a:lstStyle/>
          <a:p>
            <a:pPr marL="576071" indent="-576071" defTabSz="490727">
              <a:buSzPct val="100000"/>
              <a:buAutoNum type="arabicPeriod" startAt="2"/>
              <a:defRPr sz="5376" spc="-107"/>
            </a:pPr>
            <a:r>
              <a:t>Technology and Collaboration Services</a:t>
            </a:r>
            <a:br/>
            <a:r>
              <a:rPr sz="2940" spc="-58"/>
              <a:t>Tell us about the quality of Web sites, online services, and technologies for collaboration</a:t>
            </a:r>
          </a:p>
        </p:txBody>
      </p:sp>
      <p:pic>
        <p:nvPicPr>
          <p:cNvPr id="216" name="Screen Shot 2017-05-01 at 3.50.36 PM.JPG" descr="Screen Shot 2017-05-01 at 3.50.36 PM.JPG"/>
          <p:cNvPicPr>
            <a:picLocks noChangeAspect="1"/>
          </p:cNvPicPr>
          <p:nvPr/>
        </p:nvPicPr>
        <p:blipFill>
          <a:blip r:embed="rId2">
            <a:extLst/>
          </a:blip>
          <a:stretch>
            <a:fillRect/>
          </a:stretch>
        </p:blipFill>
        <p:spPr>
          <a:xfrm>
            <a:off x="122896" y="3044547"/>
            <a:ext cx="12801601" cy="6225218"/>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upport and Training Tell us about your experiences with those supporting your use of technology services"/>
          <p:cNvSpPr>
            <a:spLocks noGrp="1"/>
          </p:cNvSpPr>
          <p:nvPr>
            <p:ph type="title"/>
          </p:nvPr>
        </p:nvSpPr>
        <p:spPr>
          <a:prstGeom prst="rect">
            <a:avLst/>
          </a:prstGeom>
        </p:spPr>
        <p:txBody>
          <a:bodyPr/>
          <a:lstStyle/>
          <a:p>
            <a:pPr marL="617219" indent="-617219" defTabSz="525779">
              <a:buSzPct val="100000"/>
              <a:buAutoNum type="arabicPeriod" startAt="3"/>
              <a:defRPr sz="5760" spc="-115"/>
            </a:pPr>
            <a:r>
              <a:t>Support and Training</a:t>
            </a:r>
            <a:br/>
            <a:r>
              <a:rPr sz="3150" spc="-63"/>
              <a:t>Tell us about your experiences with those supporting your use of technology services</a:t>
            </a:r>
          </a:p>
        </p:txBody>
      </p:sp>
      <p:pic>
        <p:nvPicPr>
          <p:cNvPr id="219" name="Screen Shot 2017-05-01 at 3.53.54 PM.JPG" descr="Screen Shot 2017-05-01 at 3.53.54 PM.JPG"/>
          <p:cNvPicPr>
            <a:picLocks noChangeAspect="1"/>
          </p:cNvPicPr>
          <p:nvPr/>
        </p:nvPicPr>
        <p:blipFill>
          <a:blip r:embed="rId2">
            <a:extLst/>
          </a:blip>
          <a:stretch>
            <a:fillRect/>
          </a:stretch>
        </p:blipFill>
        <p:spPr>
          <a:xfrm>
            <a:off x="101600" y="3655374"/>
            <a:ext cx="12801600" cy="4982852"/>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Population Analysis"/>
          <p:cNvSpPr>
            <a:spLocks noGrp="1"/>
          </p:cNvSpPr>
          <p:nvPr>
            <p:ph type="title"/>
          </p:nvPr>
        </p:nvSpPr>
        <p:spPr>
          <a:prstGeom prst="rect">
            <a:avLst/>
          </a:prstGeom>
        </p:spPr>
        <p:txBody>
          <a:bodyPr/>
          <a:lstStyle/>
          <a:p>
            <a:r>
              <a:t>Population Analysis</a:t>
            </a:r>
          </a:p>
        </p:txBody>
      </p:sp>
      <p:sp>
        <p:nvSpPr>
          <p:cNvPr id="170" name="1,075 attempted the survey…"/>
          <p:cNvSpPr>
            <a:spLocks noGrp="1"/>
          </p:cNvSpPr>
          <p:nvPr>
            <p:ph type="body" idx="1"/>
          </p:nvPr>
        </p:nvSpPr>
        <p:spPr>
          <a:prstGeom prst="rect">
            <a:avLst/>
          </a:prstGeom>
        </p:spPr>
        <p:txBody>
          <a:bodyPr/>
          <a:lstStyle/>
          <a:p>
            <a:pPr marL="0" indent="0" defTabSz="525779">
              <a:spcBef>
                <a:spcPts val="3700"/>
              </a:spcBef>
              <a:buSzTx/>
              <a:buNone/>
              <a:defRPr sz="3420"/>
            </a:pPr>
            <a:r>
              <a:rPr dirty="0"/>
              <a:t>1,075 attempted the survey </a:t>
            </a:r>
          </a:p>
          <a:p>
            <a:pPr marL="914400" lvl="1" indent="-457200" defTabSz="525779">
              <a:spcBef>
                <a:spcPts val="3700"/>
              </a:spcBef>
              <a:buChar char="‣"/>
              <a:defRPr sz="3420"/>
            </a:pPr>
            <a:r>
              <a:rPr b="1" dirty="0"/>
              <a:t>625 completed the survey</a:t>
            </a:r>
            <a:r>
              <a:rPr dirty="0"/>
              <a:t> (58% of attempts) </a:t>
            </a:r>
          </a:p>
          <a:p>
            <a:pPr marL="914400" lvl="1" indent="-457200" defTabSz="525779">
              <a:spcBef>
                <a:spcPts val="3700"/>
              </a:spcBef>
              <a:buChar char="‣"/>
              <a:defRPr sz="3420"/>
            </a:pPr>
            <a:r>
              <a:rPr dirty="0"/>
              <a:t>Faculty and staff had higher completion rate (74%) than students (48%)</a:t>
            </a:r>
          </a:p>
          <a:p>
            <a:pPr marL="914400" lvl="1" indent="-457200" defTabSz="525779">
              <a:spcBef>
                <a:spcPts val="3700"/>
              </a:spcBef>
              <a:buChar char="‣"/>
              <a:defRPr sz="3420"/>
            </a:pPr>
            <a:r>
              <a:rPr dirty="0"/>
              <a:t>Males had a slightly higher completion rate (69%) than females (60%)</a:t>
            </a:r>
          </a:p>
          <a:p>
            <a:pPr marL="914400" lvl="1" indent="-457200" defTabSz="525779">
              <a:spcBef>
                <a:spcPts val="3700"/>
              </a:spcBef>
              <a:buChar char="‣"/>
              <a:defRPr sz="3420"/>
            </a:pPr>
            <a:r>
              <a:rPr dirty="0"/>
              <a:t>The older the respondent the higher the completion rate…</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Population Analysis"/>
          <p:cNvSpPr>
            <a:spLocks noGrp="1"/>
          </p:cNvSpPr>
          <p:nvPr>
            <p:ph type="title"/>
          </p:nvPr>
        </p:nvSpPr>
        <p:spPr>
          <a:prstGeom prst="rect">
            <a:avLst/>
          </a:prstGeom>
        </p:spPr>
        <p:txBody>
          <a:bodyPr/>
          <a:lstStyle/>
          <a:p>
            <a:r>
              <a:t>Population Analysis</a:t>
            </a:r>
          </a:p>
        </p:txBody>
      </p:sp>
      <p:sp>
        <p:nvSpPr>
          <p:cNvPr id="175" name="625 surveys completed…"/>
          <p:cNvSpPr>
            <a:spLocks noGrp="1"/>
          </p:cNvSpPr>
          <p:nvPr>
            <p:ph type="body" idx="1"/>
          </p:nvPr>
        </p:nvSpPr>
        <p:spPr>
          <a:prstGeom prst="rect">
            <a:avLst/>
          </a:prstGeom>
        </p:spPr>
        <p:txBody>
          <a:bodyPr numCol="2" spcCol="614680"/>
          <a:lstStyle/>
          <a:p>
            <a:pPr marL="0" indent="0" defTabSz="560831">
              <a:spcBef>
                <a:spcPts val="4000"/>
              </a:spcBef>
              <a:buSzTx/>
              <a:buNone/>
              <a:defRPr sz="3648"/>
            </a:pPr>
            <a:r>
              <a:t>625 surveys completed</a:t>
            </a:r>
          </a:p>
          <a:p>
            <a:pPr marL="975359" lvl="1" indent="-487679" defTabSz="560831">
              <a:spcBef>
                <a:spcPts val="4000"/>
              </a:spcBef>
              <a:defRPr sz="3648"/>
            </a:pPr>
            <a:r>
              <a:t>177 faculty (29%)</a:t>
            </a:r>
          </a:p>
          <a:p>
            <a:pPr marL="975359" lvl="1" indent="-487679" defTabSz="560831">
              <a:spcBef>
                <a:spcPts val="4000"/>
              </a:spcBef>
              <a:defRPr sz="3648"/>
            </a:pPr>
            <a:r>
              <a:t>264 staff (43%)</a:t>
            </a:r>
          </a:p>
          <a:p>
            <a:pPr marL="975359" lvl="1" indent="-487679" defTabSz="560831">
              <a:spcBef>
                <a:spcPts val="4000"/>
              </a:spcBef>
              <a:defRPr sz="3648"/>
            </a:pPr>
            <a:r>
              <a:t>176 students (28%)</a:t>
            </a:r>
          </a:p>
          <a:p>
            <a:pPr marL="975359" lvl="1" indent="-487679" defTabSz="560831">
              <a:spcBef>
                <a:spcPts val="4000"/>
              </a:spcBef>
              <a:defRPr sz="3648"/>
            </a:pPr>
            <a:r>
              <a:t>355 female (60%)</a:t>
            </a:r>
          </a:p>
          <a:p>
            <a:pPr marL="975359" lvl="1" indent="-487679" defTabSz="560831">
              <a:spcBef>
                <a:spcPts val="4000"/>
              </a:spcBef>
              <a:defRPr sz="3648"/>
            </a:pPr>
            <a:r>
              <a:t>240 male (40%)</a:t>
            </a:r>
          </a:p>
          <a:p>
            <a:pPr marL="0" indent="0" defTabSz="560831">
              <a:spcBef>
                <a:spcPts val="4000"/>
              </a:spcBef>
              <a:buSzTx/>
              <a:buNone/>
              <a:defRPr sz="3648"/>
            </a:pPr>
            <a:r>
              <a:t>Age group</a:t>
            </a:r>
          </a:p>
          <a:p>
            <a:pPr marL="487679" indent="-487679" defTabSz="560831">
              <a:spcBef>
                <a:spcPts val="4000"/>
              </a:spcBef>
              <a:defRPr sz="3648"/>
            </a:pPr>
            <a:r>
              <a:t>0-24     114 (20%)</a:t>
            </a:r>
          </a:p>
          <a:p>
            <a:pPr marL="487679" indent="-487679" defTabSz="560831">
              <a:spcBef>
                <a:spcPts val="4000"/>
              </a:spcBef>
              <a:defRPr sz="3648"/>
            </a:pPr>
            <a:r>
              <a:t>25-34     85 (15%)</a:t>
            </a:r>
          </a:p>
          <a:p>
            <a:pPr marL="487679" indent="-487679" defTabSz="560831">
              <a:spcBef>
                <a:spcPts val="4000"/>
              </a:spcBef>
              <a:defRPr sz="3648"/>
            </a:pPr>
            <a:r>
              <a:t>35-44    116 (21%)</a:t>
            </a:r>
          </a:p>
          <a:p>
            <a:pPr marL="487679" indent="-487679" defTabSz="560831">
              <a:spcBef>
                <a:spcPts val="4000"/>
              </a:spcBef>
              <a:defRPr sz="3648"/>
            </a:pPr>
            <a:r>
              <a:t>45-54    127 (23%)</a:t>
            </a:r>
          </a:p>
          <a:p>
            <a:pPr marL="487679" indent="-487679" defTabSz="560831">
              <a:spcBef>
                <a:spcPts val="4000"/>
              </a:spcBef>
              <a:defRPr sz="3648"/>
            </a:pPr>
            <a:r>
              <a:t>&gt; 55      117 (21%)</a:t>
            </a:r>
          </a:p>
        </p:txBody>
      </p:sp>
    </p:spTree>
    <p:extLst>
      <p:ext uri="{BB962C8B-B14F-4D97-AF65-F5344CB8AC3E}">
        <p14:creationId xmlns:p14="http://schemas.microsoft.com/office/powerpoint/2010/main" val="303968637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he Survey Instrument (§1)"/>
          <p:cNvSpPr>
            <a:spLocks noGrp="1"/>
          </p:cNvSpPr>
          <p:nvPr>
            <p:ph type="title"/>
          </p:nvPr>
        </p:nvSpPr>
        <p:spPr>
          <a:prstGeom prst="rect">
            <a:avLst/>
          </a:prstGeom>
        </p:spPr>
        <p:txBody>
          <a:bodyPr/>
          <a:lstStyle/>
          <a:p>
            <a:r>
              <a:t>The Survey Instrument (§1)</a:t>
            </a:r>
          </a:p>
        </p:txBody>
      </p:sp>
      <p:sp>
        <p:nvSpPr>
          <p:cNvPr id="139" name="Connectivity and Access Tell us about your ability to access technology services through the Internet…"/>
          <p:cNvSpPr>
            <a:spLocks noGrp="1"/>
          </p:cNvSpPr>
          <p:nvPr>
            <p:ph type="body" idx="1"/>
          </p:nvPr>
        </p:nvSpPr>
        <p:spPr>
          <a:prstGeom prst="rect">
            <a:avLst/>
          </a:prstGeom>
        </p:spPr>
        <p:txBody>
          <a:bodyPr/>
          <a:lstStyle/>
          <a:p>
            <a:pPr marL="0" indent="0" defTabSz="467359">
              <a:spcBef>
                <a:spcPts val="3300"/>
              </a:spcBef>
              <a:buSzTx/>
              <a:buNone/>
              <a:defRPr sz="3040"/>
            </a:pPr>
            <a:r>
              <a:rPr b="1"/>
              <a:t>Connectivity and Access</a:t>
            </a:r>
            <a:r>
              <a:t/>
            </a:r>
            <a:br/>
            <a:r>
              <a:rPr i="1"/>
              <a:t>Tell us about your ability to access technology services through the Internet</a:t>
            </a:r>
          </a:p>
          <a:p>
            <a:pPr marL="731520" indent="-731520" defTabSz="467359">
              <a:spcBef>
                <a:spcPts val="3300"/>
              </a:spcBef>
              <a:buSzPct val="100000"/>
              <a:buAutoNum type="arabicParenR"/>
              <a:defRPr sz="3040"/>
            </a:pPr>
            <a:r>
              <a:t>Having an Internet service that operates reliably.</a:t>
            </a:r>
          </a:p>
          <a:p>
            <a:pPr marL="731520" indent="-731520" defTabSz="467359">
              <a:spcBef>
                <a:spcPts val="3300"/>
              </a:spcBef>
              <a:buSzPct val="100000"/>
              <a:buAutoNum type="arabicParenR"/>
              <a:defRPr sz="3040"/>
            </a:pPr>
            <a:r>
              <a:t>Having an Internet service that provides adequate capacity or speed.</a:t>
            </a:r>
          </a:p>
          <a:p>
            <a:pPr marL="731520" indent="-731520" defTabSz="467359">
              <a:spcBef>
                <a:spcPts val="3300"/>
              </a:spcBef>
              <a:buSzPct val="100000"/>
              <a:buAutoNum type="arabicParenR"/>
              <a:defRPr sz="3040"/>
            </a:pPr>
            <a:r>
              <a:t>Having an Internet service that provides adequate Wi-Fi coverage.</a:t>
            </a:r>
          </a:p>
          <a:p>
            <a:pPr marL="731520" indent="-731520" defTabSz="467359">
              <a:spcBef>
                <a:spcPts val="3300"/>
              </a:spcBef>
              <a:buSzPct val="100000"/>
              <a:buAutoNum type="arabicParenR"/>
              <a:defRPr sz="3040"/>
            </a:pPr>
            <a:r>
              <a:t>Having adequate cellular (or mobile) coverage throughout campus.</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28625"/>
            <a:ext cx="12293600" cy="2044700"/>
          </a:xfrm>
        </p:spPr>
        <p:txBody>
          <a:bodyPr/>
          <a:lstStyle/>
          <a:p>
            <a:r>
              <a:rPr lang="en-US" dirty="0" smtClean="0"/>
              <a:t>The Results</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3120927924"/>
              </p:ext>
            </p:extLst>
          </p:nvPr>
        </p:nvGraphicFramePr>
        <p:xfrm>
          <a:off x="0" y="1269242"/>
          <a:ext cx="12868835" cy="82109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9203093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Population Analysis"/>
          <p:cNvSpPr>
            <a:spLocks noGrp="1"/>
          </p:cNvSpPr>
          <p:nvPr>
            <p:ph type="title"/>
          </p:nvPr>
        </p:nvSpPr>
        <p:spPr>
          <a:prstGeom prst="rect">
            <a:avLst/>
          </a:prstGeom>
        </p:spPr>
        <p:txBody>
          <a:bodyPr>
            <a:normAutofit fontScale="90000"/>
          </a:bodyPr>
          <a:lstStyle/>
          <a:p>
            <a:r>
              <a:rPr lang="en-US" dirty="0" smtClean="0"/>
              <a:t>General Comments on the Comments</a:t>
            </a:r>
            <a:endParaRPr dirty="0"/>
          </a:p>
        </p:txBody>
      </p:sp>
      <p:sp>
        <p:nvSpPr>
          <p:cNvPr id="170" name="1,075 attempted the survey…"/>
          <p:cNvSpPr>
            <a:spLocks noGrp="1"/>
          </p:cNvSpPr>
          <p:nvPr>
            <p:ph type="body" idx="1"/>
          </p:nvPr>
        </p:nvSpPr>
        <p:spPr>
          <a:prstGeom prst="rect">
            <a:avLst/>
          </a:prstGeom>
        </p:spPr>
        <p:txBody>
          <a:bodyPr>
            <a:normAutofit fontScale="70000" lnSpcReduction="20000"/>
          </a:bodyPr>
          <a:lstStyle/>
          <a:p>
            <a:pPr lvl="0"/>
            <a:r>
              <a:rPr lang="en-US" dirty="0"/>
              <a:t>Confusion around who provides what part of a technical service</a:t>
            </a:r>
          </a:p>
          <a:p>
            <a:pPr lvl="0"/>
            <a:r>
              <a:rPr lang="en-US" dirty="0"/>
              <a:t>Confusion around what a web site is as opposed to a web-based application</a:t>
            </a:r>
          </a:p>
          <a:p>
            <a:pPr lvl="0"/>
            <a:r>
              <a:rPr lang="en-US" dirty="0"/>
              <a:t>Some people clearly have closely held and cherished grudges</a:t>
            </a:r>
          </a:p>
          <a:p>
            <a:pPr lvl="0"/>
            <a:r>
              <a:rPr lang="en-US" dirty="0"/>
              <a:t>Pretty easy to pick out the IT staff responses</a:t>
            </a:r>
          </a:p>
          <a:p>
            <a:pPr lvl="0"/>
            <a:r>
              <a:rPr lang="en-US" dirty="0"/>
              <a:t>Not all customer expectations are realistic</a:t>
            </a:r>
          </a:p>
          <a:p>
            <a:pPr lvl="0"/>
            <a:r>
              <a:rPr lang="en-US" dirty="0"/>
              <a:t>Some of the things respondents asked for already exist</a:t>
            </a:r>
          </a:p>
          <a:p>
            <a:pPr lvl="0"/>
            <a:r>
              <a:rPr lang="en-US" dirty="0"/>
              <a:t>As with any survey, feedback tends to be far more negative than positive – much more motivation there to respond</a:t>
            </a:r>
          </a:p>
        </p:txBody>
      </p:sp>
    </p:spTree>
    <p:extLst>
      <p:ext uri="{BB962C8B-B14F-4D97-AF65-F5344CB8AC3E}">
        <p14:creationId xmlns:p14="http://schemas.microsoft.com/office/powerpoint/2010/main" val="3044486816"/>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Population Analysis"/>
          <p:cNvSpPr>
            <a:spLocks noGrp="1"/>
          </p:cNvSpPr>
          <p:nvPr>
            <p:ph type="title"/>
          </p:nvPr>
        </p:nvSpPr>
        <p:spPr>
          <a:prstGeom prst="rect">
            <a:avLst/>
          </a:prstGeom>
        </p:spPr>
        <p:txBody>
          <a:bodyPr>
            <a:normAutofit/>
          </a:bodyPr>
          <a:lstStyle/>
          <a:p>
            <a:r>
              <a:rPr lang="en-US" dirty="0" smtClean="0"/>
              <a:t>Let’s Start with the Positive</a:t>
            </a:r>
            <a:endParaRPr dirty="0"/>
          </a:p>
        </p:txBody>
      </p:sp>
      <p:sp>
        <p:nvSpPr>
          <p:cNvPr id="170" name="1,075 attempted the survey…"/>
          <p:cNvSpPr>
            <a:spLocks noGrp="1"/>
          </p:cNvSpPr>
          <p:nvPr>
            <p:ph type="body" idx="1"/>
          </p:nvPr>
        </p:nvSpPr>
        <p:spPr>
          <a:prstGeom prst="rect">
            <a:avLst/>
          </a:prstGeom>
        </p:spPr>
        <p:txBody>
          <a:bodyPr>
            <a:normAutofit fontScale="55000" lnSpcReduction="20000"/>
          </a:bodyPr>
          <a:lstStyle/>
          <a:p>
            <a:pPr marL="0" lvl="0" indent="0">
              <a:buNone/>
            </a:pPr>
            <a:r>
              <a:rPr lang="en-US" b="1" dirty="0" smtClean="0"/>
              <a:t>What’s Included:  </a:t>
            </a:r>
            <a:r>
              <a:rPr lang="en-US" dirty="0" smtClean="0"/>
              <a:t>all comments with any positive component</a:t>
            </a:r>
            <a:endParaRPr lang="en-US" dirty="0"/>
          </a:p>
          <a:p>
            <a:pPr marL="0" lvl="0" indent="0">
              <a:buNone/>
            </a:pPr>
            <a:r>
              <a:rPr lang="en-US" b="1" dirty="0" smtClean="0"/>
              <a:t>Sample Responses:  </a:t>
            </a:r>
            <a:endParaRPr lang="en-US" b="1" dirty="0"/>
          </a:p>
          <a:p>
            <a:pPr lvl="1"/>
            <a:r>
              <a:rPr lang="en-US" sz="4000" dirty="0"/>
              <a:t>Generally very impressed by the reliability of both wired and wireless Internet access on campus. Kudos!</a:t>
            </a:r>
          </a:p>
          <a:p>
            <a:pPr lvl="1"/>
            <a:r>
              <a:rPr lang="en-US" sz="4000" dirty="0"/>
              <a:t>Some of the services are difficult to navigate, but the site is massive and overall, VERY good!</a:t>
            </a:r>
          </a:p>
          <a:p>
            <a:pPr lvl="1"/>
            <a:r>
              <a:rPr lang="en-US" sz="4000" dirty="0"/>
              <a:t>The best thing about the technology at ISU is the support staff. They work incredibly hard and short staffed, to say the least, and underappreciated.</a:t>
            </a:r>
          </a:p>
          <a:p>
            <a:pPr lvl="1"/>
            <a:r>
              <a:rPr lang="en-US" sz="4000" dirty="0" err="1"/>
              <a:t>Cognos</a:t>
            </a:r>
            <a:r>
              <a:rPr lang="en-US" sz="4000" dirty="0"/>
              <a:t> is getting there. It's been a long road, but I know people are working hard.</a:t>
            </a:r>
            <a:endParaRPr lang="en-US" sz="3600" dirty="0"/>
          </a:p>
          <a:p>
            <a:pPr lvl="1"/>
            <a:r>
              <a:rPr lang="en-US" sz="4000" dirty="0"/>
              <a:t>T</a:t>
            </a:r>
            <a:r>
              <a:rPr lang="en-US" sz="4000" dirty="0" smtClean="0"/>
              <a:t>he </a:t>
            </a:r>
            <a:r>
              <a:rPr lang="en-US" sz="4000" dirty="0"/>
              <a:t>staff is great, just not enough of them</a:t>
            </a:r>
          </a:p>
        </p:txBody>
      </p:sp>
    </p:spTree>
    <p:extLst>
      <p:ext uri="{BB962C8B-B14F-4D97-AF65-F5344CB8AC3E}">
        <p14:creationId xmlns:p14="http://schemas.microsoft.com/office/powerpoint/2010/main" val="120777824"/>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Population Analysis"/>
          <p:cNvSpPr>
            <a:spLocks noGrp="1"/>
          </p:cNvSpPr>
          <p:nvPr>
            <p:ph type="title"/>
          </p:nvPr>
        </p:nvSpPr>
        <p:spPr>
          <a:prstGeom prst="rect">
            <a:avLst/>
          </a:prstGeom>
        </p:spPr>
        <p:txBody>
          <a:bodyPr>
            <a:normAutofit/>
          </a:bodyPr>
          <a:lstStyle/>
          <a:p>
            <a:r>
              <a:rPr lang="en-US" dirty="0" smtClean="0"/>
              <a:t>Let’s Start with the Positive</a:t>
            </a:r>
            <a:endParaRPr dirty="0"/>
          </a:p>
        </p:txBody>
      </p:sp>
      <p:sp>
        <p:nvSpPr>
          <p:cNvPr id="170" name="1,075 attempted the survey…"/>
          <p:cNvSpPr>
            <a:spLocks noGrp="1"/>
          </p:cNvSpPr>
          <p:nvPr>
            <p:ph type="body" idx="1"/>
          </p:nvPr>
        </p:nvSpPr>
        <p:spPr>
          <a:prstGeom prst="rect">
            <a:avLst/>
          </a:prstGeom>
        </p:spPr>
        <p:txBody>
          <a:bodyPr>
            <a:normAutofit lnSpcReduction="10000"/>
          </a:bodyPr>
          <a:lstStyle/>
          <a:p>
            <a:pPr marL="0" lvl="0" indent="0">
              <a:buNone/>
            </a:pPr>
            <a:r>
              <a:rPr lang="en-US" b="1" dirty="0" smtClean="0"/>
              <a:t>Takeaways:  </a:t>
            </a:r>
            <a:r>
              <a:rPr lang="en-US" dirty="0" smtClean="0"/>
              <a:t> </a:t>
            </a:r>
            <a:endParaRPr lang="en-US" dirty="0"/>
          </a:p>
          <a:p>
            <a:pPr lvl="1"/>
            <a:r>
              <a:rPr lang="en-US" dirty="0"/>
              <a:t>Many customers do appreciate the service we provide and are happy to tell us about it</a:t>
            </a:r>
          </a:p>
          <a:p>
            <a:pPr lvl="1"/>
            <a:r>
              <a:rPr lang="en-US" dirty="0"/>
              <a:t>There was name-checking here in a positive way – </a:t>
            </a:r>
            <a:r>
              <a:rPr lang="en-US" dirty="0" smtClean="0"/>
              <a:t>“my </a:t>
            </a:r>
            <a:r>
              <a:rPr lang="en-US" dirty="0"/>
              <a:t>support team is awesome</a:t>
            </a:r>
            <a:r>
              <a:rPr lang="en-US" dirty="0" smtClean="0"/>
              <a:t>!”</a:t>
            </a:r>
          </a:p>
          <a:p>
            <a:pPr lvl="1"/>
            <a:r>
              <a:rPr lang="en-US" dirty="0" smtClean="0"/>
              <a:t>Some customer comments displayed a more balanced understanding of the challenges of providing IT services </a:t>
            </a:r>
          </a:p>
          <a:p>
            <a:pPr lvl="1"/>
            <a:endParaRPr lang="en-US" dirty="0"/>
          </a:p>
        </p:txBody>
      </p:sp>
    </p:spTree>
    <p:extLst>
      <p:ext uri="{BB962C8B-B14F-4D97-AF65-F5344CB8AC3E}">
        <p14:creationId xmlns:p14="http://schemas.microsoft.com/office/powerpoint/2010/main" val="2597254725"/>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Population Analysis"/>
          <p:cNvSpPr>
            <a:spLocks noGrp="1"/>
          </p:cNvSpPr>
          <p:nvPr>
            <p:ph type="title"/>
          </p:nvPr>
        </p:nvSpPr>
        <p:spPr>
          <a:prstGeom prst="rect">
            <a:avLst/>
          </a:prstGeom>
        </p:spPr>
        <p:txBody>
          <a:bodyPr>
            <a:normAutofit/>
          </a:bodyPr>
          <a:lstStyle/>
          <a:p>
            <a:r>
              <a:rPr lang="en-US" dirty="0" smtClean="0"/>
              <a:t>Campus Solutions</a:t>
            </a:r>
            <a:endParaRPr dirty="0"/>
          </a:p>
        </p:txBody>
      </p:sp>
      <p:sp>
        <p:nvSpPr>
          <p:cNvPr id="170" name="1,075 attempted the survey…"/>
          <p:cNvSpPr>
            <a:spLocks noGrp="1"/>
          </p:cNvSpPr>
          <p:nvPr>
            <p:ph type="body" idx="1"/>
          </p:nvPr>
        </p:nvSpPr>
        <p:spPr>
          <a:prstGeom prst="rect">
            <a:avLst/>
          </a:prstGeom>
        </p:spPr>
        <p:txBody>
          <a:bodyPr>
            <a:normAutofit fontScale="55000" lnSpcReduction="20000"/>
          </a:bodyPr>
          <a:lstStyle/>
          <a:p>
            <a:pPr marL="0" lvl="0" indent="0">
              <a:buNone/>
            </a:pPr>
            <a:r>
              <a:rPr lang="en-US" b="1" dirty="0" smtClean="0"/>
              <a:t>What’s Included:  </a:t>
            </a:r>
            <a:r>
              <a:rPr lang="en-US" dirty="0" smtClean="0"/>
              <a:t>all comments regarding Campus Solutions, </a:t>
            </a:r>
            <a:r>
              <a:rPr lang="en-US" dirty="0" err="1" smtClean="0"/>
              <a:t>Go.IllinoisState</a:t>
            </a:r>
            <a:r>
              <a:rPr lang="en-US" dirty="0" smtClean="0"/>
              <a:t>, the mainframe, LEAP Forward, Student Center, Faculty Center, etc.</a:t>
            </a:r>
            <a:endParaRPr lang="en-US" dirty="0"/>
          </a:p>
          <a:p>
            <a:pPr marL="0" lvl="0" indent="0">
              <a:buNone/>
            </a:pPr>
            <a:r>
              <a:rPr lang="en-US" b="1" dirty="0" smtClean="0"/>
              <a:t>Sample Responses:  </a:t>
            </a:r>
            <a:endParaRPr lang="en-US" b="1" dirty="0"/>
          </a:p>
          <a:p>
            <a:pPr lvl="1"/>
            <a:r>
              <a:rPr lang="en-US" dirty="0"/>
              <a:t>Our websites and online services are stuck in 1990s.</a:t>
            </a:r>
          </a:p>
          <a:p>
            <a:pPr lvl="1"/>
            <a:r>
              <a:rPr lang="en-US" dirty="0"/>
              <a:t>Campus Solutions is non-intuitive and requires way too many menus and clicks to find information.</a:t>
            </a:r>
          </a:p>
          <a:p>
            <a:pPr lvl="1"/>
            <a:r>
              <a:rPr lang="en-US" dirty="0"/>
              <a:t>The systems that were purchased to replace the mainframe are cumbersome, not easy to use and have created more problems than solutions.</a:t>
            </a:r>
          </a:p>
          <a:p>
            <a:pPr lvl="1"/>
            <a:r>
              <a:rPr lang="en-US" dirty="0"/>
              <a:t>AP staff in our department consistently complain about work they used to do on the mainframe takes much more time and coordination with the new systems.</a:t>
            </a:r>
          </a:p>
          <a:p>
            <a:pPr lvl="1"/>
            <a:r>
              <a:rPr lang="en-US" dirty="0"/>
              <a:t>Outages with Campus Solutions seem almost weekly.</a:t>
            </a:r>
          </a:p>
        </p:txBody>
      </p:sp>
    </p:spTree>
    <p:extLst>
      <p:ext uri="{BB962C8B-B14F-4D97-AF65-F5344CB8AC3E}">
        <p14:creationId xmlns:p14="http://schemas.microsoft.com/office/powerpoint/2010/main" val="938674065"/>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Population Analysis"/>
          <p:cNvSpPr>
            <a:spLocks noGrp="1"/>
          </p:cNvSpPr>
          <p:nvPr>
            <p:ph type="title"/>
          </p:nvPr>
        </p:nvSpPr>
        <p:spPr>
          <a:prstGeom prst="rect">
            <a:avLst/>
          </a:prstGeom>
        </p:spPr>
        <p:txBody>
          <a:bodyPr>
            <a:normAutofit/>
          </a:bodyPr>
          <a:lstStyle/>
          <a:p>
            <a:r>
              <a:rPr lang="en-US" dirty="0" smtClean="0"/>
              <a:t>Campus Solutions</a:t>
            </a:r>
            <a:endParaRPr dirty="0"/>
          </a:p>
        </p:txBody>
      </p:sp>
      <p:sp>
        <p:nvSpPr>
          <p:cNvPr id="170" name="1,075 attempted the survey…"/>
          <p:cNvSpPr>
            <a:spLocks noGrp="1"/>
          </p:cNvSpPr>
          <p:nvPr>
            <p:ph type="body" idx="1"/>
          </p:nvPr>
        </p:nvSpPr>
        <p:spPr>
          <a:xfrm>
            <a:off x="355600" y="3161921"/>
            <a:ext cx="12293600" cy="6769100"/>
          </a:xfrm>
          <a:prstGeom prst="rect">
            <a:avLst/>
          </a:prstGeom>
        </p:spPr>
        <p:txBody>
          <a:bodyPr>
            <a:normAutofit fontScale="62500" lnSpcReduction="20000"/>
          </a:bodyPr>
          <a:lstStyle/>
          <a:p>
            <a:pPr marL="0" lvl="0" indent="0">
              <a:buNone/>
            </a:pPr>
            <a:r>
              <a:rPr lang="en-US" b="1" dirty="0" smtClean="0"/>
              <a:t>Takeaways:  </a:t>
            </a:r>
            <a:r>
              <a:rPr lang="en-US" dirty="0" smtClean="0"/>
              <a:t> </a:t>
            </a:r>
            <a:endParaRPr lang="en-US" dirty="0"/>
          </a:p>
          <a:p>
            <a:pPr lvl="1"/>
            <a:r>
              <a:rPr lang="en-US" dirty="0"/>
              <a:t>People really care about interface</a:t>
            </a:r>
          </a:p>
          <a:p>
            <a:pPr lvl="1"/>
            <a:r>
              <a:rPr lang="en-US" dirty="0"/>
              <a:t>This change was really hard for staff and there is lingering bitterness</a:t>
            </a:r>
          </a:p>
          <a:p>
            <a:pPr lvl="1"/>
            <a:r>
              <a:rPr lang="en-US" dirty="0"/>
              <a:t>There are expectations about how systems should integrate that are not being met – </a:t>
            </a:r>
            <a:r>
              <a:rPr lang="en-US" dirty="0" err="1"/>
              <a:t>ReggieNet</a:t>
            </a:r>
            <a:r>
              <a:rPr lang="en-US" dirty="0"/>
              <a:t> and CS in particular</a:t>
            </a:r>
          </a:p>
          <a:p>
            <a:pPr lvl="1"/>
            <a:r>
              <a:rPr lang="en-US" dirty="0"/>
              <a:t>A feeling that some tasks take longer or are not possible in the system persists</a:t>
            </a:r>
          </a:p>
          <a:p>
            <a:pPr lvl="1"/>
            <a:r>
              <a:rPr lang="en-US" dirty="0"/>
              <a:t>Student Center and Faculty Center in particular were frequently named as issues</a:t>
            </a:r>
          </a:p>
          <a:p>
            <a:pPr lvl="1"/>
            <a:r>
              <a:rPr lang="en-US" dirty="0"/>
              <a:t>The need for support specific to CS and training was commonly </a:t>
            </a:r>
            <a:r>
              <a:rPr lang="en-US" dirty="0" smtClean="0"/>
              <a:t>mentioned</a:t>
            </a:r>
          </a:p>
          <a:p>
            <a:pPr lvl="1"/>
            <a:r>
              <a:rPr lang="en-US" dirty="0" smtClean="0"/>
              <a:t>Interesting that </a:t>
            </a:r>
            <a:r>
              <a:rPr lang="en-US" dirty="0" err="1" smtClean="0"/>
              <a:t>iPeople</a:t>
            </a:r>
            <a:r>
              <a:rPr lang="en-US" dirty="0" smtClean="0"/>
              <a:t> shares the same base technology but generated only a handful of comments</a:t>
            </a:r>
            <a:endParaRPr lang="en-US" dirty="0"/>
          </a:p>
          <a:p>
            <a:pPr lvl="1"/>
            <a:endParaRPr lang="en-US" dirty="0"/>
          </a:p>
        </p:txBody>
      </p:sp>
    </p:spTree>
    <p:extLst>
      <p:ext uri="{BB962C8B-B14F-4D97-AF65-F5344CB8AC3E}">
        <p14:creationId xmlns:p14="http://schemas.microsoft.com/office/powerpoint/2010/main" val="759146903"/>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Population Analysis"/>
          <p:cNvSpPr>
            <a:spLocks noGrp="1"/>
          </p:cNvSpPr>
          <p:nvPr>
            <p:ph type="title"/>
          </p:nvPr>
        </p:nvSpPr>
        <p:spPr>
          <a:prstGeom prst="rect">
            <a:avLst/>
          </a:prstGeom>
        </p:spPr>
        <p:txBody>
          <a:bodyPr>
            <a:normAutofit/>
          </a:bodyPr>
          <a:lstStyle/>
          <a:p>
            <a:r>
              <a:rPr lang="en-US" dirty="0" smtClean="0"/>
              <a:t>Campus Solutions</a:t>
            </a:r>
            <a:endParaRPr dirty="0"/>
          </a:p>
        </p:txBody>
      </p:sp>
      <p:sp>
        <p:nvSpPr>
          <p:cNvPr id="170" name="1,075 attempted the survey…"/>
          <p:cNvSpPr>
            <a:spLocks noGrp="1"/>
          </p:cNvSpPr>
          <p:nvPr>
            <p:ph type="body" idx="1"/>
          </p:nvPr>
        </p:nvSpPr>
        <p:spPr>
          <a:xfrm>
            <a:off x="355600" y="3172069"/>
            <a:ext cx="12293600" cy="6324600"/>
          </a:xfrm>
          <a:prstGeom prst="rect">
            <a:avLst/>
          </a:prstGeom>
        </p:spPr>
        <p:txBody>
          <a:bodyPr>
            <a:normAutofit fontScale="92500" lnSpcReduction="10000"/>
          </a:bodyPr>
          <a:lstStyle/>
          <a:p>
            <a:pPr marL="0" lvl="0" indent="0">
              <a:buNone/>
            </a:pPr>
            <a:r>
              <a:rPr lang="en-US" b="1" dirty="0" smtClean="0"/>
              <a:t>We’re working on it:  </a:t>
            </a:r>
            <a:r>
              <a:rPr lang="en-US" dirty="0" smtClean="0"/>
              <a:t> </a:t>
            </a:r>
            <a:endParaRPr lang="en-US" dirty="0"/>
          </a:p>
          <a:p>
            <a:pPr lvl="1"/>
            <a:r>
              <a:rPr lang="en-US" dirty="0" smtClean="0"/>
              <a:t>Campus Solutions 9.2 </a:t>
            </a:r>
            <a:r>
              <a:rPr lang="en-US" dirty="0"/>
              <a:t>upgrade recently completed, with new navigation and better mobile experience</a:t>
            </a:r>
          </a:p>
          <a:p>
            <a:pPr lvl="1"/>
            <a:r>
              <a:rPr lang="en-US" dirty="0"/>
              <a:t>Enterprise Portal Working Group working to streamline the user experience by bringing CS functionality into My</a:t>
            </a:r>
          </a:p>
          <a:p>
            <a:pPr lvl="1"/>
            <a:r>
              <a:rPr lang="en-US" dirty="0" smtClean="0"/>
              <a:t>The </a:t>
            </a:r>
            <a:r>
              <a:rPr lang="en-US" dirty="0"/>
              <a:t>need for support specific to CS and training was commonly </a:t>
            </a:r>
            <a:r>
              <a:rPr lang="en-US" dirty="0" smtClean="0"/>
              <a:t>mentioned</a:t>
            </a:r>
          </a:p>
          <a:p>
            <a:pPr marL="0" indent="0">
              <a:buNone/>
            </a:pPr>
            <a:r>
              <a:rPr lang="en-US" b="1" dirty="0" smtClean="0"/>
              <a:t>Feedback assigned to: </a:t>
            </a:r>
            <a:r>
              <a:rPr lang="en-US" dirty="0" smtClean="0"/>
              <a:t>Enterprise Portal Working Group</a:t>
            </a:r>
            <a:endParaRPr lang="en-US" dirty="0"/>
          </a:p>
          <a:p>
            <a:pPr lvl="1"/>
            <a:endParaRPr lang="en-US" dirty="0"/>
          </a:p>
        </p:txBody>
      </p:sp>
    </p:spTree>
    <p:extLst>
      <p:ext uri="{BB962C8B-B14F-4D97-AF65-F5344CB8AC3E}">
        <p14:creationId xmlns:p14="http://schemas.microsoft.com/office/powerpoint/2010/main" val="1459180425"/>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Population Analysis"/>
          <p:cNvSpPr>
            <a:spLocks noGrp="1"/>
          </p:cNvSpPr>
          <p:nvPr>
            <p:ph type="title"/>
          </p:nvPr>
        </p:nvSpPr>
        <p:spPr>
          <a:prstGeom prst="rect">
            <a:avLst/>
          </a:prstGeom>
        </p:spPr>
        <p:txBody>
          <a:bodyPr>
            <a:normAutofit/>
          </a:bodyPr>
          <a:lstStyle/>
          <a:p>
            <a:r>
              <a:rPr lang="en-US" dirty="0" smtClean="0"/>
              <a:t>Cherwell/ IT Help</a:t>
            </a:r>
            <a:endParaRPr dirty="0"/>
          </a:p>
        </p:txBody>
      </p:sp>
      <p:sp>
        <p:nvSpPr>
          <p:cNvPr id="170" name="1,075 attempted the survey…"/>
          <p:cNvSpPr>
            <a:spLocks noGrp="1"/>
          </p:cNvSpPr>
          <p:nvPr>
            <p:ph type="body" idx="1"/>
          </p:nvPr>
        </p:nvSpPr>
        <p:spPr>
          <a:xfrm>
            <a:off x="355600" y="2489200"/>
            <a:ext cx="12293600" cy="7374150"/>
          </a:xfrm>
          <a:prstGeom prst="rect">
            <a:avLst/>
          </a:prstGeom>
        </p:spPr>
        <p:txBody>
          <a:bodyPr>
            <a:normAutofit fontScale="55000" lnSpcReduction="20000"/>
          </a:bodyPr>
          <a:lstStyle/>
          <a:p>
            <a:pPr marL="0" lvl="0" indent="0">
              <a:buNone/>
            </a:pPr>
            <a:r>
              <a:rPr lang="en-US" b="1" dirty="0" smtClean="0"/>
              <a:t>What’s Included:  </a:t>
            </a:r>
            <a:r>
              <a:rPr lang="en-US" dirty="0" smtClean="0"/>
              <a:t>comments are primarily concerned with the </a:t>
            </a:r>
            <a:r>
              <a:rPr lang="en-US" dirty="0"/>
              <a:t>IT Help portal, but some Cherwell rich and web client </a:t>
            </a:r>
            <a:r>
              <a:rPr lang="en-US" dirty="0" smtClean="0"/>
              <a:t>comments as </a:t>
            </a:r>
            <a:r>
              <a:rPr lang="en-US" dirty="0"/>
              <a:t>well</a:t>
            </a:r>
          </a:p>
          <a:p>
            <a:pPr marL="0" lvl="0" indent="0">
              <a:buNone/>
            </a:pPr>
            <a:r>
              <a:rPr lang="en-US" b="1" dirty="0" smtClean="0"/>
              <a:t>Sample Responses:  </a:t>
            </a:r>
            <a:endParaRPr lang="en-US" b="1" dirty="0"/>
          </a:p>
          <a:p>
            <a:pPr lvl="1"/>
            <a:r>
              <a:rPr lang="en-US" dirty="0" smtClean="0"/>
              <a:t>The </a:t>
            </a:r>
            <a:r>
              <a:rPr lang="en-US" dirty="0"/>
              <a:t>current IT Help page with the Knowledge Base Articles needs improvement. In the previous version, I had good success when searching for a knowledge base article. In the current version that's not so much the case.</a:t>
            </a:r>
          </a:p>
          <a:p>
            <a:pPr lvl="1"/>
            <a:r>
              <a:rPr lang="en-US" dirty="0"/>
              <a:t>The information in the return "tech tickets" is sometimes vague and unclear as to if or how the issue was resolved.</a:t>
            </a:r>
          </a:p>
          <a:p>
            <a:pPr lvl="1"/>
            <a:r>
              <a:rPr lang="en-US" dirty="0"/>
              <a:t>Searching for KB articles is painful and not user-friendly. And most of the time I cannot find what I am looking for.</a:t>
            </a:r>
          </a:p>
          <a:p>
            <a:pPr lvl="1"/>
            <a:r>
              <a:rPr lang="en-US" dirty="0"/>
              <a:t>I wish the IT support ticket system was more open ended. </a:t>
            </a:r>
            <a:r>
              <a:rPr lang="en-US" dirty="0" err="1"/>
              <a:t>i</a:t>
            </a:r>
            <a:r>
              <a:rPr lang="en-US" dirty="0"/>
              <a:t> find the ticket system confusing in that the choices offered never reflect the issue I am concerned with.</a:t>
            </a:r>
          </a:p>
          <a:p>
            <a:pPr lvl="1"/>
            <a:r>
              <a:rPr lang="en-US" dirty="0"/>
              <a:t>A better self-help experience. I should be able to find instructions and fill out forms easily, but Cherwell is like 90's technology.</a:t>
            </a:r>
          </a:p>
        </p:txBody>
      </p:sp>
    </p:spTree>
    <p:extLst>
      <p:ext uri="{BB962C8B-B14F-4D97-AF65-F5344CB8AC3E}">
        <p14:creationId xmlns:p14="http://schemas.microsoft.com/office/powerpoint/2010/main" val="4221177311"/>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Population Analysis"/>
          <p:cNvSpPr>
            <a:spLocks noGrp="1"/>
          </p:cNvSpPr>
          <p:nvPr>
            <p:ph type="title"/>
          </p:nvPr>
        </p:nvSpPr>
        <p:spPr>
          <a:prstGeom prst="rect">
            <a:avLst/>
          </a:prstGeom>
        </p:spPr>
        <p:txBody>
          <a:bodyPr>
            <a:normAutofit/>
          </a:bodyPr>
          <a:lstStyle/>
          <a:p>
            <a:r>
              <a:rPr lang="en-US" dirty="0" smtClean="0"/>
              <a:t>Cherwell/ IT Help</a:t>
            </a:r>
            <a:endParaRPr dirty="0"/>
          </a:p>
        </p:txBody>
      </p:sp>
      <p:sp>
        <p:nvSpPr>
          <p:cNvPr id="170" name="1,075 attempted the survey…"/>
          <p:cNvSpPr>
            <a:spLocks noGrp="1"/>
          </p:cNvSpPr>
          <p:nvPr>
            <p:ph type="body" idx="1"/>
          </p:nvPr>
        </p:nvSpPr>
        <p:spPr>
          <a:xfrm>
            <a:off x="355600" y="2984500"/>
            <a:ext cx="12293600" cy="6769100"/>
          </a:xfrm>
          <a:prstGeom prst="rect">
            <a:avLst/>
          </a:prstGeom>
        </p:spPr>
        <p:txBody>
          <a:bodyPr>
            <a:normAutofit fontScale="62500" lnSpcReduction="20000"/>
          </a:bodyPr>
          <a:lstStyle/>
          <a:p>
            <a:pPr marL="0" lvl="0" indent="0">
              <a:buNone/>
            </a:pPr>
            <a:r>
              <a:rPr lang="en-US" b="1" dirty="0" smtClean="0"/>
              <a:t>Takeaways:  </a:t>
            </a:r>
            <a:r>
              <a:rPr lang="en-US" dirty="0" smtClean="0"/>
              <a:t> </a:t>
            </a:r>
            <a:endParaRPr lang="en-US" dirty="0"/>
          </a:p>
          <a:p>
            <a:pPr lvl="1"/>
            <a:r>
              <a:rPr lang="en-US" sz="4000" dirty="0"/>
              <a:t>People really care about interface. </a:t>
            </a:r>
            <a:endParaRPr lang="en-US" sz="4000" dirty="0" smtClean="0"/>
          </a:p>
          <a:p>
            <a:pPr lvl="2"/>
            <a:r>
              <a:rPr lang="en-US" sz="4000" dirty="0" smtClean="0"/>
              <a:t>Specific </a:t>
            </a:r>
            <a:r>
              <a:rPr lang="en-US" sz="4000" dirty="0"/>
              <a:t>to IT Help, some customers </a:t>
            </a:r>
            <a:r>
              <a:rPr lang="en-US" sz="4000" dirty="0" smtClean="0"/>
              <a:t>are: having </a:t>
            </a:r>
            <a:r>
              <a:rPr lang="en-US" sz="4000" dirty="0"/>
              <a:t>difficulty in finding the right knowledge </a:t>
            </a:r>
            <a:r>
              <a:rPr lang="en-US" sz="4000" dirty="0" smtClean="0"/>
              <a:t>article, confused </a:t>
            </a:r>
            <a:r>
              <a:rPr lang="en-US" sz="4000" dirty="0"/>
              <a:t>by site navigation, can’t find what they </a:t>
            </a:r>
            <a:r>
              <a:rPr lang="en-US" sz="4000" dirty="0" smtClean="0"/>
              <a:t>want, frustrated </a:t>
            </a:r>
            <a:r>
              <a:rPr lang="en-US" sz="4000" dirty="0"/>
              <a:t>by search results being too </a:t>
            </a:r>
            <a:r>
              <a:rPr lang="en-US" sz="4000" dirty="0" smtClean="0"/>
              <a:t>broad, unhappy </a:t>
            </a:r>
            <a:r>
              <a:rPr lang="en-US" sz="4000" dirty="0"/>
              <a:t>about having to login to see knowledge </a:t>
            </a:r>
            <a:r>
              <a:rPr lang="en-US" sz="4000" dirty="0" smtClean="0"/>
              <a:t>articles, </a:t>
            </a:r>
            <a:r>
              <a:rPr lang="en-US" sz="4000" dirty="0" err="1" smtClean="0"/>
              <a:t>sissing</a:t>
            </a:r>
            <a:r>
              <a:rPr lang="en-US" sz="4000" dirty="0" smtClean="0"/>
              <a:t> </a:t>
            </a:r>
            <a:r>
              <a:rPr lang="en-US" sz="4000" dirty="0"/>
              <a:t>the old TSC web </a:t>
            </a:r>
            <a:r>
              <a:rPr lang="en-US" sz="4000" dirty="0" smtClean="0"/>
              <a:t>site, not </a:t>
            </a:r>
            <a:r>
              <a:rPr lang="en-US" sz="4000" dirty="0"/>
              <a:t>happy about having to fill out details in forms to make a request</a:t>
            </a:r>
          </a:p>
          <a:p>
            <a:pPr lvl="1"/>
            <a:r>
              <a:rPr lang="en-US" sz="4000" dirty="0"/>
              <a:t>There is confusion over routing of tickets to the right IT team – both customers and IT staff reported delays caused by tickets being routed to the wrong team</a:t>
            </a:r>
          </a:p>
          <a:p>
            <a:pPr lvl="1"/>
            <a:r>
              <a:rPr lang="en-US" sz="4000" dirty="0"/>
              <a:t>There is frustration over the variable amount of time it takes to resolve tickets and often the first level team is held responsible</a:t>
            </a:r>
          </a:p>
          <a:p>
            <a:pPr lvl="1"/>
            <a:r>
              <a:rPr lang="en-US" sz="4000" dirty="0"/>
              <a:t>There is a desire for more and easier reporting from Cherwell</a:t>
            </a:r>
          </a:p>
          <a:p>
            <a:pPr lvl="1"/>
            <a:endParaRPr lang="en-US" dirty="0"/>
          </a:p>
        </p:txBody>
      </p:sp>
    </p:spTree>
    <p:extLst>
      <p:ext uri="{BB962C8B-B14F-4D97-AF65-F5344CB8AC3E}">
        <p14:creationId xmlns:p14="http://schemas.microsoft.com/office/powerpoint/2010/main" val="2875109672"/>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Population Analysis"/>
          <p:cNvSpPr>
            <a:spLocks noGrp="1"/>
          </p:cNvSpPr>
          <p:nvPr>
            <p:ph type="title"/>
          </p:nvPr>
        </p:nvSpPr>
        <p:spPr>
          <a:prstGeom prst="rect">
            <a:avLst/>
          </a:prstGeom>
        </p:spPr>
        <p:txBody>
          <a:bodyPr>
            <a:normAutofit/>
          </a:bodyPr>
          <a:lstStyle/>
          <a:p>
            <a:r>
              <a:rPr lang="en-US" dirty="0" smtClean="0"/>
              <a:t>Cherwell/ IT Help</a:t>
            </a:r>
            <a:endParaRPr dirty="0"/>
          </a:p>
        </p:txBody>
      </p:sp>
      <p:sp>
        <p:nvSpPr>
          <p:cNvPr id="170" name="1,075 attempted the survey…"/>
          <p:cNvSpPr>
            <a:spLocks noGrp="1"/>
          </p:cNvSpPr>
          <p:nvPr>
            <p:ph type="body" idx="1"/>
          </p:nvPr>
        </p:nvSpPr>
        <p:spPr>
          <a:prstGeom prst="rect">
            <a:avLst/>
          </a:prstGeom>
        </p:spPr>
        <p:txBody>
          <a:bodyPr>
            <a:normAutofit fontScale="77500" lnSpcReduction="20000"/>
          </a:bodyPr>
          <a:lstStyle/>
          <a:p>
            <a:pPr marL="0" lvl="0" indent="0">
              <a:buNone/>
            </a:pPr>
            <a:r>
              <a:rPr lang="en-US" b="1" dirty="0" smtClean="0"/>
              <a:t>We’re working on it:  </a:t>
            </a:r>
            <a:r>
              <a:rPr lang="en-US" dirty="0" smtClean="0"/>
              <a:t> </a:t>
            </a:r>
            <a:endParaRPr lang="en-US" dirty="0"/>
          </a:p>
          <a:p>
            <a:pPr lvl="1"/>
            <a:r>
              <a:rPr lang="en-US" dirty="0"/>
              <a:t>ITSM Advisory Group began work on this a few months ago, developing a survey that will be released soon to customers who have interacted with the Cherwell system</a:t>
            </a:r>
          </a:p>
          <a:p>
            <a:pPr lvl="1"/>
            <a:r>
              <a:rPr lang="en-US" dirty="0"/>
              <a:t>A CIT session will be held this afternoon to gather IT staff feedback on their experience as Cherwell users</a:t>
            </a:r>
          </a:p>
          <a:p>
            <a:pPr lvl="1"/>
            <a:r>
              <a:rPr lang="en-US" dirty="0" err="1"/>
              <a:t>TechQual</a:t>
            </a:r>
            <a:r>
              <a:rPr lang="en-US" dirty="0"/>
              <a:t> survey results will also play into a larger set of feedback, and used to inform changes made with the upgrade this Fall to Cherwell 9.x as well as development work with the Cherwell API </a:t>
            </a:r>
          </a:p>
          <a:p>
            <a:pPr marL="0" indent="0">
              <a:buNone/>
            </a:pPr>
            <a:r>
              <a:rPr lang="en-US" b="1" dirty="0" smtClean="0"/>
              <a:t>Feedback assigned to: </a:t>
            </a:r>
            <a:r>
              <a:rPr lang="en-US" dirty="0" smtClean="0"/>
              <a:t>ITSM Advisory Group</a:t>
            </a:r>
            <a:endParaRPr lang="en-US" dirty="0"/>
          </a:p>
          <a:p>
            <a:pPr lvl="1"/>
            <a:endParaRPr lang="en-US" dirty="0"/>
          </a:p>
        </p:txBody>
      </p:sp>
    </p:spTree>
    <p:extLst>
      <p:ext uri="{BB962C8B-B14F-4D97-AF65-F5344CB8AC3E}">
        <p14:creationId xmlns:p14="http://schemas.microsoft.com/office/powerpoint/2010/main" val="2744579243"/>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The Survey Instrument (§2)"/>
          <p:cNvSpPr>
            <a:spLocks noGrp="1"/>
          </p:cNvSpPr>
          <p:nvPr>
            <p:ph type="title"/>
          </p:nvPr>
        </p:nvSpPr>
        <p:spPr>
          <a:prstGeom prst="rect">
            <a:avLst/>
          </a:prstGeom>
        </p:spPr>
        <p:txBody>
          <a:bodyPr/>
          <a:lstStyle/>
          <a:p>
            <a:r>
              <a:t>The Survey Instrument (§2)</a:t>
            </a:r>
          </a:p>
        </p:txBody>
      </p:sp>
      <p:sp>
        <p:nvSpPr>
          <p:cNvPr id="144" name="Technology and Collaboration Services Tell us about the quality of Web sites, online services, and technologies for collaboration…"/>
          <p:cNvSpPr>
            <a:spLocks noGrp="1"/>
          </p:cNvSpPr>
          <p:nvPr>
            <p:ph type="body" idx="1"/>
          </p:nvPr>
        </p:nvSpPr>
        <p:spPr>
          <a:prstGeom prst="rect">
            <a:avLst/>
          </a:prstGeom>
        </p:spPr>
        <p:txBody>
          <a:bodyPr/>
          <a:lstStyle/>
          <a:p>
            <a:pPr marL="0" indent="0" defTabSz="397256">
              <a:spcBef>
                <a:spcPts val="2800"/>
              </a:spcBef>
              <a:buSzTx/>
              <a:buNone/>
              <a:defRPr sz="2584"/>
            </a:pPr>
            <a:r>
              <a:rPr b="1"/>
              <a:t>Technology and Collaboration Services</a:t>
            </a:r>
            <a:r>
              <a:t/>
            </a:r>
            <a:br/>
            <a:r>
              <a:rPr i="1"/>
              <a:t>Tell us about the quality of Web sites, online services, and technologies for collaboration</a:t>
            </a:r>
          </a:p>
          <a:p>
            <a:pPr marL="621791" indent="-621791" defTabSz="397256">
              <a:spcBef>
                <a:spcPts val="2800"/>
              </a:spcBef>
              <a:buSzPct val="100000"/>
              <a:buAutoNum type="arabicParenR" startAt="5"/>
              <a:defRPr sz="2584"/>
            </a:pPr>
            <a:r>
              <a:t>Having Web sites and online services that are easy to use.</a:t>
            </a:r>
          </a:p>
          <a:p>
            <a:pPr marL="621791" indent="-621791" defTabSz="397256">
              <a:spcBef>
                <a:spcPts val="2800"/>
              </a:spcBef>
              <a:buSzPct val="100000"/>
              <a:buAutoNum type="arabicParenR" startAt="5"/>
              <a:defRPr sz="2584"/>
            </a:pPr>
            <a:r>
              <a:t>Having online services that enhance the teaching and learning experience.</a:t>
            </a:r>
          </a:p>
          <a:p>
            <a:pPr marL="621791" indent="-621791" defTabSz="397256">
              <a:spcBef>
                <a:spcPts val="2800"/>
              </a:spcBef>
              <a:buSzPct val="100000"/>
              <a:buAutoNum type="arabicParenR" startAt="5"/>
              <a:defRPr sz="2584"/>
            </a:pPr>
            <a:r>
              <a:t>Having technology services that allow me to collaborate effectively with others.</a:t>
            </a:r>
          </a:p>
          <a:p>
            <a:pPr marL="621791" indent="-621791" defTabSz="397256">
              <a:spcBef>
                <a:spcPts val="2800"/>
              </a:spcBef>
              <a:buSzPct val="100000"/>
              <a:buAutoNum type="arabicParenR" startAt="5"/>
              <a:defRPr sz="2584"/>
            </a:pPr>
            <a:r>
              <a:t>Having systems that provide timely access to data that informs decision-making.</a:t>
            </a:r>
          </a:p>
          <a:p>
            <a:pPr marL="621791" indent="-621791" defTabSz="397256">
              <a:spcBef>
                <a:spcPts val="2800"/>
              </a:spcBef>
              <a:buSzPct val="100000"/>
              <a:buAutoNum type="arabicParenR" startAt="5"/>
              <a:defRPr sz="2584"/>
            </a:pPr>
            <a:r>
              <a:t>The availability of classrooms or meeting spaces with technology that enhances the teaching and learning experience.</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Population Analysis"/>
          <p:cNvSpPr>
            <a:spLocks noGrp="1"/>
          </p:cNvSpPr>
          <p:nvPr>
            <p:ph type="title"/>
          </p:nvPr>
        </p:nvSpPr>
        <p:spPr>
          <a:prstGeom prst="rect">
            <a:avLst/>
          </a:prstGeom>
        </p:spPr>
        <p:txBody>
          <a:bodyPr>
            <a:normAutofit/>
          </a:bodyPr>
          <a:lstStyle/>
          <a:p>
            <a:r>
              <a:rPr lang="en-US" dirty="0" err="1" smtClean="0"/>
              <a:t>Cognos</a:t>
            </a:r>
            <a:r>
              <a:rPr lang="en-US" dirty="0" smtClean="0"/>
              <a:t>/Business Intelligence</a:t>
            </a:r>
            <a:endParaRPr dirty="0"/>
          </a:p>
        </p:txBody>
      </p:sp>
      <p:sp>
        <p:nvSpPr>
          <p:cNvPr id="170" name="1,075 attempted the survey…"/>
          <p:cNvSpPr>
            <a:spLocks noGrp="1"/>
          </p:cNvSpPr>
          <p:nvPr>
            <p:ph type="body" idx="1"/>
          </p:nvPr>
        </p:nvSpPr>
        <p:spPr>
          <a:xfrm>
            <a:off x="355600" y="2779784"/>
            <a:ext cx="12293600" cy="6973816"/>
          </a:xfrm>
          <a:prstGeom prst="rect">
            <a:avLst/>
          </a:prstGeom>
        </p:spPr>
        <p:txBody>
          <a:bodyPr>
            <a:normAutofit fontScale="62500" lnSpcReduction="20000"/>
          </a:bodyPr>
          <a:lstStyle/>
          <a:p>
            <a:pPr marL="0" indent="0">
              <a:buNone/>
            </a:pPr>
            <a:r>
              <a:rPr lang="en-US" b="1" dirty="0" smtClean="0"/>
              <a:t>What’s Included:  </a:t>
            </a:r>
            <a:r>
              <a:rPr lang="en-US" dirty="0" smtClean="0"/>
              <a:t>comments regarding </a:t>
            </a:r>
            <a:r>
              <a:rPr lang="en-US" dirty="0" err="1"/>
              <a:t>Cognos</a:t>
            </a:r>
            <a:r>
              <a:rPr lang="en-US" dirty="0"/>
              <a:t> and </a:t>
            </a:r>
            <a:r>
              <a:rPr lang="en-US" dirty="0" err="1"/>
              <a:t>Cognos</a:t>
            </a:r>
            <a:r>
              <a:rPr lang="en-US" dirty="0"/>
              <a:t> reporting, business intelligence data </a:t>
            </a:r>
            <a:r>
              <a:rPr lang="en-US" dirty="0" smtClean="0"/>
              <a:t>needs</a:t>
            </a:r>
            <a:endParaRPr lang="en-US" dirty="0"/>
          </a:p>
          <a:p>
            <a:pPr marL="0" lvl="0" indent="0">
              <a:buNone/>
            </a:pPr>
            <a:r>
              <a:rPr lang="en-US" b="1" dirty="0" smtClean="0"/>
              <a:t>Sample Responses:  </a:t>
            </a:r>
            <a:endParaRPr lang="en-US" b="1" dirty="0"/>
          </a:p>
          <a:p>
            <a:pPr lvl="1"/>
            <a:r>
              <a:rPr lang="en-US" dirty="0"/>
              <a:t>Access to data about students and about foundation accounts only got worse over time, new systems are complicated and require repeated inputs of the same data, and always provide too much information.</a:t>
            </a:r>
          </a:p>
          <a:p>
            <a:pPr lvl="1"/>
            <a:r>
              <a:rPr lang="en-US" dirty="0"/>
              <a:t>ISU is way far behind when it comes to this technology</a:t>
            </a:r>
          </a:p>
          <a:p>
            <a:pPr lvl="1"/>
            <a:r>
              <a:rPr lang="en-US" dirty="0" err="1"/>
              <a:t>Cognos</a:t>
            </a:r>
            <a:r>
              <a:rPr lang="en-US" dirty="0"/>
              <a:t> is a bear to extract data from Campus Solutions. Every time I run a query, I feel like I need to vet it for accuracy.</a:t>
            </a:r>
          </a:p>
          <a:p>
            <a:pPr lvl="1"/>
            <a:r>
              <a:rPr lang="en-US" dirty="0"/>
              <a:t>Right now we are in a data vacuum, which means a lot of people are making, at best, educated guesses.</a:t>
            </a:r>
          </a:p>
          <a:p>
            <a:pPr lvl="1"/>
            <a:r>
              <a:rPr lang="en-US" dirty="0"/>
              <a:t>Getting access to data has been an issue since the new SIS implementation.</a:t>
            </a:r>
          </a:p>
        </p:txBody>
      </p:sp>
    </p:spTree>
    <p:extLst>
      <p:ext uri="{BB962C8B-B14F-4D97-AF65-F5344CB8AC3E}">
        <p14:creationId xmlns:p14="http://schemas.microsoft.com/office/powerpoint/2010/main" val="1826089068"/>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Population Analysis"/>
          <p:cNvSpPr>
            <a:spLocks noGrp="1"/>
          </p:cNvSpPr>
          <p:nvPr>
            <p:ph type="title"/>
          </p:nvPr>
        </p:nvSpPr>
        <p:spPr>
          <a:prstGeom prst="rect">
            <a:avLst/>
          </a:prstGeom>
        </p:spPr>
        <p:txBody>
          <a:bodyPr>
            <a:normAutofit/>
          </a:bodyPr>
          <a:lstStyle/>
          <a:p>
            <a:r>
              <a:rPr lang="en-US" dirty="0" err="1" smtClean="0"/>
              <a:t>Cognos</a:t>
            </a:r>
            <a:r>
              <a:rPr lang="en-US" dirty="0" smtClean="0"/>
              <a:t>/Business Intelligence</a:t>
            </a:r>
            <a:endParaRPr dirty="0"/>
          </a:p>
        </p:txBody>
      </p:sp>
      <p:sp>
        <p:nvSpPr>
          <p:cNvPr id="170" name="1,075 attempted the survey…"/>
          <p:cNvSpPr>
            <a:spLocks noGrp="1"/>
          </p:cNvSpPr>
          <p:nvPr>
            <p:ph type="body" idx="1"/>
          </p:nvPr>
        </p:nvSpPr>
        <p:spPr>
          <a:prstGeom prst="rect">
            <a:avLst/>
          </a:prstGeom>
        </p:spPr>
        <p:txBody>
          <a:bodyPr>
            <a:normAutofit/>
          </a:bodyPr>
          <a:lstStyle/>
          <a:p>
            <a:pPr marL="0" lvl="0" indent="0">
              <a:buNone/>
            </a:pPr>
            <a:r>
              <a:rPr lang="en-US" b="1" dirty="0" smtClean="0"/>
              <a:t>Takeaways:  </a:t>
            </a:r>
            <a:r>
              <a:rPr lang="en-US" dirty="0" smtClean="0"/>
              <a:t> </a:t>
            </a:r>
            <a:endParaRPr lang="en-US" dirty="0"/>
          </a:p>
          <a:p>
            <a:pPr lvl="1"/>
            <a:r>
              <a:rPr lang="en-US" dirty="0"/>
              <a:t>There is a fair amount of impatience for access to data/reporting for various areas of campus</a:t>
            </a:r>
          </a:p>
          <a:p>
            <a:pPr lvl="1"/>
            <a:r>
              <a:rPr lang="en-US" dirty="0"/>
              <a:t>The data provided from the system does not appear to be fully trusted</a:t>
            </a:r>
          </a:p>
          <a:p>
            <a:pPr lvl="1"/>
            <a:r>
              <a:rPr lang="en-US" dirty="0"/>
              <a:t>Expectations for access to data remain high</a:t>
            </a:r>
          </a:p>
          <a:p>
            <a:pPr lvl="1"/>
            <a:endParaRPr lang="en-US" dirty="0"/>
          </a:p>
        </p:txBody>
      </p:sp>
    </p:spTree>
    <p:extLst>
      <p:ext uri="{BB962C8B-B14F-4D97-AF65-F5344CB8AC3E}">
        <p14:creationId xmlns:p14="http://schemas.microsoft.com/office/powerpoint/2010/main" val="2083985983"/>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Population Analysis"/>
          <p:cNvSpPr>
            <a:spLocks noGrp="1"/>
          </p:cNvSpPr>
          <p:nvPr>
            <p:ph type="title"/>
          </p:nvPr>
        </p:nvSpPr>
        <p:spPr>
          <a:prstGeom prst="rect">
            <a:avLst/>
          </a:prstGeom>
        </p:spPr>
        <p:txBody>
          <a:bodyPr>
            <a:normAutofit/>
          </a:bodyPr>
          <a:lstStyle/>
          <a:p>
            <a:r>
              <a:rPr lang="en-US" dirty="0" err="1" smtClean="0"/>
              <a:t>Cognos</a:t>
            </a:r>
            <a:r>
              <a:rPr lang="en-US" dirty="0" smtClean="0"/>
              <a:t>/Business Intelligence</a:t>
            </a:r>
            <a:endParaRPr dirty="0"/>
          </a:p>
        </p:txBody>
      </p:sp>
      <p:sp>
        <p:nvSpPr>
          <p:cNvPr id="170" name="1,075 attempted the survey…"/>
          <p:cNvSpPr>
            <a:spLocks noGrp="1"/>
          </p:cNvSpPr>
          <p:nvPr>
            <p:ph type="body" idx="1"/>
          </p:nvPr>
        </p:nvSpPr>
        <p:spPr>
          <a:prstGeom prst="rect">
            <a:avLst/>
          </a:prstGeom>
        </p:spPr>
        <p:txBody>
          <a:bodyPr>
            <a:normAutofit/>
          </a:bodyPr>
          <a:lstStyle/>
          <a:p>
            <a:pPr marL="0" lvl="0" indent="0">
              <a:buNone/>
            </a:pPr>
            <a:r>
              <a:rPr lang="en-US" b="1" dirty="0" smtClean="0"/>
              <a:t>We’re working on it:  </a:t>
            </a:r>
            <a:r>
              <a:rPr lang="en-US" dirty="0" smtClean="0"/>
              <a:t> </a:t>
            </a:r>
            <a:endParaRPr lang="en-US" dirty="0"/>
          </a:p>
          <a:p>
            <a:pPr lvl="1"/>
            <a:r>
              <a:rPr lang="en-US" dirty="0"/>
              <a:t>The Enterprise Data and Analytics (EDA) team continues to work through a backlog of requests, creating new reports for different areas of campus, as well as providing training</a:t>
            </a:r>
          </a:p>
          <a:p>
            <a:pPr marL="0" indent="0">
              <a:buNone/>
            </a:pPr>
            <a:r>
              <a:rPr lang="en-US" b="1" dirty="0" smtClean="0"/>
              <a:t>Feedback assigned to: </a:t>
            </a:r>
            <a:r>
              <a:rPr lang="en-US" dirty="0" smtClean="0"/>
              <a:t>Enterprise Data and Analytics</a:t>
            </a:r>
            <a:endParaRPr lang="en-US" dirty="0"/>
          </a:p>
          <a:p>
            <a:pPr lvl="1"/>
            <a:endParaRPr lang="en-US" dirty="0"/>
          </a:p>
        </p:txBody>
      </p:sp>
    </p:spTree>
    <p:extLst>
      <p:ext uri="{BB962C8B-B14F-4D97-AF65-F5344CB8AC3E}">
        <p14:creationId xmlns:p14="http://schemas.microsoft.com/office/powerpoint/2010/main" val="3006791312"/>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Population Analysis"/>
          <p:cNvSpPr>
            <a:spLocks noGrp="1"/>
          </p:cNvSpPr>
          <p:nvPr>
            <p:ph type="title"/>
          </p:nvPr>
        </p:nvSpPr>
        <p:spPr>
          <a:prstGeom prst="rect">
            <a:avLst/>
          </a:prstGeom>
        </p:spPr>
        <p:txBody>
          <a:bodyPr>
            <a:normAutofit/>
          </a:bodyPr>
          <a:lstStyle/>
          <a:p>
            <a:r>
              <a:rPr lang="en-US" dirty="0" err="1" smtClean="0"/>
              <a:t>ReggieNet</a:t>
            </a:r>
            <a:endParaRPr dirty="0"/>
          </a:p>
        </p:txBody>
      </p:sp>
      <p:sp>
        <p:nvSpPr>
          <p:cNvPr id="170" name="1,075 attempted the survey…"/>
          <p:cNvSpPr>
            <a:spLocks noGrp="1"/>
          </p:cNvSpPr>
          <p:nvPr>
            <p:ph type="body" idx="1"/>
          </p:nvPr>
        </p:nvSpPr>
        <p:spPr>
          <a:xfrm>
            <a:off x="355600" y="2489200"/>
            <a:ext cx="12293600" cy="7264400"/>
          </a:xfrm>
          <a:prstGeom prst="rect">
            <a:avLst/>
          </a:prstGeom>
        </p:spPr>
        <p:txBody>
          <a:bodyPr>
            <a:normAutofit fontScale="62500" lnSpcReduction="20000"/>
          </a:bodyPr>
          <a:lstStyle/>
          <a:p>
            <a:pPr marL="0" indent="0">
              <a:buNone/>
            </a:pPr>
            <a:r>
              <a:rPr lang="en-US" b="1" dirty="0" smtClean="0"/>
              <a:t>What’s Included:  </a:t>
            </a:r>
            <a:r>
              <a:rPr lang="en-US" dirty="0" smtClean="0"/>
              <a:t>comments regarding </a:t>
            </a:r>
            <a:r>
              <a:rPr lang="en-US" dirty="0" err="1" smtClean="0"/>
              <a:t>ReggieNet</a:t>
            </a:r>
            <a:r>
              <a:rPr lang="en-US" dirty="0" smtClean="0"/>
              <a:t> and online learning</a:t>
            </a:r>
            <a:endParaRPr lang="en-US" dirty="0"/>
          </a:p>
          <a:p>
            <a:pPr marL="0" lvl="0" indent="0">
              <a:buNone/>
            </a:pPr>
            <a:r>
              <a:rPr lang="en-US" b="1" dirty="0" smtClean="0"/>
              <a:t>Sample Responses:  </a:t>
            </a:r>
            <a:endParaRPr lang="en-US" b="1" dirty="0"/>
          </a:p>
          <a:p>
            <a:pPr lvl="1"/>
            <a:r>
              <a:rPr lang="en-US" dirty="0" err="1"/>
              <a:t>Reggienet</a:t>
            </a:r>
            <a:r>
              <a:rPr lang="en-US" dirty="0"/>
              <a:t> has gotten more issue ridden as I've progressed through my undergrad.</a:t>
            </a:r>
          </a:p>
          <a:p>
            <a:pPr lvl="1"/>
            <a:r>
              <a:rPr lang="en-US" dirty="0" err="1"/>
              <a:t>ReggieNet's</a:t>
            </a:r>
            <a:r>
              <a:rPr lang="en-US" dirty="0"/>
              <a:t> gradebook is quite limited - especially regarding assigning extra credit on graded assignments</a:t>
            </a:r>
          </a:p>
          <a:p>
            <a:pPr lvl="1"/>
            <a:r>
              <a:rPr lang="en-US" dirty="0" err="1"/>
              <a:t>ReggieNet</a:t>
            </a:r>
            <a:r>
              <a:rPr lang="en-US" dirty="0"/>
              <a:t> needs to be more stable and user friendly.</a:t>
            </a:r>
          </a:p>
          <a:p>
            <a:pPr lvl="1"/>
            <a:r>
              <a:rPr lang="en-US" dirty="0"/>
              <a:t>There are features that should be improved in the platform. For example: Tests and Quizzes--After grading one quiz and updated all grades, you are pushed back to the creation page, not the published page. Many of the features require multiple clicks to work through the submission process.</a:t>
            </a:r>
          </a:p>
          <a:p>
            <a:pPr lvl="1"/>
            <a:r>
              <a:rPr lang="en-US" dirty="0" err="1"/>
              <a:t>Reggienet</a:t>
            </a:r>
            <a:r>
              <a:rPr lang="en-US" dirty="0"/>
              <a:t> should not randomly go down. This has gotten much better, but it is still a frequent issue.</a:t>
            </a:r>
          </a:p>
        </p:txBody>
      </p:sp>
    </p:spTree>
    <p:extLst>
      <p:ext uri="{BB962C8B-B14F-4D97-AF65-F5344CB8AC3E}">
        <p14:creationId xmlns:p14="http://schemas.microsoft.com/office/powerpoint/2010/main" val="1390013134"/>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Population Analysis"/>
          <p:cNvSpPr>
            <a:spLocks noGrp="1"/>
          </p:cNvSpPr>
          <p:nvPr>
            <p:ph type="title"/>
          </p:nvPr>
        </p:nvSpPr>
        <p:spPr>
          <a:prstGeom prst="rect">
            <a:avLst/>
          </a:prstGeom>
        </p:spPr>
        <p:txBody>
          <a:bodyPr>
            <a:normAutofit/>
          </a:bodyPr>
          <a:lstStyle/>
          <a:p>
            <a:r>
              <a:rPr lang="en-US" dirty="0" err="1" smtClean="0"/>
              <a:t>ReggieNet</a:t>
            </a:r>
            <a:endParaRPr dirty="0"/>
          </a:p>
        </p:txBody>
      </p:sp>
      <p:sp>
        <p:nvSpPr>
          <p:cNvPr id="170" name="1,075 attempted the survey…"/>
          <p:cNvSpPr>
            <a:spLocks noGrp="1"/>
          </p:cNvSpPr>
          <p:nvPr>
            <p:ph type="body" idx="1"/>
          </p:nvPr>
        </p:nvSpPr>
        <p:spPr>
          <a:xfrm>
            <a:off x="355600" y="2984500"/>
            <a:ext cx="12293600" cy="6769100"/>
          </a:xfrm>
          <a:prstGeom prst="rect">
            <a:avLst/>
          </a:prstGeom>
        </p:spPr>
        <p:txBody>
          <a:bodyPr>
            <a:normAutofit fontScale="62500" lnSpcReduction="20000"/>
          </a:bodyPr>
          <a:lstStyle/>
          <a:p>
            <a:pPr marL="0" lvl="0" indent="0">
              <a:buNone/>
            </a:pPr>
            <a:r>
              <a:rPr lang="en-US" b="1" dirty="0" smtClean="0"/>
              <a:t>Takeaways:  </a:t>
            </a:r>
            <a:r>
              <a:rPr lang="en-US" dirty="0" smtClean="0"/>
              <a:t> </a:t>
            </a:r>
            <a:endParaRPr lang="en-US" dirty="0"/>
          </a:p>
          <a:p>
            <a:pPr lvl="1"/>
            <a:r>
              <a:rPr lang="en-US" dirty="0"/>
              <a:t>People really care about interface</a:t>
            </a:r>
          </a:p>
          <a:p>
            <a:pPr lvl="1"/>
            <a:r>
              <a:rPr lang="en-US" dirty="0"/>
              <a:t>There is a widespread and persistent belief that </a:t>
            </a:r>
            <a:r>
              <a:rPr lang="en-US" dirty="0" err="1"/>
              <a:t>ReggieNet</a:t>
            </a:r>
            <a:r>
              <a:rPr lang="en-US" dirty="0"/>
              <a:t> is “down all the time”</a:t>
            </a:r>
          </a:p>
          <a:p>
            <a:pPr lvl="1"/>
            <a:r>
              <a:rPr lang="en-US" dirty="0"/>
              <a:t>The timing of the most recent </a:t>
            </a:r>
            <a:r>
              <a:rPr lang="en-US" dirty="0" err="1"/>
              <a:t>ReggieNet</a:t>
            </a:r>
            <a:r>
              <a:rPr lang="en-US" dirty="0"/>
              <a:t> upgrade (over Spring Break) caused a number of comments</a:t>
            </a:r>
          </a:p>
          <a:p>
            <a:pPr lvl="1"/>
            <a:r>
              <a:rPr lang="en-US" dirty="0"/>
              <a:t>Many comments expressed the expectation that </a:t>
            </a:r>
            <a:r>
              <a:rPr lang="en-US" dirty="0" err="1"/>
              <a:t>ReggieNet</a:t>
            </a:r>
            <a:r>
              <a:rPr lang="en-US" dirty="0"/>
              <a:t> and Faculty/Student Center in Campus Solutions should be tightly integrated</a:t>
            </a:r>
          </a:p>
          <a:p>
            <a:pPr lvl="1"/>
            <a:r>
              <a:rPr lang="en-US" dirty="0"/>
              <a:t>Switching to Blackboard was frequently mentioned, along with general disdain for an open source tool and a belief that </a:t>
            </a:r>
            <a:r>
              <a:rPr lang="en-US" dirty="0" err="1"/>
              <a:t>ReggieNet</a:t>
            </a:r>
            <a:r>
              <a:rPr lang="en-US" dirty="0"/>
              <a:t> is unsupported</a:t>
            </a:r>
          </a:p>
          <a:p>
            <a:pPr lvl="1"/>
            <a:r>
              <a:rPr lang="en-US" dirty="0"/>
              <a:t>There is a very low threshold of acceptance among users for changes in </a:t>
            </a:r>
            <a:r>
              <a:rPr lang="en-US" dirty="0" err="1"/>
              <a:t>ReggieNet</a:t>
            </a:r>
            <a:endParaRPr lang="en-US" dirty="0"/>
          </a:p>
          <a:p>
            <a:pPr lvl="1"/>
            <a:endParaRPr lang="en-US" dirty="0"/>
          </a:p>
        </p:txBody>
      </p:sp>
    </p:spTree>
    <p:extLst>
      <p:ext uri="{BB962C8B-B14F-4D97-AF65-F5344CB8AC3E}">
        <p14:creationId xmlns:p14="http://schemas.microsoft.com/office/powerpoint/2010/main" val="475664901"/>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Population Analysis"/>
          <p:cNvSpPr>
            <a:spLocks noGrp="1"/>
          </p:cNvSpPr>
          <p:nvPr>
            <p:ph type="title"/>
          </p:nvPr>
        </p:nvSpPr>
        <p:spPr>
          <a:prstGeom prst="rect">
            <a:avLst/>
          </a:prstGeom>
        </p:spPr>
        <p:txBody>
          <a:bodyPr>
            <a:normAutofit/>
          </a:bodyPr>
          <a:lstStyle/>
          <a:p>
            <a:r>
              <a:rPr lang="en-US" dirty="0" err="1" smtClean="0"/>
              <a:t>ReggieNet</a:t>
            </a:r>
            <a:endParaRPr dirty="0"/>
          </a:p>
        </p:txBody>
      </p:sp>
      <p:sp>
        <p:nvSpPr>
          <p:cNvPr id="170" name="1,075 attempted the survey…"/>
          <p:cNvSpPr>
            <a:spLocks noGrp="1"/>
          </p:cNvSpPr>
          <p:nvPr>
            <p:ph type="body" idx="1"/>
          </p:nvPr>
        </p:nvSpPr>
        <p:spPr>
          <a:prstGeom prst="rect">
            <a:avLst/>
          </a:prstGeom>
        </p:spPr>
        <p:txBody>
          <a:bodyPr>
            <a:normAutofit/>
          </a:bodyPr>
          <a:lstStyle/>
          <a:p>
            <a:pPr marL="0" lvl="0" indent="0">
              <a:buNone/>
            </a:pPr>
            <a:r>
              <a:rPr lang="en-US" b="1" dirty="0" smtClean="0"/>
              <a:t>We’re working on it:  </a:t>
            </a:r>
            <a:r>
              <a:rPr lang="en-US" dirty="0" smtClean="0"/>
              <a:t> </a:t>
            </a:r>
            <a:endParaRPr lang="en-US" dirty="0"/>
          </a:p>
          <a:p>
            <a:pPr lvl="1"/>
            <a:endParaRPr lang="en-US" dirty="0"/>
          </a:p>
          <a:p>
            <a:pPr marL="0" indent="0">
              <a:buNone/>
            </a:pPr>
            <a:r>
              <a:rPr lang="en-US" b="1" dirty="0" smtClean="0"/>
              <a:t>Feedback assigned to: </a:t>
            </a:r>
            <a:r>
              <a:rPr lang="en-US" dirty="0" smtClean="0"/>
              <a:t>Teaching &amp; Learning group (not yet formed)</a:t>
            </a:r>
          </a:p>
          <a:p>
            <a:pPr marL="0" indent="0">
              <a:buNone/>
            </a:pPr>
            <a:endParaRPr lang="en-US" dirty="0"/>
          </a:p>
          <a:p>
            <a:pPr lvl="1"/>
            <a:endParaRPr lang="en-US" dirty="0"/>
          </a:p>
        </p:txBody>
      </p:sp>
    </p:spTree>
    <p:extLst>
      <p:ext uri="{BB962C8B-B14F-4D97-AF65-F5344CB8AC3E}">
        <p14:creationId xmlns:p14="http://schemas.microsoft.com/office/powerpoint/2010/main" val="1982628472"/>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Population Analysis"/>
          <p:cNvSpPr>
            <a:spLocks noGrp="1"/>
          </p:cNvSpPr>
          <p:nvPr>
            <p:ph type="title"/>
          </p:nvPr>
        </p:nvSpPr>
        <p:spPr>
          <a:prstGeom prst="rect">
            <a:avLst/>
          </a:prstGeom>
        </p:spPr>
        <p:txBody>
          <a:bodyPr>
            <a:normAutofit/>
          </a:bodyPr>
          <a:lstStyle/>
          <a:p>
            <a:r>
              <a:rPr lang="en-US" dirty="0" smtClean="0"/>
              <a:t>Network, </a:t>
            </a:r>
            <a:r>
              <a:rPr lang="en-US" dirty="0" err="1" smtClean="0"/>
              <a:t>Wifi</a:t>
            </a:r>
            <a:r>
              <a:rPr lang="en-US" dirty="0" smtClean="0"/>
              <a:t> and Cellular</a:t>
            </a:r>
            <a:endParaRPr dirty="0"/>
          </a:p>
        </p:txBody>
      </p:sp>
      <p:sp>
        <p:nvSpPr>
          <p:cNvPr id="170" name="1,075 attempted the survey…"/>
          <p:cNvSpPr>
            <a:spLocks noGrp="1"/>
          </p:cNvSpPr>
          <p:nvPr>
            <p:ph type="body" idx="1"/>
          </p:nvPr>
        </p:nvSpPr>
        <p:spPr>
          <a:xfrm>
            <a:off x="355600" y="2711544"/>
            <a:ext cx="12293600" cy="7042055"/>
          </a:xfrm>
          <a:prstGeom prst="rect">
            <a:avLst/>
          </a:prstGeom>
        </p:spPr>
        <p:txBody>
          <a:bodyPr>
            <a:normAutofit fontScale="55000" lnSpcReduction="20000"/>
          </a:bodyPr>
          <a:lstStyle/>
          <a:p>
            <a:pPr marL="0" indent="0">
              <a:buNone/>
            </a:pPr>
            <a:r>
              <a:rPr lang="en-US" b="1" dirty="0" smtClean="0"/>
              <a:t>What’s Included:  </a:t>
            </a:r>
            <a:r>
              <a:rPr lang="en-US" dirty="0"/>
              <a:t>all network connectivity, including wired and wireless, cellular is also included here as it is conflated with </a:t>
            </a:r>
            <a:r>
              <a:rPr lang="en-US" dirty="0" err="1" smtClean="0"/>
              <a:t>Wifi</a:t>
            </a:r>
            <a:endParaRPr lang="en-US" dirty="0" smtClean="0"/>
          </a:p>
          <a:p>
            <a:pPr marL="0" indent="0">
              <a:buNone/>
            </a:pPr>
            <a:r>
              <a:rPr lang="en-US" b="1" dirty="0" smtClean="0"/>
              <a:t>Sample Responses:  </a:t>
            </a:r>
            <a:endParaRPr lang="en-US" b="1" dirty="0"/>
          </a:p>
          <a:p>
            <a:pPr lvl="1"/>
            <a:r>
              <a:rPr lang="en-US" dirty="0"/>
              <a:t>Obviously NO internet service is 100% reliable every day, but it does seem as if there are times when ISU's service is down more than I experience at home or around town.</a:t>
            </a:r>
          </a:p>
          <a:p>
            <a:pPr lvl="1"/>
            <a:r>
              <a:rPr lang="en-US" dirty="0"/>
              <a:t>I don't know very much about how networking works but I know that there should be absolutely no issues what so ever with internet speeds and </a:t>
            </a:r>
            <a:r>
              <a:rPr lang="en-US" dirty="0" err="1"/>
              <a:t>wifi</a:t>
            </a:r>
            <a:r>
              <a:rPr lang="en-US" dirty="0"/>
              <a:t> coverage when it is so vital to the success of students.</a:t>
            </a:r>
          </a:p>
          <a:p>
            <a:pPr lvl="1"/>
            <a:r>
              <a:rPr lang="en-US" dirty="0"/>
              <a:t>Lots of gaps within buildings and across campus.</a:t>
            </a:r>
          </a:p>
          <a:p>
            <a:pPr lvl="1"/>
            <a:r>
              <a:rPr lang="en-US" dirty="0"/>
              <a:t>Needs to be improved, sometimes it will say I am on the WIFI and then not work or switch to my cellular data which I do not like and wish did not happen.</a:t>
            </a:r>
          </a:p>
          <a:p>
            <a:pPr lvl="1"/>
            <a:r>
              <a:rPr lang="en-US" dirty="0"/>
              <a:t>I am shocked to find spots with no/few bars on campus. I could understand if this was 2000--but not in 2017.</a:t>
            </a:r>
          </a:p>
        </p:txBody>
      </p:sp>
    </p:spTree>
    <p:extLst>
      <p:ext uri="{BB962C8B-B14F-4D97-AF65-F5344CB8AC3E}">
        <p14:creationId xmlns:p14="http://schemas.microsoft.com/office/powerpoint/2010/main" val="2947428277"/>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Population Analysis"/>
          <p:cNvSpPr>
            <a:spLocks noGrp="1"/>
          </p:cNvSpPr>
          <p:nvPr>
            <p:ph type="title"/>
          </p:nvPr>
        </p:nvSpPr>
        <p:spPr>
          <a:prstGeom prst="rect">
            <a:avLst/>
          </a:prstGeom>
        </p:spPr>
        <p:txBody>
          <a:bodyPr>
            <a:normAutofit/>
          </a:bodyPr>
          <a:lstStyle/>
          <a:p>
            <a:r>
              <a:rPr lang="en-US" dirty="0" smtClean="0"/>
              <a:t>Network, </a:t>
            </a:r>
            <a:r>
              <a:rPr lang="en-US" dirty="0" err="1" smtClean="0"/>
              <a:t>Wifi</a:t>
            </a:r>
            <a:r>
              <a:rPr lang="en-US" dirty="0" smtClean="0"/>
              <a:t> and Cellular</a:t>
            </a:r>
            <a:endParaRPr dirty="0"/>
          </a:p>
        </p:txBody>
      </p:sp>
      <p:sp>
        <p:nvSpPr>
          <p:cNvPr id="170" name="1,075 attempted the survey…"/>
          <p:cNvSpPr>
            <a:spLocks noGrp="1"/>
          </p:cNvSpPr>
          <p:nvPr>
            <p:ph type="body" idx="1"/>
          </p:nvPr>
        </p:nvSpPr>
        <p:spPr>
          <a:xfrm>
            <a:off x="355600" y="3157562"/>
            <a:ext cx="12293600" cy="6324600"/>
          </a:xfrm>
          <a:prstGeom prst="rect">
            <a:avLst/>
          </a:prstGeom>
        </p:spPr>
        <p:txBody>
          <a:bodyPr>
            <a:normAutofit fontScale="77500" lnSpcReduction="20000"/>
          </a:bodyPr>
          <a:lstStyle/>
          <a:p>
            <a:pPr marL="0" lvl="0" indent="0">
              <a:buNone/>
            </a:pPr>
            <a:r>
              <a:rPr lang="en-US" b="1" dirty="0" smtClean="0"/>
              <a:t>Takeaways:  </a:t>
            </a:r>
            <a:r>
              <a:rPr lang="en-US" dirty="0" smtClean="0"/>
              <a:t> </a:t>
            </a:r>
            <a:endParaRPr lang="en-US" dirty="0"/>
          </a:p>
          <a:p>
            <a:pPr lvl="1"/>
            <a:r>
              <a:rPr lang="en-US" dirty="0"/>
              <a:t>People really care about </a:t>
            </a:r>
            <a:r>
              <a:rPr lang="en-US" dirty="0" err="1" smtClean="0"/>
              <a:t>Wifi</a:t>
            </a:r>
            <a:endParaRPr lang="en-US" dirty="0"/>
          </a:p>
          <a:p>
            <a:pPr lvl="1"/>
            <a:r>
              <a:rPr lang="en-US" dirty="0" err="1"/>
              <a:t>Wifi</a:t>
            </a:r>
            <a:r>
              <a:rPr lang="en-US" dirty="0"/>
              <a:t> is of ultimate importance when it comes to network connectivity</a:t>
            </a:r>
          </a:p>
          <a:p>
            <a:pPr lvl="1"/>
            <a:r>
              <a:rPr lang="en-US" dirty="0"/>
              <a:t>Expectations for network connectivity have risen to the point where any area that lacks coverage or good speed is unacceptable</a:t>
            </a:r>
          </a:p>
          <a:p>
            <a:pPr lvl="1"/>
            <a:r>
              <a:rPr lang="en-US" dirty="0"/>
              <a:t>There are very few network outages, and yet many reports of wireless being unavailable persist</a:t>
            </a:r>
          </a:p>
          <a:p>
            <a:pPr lvl="1"/>
            <a:r>
              <a:rPr lang="en-US" dirty="0"/>
              <a:t>Although ISU can’t control cellular service, this is not well understood and IT is held responsible for lack of cellular coverage </a:t>
            </a:r>
          </a:p>
          <a:p>
            <a:pPr lvl="1"/>
            <a:endParaRPr lang="en-US" dirty="0"/>
          </a:p>
        </p:txBody>
      </p:sp>
    </p:spTree>
    <p:extLst>
      <p:ext uri="{BB962C8B-B14F-4D97-AF65-F5344CB8AC3E}">
        <p14:creationId xmlns:p14="http://schemas.microsoft.com/office/powerpoint/2010/main" val="2525816449"/>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Population Analysis"/>
          <p:cNvSpPr>
            <a:spLocks noGrp="1"/>
          </p:cNvSpPr>
          <p:nvPr>
            <p:ph type="title"/>
          </p:nvPr>
        </p:nvSpPr>
        <p:spPr>
          <a:prstGeom prst="rect">
            <a:avLst/>
          </a:prstGeom>
        </p:spPr>
        <p:txBody>
          <a:bodyPr>
            <a:normAutofit/>
          </a:bodyPr>
          <a:lstStyle/>
          <a:p>
            <a:r>
              <a:rPr lang="en-US" dirty="0" smtClean="0"/>
              <a:t>Network, </a:t>
            </a:r>
            <a:r>
              <a:rPr lang="en-US" dirty="0" err="1" smtClean="0"/>
              <a:t>Wifi</a:t>
            </a:r>
            <a:r>
              <a:rPr lang="en-US" dirty="0" smtClean="0"/>
              <a:t> and Cellular</a:t>
            </a:r>
            <a:endParaRPr dirty="0"/>
          </a:p>
        </p:txBody>
      </p:sp>
      <p:sp>
        <p:nvSpPr>
          <p:cNvPr id="170" name="1,075 attempted the survey…"/>
          <p:cNvSpPr>
            <a:spLocks noGrp="1"/>
          </p:cNvSpPr>
          <p:nvPr>
            <p:ph type="body" idx="1"/>
          </p:nvPr>
        </p:nvSpPr>
        <p:spPr>
          <a:xfrm>
            <a:off x="355600" y="3680536"/>
            <a:ext cx="12293600" cy="6324600"/>
          </a:xfrm>
          <a:prstGeom prst="rect">
            <a:avLst/>
          </a:prstGeom>
        </p:spPr>
        <p:txBody>
          <a:bodyPr>
            <a:normAutofit fontScale="92500" lnSpcReduction="10000"/>
          </a:bodyPr>
          <a:lstStyle/>
          <a:p>
            <a:pPr marL="0" lvl="0" indent="0">
              <a:buNone/>
            </a:pPr>
            <a:r>
              <a:rPr lang="en-US" b="1" dirty="0" smtClean="0"/>
              <a:t>We’re working on it:  </a:t>
            </a:r>
            <a:r>
              <a:rPr lang="en-US" dirty="0" smtClean="0"/>
              <a:t> </a:t>
            </a:r>
            <a:endParaRPr lang="en-US" dirty="0"/>
          </a:p>
          <a:p>
            <a:pPr lvl="1"/>
            <a:r>
              <a:rPr lang="en-US" dirty="0"/>
              <a:t>Many improvements have been made to the residence hall networks, and the lack of frequent comments in this survey is a testament to that</a:t>
            </a:r>
          </a:p>
          <a:p>
            <a:pPr lvl="1"/>
            <a:r>
              <a:rPr lang="en-US" dirty="0"/>
              <a:t>Wireless access on the quad will soon be enhanced greatly through an innovative solution developed by the Networking </a:t>
            </a:r>
            <a:r>
              <a:rPr lang="en-US" dirty="0" smtClean="0"/>
              <a:t>team</a:t>
            </a:r>
            <a:endParaRPr lang="en-US" dirty="0"/>
          </a:p>
          <a:p>
            <a:pPr marL="0" indent="0">
              <a:buNone/>
            </a:pPr>
            <a:r>
              <a:rPr lang="en-US" b="1" dirty="0" smtClean="0"/>
              <a:t>Feedback assigned to: </a:t>
            </a:r>
            <a:r>
              <a:rPr lang="en-US" dirty="0" smtClean="0"/>
              <a:t>AT Infrastructure, Operations &amp; Networking (ION)</a:t>
            </a:r>
          </a:p>
          <a:p>
            <a:pPr marL="0" indent="0">
              <a:buNone/>
            </a:pPr>
            <a:endParaRPr lang="en-US" dirty="0"/>
          </a:p>
          <a:p>
            <a:pPr lvl="1"/>
            <a:endParaRPr lang="en-US" dirty="0"/>
          </a:p>
        </p:txBody>
      </p:sp>
    </p:spTree>
    <p:extLst>
      <p:ext uri="{BB962C8B-B14F-4D97-AF65-F5344CB8AC3E}">
        <p14:creationId xmlns:p14="http://schemas.microsoft.com/office/powerpoint/2010/main" val="1349040010"/>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Population Analysis"/>
          <p:cNvSpPr>
            <a:spLocks noGrp="1"/>
          </p:cNvSpPr>
          <p:nvPr>
            <p:ph type="title"/>
          </p:nvPr>
        </p:nvSpPr>
        <p:spPr>
          <a:prstGeom prst="rect">
            <a:avLst/>
          </a:prstGeom>
        </p:spPr>
        <p:txBody>
          <a:bodyPr>
            <a:normAutofit/>
          </a:bodyPr>
          <a:lstStyle/>
          <a:p>
            <a:r>
              <a:rPr lang="en-US" dirty="0"/>
              <a:t>Office 365/Collaboration Tools</a:t>
            </a:r>
          </a:p>
        </p:txBody>
      </p:sp>
      <p:sp>
        <p:nvSpPr>
          <p:cNvPr id="170" name="1,075 attempted the survey…"/>
          <p:cNvSpPr>
            <a:spLocks noGrp="1"/>
          </p:cNvSpPr>
          <p:nvPr>
            <p:ph type="body" idx="1"/>
          </p:nvPr>
        </p:nvSpPr>
        <p:spPr>
          <a:xfrm>
            <a:off x="355600" y="2629658"/>
            <a:ext cx="12293600" cy="7137590"/>
          </a:xfrm>
          <a:prstGeom prst="rect">
            <a:avLst/>
          </a:prstGeom>
        </p:spPr>
        <p:txBody>
          <a:bodyPr>
            <a:normAutofit fontScale="55000" lnSpcReduction="20000"/>
          </a:bodyPr>
          <a:lstStyle/>
          <a:p>
            <a:pPr marL="0" indent="0">
              <a:buNone/>
            </a:pPr>
            <a:r>
              <a:rPr lang="en-US" b="1" dirty="0" smtClean="0"/>
              <a:t>What’s Included: </a:t>
            </a:r>
            <a:r>
              <a:rPr lang="en-US" dirty="0"/>
              <a:t>Office 365 (</a:t>
            </a:r>
            <a:r>
              <a:rPr lang="en-US" dirty="0" err="1"/>
              <a:t>incuding</a:t>
            </a:r>
            <a:r>
              <a:rPr lang="en-US" dirty="0"/>
              <a:t> email and calendar, plus the other tools available), </a:t>
            </a:r>
            <a:r>
              <a:rPr lang="en-US" dirty="0" err="1"/>
              <a:t>Sharepoint</a:t>
            </a:r>
            <a:r>
              <a:rPr lang="en-US" dirty="0"/>
              <a:t>, other collaboration </a:t>
            </a:r>
            <a:r>
              <a:rPr lang="en-US" dirty="0" smtClean="0"/>
              <a:t>tools</a:t>
            </a:r>
          </a:p>
          <a:p>
            <a:pPr marL="0" indent="0">
              <a:buNone/>
            </a:pPr>
            <a:r>
              <a:rPr lang="en-US" b="1" dirty="0" smtClean="0"/>
              <a:t>Sample Responses:  </a:t>
            </a:r>
            <a:endParaRPr lang="en-US" b="1" dirty="0"/>
          </a:p>
          <a:p>
            <a:pPr lvl="1"/>
            <a:r>
              <a:rPr lang="en-US" dirty="0"/>
              <a:t>As far as I know we nothing that ISU offers to allow collaboration effectively. Individual departments pay for services such as </a:t>
            </a:r>
            <a:r>
              <a:rPr lang="en-US" dirty="0" err="1"/>
              <a:t>Webex</a:t>
            </a:r>
            <a:r>
              <a:rPr lang="en-US" dirty="0"/>
              <a:t>, </a:t>
            </a:r>
            <a:r>
              <a:rPr lang="en-US" dirty="0" err="1"/>
              <a:t>GoToMyMeeting</a:t>
            </a:r>
            <a:r>
              <a:rPr lang="en-US" dirty="0"/>
              <a:t> </a:t>
            </a:r>
            <a:r>
              <a:rPr lang="en-US" dirty="0" err="1"/>
              <a:t>etc</a:t>
            </a:r>
            <a:r>
              <a:rPr lang="en-US" dirty="0"/>
              <a:t> to get that service.</a:t>
            </a:r>
          </a:p>
          <a:p>
            <a:pPr lvl="1"/>
            <a:r>
              <a:rPr lang="en-US" dirty="0"/>
              <a:t>There are no university wide services that allow simple and effective collaboration either through file/document sharing or web conferencing. This is especially problematic for inter-institutional collaborations.</a:t>
            </a:r>
          </a:p>
          <a:p>
            <a:pPr lvl="1"/>
            <a:r>
              <a:rPr lang="en-US" dirty="0"/>
              <a:t>It seems many different departments across the campus utilize different tools in different ways. It would be nice if everyone shared a common tool to communicate (besides email). </a:t>
            </a:r>
          </a:p>
          <a:p>
            <a:pPr lvl="1"/>
            <a:r>
              <a:rPr lang="en-US" dirty="0"/>
              <a:t>I honestly don't know what all is out there for collaboration and anything I do know about, I've found out through happenstance.</a:t>
            </a:r>
          </a:p>
          <a:p>
            <a:pPr lvl="1"/>
            <a:r>
              <a:rPr lang="en-US" dirty="0"/>
              <a:t>S</a:t>
            </a:r>
            <a:r>
              <a:rPr lang="en-US" dirty="0" smtClean="0"/>
              <a:t>ometimes </a:t>
            </a:r>
            <a:r>
              <a:rPr lang="en-US" dirty="0"/>
              <a:t>there are too many ways of communicating electronically and it get confusing which method to use</a:t>
            </a:r>
          </a:p>
        </p:txBody>
      </p:sp>
    </p:spTree>
    <p:extLst>
      <p:ext uri="{BB962C8B-B14F-4D97-AF65-F5344CB8AC3E}">
        <p14:creationId xmlns:p14="http://schemas.microsoft.com/office/powerpoint/2010/main" val="1799726707"/>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The Survey Instrument (§3)"/>
          <p:cNvSpPr>
            <a:spLocks noGrp="1"/>
          </p:cNvSpPr>
          <p:nvPr>
            <p:ph type="title"/>
          </p:nvPr>
        </p:nvSpPr>
        <p:spPr>
          <a:prstGeom prst="rect">
            <a:avLst/>
          </a:prstGeom>
        </p:spPr>
        <p:txBody>
          <a:bodyPr/>
          <a:lstStyle/>
          <a:p>
            <a:r>
              <a:t>The Survey Instrument (§3)</a:t>
            </a:r>
          </a:p>
        </p:txBody>
      </p:sp>
      <p:sp>
        <p:nvSpPr>
          <p:cNvPr id="147" name="Support and Training Tell us about your experiences with those supporting your use of technology services…"/>
          <p:cNvSpPr>
            <a:spLocks noGrp="1"/>
          </p:cNvSpPr>
          <p:nvPr>
            <p:ph type="body" idx="1"/>
          </p:nvPr>
        </p:nvSpPr>
        <p:spPr>
          <a:prstGeom prst="rect">
            <a:avLst/>
          </a:prstGeom>
        </p:spPr>
        <p:txBody>
          <a:bodyPr/>
          <a:lstStyle/>
          <a:p>
            <a:pPr marL="0" indent="0" defTabSz="432308">
              <a:spcBef>
                <a:spcPts val="3100"/>
              </a:spcBef>
              <a:buSzTx/>
              <a:buNone/>
              <a:defRPr sz="2812"/>
            </a:pPr>
            <a:r>
              <a:rPr b="1"/>
              <a:t>Support and Training</a:t>
            </a:r>
            <a:r>
              <a:t/>
            </a:r>
            <a:br/>
            <a:r>
              <a:rPr i="1"/>
              <a:t>Tell us about your experiences with those supporting your use of technology services</a:t>
            </a:r>
          </a:p>
          <a:p>
            <a:pPr marL="676655" indent="-676655" defTabSz="432308">
              <a:spcBef>
                <a:spcPts val="3100"/>
              </a:spcBef>
              <a:buSzPct val="100000"/>
              <a:buAutoNum type="arabicParenR" startAt="10"/>
              <a:defRPr sz="2812"/>
            </a:pPr>
            <a:r>
              <a:t>Getting timely resolution of technology problems that I am experiencing.</a:t>
            </a:r>
          </a:p>
          <a:p>
            <a:pPr marL="676655" indent="-676655" defTabSz="432308">
              <a:spcBef>
                <a:spcPts val="3100"/>
              </a:spcBef>
              <a:buSzPct val="100000"/>
              <a:buAutoNum type="arabicParenR" startAt="10"/>
              <a:defRPr sz="2812"/>
            </a:pPr>
            <a:r>
              <a:t>Technology support staff who have the knowledge to answer my questions.</a:t>
            </a:r>
          </a:p>
          <a:p>
            <a:pPr marL="676655" indent="-676655" defTabSz="432308">
              <a:spcBef>
                <a:spcPts val="3100"/>
              </a:spcBef>
              <a:buSzPct val="100000"/>
              <a:buAutoNum type="arabicParenR" startAt="10"/>
              <a:defRPr sz="2812"/>
            </a:pPr>
            <a:r>
              <a:t>Receiving communications regarding technology services that I can understand.</a:t>
            </a:r>
          </a:p>
          <a:p>
            <a:pPr marL="676655" indent="-676655" defTabSz="432308">
              <a:spcBef>
                <a:spcPts val="3100"/>
              </a:spcBef>
              <a:buSzPct val="100000"/>
              <a:buAutoNum type="arabicParenR" startAt="10"/>
              <a:defRPr sz="2812"/>
            </a:pPr>
            <a:r>
              <a:t>Getting access to training or other self-help information that increases my effectiveness with technology.</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Population Analysis"/>
          <p:cNvSpPr>
            <a:spLocks noGrp="1"/>
          </p:cNvSpPr>
          <p:nvPr>
            <p:ph type="title"/>
          </p:nvPr>
        </p:nvSpPr>
        <p:spPr>
          <a:prstGeom prst="rect">
            <a:avLst/>
          </a:prstGeom>
        </p:spPr>
        <p:txBody>
          <a:bodyPr>
            <a:normAutofit/>
          </a:bodyPr>
          <a:lstStyle/>
          <a:p>
            <a:r>
              <a:rPr lang="en-US" dirty="0"/>
              <a:t>Office 365/Collaboration Tools</a:t>
            </a:r>
          </a:p>
        </p:txBody>
      </p:sp>
      <p:sp>
        <p:nvSpPr>
          <p:cNvPr id="170" name="1,075 attempted the survey…"/>
          <p:cNvSpPr>
            <a:spLocks noGrp="1"/>
          </p:cNvSpPr>
          <p:nvPr>
            <p:ph type="body" idx="1"/>
          </p:nvPr>
        </p:nvSpPr>
        <p:spPr>
          <a:xfrm>
            <a:off x="355600" y="3284751"/>
            <a:ext cx="12293600" cy="6324600"/>
          </a:xfrm>
          <a:prstGeom prst="rect">
            <a:avLst/>
          </a:prstGeom>
        </p:spPr>
        <p:txBody>
          <a:bodyPr>
            <a:normAutofit fontScale="85000" lnSpcReduction="10000"/>
          </a:bodyPr>
          <a:lstStyle/>
          <a:p>
            <a:pPr marL="0" lvl="0" indent="0">
              <a:buNone/>
            </a:pPr>
            <a:r>
              <a:rPr lang="en-US" b="1" dirty="0" smtClean="0"/>
              <a:t>Takeaways:  </a:t>
            </a:r>
            <a:r>
              <a:rPr lang="en-US" dirty="0" smtClean="0"/>
              <a:t> </a:t>
            </a:r>
            <a:endParaRPr lang="en-US" dirty="0"/>
          </a:p>
          <a:p>
            <a:pPr lvl="1"/>
            <a:r>
              <a:rPr lang="en-US" dirty="0"/>
              <a:t>There is interest in web conferencing tools; Zoom was mentioned with some frequency</a:t>
            </a:r>
          </a:p>
          <a:p>
            <a:pPr lvl="1"/>
            <a:r>
              <a:rPr lang="en-US" dirty="0"/>
              <a:t>Collaboration tools still have work to do in being intuitively easy to use</a:t>
            </a:r>
          </a:p>
          <a:p>
            <a:pPr lvl="1"/>
            <a:r>
              <a:rPr lang="en-US" dirty="0"/>
              <a:t>Faculty and staff are using a variety of tools not provided by the University for collaboration purposes </a:t>
            </a:r>
          </a:p>
          <a:p>
            <a:pPr lvl="1"/>
            <a:r>
              <a:rPr lang="en-US" dirty="0"/>
              <a:t>There is a general lack of awareness of tools available for collaboration and which might be best for which purpose</a:t>
            </a:r>
          </a:p>
          <a:p>
            <a:pPr lvl="1"/>
            <a:endParaRPr lang="en-US" dirty="0"/>
          </a:p>
        </p:txBody>
      </p:sp>
    </p:spTree>
    <p:extLst>
      <p:ext uri="{BB962C8B-B14F-4D97-AF65-F5344CB8AC3E}">
        <p14:creationId xmlns:p14="http://schemas.microsoft.com/office/powerpoint/2010/main" val="2325043993"/>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Population Analysis"/>
          <p:cNvSpPr>
            <a:spLocks noGrp="1"/>
          </p:cNvSpPr>
          <p:nvPr>
            <p:ph type="title"/>
          </p:nvPr>
        </p:nvSpPr>
        <p:spPr>
          <a:prstGeom prst="rect">
            <a:avLst/>
          </a:prstGeom>
        </p:spPr>
        <p:txBody>
          <a:bodyPr>
            <a:normAutofit/>
          </a:bodyPr>
          <a:lstStyle/>
          <a:p>
            <a:r>
              <a:rPr lang="en-US" dirty="0"/>
              <a:t>Office 365/Collaboration Tools</a:t>
            </a:r>
          </a:p>
        </p:txBody>
      </p:sp>
      <p:sp>
        <p:nvSpPr>
          <p:cNvPr id="170" name="1,075 attempted the survey…"/>
          <p:cNvSpPr>
            <a:spLocks noGrp="1"/>
          </p:cNvSpPr>
          <p:nvPr>
            <p:ph type="body" idx="1"/>
          </p:nvPr>
        </p:nvSpPr>
        <p:spPr>
          <a:xfrm>
            <a:off x="355600" y="3707832"/>
            <a:ext cx="12293600" cy="6324600"/>
          </a:xfrm>
          <a:prstGeom prst="rect">
            <a:avLst/>
          </a:prstGeom>
        </p:spPr>
        <p:txBody>
          <a:bodyPr>
            <a:normAutofit fontScale="85000" lnSpcReduction="10000"/>
          </a:bodyPr>
          <a:lstStyle/>
          <a:p>
            <a:pPr marL="0" lvl="0" indent="0">
              <a:buNone/>
            </a:pPr>
            <a:r>
              <a:rPr lang="en-US" b="1" dirty="0" smtClean="0"/>
              <a:t>We’re working on it:  </a:t>
            </a:r>
            <a:r>
              <a:rPr lang="en-US" dirty="0" smtClean="0"/>
              <a:t> </a:t>
            </a:r>
            <a:endParaRPr lang="en-US" dirty="0"/>
          </a:p>
          <a:p>
            <a:pPr lvl="1"/>
            <a:r>
              <a:rPr lang="en-US" dirty="0"/>
              <a:t>We completed the move to Office 365 for email and calendaring for all faculty, staff and students</a:t>
            </a:r>
          </a:p>
          <a:p>
            <a:pPr lvl="1"/>
            <a:r>
              <a:rPr lang="en-US" dirty="0"/>
              <a:t>The Office 365 Governance group is working to provide information resources and a little structure around the Office 365 experience</a:t>
            </a:r>
          </a:p>
          <a:p>
            <a:pPr lvl="1"/>
            <a:r>
              <a:rPr lang="en-US" dirty="0"/>
              <a:t>Microsoft recently visited campus and had discussions with several campus groups about Office 365</a:t>
            </a:r>
          </a:p>
          <a:p>
            <a:pPr marL="0" indent="0">
              <a:buNone/>
            </a:pPr>
            <a:r>
              <a:rPr lang="en-US" b="1" dirty="0" smtClean="0"/>
              <a:t>Feedback assigned to: </a:t>
            </a:r>
            <a:r>
              <a:rPr lang="en-US" dirty="0"/>
              <a:t>Office 365 Portal Apps Governance group</a:t>
            </a:r>
            <a:endParaRPr lang="en-US" dirty="0" smtClean="0"/>
          </a:p>
          <a:p>
            <a:pPr marL="0" indent="0">
              <a:buNone/>
            </a:pPr>
            <a:endParaRPr lang="en-US" dirty="0"/>
          </a:p>
          <a:p>
            <a:pPr lvl="1"/>
            <a:endParaRPr lang="en-US" dirty="0"/>
          </a:p>
        </p:txBody>
      </p:sp>
    </p:spTree>
    <p:extLst>
      <p:ext uri="{BB962C8B-B14F-4D97-AF65-F5344CB8AC3E}">
        <p14:creationId xmlns:p14="http://schemas.microsoft.com/office/powerpoint/2010/main" val="2871621795"/>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Population Analysis"/>
          <p:cNvSpPr>
            <a:spLocks noGrp="1"/>
          </p:cNvSpPr>
          <p:nvPr>
            <p:ph type="title"/>
          </p:nvPr>
        </p:nvSpPr>
        <p:spPr>
          <a:prstGeom prst="rect">
            <a:avLst/>
          </a:prstGeom>
        </p:spPr>
        <p:txBody>
          <a:bodyPr>
            <a:normAutofit/>
          </a:bodyPr>
          <a:lstStyle/>
          <a:p>
            <a:r>
              <a:rPr lang="en-US" dirty="0" smtClean="0"/>
              <a:t>Classroom Tech/Computer Labs</a:t>
            </a:r>
            <a:endParaRPr lang="en-US" dirty="0"/>
          </a:p>
        </p:txBody>
      </p:sp>
      <p:sp>
        <p:nvSpPr>
          <p:cNvPr id="170" name="1,075 attempted the survey…"/>
          <p:cNvSpPr>
            <a:spLocks noGrp="1"/>
          </p:cNvSpPr>
          <p:nvPr>
            <p:ph type="body" idx="1"/>
          </p:nvPr>
        </p:nvSpPr>
        <p:spPr>
          <a:xfrm>
            <a:off x="355600" y="2588714"/>
            <a:ext cx="12293600" cy="7164885"/>
          </a:xfrm>
          <a:prstGeom prst="rect">
            <a:avLst/>
          </a:prstGeom>
        </p:spPr>
        <p:txBody>
          <a:bodyPr>
            <a:normAutofit fontScale="62500" lnSpcReduction="20000"/>
          </a:bodyPr>
          <a:lstStyle/>
          <a:p>
            <a:pPr marL="0" lvl="0" indent="0">
              <a:buNone/>
            </a:pPr>
            <a:r>
              <a:rPr lang="en-US" b="1" dirty="0" smtClean="0"/>
              <a:t>What’s Included: </a:t>
            </a:r>
            <a:r>
              <a:rPr lang="en-US" dirty="0"/>
              <a:t>comments about physical classroom, conference room and computer lab spaces, printing</a:t>
            </a:r>
          </a:p>
          <a:p>
            <a:pPr marL="0" indent="0">
              <a:buNone/>
            </a:pPr>
            <a:r>
              <a:rPr lang="en-US" b="1" dirty="0" smtClean="0"/>
              <a:t>Sample Responses:  </a:t>
            </a:r>
            <a:endParaRPr lang="en-US" b="1" dirty="0"/>
          </a:p>
          <a:p>
            <a:pPr lvl="1"/>
            <a:r>
              <a:rPr lang="en-US" dirty="0"/>
              <a:t>When the tech doesn't work in the classroom when I am about to present, I begin to freak out. This is imperative above all else.</a:t>
            </a:r>
          </a:p>
          <a:p>
            <a:pPr lvl="1"/>
            <a:r>
              <a:rPr lang="en-US" dirty="0"/>
              <a:t>The technology in some classrooms is woefully inadequate. Most classrooms are also equipped with outdated furniture which makes collaboration difficult.</a:t>
            </a:r>
          </a:p>
          <a:p>
            <a:pPr lvl="1"/>
            <a:r>
              <a:rPr lang="en-US" dirty="0"/>
              <a:t>All class rooms with 20+ students need to be higher end classrooms</a:t>
            </a:r>
          </a:p>
          <a:p>
            <a:pPr lvl="1"/>
            <a:r>
              <a:rPr lang="en-US" dirty="0"/>
              <a:t>In my experience, the classrooms have very good technology although sometimes the teachers don't know how to use it.</a:t>
            </a:r>
          </a:p>
          <a:p>
            <a:pPr lvl="1"/>
            <a:r>
              <a:rPr lang="en-US" dirty="0"/>
              <a:t>Not consistent. I have taken several classes here at ISU, some classrooms are hi tech and designed very nice. Others are going back in times like the 1950s. Would like to see more upgrades across campus.</a:t>
            </a:r>
          </a:p>
        </p:txBody>
      </p:sp>
    </p:spTree>
    <p:extLst>
      <p:ext uri="{BB962C8B-B14F-4D97-AF65-F5344CB8AC3E}">
        <p14:creationId xmlns:p14="http://schemas.microsoft.com/office/powerpoint/2010/main" val="1980298058"/>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Population Analysis"/>
          <p:cNvSpPr>
            <a:spLocks noGrp="1"/>
          </p:cNvSpPr>
          <p:nvPr>
            <p:ph type="title"/>
          </p:nvPr>
        </p:nvSpPr>
        <p:spPr>
          <a:prstGeom prst="rect">
            <a:avLst/>
          </a:prstGeom>
        </p:spPr>
        <p:txBody>
          <a:bodyPr>
            <a:normAutofit/>
          </a:bodyPr>
          <a:lstStyle/>
          <a:p>
            <a:r>
              <a:rPr lang="en-US" dirty="0"/>
              <a:t>Classroom Tech/Computer Labs</a:t>
            </a:r>
            <a:endParaRPr lang="en-US" dirty="0"/>
          </a:p>
        </p:txBody>
      </p:sp>
      <p:sp>
        <p:nvSpPr>
          <p:cNvPr id="170" name="1,075 attempted the survey…"/>
          <p:cNvSpPr>
            <a:spLocks noGrp="1"/>
          </p:cNvSpPr>
          <p:nvPr>
            <p:ph type="body" idx="1"/>
          </p:nvPr>
        </p:nvSpPr>
        <p:spPr>
          <a:xfrm>
            <a:off x="355600" y="3025444"/>
            <a:ext cx="12293600" cy="6728156"/>
          </a:xfrm>
          <a:prstGeom prst="rect">
            <a:avLst/>
          </a:prstGeom>
        </p:spPr>
        <p:txBody>
          <a:bodyPr>
            <a:normAutofit fontScale="47500" lnSpcReduction="20000"/>
          </a:bodyPr>
          <a:lstStyle/>
          <a:p>
            <a:pPr marL="0" lvl="0" indent="0">
              <a:buNone/>
            </a:pPr>
            <a:r>
              <a:rPr lang="en-US" b="1" dirty="0" smtClean="0"/>
              <a:t>Takeaways:  </a:t>
            </a:r>
            <a:r>
              <a:rPr lang="en-US" dirty="0" smtClean="0"/>
              <a:t> </a:t>
            </a:r>
            <a:endParaRPr lang="en-US" dirty="0"/>
          </a:p>
          <a:p>
            <a:pPr lvl="1"/>
            <a:r>
              <a:rPr lang="en-US" dirty="0"/>
              <a:t>Physical space configuration matters</a:t>
            </a:r>
          </a:p>
          <a:p>
            <a:pPr lvl="1"/>
            <a:r>
              <a:rPr lang="en-US" dirty="0"/>
              <a:t>As always, a challenge to make a single physical space meet many and varied needs</a:t>
            </a:r>
          </a:p>
          <a:p>
            <a:pPr lvl="1"/>
            <a:r>
              <a:rPr lang="en-US" dirty="0"/>
              <a:t>Expectations for equipment and support in classrooms are very high</a:t>
            </a:r>
          </a:p>
          <a:p>
            <a:pPr lvl="1"/>
            <a:r>
              <a:rPr lang="en-US" dirty="0"/>
              <a:t>Need for standard configuration of equipment in physical spaces and training – frequent comments about differences between spaces and confusion </a:t>
            </a:r>
          </a:p>
          <a:p>
            <a:pPr lvl="1"/>
            <a:r>
              <a:rPr lang="en-US" dirty="0"/>
              <a:t>The need for a space where proctored exams may be taken continues to be on the faculty wish list</a:t>
            </a:r>
          </a:p>
          <a:p>
            <a:pPr lvl="1"/>
            <a:r>
              <a:rPr lang="en-US" dirty="0"/>
              <a:t>The need for more smart boards was raised frequently </a:t>
            </a:r>
          </a:p>
          <a:p>
            <a:pPr lvl="1"/>
            <a:r>
              <a:rPr lang="en-US" dirty="0"/>
              <a:t>Power and </a:t>
            </a:r>
            <a:r>
              <a:rPr lang="en-US" dirty="0" err="1"/>
              <a:t>wifi</a:t>
            </a:r>
            <a:r>
              <a:rPr lang="en-US" dirty="0"/>
              <a:t> can be an issue in a classroom where all students are expected to be working on their devices</a:t>
            </a:r>
          </a:p>
          <a:p>
            <a:pPr lvl="1"/>
            <a:r>
              <a:rPr lang="en-US" dirty="0"/>
              <a:t>There is a desire for “more printing” (unspecified)</a:t>
            </a:r>
          </a:p>
          <a:p>
            <a:pPr lvl="1"/>
            <a:endParaRPr lang="en-US" dirty="0"/>
          </a:p>
        </p:txBody>
      </p:sp>
    </p:spTree>
    <p:extLst>
      <p:ext uri="{BB962C8B-B14F-4D97-AF65-F5344CB8AC3E}">
        <p14:creationId xmlns:p14="http://schemas.microsoft.com/office/powerpoint/2010/main" val="1276286105"/>
      </p:ext>
    </p:extLst>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Population Analysis"/>
          <p:cNvSpPr>
            <a:spLocks noGrp="1"/>
          </p:cNvSpPr>
          <p:nvPr>
            <p:ph type="title"/>
          </p:nvPr>
        </p:nvSpPr>
        <p:spPr>
          <a:prstGeom prst="rect">
            <a:avLst/>
          </a:prstGeom>
        </p:spPr>
        <p:txBody>
          <a:bodyPr>
            <a:normAutofit/>
          </a:bodyPr>
          <a:lstStyle/>
          <a:p>
            <a:r>
              <a:rPr lang="en-US" dirty="0"/>
              <a:t>Classroom Tech/Computer Labs</a:t>
            </a:r>
            <a:endParaRPr lang="en-US" dirty="0"/>
          </a:p>
        </p:txBody>
      </p:sp>
      <p:sp>
        <p:nvSpPr>
          <p:cNvPr id="170" name="1,075 attempted the survey…"/>
          <p:cNvSpPr>
            <a:spLocks noGrp="1"/>
          </p:cNvSpPr>
          <p:nvPr>
            <p:ph type="body" idx="1"/>
          </p:nvPr>
        </p:nvSpPr>
        <p:spPr>
          <a:xfrm>
            <a:off x="355600" y="3707832"/>
            <a:ext cx="12293600" cy="6324600"/>
          </a:xfrm>
          <a:prstGeom prst="rect">
            <a:avLst/>
          </a:prstGeom>
        </p:spPr>
        <p:txBody>
          <a:bodyPr>
            <a:normAutofit/>
          </a:bodyPr>
          <a:lstStyle/>
          <a:p>
            <a:pPr marL="0" lvl="0" indent="0">
              <a:buNone/>
            </a:pPr>
            <a:r>
              <a:rPr lang="en-US" b="1" dirty="0" smtClean="0"/>
              <a:t>We’re working on it:  </a:t>
            </a:r>
            <a:r>
              <a:rPr lang="en-US" dirty="0" smtClean="0"/>
              <a:t> </a:t>
            </a:r>
            <a:endParaRPr lang="en-US" dirty="0"/>
          </a:p>
          <a:p>
            <a:pPr lvl="1"/>
            <a:r>
              <a:rPr lang="en-US" dirty="0"/>
              <a:t>A working group will examine computer lab usage this Fall</a:t>
            </a:r>
          </a:p>
          <a:p>
            <a:pPr lvl="1"/>
            <a:r>
              <a:rPr lang="en-US" dirty="0"/>
              <a:t>Milner Library is considering a maker space</a:t>
            </a:r>
          </a:p>
          <a:p>
            <a:pPr marL="0" indent="0">
              <a:buNone/>
            </a:pPr>
            <a:r>
              <a:rPr lang="en-US" b="1" dirty="0" smtClean="0"/>
              <a:t>Feedback assigned to: </a:t>
            </a:r>
            <a:r>
              <a:rPr lang="en-US" dirty="0" smtClean="0"/>
              <a:t>Teaching &amp; Learning Group (not yet formed)</a:t>
            </a:r>
          </a:p>
          <a:p>
            <a:pPr marL="0" indent="0">
              <a:buNone/>
            </a:pPr>
            <a:endParaRPr lang="en-US" dirty="0"/>
          </a:p>
          <a:p>
            <a:pPr lvl="1"/>
            <a:endParaRPr lang="en-US" dirty="0"/>
          </a:p>
        </p:txBody>
      </p:sp>
    </p:spTree>
    <p:extLst>
      <p:ext uri="{BB962C8B-B14F-4D97-AF65-F5344CB8AC3E}">
        <p14:creationId xmlns:p14="http://schemas.microsoft.com/office/powerpoint/2010/main" val="222816184"/>
      </p:ext>
    </p:extLst>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Population Analysis"/>
          <p:cNvSpPr>
            <a:spLocks noGrp="1"/>
          </p:cNvSpPr>
          <p:nvPr>
            <p:ph type="title"/>
          </p:nvPr>
        </p:nvSpPr>
        <p:spPr>
          <a:prstGeom prst="rect">
            <a:avLst/>
          </a:prstGeom>
        </p:spPr>
        <p:txBody>
          <a:bodyPr>
            <a:normAutofit/>
          </a:bodyPr>
          <a:lstStyle/>
          <a:p>
            <a:r>
              <a:rPr lang="en-US" dirty="0" smtClean="0"/>
              <a:t>My.IllinoisState.edu</a:t>
            </a:r>
            <a:endParaRPr lang="en-US" dirty="0"/>
          </a:p>
        </p:txBody>
      </p:sp>
      <p:sp>
        <p:nvSpPr>
          <p:cNvPr id="170" name="1,075 attempted the survey…"/>
          <p:cNvSpPr>
            <a:spLocks noGrp="1"/>
          </p:cNvSpPr>
          <p:nvPr>
            <p:ph type="body" idx="1"/>
          </p:nvPr>
        </p:nvSpPr>
        <p:spPr>
          <a:prstGeom prst="rect">
            <a:avLst/>
          </a:prstGeom>
        </p:spPr>
        <p:txBody>
          <a:bodyPr>
            <a:normAutofit fontScale="55000" lnSpcReduction="20000"/>
          </a:bodyPr>
          <a:lstStyle/>
          <a:p>
            <a:pPr marL="0" lvl="0" indent="0">
              <a:buNone/>
            </a:pPr>
            <a:r>
              <a:rPr lang="en-US" b="1" dirty="0" smtClean="0"/>
              <a:t>What’s Included: </a:t>
            </a:r>
            <a:r>
              <a:rPr lang="en-US" dirty="0"/>
              <a:t>comments about </a:t>
            </a:r>
            <a:r>
              <a:rPr lang="en-US" dirty="0" smtClean="0"/>
              <a:t>My.IllinoisState.edu specifically</a:t>
            </a:r>
            <a:endParaRPr lang="en-US" dirty="0"/>
          </a:p>
          <a:p>
            <a:pPr marL="0" indent="0">
              <a:buNone/>
            </a:pPr>
            <a:r>
              <a:rPr lang="en-US" b="1" dirty="0" smtClean="0"/>
              <a:t>Sample Responses:  </a:t>
            </a:r>
            <a:endParaRPr lang="en-US" b="1" dirty="0"/>
          </a:p>
          <a:p>
            <a:pPr lvl="1"/>
            <a:r>
              <a:rPr lang="en-US" dirty="0"/>
              <a:t>The </a:t>
            </a:r>
            <a:r>
              <a:rPr lang="en-US" dirty="0" err="1"/>
              <a:t>myilstu</a:t>
            </a:r>
            <a:r>
              <a:rPr lang="en-US" dirty="0"/>
              <a:t> page is helpful for navigating between many different pages but it's difficult to know what info can be found on which page and the occasional lack of functionality using the "back" button makes this navigation difficult.</a:t>
            </a:r>
          </a:p>
          <a:p>
            <a:pPr lvl="1"/>
            <a:r>
              <a:rPr lang="en-US" dirty="0"/>
              <a:t>Too many websites and access points for all of the things that we use. How about a portal that can take me to the things I use and have access to?</a:t>
            </a:r>
          </a:p>
          <a:p>
            <a:pPr lvl="1"/>
            <a:r>
              <a:rPr lang="en-US" dirty="0" err="1"/>
              <a:t>MyIllinoisState</a:t>
            </a:r>
            <a:r>
              <a:rPr lang="en-US" dirty="0"/>
              <a:t> really needs to be revisited and improved.</a:t>
            </a:r>
          </a:p>
          <a:p>
            <a:pPr lvl="1"/>
            <a:r>
              <a:rPr lang="en-US" dirty="0"/>
              <a:t>Improve the portal so things are easily found and accessible</a:t>
            </a:r>
          </a:p>
          <a:p>
            <a:pPr lvl="1"/>
            <a:r>
              <a:rPr lang="en-US" dirty="0"/>
              <a:t>I don't like having to log in a bunch of times and open up a bunch of different windows every time I want to do multiple things in </a:t>
            </a:r>
            <a:r>
              <a:rPr lang="en-US" dirty="0" err="1"/>
              <a:t>MyIllinoisState</a:t>
            </a:r>
            <a:r>
              <a:rPr lang="en-US" dirty="0"/>
              <a:t> during the same time frame.</a:t>
            </a:r>
          </a:p>
        </p:txBody>
      </p:sp>
    </p:spTree>
    <p:extLst>
      <p:ext uri="{BB962C8B-B14F-4D97-AF65-F5344CB8AC3E}">
        <p14:creationId xmlns:p14="http://schemas.microsoft.com/office/powerpoint/2010/main" val="450232867"/>
      </p:ext>
    </p:extLst>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Population Analysis"/>
          <p:cNvSpPr>
            <a:spLocks noGrp="1"/>
          </p:cNvSpPr>
          <p:nvPr>
            <p:ph type="title"/>
          </p:nvPr>
        </p:nvSpPr>
        <p:spPr>
          <a:prstGeom prst="rect">
            <a:avLst/>
          </a:prstGeom>
        </p:spPr>
        <p:txBody>
          <a:bodyPr>
            <a:normAutofit/>
          </a:bodyPr>
          <a:lstStyle/>
          <a:p>
            <a:r>
              <a:rPr lang="en-US" dirty="0"/>
              <a:t>My.IllinoisState.edu</a:t>
            </a:r>
            <a:endParaRPr lang="en-US" dirty="0"/>
          </a:p>
        </p:txBody>
      </p:sp>
      <p:sp>
        <p:nvSpPr>
          <p:cNvPr id="170" name="1,075 attempted the survey…"/>
          <p:cNvSpPr>
            <a:spLocks noGrp="1"/>
          </p:cNvSpPr>
          <p:nvPr>
            <p:ph type="body" idx="1"/>
          </p:nvPr>
        </p:nvSpPr>
        <p:spPr>
          <a:xfrm>
            <a:off x="355600" y="3284751"/>
            <a:ext cx="12293600" cy="6324600"/>
          </a:xfrm>
          <a:prstGeom prst="rect">
            <a:avLst/>
          </a:prstGeom>
        </p:spPr>
        <p:txBody>
          <a:bodyPr>
            <a:normAutofit fontScale="77500" lnSpcReduction="20000"/>
          </a:bodyPr>
          <a:lstStyle/>
          <a:p>
            <a:pPr marL="0" lvl="0" indent="0">
              <a:buNone/>
            </a:pPr>
            <a:r>
              <a:rPr lang="en-US" b="1" dirty="0" smtClean="0"/>
              <a:t>Takeaways:  </a:t>
            </a:r>
            <a:r>
              <a:rPr lang="en-US" dirty="0" smtClean="0"/>
              <a:t> </a:t>
            </a:r>
            <a:endParaRPr lang="en-US" dirty="0"/>
          </a:p>
          <a:p>
            <a:pPr lvl="1"/>
            <a:r>
              <a:rPr lang="en-US" dirty="0" smtClean="0"/>
              <a:t>Because </a:t>
            </a:r>
            <a:r>
              <a:rPr lang="en-US" dirty="0"/>
              <a:t>the purpose of My is to be a portal to many other services, it is often confused with the services it links to – so a comment referencing My can really be about email, or </a:t>
            </a:r>
            <a:r>
              <a:rPr lang="en-US" dirty="0" err="1"/>
              <a:t>ReggieNet</a:t>
            </a:r>
            <a:r>
              <a:rPr lang="en-US" dirty="0"/>
              <a:t>, or Campus Solutions</a:t>
            </a:r>
          </a:p>
          <a:p>
            <a:pPr lvl="1"/>
            <a:r>
              <a:rPr lang="en-US" dirty="0"/>
              <a:t>Navigation on frequently used sites/applications matters – small changes to where a needed link can be found are noticed (and not appreciated) by customers</a:t>
            </a:r>
          </a:p>
          <a:p>
            <a:pPr lvl="1"/>
            <a:r>
              <a:rPr lang="en-US" dirty="0"/>
              <a:t>Authentication, and particularly having to login multiple times is a problem for many customers – the expectation, particularly in My, is that they login once and get to everything they </a:t>
            </a:r>
            <a:r>
              <a:rPr lang="en-US" dirty="0" smtClean="0"/>
              <a:t>need</a:t>
            </a:r>
            <a:endParaRPr lang="en-US" dirty="0"/>
          </a:p>
          <a:p>
            <a:pPr lvl="1"/>
            <a:endParaRPr lang="en-US" dirty="0"/>
          </a:p>
        </p:txBody>
      </p:sp>
    </p:spTree>
    <p:extLst>
      <p:ext uri="{BB962C8B-B14F-4D97-AF65-F5344CB8AC3E}">
        <p14:creationId xmlns:p14="http://schemas.microsoft.com/office/powerpoint/2010/main" val="3575181992"/>
      </p:ext>
    </p:extLst>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Population Analysis"/>
          <p:cNvSpPr>
            <a:spLocks noGrp="1"/>
          </p:cNvSpPr>
          <p:nvPr>
            <p:ph type="title"/>
          </p:nvPr>
        </p:nvSpPr>
        <p:spPr>
          <a:prstGeom prst="rect">
            <a:avLst/>
          </a:prstGeom>
        </p:spPr>
        <p:txBody>
          <a:bodyPr>
            <a:normAutofit/>
          </a:bodyPr>
          <a:lstStyle/>
          <a:p>
            <a:r>
              <a:rPr lang="en-US" dirty="0"/>
              <a:t>My.IllinoisState.edu</a:t>
            </a:r>
            <a:endParaRPr lang="en-US" dirty="0"/>
          </a:p>
        </p:txBody>
      </p:sp>
      <p:sp>
        <p:nvSpPr>
          <p:cNvPr id="170" name="1,075 attempted the survey…"/>
          <p:cNvSpPr>
            <a:spLocks noGrp="1"/>
          </p:cNvSpPr>
          <p:nvPr>
            <p:ph type="body" idx="1"/>
          </p:nvPr>
        </p:nvSpPr>
        <p:spPr>
          <a:xfrm>
            <a:off x="355600" y="3707832"/>
            <a:ext cx="12293600" cy="6324600"/>
          </a:xfrm>
          <a:prstGeom prst="rect">
            <a:avLst/>
          </a:prstGeom>
        </p:spPr>
        <p:txBody>
          <a:bodyPr>
            <a:normAutofit/>
          </a:bodyPr>
          <a:lstStyle/>
          <a:p>
            <a:pPr marL="0" lvl="0" indent="0">
              <a:buNone/>
            </a:pPr>
            <a:r>
              <a:rPr lang="en-US" b="1" dirty="0" smtClean="0"/>
              <a:t>We’re working on it:  </a:t>
            </a:r>
            <a:r>
              <a:rPr lang="en-US" dirty="0" smtClean="0"/>
              <a:t> </a:t>
            </a:r>
            <a:endParaRPr lang="en-US" dirty="0"/>
          </a:p>
          <a:p>
            <a:pPr lvl="1"/>
            <a:r>
              <a:rPr lang="en-US" dirty="0"/>
              <a:t>Interim changes to My went live on July 31</a:t>
            </a:r>
          </a:p>
          <a:p>
            <a:pPr lvl="1"/>
            <a:r>
              <a:rPr lang="en-US" dirty="0"/>
              <a:t>More extensive improvements to My are planned for the coming year</a:t>
            </a:r>
          </a:p>
          <a:p>
            <a:pPr marL="0" indent="0">
              <a:buNone/>
            </a:pPr>
            <a:r>
              <a:rPr lang="en-US" b="1" dirty="0" smtClean="0"/>
              <a:t>Feedback assigned to: </a:t>
            </a:r>
            <a:r>
              <a:rPr lang="en-US" dirty="0" smtClean="0"/>
              <a:t>Enterprise Portal Working Group</a:t>
            </a:r>
          </a:p>
          <a:p>
            <a:pPr marL="0" indent="0">
              <a:buNone/>
            </a:pPr>
            <a:endParaRPr lang="en-US" dirty="0"/>
          </a:p>
          <a:p>
            <a:pPr lvl="1"/>
            <a:endParaRPr lang="en-US" dirty="0"/>
          </a:p>
        </p:txBody>
      </p:sp>
    </p:spTree>
    <p:extLst>
      <p:ext uri="{BB962C8B-B14F-4D97-AF65-F5344CB8AC3E}">
        <p14:creationId xmlns:p14="http://schemas.microsoft.com/office/powerpoint/2010/main" val="1823689459"/>
      </p:ext>
    </p:extLst>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Population Analysis"/>
          <p:cNvSpPr>
            <a:spLocks noGrp="1"/>
          </p:cNvSpPr>
          <p:nvPr>
            <p:ph type="title"/>
          </p:nvPr>
        </p:nvSpPr>
        <p:spPr>
          <a:prstGeom prst="rect">
            <a:avLst/>
          </a:prstGeom>
        </p:spPr>
        <p:txBody>
          <a:bodyPr>
            <a:normAutofit/>
          </a:bodyPr>
          <a:lstStyle/>
          <a:p>
            <a:r>
              <a:rPr lang="en-US" dirty="0" smtClean="0"/>
              <a:t>Web Sites</a:t>
            </a:r>
            <a:endParaRPr lang="en-US" dirty="0"/>
          </a:p>
        </p:txBody>
      </p:sp>
      <p:sp>
        <p:nvSpPr>
          <p:cNvPr id="170" name="1,075 attempted the survey…"/>
          <p:cNvSpPr>
            <a:spLocks noGrp="1"/>
          </p:cNvSpPr>
          <p:nvPr>
            <p:ph type="body" idx="1"/>
          </p:nvPr>
        </p:nvSpPr>
        <p:spPr>
          <a:xfrm>
            <a:off x="355600" y="2838734"/>
            <a:ext cx="12293600" cy="6914866"/>
          </a:xfrm>
          <a:prstGeom prst="rect">
            <a:avLst/>
          </a:prstGeom>
        </p:spPr>
        <p:txBody>
          <a:bodyPr>
            <a:normAutofit fontScale="55000" lnSpcReduction="20000"/>
          </a:bodyPr>
          <a:lstStyle/>
          <a:p>
            <a:pPr marL="0" indent="0">
              <a:buNone/>
            </a:pPr>
            <a:r>
              <a:rPr lang="en-US" b="1" dirty="0" smtClean="0"/>
              <a:t>What’s Included: </a:t>
            </a:r>
            <a:r>
              <a:rPr lang="en-US" dirty="0"/>
              <a:t>the ISU institutional web presence, college and departmental web sites, individual faculty/staff web site </a:t>
            </a:r>
            <a:r>
              <a:rPr lang="en-US" dirty="0" smtClean="0"/>
              <a:t>options</a:t>
            </a:r>
            <a:endParaRPr lang="en-US" dirty="0"/>
          </a:p>
          <a:p>
            <a:pPr marL="0" indent="0">
              <a:buNone/>
            </a:pPr>
            <a:r>
              <a:rPr lang="en-US" b="1" dirty="0" smtClean="0"/>
              <a:t>Sample Responses:  </a:t>
            </a:r>
            <a:endParaRPr lang="en-US" b="1" dirty="0"/>
          </a:p>
          <a:p>
            <a:pPr lvl="1"/>
            <a:r>
              <a:rPr lang="en-US" dirty="0"/>
              <a:t>I find our web sites to overly text dense and challenging to find needed information.</a:t>
            </a:r>
          </a:p>
          <a:p>
            <a:pPr lvl="1"/>
            <a:r>
              <a:rPr lang="en-US" dirty="0"/>
              <a:t>I would like easier access to web server space that I can manage on my own.</a:t>
            </a:r>
          </a:p>
          <a:p>
            <a:pPr lvl="1"/>
            <a:r>
              <a:rPr lang="en-US" dirty="0"/>
              <a:t>The ISU search function rarely comes up with the most useful links initially, which makes it a hard page to navigate. [#2518718]</a:t>
            </a:r>
          </a:p>
          <a:p>
            <a:pPr lvl="1"/>
            <a:r>
              <a:rPr lang="en-US" dirty="0"/>
              <a:t>Websites are not consistent across the University. Some are easy to find what you want (or how to contact someone) while others seem to "hide" contact and/or needed information. You may have to go down several levels to find out what you need.</a:t>
            </a:r>
          </a:p>
          <a:p>
            <a:pPr lvl="1"/>
            <a:r>
              <a:rPr lang="en-US" dirty="0"/>
              <a:t>There is no uniform model across campus for websites. There are too many broken links; it's too difficult to edit or change information on a website and people give up. It is often very difficult to find anything useful, even the simplest information, on the ISU website or department websites.</a:t>
            </a:r>
          </a:p>
        </p:txBody>
      </p:sp>
    </p:spTree>
    <p:extLst>
      <p:ext uri="{BB962C8B-B14F-4D97-AF65-F5344CB8AC3E}">
        <p14:creationId xmlns:p14="http://schemas.microsoft.com/office/powerpoint/2010/main" val="4082148962"/>
      </p:ext>
    </p:extLst>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Population Analysis"/>
          <p:cNvSpPr>
            <a:spLocks noGrp="1"/>
          </p:cNvSpPr>
          <p:nvPr>
            <p:ph type="title"/>
          </p:nvPr>
        </p:nvSpPr>
        <p:spPr>
          <a:prstGeom prst="rect">
            <a:avLst/>
          </a:prstGeom>
        </p:spPr>
        <p:txBody>
          <a:bodyPr>
            <a:normAutofit/>
          </a:bodyPr>
          <a:lstStyle/>
          <a:p>
            <a:r>
              <a:rPr lang="en-US" dirty="0"/>
              <a:t>Web Sites</a:t>
            </a:r>
            <a:endParaRPr lang="en-US" dirty="0"/>
          </a:p>
        </p:txBody>
      </p:sp>
      <p:sp>
        <p:nvSpPr>
          <p:cNvPr id="170" name="1,075 attempted the survey…"/>
          <p:cNvSpPr>
            <a:spLocks noGrp="1"/>
          </p:cNvSpPr>
          <p:nvPr>
            <p:ph type="body" idx="1"/>
          </p:nvPr>
        </p:nvSpPr>
        <p:spPr>
          <a:xfrm>
            <a:off x="355600" y="2984500"/>
            <a:ext cx="12293600" cy="6769100"/>
          </a:xfrm>
          <a:prstGeom prst="rect">
            <a:avLst/>
          </a:prstGeom>
        </p:spPr>
        <p:txBody>
          <a:bodyPr>
            <a:normAutofit fontScale="40000" lnSpcReduction="20000"/>
          </a:bodyPr>
          <a:lstStyle/>
          <a:p>
            <a:pPr marL="0" lvl="0" indent="0">
              <a:buNone/>
            </a:pPr>
            <a:r>
              <a:rPr lang="en-US" b="1" dirty="0" smtClean="0"/>
              <a:t>Takeaways:  </a:t>
            </a:r>
            <a:r>
              <a:rPr lang="en-US" dirty="0" smtClean="0"/>
              <a:t> </a:t>
            </a:r>
            <a:endParaRPr lang="en-US" dirty="0"/>
          </a:p>
          <a:p>
            <a:pPr lvl="1"/>
            <a:r>
              <a:rPr lang="en-US" dirty="0"/>
              <a:t>People really care about interface</a:t>
            </a:r>
          </a:p>
          <a:p>
            <a:pPr lvl="1"/>
            <a:r>
              <a:rPr lang="en-US" dirty="0"/>
              <a:t>Very little tolerance among customers for downtime on web sites</a:t>
            </a:r>
          </a:p>
          <a:p>
            <a:pPr lvl="1"/>
            <a:r>
              <a:rPr lang="en-US" dirty="0"/>
              <a:t>Faculty will seek outside sources for web hosting when they don’t know about or like the services IT offers them</a:t>
            </a:r>
          </a:p>
          <a:p>
            <a:pPr lvl="1"/>
            <a:r>
              <a:rPr lang="en-US" dirty="0"/>
              <a:t>Some strong feelings among faculty/staff about how they prefer to handle their individual sites</a:t>
            </a:r>
          </a:p>
          <a:p>
            <a:pPr lvl="1"/>
            <a:r>
              <a:rPr lang="en-US" dirty="0"/>
              <a:t>The decentralized nature of web content management can lead to an uneven quality of information provided on ISU’s web sites </a:t>
            </a:r>
          </a:p>
          <a:p>
            <a:pPr lvl="1"/>
            <a:r>
              <a:rPr lang="en-US" dirty="0"/>
              <a:t>There were a surprising number of negative comments about searching on ISU sites – can’t find what they are looking for</a:t>
            </a:r>
          </a:p>
          <a:p>
            <a:pPr lvl="1"/>
            <a:r>
              <a:rPr lang="en-US" dirty="0"/>
              <a:t>There is a general feeling that it is hard to find information on web sites</a:t>
            </a:r>
          </a:p>
          <a:p>
            <a:pPr lvl="1"/>
            <a:r>
              <a:rPr lang="en-US" dirty="0"/>
              <a:t>Inconsistent results from People Search were frequently mentioned</a:t>
            </a:r>
          </a:p>
          <a:p>
            <a:pPr lvl="1"/>
            <a:r>
              <a:rPr lang="en-US" dirty="0"/>
              <a:t>Frequent comments about too much text on web sites</a:t>
            </a:r>
          </a:p>
          <a:p>
            <a:pPr lvl="1"/>
            <a:endParaRPr lang="en-US" dirty="0"/>
          </a:p>
        </p:txBody>
      </p:sp>
    </p:spTree>
    <p:extLst>
      <p:ext uri="{BB962C8B-B14F-4D97-AF65-F5344CB8AC3E}">
        <p14:creationId xmlns:p14="http://schemas.microsoft.com/office/powerpoint/2010/main" val="1511875344"/>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he Survey Instrument (§4)"/>
          <p:cNvSpPr>
            <a:spLocks noGrp="1"/>
          </p:cNvSpPr>
          <p:nvPr>
            <p:ph type="title"/>
          </p:nvPr>
        </p:nvSpPr>
        <p:spPr>
          <a:prstGeom prst="rect">
            <a:avLst/>
          </a:prstGeom>
        </p:spPr>
        <p:txBody>
          <a:bodyPr/>
          <a:lstStyle/>
          <a:p>
            <a:r>
              <a:t>The Survey Instrument (§4)</a:t>
            </a:r>
          </a:p>
        </p:txBody>
      </p:sp>
      <p:sp>
        <p:nvSpPr>
          <p:cNvPr id="150" name="Additional Questions…"/>
          <p:cNvSpPr>
            <a:spLocks noGrp="1"/>
          </p:cNvSpPr>
          <p:nvPr>
            <p:ph type="body" idx="1"/>
          </p:nvPr>
        </p:nvSpPr>
        <p:spPr>
          <a:prstGeom prst="rect">
            <a:avLst/>
          </a:prstGeom>
        </p:spPr>
        <p:txBody>
          <a:bodyPr/>
          <a:lstStyle/>
          <a:p>
            <a:pPr marL="0" indent="0">
              <a:buSzTx/>
              <a:buNone/>
              <a:defRPr b="1"/>
            </a:pPr>
            <a:r>
              <a:rPr dirty="0"/>
              <a:t>Additional </a:t>
            </a:r>
            <a:r>
              <a:rPr dirty="0" smtClean="0"/>
              <a:t>Questions</a:t>
            </a:r>
            <a:r>
              <a:rPr lang="en-US" dirty="0" smtClean="0"/>
              <a:t> </a:t>
            </a:r>
            <a:endParaRPr dirty="0"/>
          </a:p>
          <a:p>
            <a:pPr marL="914400" indent="-914400">
              <a:buSzPct val="100000"/>
              <a:buAutoNum type="arabicParenR" startAt="14"/>
            </a:pPr>
            <a:r>
              <a:rPr dirty="0"/>
              <a:t>If ISU can do one thing to improve your experience with technology on campus, what would it be?</a:t>
            </a:r>
          </a:p>
          <a:p>
            <a:pPr marL="914400" indent="-914400">
              <a:buSzPct val="100000"/>
              <a:buAutoNum type="arabicParenR" startAt="14"/>
            </a:pPr>
            <a:r>
              <a:rPr dirty="0"/>
              <a:t>What technology services are NOT offered at ISU that you would like to have available?</a:t>
            </a: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Population Analysis"/>
          <p:cNvSpPr>
            <a:spLocks noGrp="1"/>
          </p:cNvSpPr>
          <p:nvPr>
            <p:ph type="title"/>
          </p:nvPr>
        </p:nvSpPr>
        <p:spPr>
          <a:prstGeom prst="rect">
            <a:avLst/>
          </a:prstGeom>
        </p:spPr>
        <p:txBody>
          <a:bodyPr>
            <a:normAutofit/>
          </a:bodyPr>
          <a:lstStyle/>
          <a:p>
            <a:r>
              <a:rPr lang="en-US" dirty="0"/>
              <a:t>Web Sites</a:t>
            </a:r>
            <a:endParaRPr lang="en-US" dirty="0"/>
          </a:p>
        </p:txBody>
      </p:sp>
      <p:sp>
        <p:nvSpPr>
          <p:cNvPr id="170" name="1,075 attempted the survey…"/>
          <p:cNvSpPr>
            <a:spLocks noGrp="1"/>
          </p:cNvSpPr>
          <p:nvPr>
            <p:ph type="body" idx="1"/>
          </p:nvPr>
        </p:nvSpPr>
        <p:spPr>
          <a:xfrm>
            <a:off x="355600" y="3707832"/>
            <a:ext cx="12293600" cy="6324600"/>
          </a:xfrm>
          <a:prstGeom prst="rect">
            <a:avLst/>
          </a:prstGeom>
        </p:spPr>
        <p:txBody>
          <a:bodyPr>
            <a:normAutofit/>
          </a:bodyPr>
          <a:lstStyle/>
          <a:p>
            <a:pPr marL="0" lvl="0" indent="0">
              <a:buNone/>
            </a:pPr>
            <a:r>
              <a:rPr lang="en-US" b="1" dirty="0" smtClean="0"/>
              <a:t>We’re working on it:  </a:t>
            </a:r>
            <a:r>
              <a:rPr lang="en-US" dirty="0" smtClean="0"/>
              <a:t> </a:t>
            </a:r>
            <a:endParaRPr lang="en-US" dirty="0"/>
          </a:p>
          <a:p>
            <a:pPr lvl="1"/>
            <a:r>
              <a:rPr lang="en-US" dirty="0"/>
              <a:t>The AD/LDAP project is addressing the inconsistent people data that leads to frustrations with People Search</a:t>
            </a:r>
          </a:p>
          <a:p>
            <a:pPr marL="0" indent="0">
              <a:buNone/>
            </a:pPr>
            <a:r>
              <a:rPr lang="en-US" b="1" dirty="0" smtClean="0"/>
              <a:t>Feedback assigned to: </a:t>
            </a:r>
            <a:r>
              <a:rPr lang="en-US" dirty="0" smtClean="0"/>
              <a:t>Web Content Management Group</a:t>
            </a:r>
          </a:p>
          <a:p>
            <a:pPr marL="0" indent="0">
              <a:buNone/>
            </a:pPr>
            <a:endParaRPr lang="en-US" dirty="0"/>
          </a:p>
          <a:p>
            <a:pPr lvl="1"/>
            <a:endParaRPr lang="en-US" dirty="0"/>
          </a:p>
        </p:txBody>
      </p:sp>
    </p:spTree>
    <p:extLst>
      <p:ext uri="{BB962C8B-B14F-4D97-AF65-F5344CB8AC3E}">
        <p14:creationId xmlns:p14="http://schemas.microsoft.com/office/powerpoint/2010/main" val="1140712598"/>
      </p:ext>
    </p:extLst>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Population Analysis"/>
          <p:cNvSpPr>
            <a:spLocks noGrp="1"/>
          </p:cNvSpPr>
          <p:nvPr>
            <p:ph type="title"/>
          </p:nvPr>
        </p:nvSpPr>
        <p:spPr>
          <a:prstGeom prst="rect">
            <a:avLst/>
          </a:prstGeom>
        </p:spPr>
        <p:txBody>
          <a:bodyPr>
            <a:normAutofit/>
          </a:bodyPr>
          <a:lstStyle/>
          <a:p>
            <a:r>
              <a:rPr lang="en-US" dirty="0" smtClean="0"/>
              <a:t>Communication/Outreach</a:t>
            </a:r>
            <a:endParaRPr lang="en-US" dirty="0"/>
          </a:p>
        </p:txBody>
      </p:sp>
      <p:sp>
        <p:nvSpPr>
          <p:cNvPr id="170" name="1,075 attempted the survey…"/>
          <p:cNvSpPr>
            <a:spLocks noGrp="1"/>
          </p:cNvSpPr>
          <p:nvPr>
            <p:ph type="body" idx="1"/>
          </p:nvPr>
        </p:nvSpPr>
        <p:spPr>
          <a:xfrm>
            <a:off x="355600" y="2616010"/>
            <a:ext cx="12293600" cy="7137589"/>
          </a:xfrm>
          <a:prstGeom prst="rect">
            <a:avLst/>
          </a:prstGeom>
        </p:spPr>
        <p:txBody>
          <a:bodyPr>
            <a:normAutofit fontScale="47500" lnSpcReduction="20000"/>
          </a:bodyPr>
          <a:lstStyle/>
          <a:p>
            <a:pPr marL="0" indent="0">
              <a:buNone/>
            </a:pPr>
            <a:r>
              <a:rPr lang="en-US" b="1" dirty="0" smtClean="0"/>
              <a:t>What’s Included: </a:t>
            </a:r>
            <a:r>
              <a:rPr lang="en-US" dirty="0"/>
              <a:t>comments regarding communication on IT services (from any team), marketing and awareness of IT services, Tech </a:t>
            </a:r>
            <a:r>
              <a:rPr lang="en-US" dirty="0" smtClean="0"/>
              <a:t>Alerts</a:t>
            </a:r>
          </a:p>
          <a:p>
            <a:pPr marL="0" indent="0">
              <a:buNone/>
            </a:pPr>
            <a:r>
              <a:rPr lang="en-US" b="1" dirty="0" smtClean="0"/>
              <a:t>Sample Responses:  </a:t>
            </a:r>
            <a:endParaRPr lang="en-US" b="1" dirty="0"/>
          </a:p>
          <a:p>
            <a:pPr lvl="1"/>
            <a:r>
              <a:rPr lang="en-US" dirty="0"/>
              <a:t>This is a mixed bag, some are perfectly clear and others are incomprehensible. Maybe try to work on standardizing vocabulary, etc.</a:t>
            </a:r>
          </a:p>
          <a:p>
            <a:pPr lvl="1"/>
            <a:r>
              <a:rPr lang="en-US" dirty="0"/>
              <a:t>Short and sweet are good, and a common area for receiving would also be appreciated. These days email boxes are flooded with so many communications about technologies, events, announcements, and almost spam emails that things get lost</a:t>
            </a:r>
          </a:p>
          <a:p>
            <a:pPr lvl="1"/>
            <a:r>
              <a:rPr lang="en-US" dirty="0"/>
              <a:t>I mostly understand the verbiage, I don't always understand the reasons behind why we are doing something - Like teaching, the tech change should have learning objectives/outcomes that explain why.</a:t>
            </a:r>
          </a:p>
          <a:p>
            <a:pPr lvl="1"/>
            <a:r>
              <a:rPr lang="en-US" dirty="0"/>
              <a:t>The recent ULID update email looked like spam. It is hard to separate important news from random announcements.</a:t>
            </a:r>
          </a:p>
          <a:p>
            <a:pPr lvl="1"/>
            <a:r>
              <a:rPr lang="en-US" dirty="0"/>
              <a:t>You need to send out an email to professor explaining WHAT THE CHANGES TO WEBSITES WILL BE!!!</a:t>
            </a:r>
          </a:p>
        </p:txBody>
      </p:sp>
    </p:spTree>
    <p:extLst>
      <p:ext uri="{BB962C8B-B14F-4D97-AF65-F5344CB8AC3E}">
        <p14:creationId xmlns:p14="http://schemas.microsoft.com/office/powerpoint/2010/main" val="1535489614"/>
      </p:ext>
    </p:extLst>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Population Analysis"/>
          <p:cNvSpPr>
            <a:spLocks noGrp="1"/>
          </p:cNvSpPr>
          <p:nvPr>
            <p:ph type="title"/>
          </p:nvPr>
        </p:nvSpPr>
        <p:spPr>
          <a:prstGeom prst="rect">
            <a:avLst/>
          </a:prstGeom>
        </p:spPr>
        <p:txBody>
          <a:bodyPr>
            <a:normAutofit/>
          </a:bodyPr>
          <a:lstStyle/>
          <a:p>
            <a:r>
              <a:rPr lang="en-US" dirty="0"/>
              <a:t>Communication/Outreach</a:t>
            </a:r>
            <a:endParaRPr lang="en-US" dirty="0"/>
          </a:p>
        </p:txBody>
      </p:sp>
      <p:sp>
        <p:nvSpPr>
          <p:cNvPr id="170" name="1,075 attempted the survey…"/>
          <p:cNvSpPr>
            <a:spLocks noGrp="1"/>
          </p:cNvSpPr>
          <p:nvPr>
            <p:ph type="body" idx="1"/>
          </p:nvPr>
        </p:nvSpPr>
        <p:spPr>
          <a:xfrm>
            <a:off x="355600" y="3284751"/>
            <a:ext cx="12293600" cy="6324600"/>
          </a:xfrm>
          <a:prstGeom prst="rect">
            <a:avLst/>
          </a:prstGeom>
        </p:spPr>
        <p:txBody>
          <a:bodyPr>
            <a:normAutofit fontScale="47500" lnSpcReduction="20000"/>
          </a:bodyPr>
          <a:lstStyle/>
          <a:p>
            <a:pPr marL="0" lvl="0" indent="0">
              <a:buNone/>
            </a:pPr>
            <a:r>
              <a:rPr lang="en-US" b="1" dirty="0" smtClean="0"/>
              <a:t>Takeaways:  </a:t>
            </a:r>
            <a:r>
              <a:rPr lang="en-US" dirty="0" smtClean="0"/>
              <a:t> </a:t>
            </a:r>
            <a:endParaRPr lang="en-US" dirty="0"/>
          </a:p>
          <a:p>
            <a:pPr lvl="1"/>
            <a:r>
              <a:rPr lang="en-US" sz="4000" dirty="0"/>
              <a:t>There are varying opinions, but generally customers want more plain English communication on IT issues</a:t>
            </a:r>
          </a:p>
          <a:p>
            <a:pPr lvl="1"/>
            <a:r>
              <a:rPr lang="en-US" sz="4000" dirty="0"/>
              <a:t>There is a desire for more communication to faculty/staff about Campus Solutions and </a:t>
            </a:r>
            <a:r>
              <a:rPr lang="en-US" sz="4000" dirty="0" err="1"/>
              <a:t>ReggieNet</a:t>
            </a:r>
            <a:r>
              <a:rPr lang="en-US" sz="4000" dirty="0"/>
              <a:t> particularly </a:t>
            </a:r>
          </a:p>
          <a:p>
            <a:pPr lvl="1"/>
            <a:r>
              <a:rPr lang="en-US" sz="4000" dirty="0"/>
              <a:t>Very difficult to communicate, particularly about account-related issues, in current world of phishing schemes</a:t>
            </a:r>
          </a:p>
          <a:p>
            <a:pPr lvl="1"/>
            <a:r>
              <a:rPr lang="en-US" sz="4000" dirty="0"/>
              <a:t>The “why” of how a change came to be made is important to people – this can extend down to the resolutions in incidents/service requests</a:t>
            </a:r>
          </a:p>
          <a:p>
            <a:pPr lvl="1"/>
            <a:r>
              <a:rPr lang="en-US" sz="4000" dirty="0"/>
              <a:t>Technology alerts need to be written in basic terms and go out only to those it effects.</a:t>
            </a:r>
          </a:p>
          <a:p>
            <a:pPr lvl="1"/>
            <a:r>
              <a:rPr lang="en-US" sz="4000" dirty="0"/>
              <a:t>We can’t communicate enough about changes – there are always still people that do not receive the message</a:t>
            </a:r>
          </a:p>
          <a:p>
            <a:endParaRPr lang="en-US" sz="4000" dirty="0"/>
          </a:p>
          <a:p>
            <a:pPr lvl="1"/>
            <a:endParaRPr lang="en-US" dirty="0"/>
          </a:p>
        </p:txBody>
      </p:sp>
    </p:spTree>
    <p:extLst>
      <p:ext uri="{BB962C8B-B14F-4D97-AF65-F5344CB8AC3E}">
        <p14:creationId xmlns:p14="http://schemas.microsoft.com/office/powerpoint/2010/main" val="2607093278"/>
      </p:ext>
    </p:extLst>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Population Analysis"/>
          <p:cNvSpPr>
            <a:spLocks noGrp="1"/>
          </p:cNvSpPr>
          <p:nvPr>
            <p:ph type="title"/>
          </p:nvPr>
        </p:nvSpPr>
        <p:spPr>
          <a:prstGeom prst="rect">
            <a:avLst/>
          </a:prstGeom>
        </p:spPr>
        <p:txBody>
          <a:bodyPr>
            <a:normAutofit/>
          </a:bodyPr>
          <a:lstStyle/>
          <a:p>
            <a:r>
              <a:rPr lang="en-US" dirty="0" smtClean="0"/>
              <a:t>Communication/Outreach</a:t>
            </a:r>
            <a:endParaRPr lang="en-US" dirty="0"/>
          </a:p>
        </p:txBody>
      </p:sp>
      <p:sp>
        <p:nvSpPr>
          <p:cNvPr id="170" name="1,075 attempted the survey…"/>
          <p:cNvSpPr>
            <a:spLocks noGrp="1"/>
          </p:cNvSpPr>
          <p:nvPr>
            <p:ph type="body" idx="1"/>
          </p:nvPr>
        </p:nvSpPr>
        <p:spPr>
          <a:xfrm>
            <a:off x="355600" y="3707832"/>
            <a:ext cx="12293600" cy="6324600"/>
          </a:xfrm>
          <a:prstGeom prst="rect">
            <a:avLst/>
          </a:prstGeom>
        </p:spPr>
        <p:txBody>
          <a:bodyPr>
            <a:normAutofit fontScale="70000" lnSpcReduction="20000"/>
          </a:bodyPr>
          <a:lstStyle/>
          <a:p>
            <a:pPr marL="0" lvl="0" indent="0">
              <a:buNone/>
            </a:pPr>
            <a:r>
              <a:rPr lang="en-US" b="1" dirty="0" smtClean="0"/>
              <a:t>We’re working on it:  </a:t>
            </a:r>
            <a:r>
              <a:rPr lang="en-US" dirty="0" smtClean="0"/>
              <a:t> </a:t>
            </a:r>
            <a:endParaRPr lang="en-US" dirty="0"/>
          </a:p>
          <a:p>
            <a:pPr lvl="1"/>
            <a:r>
              <a:rPr lang="en-US" dirty="0"/>
              <a:t>AT is developing a communications team with a renewed focus on external communications and collaboration with other campus communicators</a:t>
            </a:r>
          </a:p>
          <a:p>
            <a:pPr lvl="1"/>
            <a:r>
              <a:rPr lang="en-US" dirty="0"/>
              <a:t>Collaboration among IT teams and functional teams is strong with the initiatives underway currently and communications concerns frequently bubble up that way</a:t>
            </a:r>
          </a:p>
          <a:p>
            <a:pPr lvl="1"/>
            <a:r>
              <a:rPr lang="en-US" dirty="0"/>
              <a:t>An RFP is nearing completion for a new tool to standardize and streamline mass emails, as well as replace the backend of the </a:t>
            </a:r>
            <a:r>
              <a:rPr lang="en-US" dirty="0" err="1"/>
              <a:t>TechAlerts</a:t>
            </a:r>
            <a:r>
              <a:rPr lang="en-US" dirty="0"/>
              <a:t> system – the system will allow for many of the granular audience messaging people want</a:t>
            </a:r>
          </a:p>
          <a:p>
            <a:pPr marL="0" indent="0">
              <a:buNone/>
            </a:pPr>
            <a:r>
              <a:rPr lang="en-US" b="1" dirty="0" smtClean="0"/>
              <a:t>Feedback assigned to: </a:t>
            </a:r>
            <a:r>
              <a:rPr lang="en-US" dirty="0" smtClean="0"/>
              <a:t>SITCAG</a:t>
            </a:r>
          </a:p>
          <a:p>
            <a:pPr marL="0" indent="0">
              <a:buNone/>
            </a:pPr>
            <a:endParaRPr lang="en-US" dirty="0"/>
          </a:p>
          <a:p>
            <a:pPr lvl="1"/>
            <a:endParaRPr lang="en-US" dirty="0"/>
          </a:p>
        </p:txBody>
      </p:sp>
    </p:spTree>
    <p:extLst>
      <p:ext uri="{BB962C8B-B14F-4D97-AF65-F5344CB8AC3E}">
        <p14:creationId xmlns:p14="http://schemas.microsoft.com/office/powerpoint/2010/main" val="3211730533"/>
      </p:ext>
    </p:extLst>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Population Analysis"/>
          <p:cNvSpPr>
            <a:spLocks noGrp="1"/>
          </p:cNvSpPr>
          <p:nvPr>
            <p:ph type="title"/>
          </p:nvPr>
        </p:nvSpPr>
        <p:spPr>
          <a:prstGeom prst="rect">
            <a:avLst/>
          </a:prstGeom>
        </p:spPr>
        <p:txBody>
          <a:bodyPr>
            <a:normAutofit/>
          </a:bodyPr>
          <a:lstStyle/>
          <a:p>
            <a:r>
              <a:rPr lang="en-US" dirty="0" smtClean="0"/>
              <a:t>More Technology Training</a:t>
            </a:r>
            <a:endParaRPr lang="en-US" dirty="0"/>
          </a:p>
        </p:txBody>
      </p:sp>
      <p:sp>
        <p:nvSpPr>
          <p:cNvPr id="170" name="1,075 attempted the survey…"/>
          <p:cNvSpPr>
            <a:spLocks noGrp="1"/>
          </p:cNvSpPr>
          <p:nvPr>
            <p:ph type="body" idx="1"/>
          </p:nvPr>
        </p:nvSpPr>
        <p:spPr>
          <a:xfrm>
            <a:off x="355600" y="2457544"/>
            <a:ext cx="12293600" cy="7296055"/>
          </a:xfrm>
          <a:prstGeom prst="rect">
            <a:avLst/>
          </a:prstGeom>
        </p:spPr>
        <p:txBody>
          <a:bodyPr>
            <a:normAutofit fontScale="47500" lnSpcReduction="20000"/>
          </a:bodyPr>
          <a:lstStyle/>
          <a:p>
            <a:pPr marL="0" indent="0">
              <a:buNone/>
            </a:pPr>
            <a:r>
              <a:rPr lang="en-US" b="1" dirty="0" smtClean="0"/>
              <a:t>What’s Included: </a:t>
            </a:r>
            <a:r>
              <a:rPr lang="en-US" dirty="0"/>
              <a:t>comments about lack of knowledge, training, lack of awareness of training options, need to better understand technology being </a:t>
            </a:r>
            <a:r>
              <a:rPr lang="en-US" dirty="0" smtClean="0"/>
              <a:t>used</a:t>
            </a:r>
          </a:p>
          <a:p>
            <a:pPr marL="0" indent="0">
              <a:buNone/>
            </a:pPr>
            <a:r>
              <a:rPr lang="en-US" b="1" dirty="0" smtClean="0"/>
              <a:t>Sample Responses:  </a:t>
            </a:r>
            <a:endParaRPr lang="en-US" b="1" dirty="0"/>
          </a:p>
          <a:p>
            <a:pPr lvl="1"/>
            <a:r>
              <a:rPr lang="en-US" dirty="0"/>
              <a:t>On the academic side, it seems that there are formal training programs in place via CTLT. On the staff side, I think we'd benefit from a similarly formal training program (with sessions on a calendar, in advance) to introduce new people to various systems needed for everyday work. </a:t>
            </a:r>
            <a:r>
              <a:rPr lang="en-US" dirty="0" err="1"/>
              <a:t>OUCampus</a:t>
            </a:r>
            <a:r>
              <a:rPr lang="en-US" dirty="0"/>
              <a:t>, </a:t>
            </a:r>
            <a:r>
              <a:rPr lang="en-US" dirty="0" err="1"/>
              <a:t>Formstack</a:t>
            </a:r>
            <a:r>
              <a:rPr lang="en-US" dirty="0"/>
              <a:t>, News, Events, etc. This training is currently handled ad hoc.</a:t>
            </a:r>
          </a:p>
          <a:p>
            <a:pPr lvl="1"/>
            <a:r>
              <a:rPr lang="en-US" dirty="0"/>
              <a:t>I am not aware of any documentation that is available for the particular systems I use on a daily basis. If such documents are available, where are they stored? How are these resources distributed and communicated to staff?</a:t>
            </a:r>
          </a:p>
          <a:p>
            <a:pPr lvl="1"/>
            <a:r>
              <a:rPr lang="en-US" dirty="0"/>
              <a:t>Training here is less than desirable and the marketing of said training is even less impressive.</a:t>
            </a:r>
          </a:p>
          <a:p>
            <a:pPr lvl="1"/>
            <a:r>
              <a:rPr lang="en-US" dirty="0"/>
              <a:t>I </a:t>
            </a:r>
            <a:r>
              <a:rPr lang="en-US" dirty="0" err="1"/>
              <a:t>dont</a:t>
            </a:r>
            <a:r>
              <a:rPr lang="en-US" dirty="0"/>
              <a:t> think the university does a good job in this area. Other organization in the area have training sites, intranet sites for the faculty staff that list on going courses and self help, webinars and opportunities to grow.</a:t>
            </a:r>
          </a:p>
          <a:p>
            <a:pPr lvl="1"/>
            <a:r>
              <a:rPr lang="en-US" dirty="0"/>
              <a:t>Maybe have some more options for people to learn about their technology. I feel as if I was kind of thrown into a huge pool of technology and I don't always completely understand it.</a:t>
            </a:r>
          </a:p>
        </p:txBody>
      </p:sp>
    </p:spTree>
    <p:extLst>
      <p:ext uri="{BB962C8B-B14F-4D97-AF65-F5344CB8AC3E}">
        <p14:creationId xmlns:p14="http://schemas.microsoft.com/office/powerpoint/2010/main" val="340776382"/>
      </p:ext>
    </p:extLst>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Population Analysis"/>
          <p:cNvSpPr>
            <a:spLocks noGrp="1"/>
          </p:cNvSpPr>
          <p:nvPr>
            <p:ph type="title"/>
          </p:nvPr>
        </p:nvSpPr>
        <p:spPr>
          <a:prstGeom prst="rect">
            <a:avLst/>
          </a:prstGeom>
        </p:spPr>
        <p:txBody>
          <a:bodyPr>
            <a:normAutofit/>
          </a:bodyPr>
          <a:lstStyle/>
          <a:p>
            <a:r>
              <a:rPr lang="en-US" dirty="0"/>
              <a:t>More Technology Training</a:t>
            </a:r>
            <a:endParaRPr lang="en-US" dirty="0"/>
          </a:p>
        </p:txBody>
      </p:sp>
      <p:sp>
        <p:nvSpPr>
          <p:cNvPr id="170" name="1,075 attempted the survey…"/>
          <p:cNvSpPr>
            <a:spLocks noGrp="1"/>
          </p:cNvSpPr>
          <p:nvPr>
            <p:ph type="body" idx="1"/>
          </p:nvPr>
        </p:nvSpPr>
        <p:spPr>
          <a:xfrm>
            <a:off x="355600" y="2984500"/>
            <a:ext cx="12293600" cy="6769100"/>
          </a:xfrm>
          <a:prstGeom prst="rect">
            <a:avLst/>
          </a:prstGeom>
        </p:spPr>
        <p:txBody>
          <a:bodyPr>
            <a:normAutofit fontScale="40000" lnSpcReduction="20000"/>
          </a:bodyPr>
          <a:lstStyle/>
          <a:p>
            <a:pPr marL="0" lvl="0" indent="0">
              <a:buNone/>
            </a:pPr>
            <a:r>
              <a:rPr lang="en-US" b="1" dirty="0" smtClean="0"/>
              <a:t>Takeaways:  </a:t>
            </a:r>
            <a:r>
              <a:rPr lang="en-US" dirty="0" smtClean="0"/>
              <a:t> </a:t>
            </a:r>
            <a:endParaRPr lang="en-US" dirty="0"/>
          </a:p>
          <a:p>
            <a:pPr lvl="1"/>
            <a:r>
              <a:rPr lang="en-US" dirty="0"/>
              <a:t>Highest count of comments of all topics</a:t>
            </a:r>
          </a:p>
          <a:p>
            <a:pPr lvl="1"/>
            <a:r>
              <a:rPr lang="en-US" dirty="0"/>
              <a:t>Difficulty in finding knowledge in the IT Help knowledge base inhibits people finding resources that are available </a:t>
            </a:r>
          </a:p>
          <a:p>
            <a:pPr lvl="1"/>
            <a:r>
              <a:rPr lang="en-US" dirty="0"/>
              <a:t>Many comments referenced a lack of awareness of knowledge/training currently available</a:t>
            </a:r>
          </a:p>
          <a:p>
            <a:pPr lvl="1"/>
            <a:r>
              <a:rPr lang="en-US" dirty="0"/>
              <a:t>Frequent mentions of Lynda.com as a resource for self-help on common technology tools</a:t>
            </a:r>
          </a:p>
          <a:p>
            <a:pPr lvl="1"/>
            <a:r>
              <a:rPr lang="en-US" dirty="0"/>
              <a:t>Big focus on self-help here, anytime, on-demand training</a:t>
            </a:r>
          </a:p>
          <a:p>
            <a:pPr lvl="1"/>
            <a:r>
              <a:rPr lang="en-US" dirty="0"/>
              <a:t>There seems to be a feeling that more training would automatically solve user frustrations</a:t>
            </a:r>
          </a:p>
          <a:p>
            <a:pPr lvl="1"/>
            <a:r>
              <a:rPr lang="en-US" dirty="0"/>
              <a:t>Campus Solutions was frequently singled out as something on which more training is needed</a:t>
            </a:r>
          </a:p>
          <a:p>
            <a:pPr lvl="1"/>
            <a:r>
              <a:rPr lang="en-US" dirty="0"/>
              <a:t>Microsoft’s rapid development of Office 365 tools doesn’t help us here; difficult to keep up with their releases and provide support and training</a:t>
            </a:r>
          </a:p>
          <a:p>
            <a:pPr lvl="1"/>
            <a:endParaRPr lang="en-US" dirty="0"/>
          </a:p>
        </p:txBody>
      </p:sp>
    </p:spTree>
    <p:extLst>
      <p:ext uri="{BB962C8B-B14F-4D97-AF65-F5344CB8AC3E}">
        <p14:creationId xmlns:p14="http://schemas.microsoft.com/office/powerpoint/2010/main" val="3733622558"/>
      </p:ext>
    </p:extLst>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Population Analysis"/>
          <p:cNvSpPr>
            <a:spLocks noGrp="1"/>
          </p:cNvSpPr>
          <p:nvPr>
            <p:ph type="title"/>
          </p:nvPr>
        </p:nvSpPr>
        <p:spPr>
          <a:prstGeom prst="rect">
            <a:avLst/>
          </a:prstGeom>
        </p:spPr>
        <p:txBody>
          <a:bodyPr>
            <a:normAutofit/>
          </a:bodyPr>
          <a:lstStyle/>
          <a:p>
            <a:r>
              <a:rPr lang="en-US" dirty="0"/>
              <a:t>More Technology Training</a:t>
            </a:r>
            <a:endParaRPr lang="en-US" dirty="0"/>
          </a:p>
        </p:txBody>
      </p:sp>
      <p:sp>
        <p:nvSpPr>
          <p:cNvPr id="170" name="1,075 attempted the survey…"/>
          <p:cNvSpPr>
            <a:spLocks noGrp="1"/>
          </p:cNvSpPr>
          <p:nvPr>
            <p:ph type="body" idx="1"/>
          </p:nvPr>
        </p:nvSpPr>
        <p:spPr>
          <a:xfrm>
            <a:off x="355600" y="3707832"/>
            <a:ext cx="12293600" cy="6324600"/>
          </a:xfrm>
          <a:prstGeom prst="rect">
            <a:avLst/>
          </a:prstGeom>
        </p:spPr>
        <p:txBody>
          <a:bodyPr>
            <a:normAutofit lnSpcReduction="10000"/>
          </a:bodyPr>
          <a:lstStyle/>
          <a:p>
            <a:pPr marL="0" lvl="0" indent="0">
              <a:buNone/>
            </a:pPr>
            <a:r>
              <a:rPr lang="en-US" b="1" dirty="0" smtClean="0"/>
              <a:t>We’re working on it:  </a:t>
            </a:r>
            <a:r>
              <a:rPr lang="en-US" dirty="0" smtClean="0"/>
              <a:t> </a:t>
            </a:r>
            <a:endParaRPr lang="en-US" dirty="0"/>
          </a:p>
          <a:p>
            <a:pPr lvl="1"/>
            <a:r>
              <a:rPr lang="en-US" dirty="0"/>
              <a:t>The AT Knowledge Team is continually updating knowledge available through the knowledge base, as well as training</a:t>
            </a:r>
          </a:p>
          <a:p>
            <a:pPr lvl="1"/>
            <a:r>
              <a:rPr lang="en-US" dirty="0"/>
              <a:t>Video and the use of </a:t>
            </a:r>
            <a:r>
              <a:rPr lang="en-US" dirty="0" err="1"/>
              <a:t>ReggieNet</a:t>
            </a:r>
            <a:r>
              <a:rPr lang="en-US" dirty="0"/>
              <a:t> for training purposes are current focuses in developing new resources</a:t>
            </a:r>
          </a:p>
          <a:p>
            <a:pPr marL="0" indent="0">
              <a:buNone/>
            </a:pPr>
            <a:r>
              <a:rPr lang="en-US" b="1" dirty="0" smtClean="0"/>
              <a:t>Feedback assigned to: </a:t>
            </a:r>
            <a:r>
              <a:rPr lang="en-US" dirty="0" smtClean="0"/>
              <a:t>AT Client Services</a:t>
            </a:r>
          </a:p>
          <a:p>
            <a:pPr marL="0" indent="0">
              <a:buNone/>
            </a:pPr>
            <a:endParaRPr lang="en-US" dirty="0"/>
          </a:p>
          <a:p>
            <a:pPr lvl="1"/>
            <a:endParaRPr lang="en-US" dirty="0"/>
          </a:p>
        </p:txBody>
      </p:sp>
    </p:spTree>
    <p:extLst>
      <p:ext uri="{BB962C8B-B14F-4D97-AF65-F5344CB8AC3E}">
        <p14:creationId xmlns:p14="http://schemas.microsoft.com/office/powerpoint/2010/main" val="1794804275"/>
      </p:ext>
    </p:extLst>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Population Analysis"/>
          <p:cNvSpPr>
            <a:spLocks noGrp="1"/>
          </p:cNvSpPr>
          <p:nvPr>
            <p:ph type="title" idx="4294967295"/>
          </p:nvPr>
        </p:nvSpPr>
        <p:spPr>
          <a:xfrm>
            <a:off x="0" y="0"/>
            <a:ext cx="12293600" cy="2044700"/>
          </a:xfrm>
          <a:prstGeom prst="rect">
            <a:avLst/>
          </a:prstGeom>
        </p:spPr>
        <p:txBody>
          <a:bodyPr>
            <a:normAutofit/>
          </a:bodyPr>
          <a:lstStyle/>
          <a:p>
            <a:r>
              <a:rPr lang="en-US" dirty="0" smtClean="0"/>
              <a:t>More Technology Training</a:t>
            </a:r>
            <a:endParaRPr lang="en-US" dirty="0"/>
          </a:p>
        </p:txBody>
      </p:sp>
      <p:sp>
        <p:nvSpPr>
          <p:cNvPr id="170" name="1,075 attempted the survey…"/>
          <p:cNvSpPr>
            <a:spLocks noGrp="1"/>
          </p:cNvSpPr>
          <p:nvPr>
            <p:ph type="body" idx="4294967295"/>
          </p:nvPr>
        </p:nvSpPr>
        <p:spPr>
          <a:xfrm>
            <a:off x="0" y="1692322"/>
            <a:ext cx="12293600" cy="8061278"/>
          </a:xfrm>
          <a:prstGeom prst="rect">
            <a:avLst/>
          </a:prstGeom>
        </p:spPr>
        <p:txBody>
          <a:bodyPr>
            <a:normAutofit fontScale="32500" lnSpcReduction="20000"/>
          </a:bodyPr>
          <a:lstStyle/>
          <a:p>
            <a:pPr marL="0" lvl="0" indent="0">
              <a:buNone/>
            </a:pPr>
            <a:r>
              <a:rPr lang="en-US" b="1" dirty="0" smtClean="0"/>
              <a:t>What’s Included: </a:t>
            </a:r>
            <a:r>
              <a:rPr lang="en-US" dirty="0"/>
              <a:t>comments around centralizing or standardizing services, consolidation of similar services, faster response, more knowledgeable IT </a:t>
            </a:r>
            <a:r>
              <a:rPr lang="en-US" dirty="0" smtClean="0"/>
              <a:t>staff</a:t>
            </a:r>
          </a:p>
          <a:p>
            <a:pPr marL="0" lvl="0" indent="0">
              <a:buNone/>
            </a:pPr>
            <a:r>
              <a:rPr lang="en-US" b="1" dirty="0" smtClean="0"/>
              <a:t>Sample Responses:  </a:t>
            </a:r>
            <a:endParaRPr lang="en-US" b="1" dirty="0"/>
          </a:p>
          <a:p>
            <a:pPr lvl="1"/>
            <a:r>
              <a:rPr lang="en-US" dirty="0"/>
              <a:t>Unify tools and techniques to a point where the majority of systems are shared across colleges and thus become easier for any knowledgeable tech support staff member to support</a:t>
            </a:r>
          </a:p>
          <a:p>
            <a:pPr lvl="1"/>
            <a:r>
              <a:rPr lang="en-US" dirty="0"/>
              <a:t>Reduce the number of programs that are out there. It is very difficult to explain where things are to students and it is difficult to get multiple systems to talk to one another.</a:t>
            </a:r>
          </a:p>
          <a:p>
            <a:pPr lvl="1"/>
            <a:r>
              <a:rPr lang="en-US" dirty="0"/>
              <a:t>When we changed over to the new system/server, no one I contacted could answer all of my questions. Some of them are still unanswered</a:t>
            </a:r>
          </a:p>
          <a:p>
            <a:pPr lvl="1"/>
            <a:r>
              <a:rPr lang="en-US" dirty="0"/>
              <a:t>Training technology staff in a way that allows them to get me to a live person to solve my issue, or have the knowledge to solve my issue. Often I feel that I am put in a queue</a:t>
            </a:r>
          </a:p>
          <a:p>
            <a:pPr lvl="1"/>
            <a:r>
              <a:rPr lang="en-US" dirty="0"/>
              <a:t>Support appear to be searching for answers. At times, assume user error in all cases.</a:t>
            </a:r>
          </a:p>
          <a:p>
            <a:pPr lvl="1"/>
            <a:r>
              <a:rPr lang="en-US" dirty="0"/>
              <a:t>Frequently you can't talk to the person who has the knowledge so you deal with front line people, that put you on hold for long periods of time while they ask around and then ultimately put in a ticket that never allows you to talk to the person who can actually fix the problem and frequently requires that you provide proof there is a problem</a:t>
            </a:r>
          </a:p>
          <a:p>
            <a:pPr lvl="1"/>
            <a:r>
              <a:rPr lang="en-US" dirty="0"/>
              <a:t>It varies a lot. Sometimes resolution is so fast my head spins, sometimes it seems infinite.</a:t>
            </a:r>
          </a:p>
          <a:p>
            <a:pPr lvl="1"/>
            <a:r>
              <a:rPr lang="en-US" dirty="0"/>
              <a:t>Never have the voicemail message, and always have someone who can at least say they will open a ticket.</a:t>
            </a:r>
          </a:p>
          <a:p>
            <a:pPr lvl="1"/>
            <a:r>
              <a:rPr lang="en-US" dirty="0"/>
              <a:t>Make it easier to understand which technology people to go to.</a:t>
            </a:r>
          </a:p>
        </p:txBody>
      </p:sp>
    </p:spTree>
    <p:extLst>
      <p:ext uri="{BB962C8B-B14F-4D97-AF65-F5344CB8AC3E}">
        <p14:creationId xmlns:p14="http://schemas.microsoft.com/office/powerpoint/2010/main" val="454614855"/>
      </p:ext>
    </p:extLst>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Population Analysis"/>
          <p:cNvSpPr>
            <a:spLocks noGrp="1"/>
          </p:cNvSpPr>
          <p:nvPr>
            <p:ph type="title" idx="4294967295"/>
          </p:nvPr>
        </p:nvSpPr>
        <p:spPr>
          <a:xfrm>
            <a:off x="0" y="-374366"/>
            <a:ext cx="12293600" cy="2044700"/>
          </a:xfrm>
          <a:prstGeom prst="rect">
            <a:avLst/>
          </a:prstGeom>
        </p:spPr>
        <p:txBody>
          <a:bodyPr>
            <a:normAutofit/>
          </a:bodyPr>
          <a:lstStyle/>
          <a:p>
            <a:r>
              <a:rPr lang="en-US" dirty="0"/>
              <a:t>More Technology Training</a:t>
            </a:r>
            <a:endParaRPr lang="en-US" dirty="0"/>
          </a:p>
        </p:txBody>
      </p:sp>
      <p:sp>
        <p:nvSpPr>
          <p:cNvPr id="170" name="1,075 attempted the survey…"/>
          <p:cNvSpPr>
            <a:spLocks noGrp="1"/>
          </p:cNvSpPr>
          <p:nvPr>
            <p:ph type="body" idx="4294967295"/>
          </p:nvPr>
        </p:nvSpPr>
        <p:spPr>
          <a:xfrm>
            <a:off x="0" y="1050878"/>
            <a:ext cx="12293600" cy="9512490"/>
          </a:xfrm>
          <a:prstGeom prst="rect">
            <a:avLst/>
          </a:prstGeom>
        </p:spPr>
        <p:txBody>
          <a:bodyPr>
            <a:normAutofit fontScale="47500" lnSpcReduction="20000"/>
          </a:bodyPr>
          <a:lstStyle/>
          <a:p>
            <a:pPr marL="0" lvl="0" indent="0">
              <a:buNone/>
            </a:pPr>
            <a:r>
              <a:rPr lang="en-US" b="1" dirty="0" smtClean="0"/>
              <a:t>Takeaways:  </a:t>
            </a:r>
            <a:r>
              <a:rPr lang="en-US" dirty="0" smtClean="0"/>
              <a:t> </a:t>
            </a:r>
            <a:endParaRPr lang="en-US" dirty="0"/>
          </a:p>
          <a:p>
            <a:pPr lvl="1"/>
            <a:r>
              <a:rPr lang="en-US" dirty="0"/>
              <a:t>Opinions vary, but there is desire to consolidate similar tool offerings to a single choice for consistency</a:t>
            </a:r>
          </a:p>
          <a:p>
            <a:pPr lvl="1"/>
            <a:r>
              <a:rPr lang="en-US" dirty="0"/>
              <a:t>There is a fair amount of frustration around Central Login, and having to login multiple times</a:t>
            </a:r>
          </a:p>
          <a:p>
            <a:pPr lvl="1"/>
            <a:r>
              <a:rPr lang="en-US" dirty="0"/>
              <a:t>Some feeling among customers that IT support staff (with students sometimes being singled out) don’t always have the knowledge to solve their issue</a:t>
            </a:r>
          </a:p>
          <a:p>
            <a:pPr lvl="1"/>
            <a:r>
              <a:rPr lang="en-US" dirty="0"/>
              <a:t>Many customers have the feeling that they can’t get to that one person who has the answer to their issue and are needlessly delayed because of process</a:t>
            </a:r>
          </a:p>
          <a:p>
            <a:pPr lvl="1"/>
            <a:r>
              <a:rPr lang="en-US" dirty="0"/>
              <a:t>Many comments indicated that customers don’t feel IT support has their perspective or needs in mind</a:t>
            </a:r>
          </a:p>
          <a:p>
            <a:pPr lvl="1"/>
            <a:r>
              <a:rPr lang="en-US" dirty="0"/>
              <a:t>Variability in the amount of time required for different issues frustrates customers</a:t>
            </a:r>
          </a:p>
          <a:p>
            <a:pPr lvl="1"/>
            <a:r>
              <a:rPr lang="en-US" dirty="0"/>
              <a:t>Expectations among customers for quick resolution to issues are high</a:t>
            </a:r>
          </a:p>
          <a:p>
            <a:pPr lvl="1"/>
            <a:r>
              <a:rPr lang="en-US" dirty="0"/>
              <a:t>Some customers seem to be associating their frustrations with response time with Cherwell/ IT Help</a:t>
            </a:r>
          </a:p>
          <a:p>
            <a:pPr lvl="1"/>
            <a:r>
              <a:rPr lang="en-US" dirty="0"/>
              <a:t>Some faculty/staff have strong opinions about their local support team, on both ends of the spectrum</a:t>
            </a:r>
          </a:p>
          <a:p>
            <a:pPr lvl="1"/>
            <a:r>
              <a:rPr lang="en-US" dirty="0"/>
              <a:t>Routing of tickets is an source of confusion for IT staff, and also for customers in which team they need to contact</a:t>
            </a:r>
          </a:p>
          <a:p>
            <a:pPr lvl="1"/>
            <a:endParaRPr lang="en-US" dirty="0"/>
          </a:p>
        </p:txBody>
      </p:sp>
    </p:spTree>
    <p:extLst>
      <p:ext uri="{BB962C8B-B14F-4D97-AF65-F5344CB8AC3E}">
        <p14:creationId xmlns:p14="http://schemas.microsoft.com/office/powerpoint/2010/main" val="4252454510"/>
      </p:ext>
    </p:extLst>
  </p:cSld>
  <p:clrMapOvr>
    <a:masterClrMapping/>
  </p:clrMapOvr>
  <p:transition spd="med"/>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Population Analysis"/>
          <p:cNvSpPr>
            <a:spLocks noGrp="1"/>
          </p:cNvSpPr>
          <p:nvPr>
            <p:ph type="title"/>
          </p:nvPr>
        </p:nvSpPr>
        <p:spPr>
          <a:prstGeom prst="rect">
            <a:avLst/>
          </a:prstGeom>
        </p:spPr>
        <p:txBody>
          <a:bodyPr>
            <a:normAutofit/>
          </a:bodyPr>
          <a:lstStyle/>
          <a:p>
            <a:r>
              <a:rPr lang="en-US" dirty="0"/>
              <a:t>More Technology Training</a:t>
            </a:r>
            <a:endParaRPr lang="en-US" dirty="0"/>
          </a:p>
        </p:txBody>
      </p:sp>
      <p:sp>
        <p:nvSpPr>
          <p:cNvPr id="170" name="1,075 attempted the survey…"/>
          <p:cNvSpPr>
            <a:spLocks noGrp="1"/>
          </p:cNvSpPr>
          <p:nvPr>
            <p:ph type="body" idx="1"/>
          </p:nvPr>
        </p:nvSpPr>
        <p:spPr>
          <a:xfrm>
            <a:off x="355600" y="3707832"/>
            <a:ext cx="12293600" cy="6324600"/>
          </a:xfrm>
          <a:prstGeom prst="rect">
            <a:avLst/>
          </a:prstGeom>
        </p:spPr>
        <p:txBody>
          <a:bodyPr>
            <a:normAutofit fontScale="92500" lnSpcReduction="20000"/>
          </a:bodyPr>
          <a:lstStyle/>
          <a:p>
            <a:pPr marL="0" lvl="0" indent="0">
              <a:buNone/>
            </a:pPr>
            <a:r>
              <a:rPr lang="en-US" b="1" dirty="0" smtClean="0"/>
              <a:t>We’re working on it:  </a:t>
            </a:r>
            <a:r>
              <a:rPr lang="en-US" dirty="0" smtClean="0"/>
              <a:t> </a:t>
            </a:r>
          </a:p>
          <a:p>
            <a:pPr lvl="1"/>
            <a:r>
              <a:rPr lang="en-US" dirty="0" smtClean="0"/>
              <a:t>Many of the concerns related here are process issues in the IT Service Management area, and are being addressed as we mature as a campus</a:t>
            </a:r>
            <a:endParaRPr lang="en-US" dirty="0"/>
          </a:p>
          <a:p>
            <a:pPr lvl="1"/>
            <a:r>
              <a:rPr lang="en-US" dirty="0" smtClean="0"/>
              <a:t>The ITSM project developed some standard processes that are not yet used consistently across campus, next steps include marketing those processes and working with teams to make incremental improvements over time</a:t>
            </a:r>
            <a:endParaRPr lang="en-US" dirty="0"/>
          </a:p>
          <a:p>
            <a:pPr marL="0" indent="0">
              <a:buNone/>
            </a:pPr>
            <a:r>
              <a:rPr lang="en-US" b="1" dirty="0" smtClean="0"/>
              <a:t>Feedback assigned to: </a:t>
            </a:r>
            <a:r>
              <a:rPr lang="en-US" dirty="0" smtClean="0"/>
              <a:t>ITSM Advisory Group</a:t>
            </a:r>
          </a:p>
          <a:p>
            <a:pPr marL="0" indent="0">
              <a:buNone/>
            </a:pPr>
            <a:endParaRPr lang="en-US" dirty="0"/>
          </a:p>
          <a:p>
            <a:pPr lvl="1"/>
            <a:endParaRPr lang="en-US" dirty="0"/>
          </a:p>
        </p:txBody>
      </p:sp>
    </p:spTree>
    <p:extLst>
      <p:ext uri="{BB962C8B-B14F-4D97-AF65-F5344CB8AC3E}">
        <p14:creationId xmlns:p14="http://schemas.microsoft.com/office/powerpoint/2010/main" val="1143200668"/>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Question Response Format"/>
          <p:cNvSpPr>
            <a:spLocks noGrp="1"/>
          </p:cNvSpPr>
          <p:nvPr>
            <p:ph type="title"/>
          </p:nvPr>
        </p:nvSpPr>
        <p:spPr>
          <a:prstGeom prst="rect">
            <a:avLst/>
          </a:prstGeom>
        </p:spPr>
        <p:txBody>
          <a:bodyPr/>
          <a:lstStyle/>
          <a:p>
            <a:r>
              <a:t>Question Response Format </a:t>
            </a:r>
          </a:p>
        </p:txBody>
      </p:sp>
      <p:pic>
        <p:nvPicPr>
          <p:cNvPr id="159" name="Screen Shot 2017-05-01 at 4.24.05 PM.JPG" descr="Screen Shot 2017-05-01 at 4.24.05 PM.JPG"/>
          <p:cNvPicPr>
            <a:picLocks noChangeAspect="1"/>
          </p:cNvPicPr>
          <p:nvPr/>
        </p:nvPicPr>
        <p:blipFill>
          <a:blip r:embed="rId3">
            <a:extLst/>
          </a:blip>
          <a:stretch>
            <a:fillRect/>
          </a:stretch>
        </p:blipFill>
        <p:spPr>
          <a:xfrm>
            <a:off x="101600" y="3125934"/>
            <a:ext cx="12801600" cy="6041732"/>
          </a:xfrm>
          <a:prstGeom prst="rect">
            <a:avLst/>
          </a:prstGeom>
          <a:ln w="12700">
            <a:miter lim="400000"/>
          </a:ln>
        </p:spPr>
      </p:pic>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Population Analysis"/>
          <p:cNvSpPr>
            <a:spLocks noGrp="1"/>
          </p:cNvSpPr>
          <p:nvPr>
            <p:ph type="title"/>
          </p:nvPr>
        </p:nvSpPr>
        <p:spPr>
          <a:prstGeom prst="rect">
            <a:avLst/>
          </a:prstGeom>
        </p:spPr>
        <p:txBody>
          <a:bodyPr>
            <a:normAutofit/>
          </a:bodyPr>
          <a:lstStyle/>
          <a:p>
            <a:r>
              <a:rPr lang="en-US" dirty="0" smtClean="0"/>
              <a:t>Questions for You</a:t>
            </a:r>
            <a:endParaRPr lang="en-US" dirty="0"/>
          </a:p>
        </p:txBody>
      </p:sp>
      <p:sp>
        <p:nvSpPr>
          <p:cNvPr id="170" name="1,075 attempted the survey…"/>
          <p:cNvSpPr>
            <a:spLocks noGrp="1"/>
          </p:cNvSpPr>
          <p:nvPr>
            <p:ph type="body" idx="1"/>
          </p:nvPr>
        </p:nvSpPr>
        <p:spPr>
          <a:xfrm>
            <a:off x="355600" y="3707832"/>
            <a:ext cx="12293600" cy="6324600"/>
          </a:xfrm>
          <a:prstGeom prst="rect">
            <a:avLst/>
          </a:prstGeom>
        </p:spPr>
        <p:txBody>
          <a:bodyPr>
            <a:normAutofit/>
          </a:bodyPr>
          <a:lstStyle/>
          <a:p>
            <a:pPr lvl="1"/>
            <a:r>
              <a:rPr lang="en-US" dirty="0" smtClean="0"/>
              <a:t>What </a:t>
            </a:r>
            <a:r>
              <a:rPr lang="en-US" dirty="0"/>
              <a:t>are your thoughts on the </a:t>
            </a:r>
            <a:r>
              <a:rPr lang="en-US" dirty="0" err="1"/>
              <a:t>TechQual</a:t>
            </a:r>
            <a:r>
              <a:rPr lang="en-US" dirty="0"/>
              <a:t>+ results?</a:t>
            </a:r>
          </a:p>
          <a:p>
            <a:pPr lvl="1"/>
            <a:r>
              <a:rPr lang="en-US" dirty="0"/>
              <a:t>We plan to issue this survey annually. How can we improve our numbers and the tone of comments before next year’s survey?</a:t>
            </a:r>
          </a:p>
          <a:p>
            <a:pPr marL="0" indent="0">
              <a:buNone/>
            </a:pPr>
            <a:endParaRPr lang="en-US" dirty="0"/>
          </a:p>
          <a:p>
            <a:pPr lvl="1"/>
            <a:endParaRPr lang="en-US" dirty="0"/>
          </a:p>
        </p:txBody>
      </p:sp>
    </p:spTree>
    <p:extLst>
      <p:ext uri="{BB962C8B-B14F-4D97-AF65-F5344CB8AC3E}">
        <p14:creationId xmlns:p14="http://schemas.microsoft.com/office/powerpoint/2010/main" val="4099501386"/>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ervice Level Adequacy"/>
          <p:cNvSpPr>
            <a:spLocks noGrp="1"/>
          </p:cNvSpPr>
          <p:nvPr>
            <p:ph type="title"/>
          </p:nvPr>
        </p:nvSpPr>
        <p:spPr>
          <a:prstGeom prst="rect">
            <a:avLst/>
          </a:prstGeom>
        </p:spPr>
        <p:txBody>
          <a:bodyPr/>
          <a:lstStyle/>
          <a:p>
            <a:r>
              <a:t>Service Level Adequacy</a:t>
            </a:r>
          </a:p>
        </p:txBody>
      </p:sp>
      <p:sp>
        <p:nvSpPr>
          <p:cNvPr id="164" name="When one’s perceived service performance exceeds one’s minimum expectations, the resulting  service level adequacy gap score &gt; 0…"/>
          <p:cNvSpPr>
            <a:spLocks noGrp="1"/>
          </p:cNvSpPr>
          <p:nvPr>
            <p:ph type="body" idx="1"/>
          </p:nvPr>
        </p:nvSpPr>
        <p:spPr>
          <a:prstGeom prst="rect">
            <a:avLst/>
          </a:prstGeom>
        </p:spPr>
        <p:txBody>
          <a:bodyPr/>
          <a:lstStyle/>
          <a:p>
            <a:r>
              <a:rPr dirty="0" smtClean="0"/>
              <a:t>When </a:t>
            </a:r>
            <a:r>
              <a:rPr dirty="0"/>
              <a:t>perceived service performance </a:t>
            </a:r>
            <a:r>
              <a:rPr i="1" dirty="0" smtClean="0"/>
              <a:t>exceeds</a:t>
            </a:r>
            <a:r>
              <a:rPr lang="en-US" dirty="0" smtClean="0"/>
              <a:t> </a:t>
            </a:r>
            <a:r>
              <a:rPr dirty="0" smtClean="0"/>
              <a:t>minimum </a:t>
            </a:r>
            <a:r>
              <a:rPr dirty="0"/>
              <a:t>expectations, the resulting </a:t>
            </a:r>
            <a:br>
              <a:rPr dirty="0"/>
            </a:br>
            <a:r>
              <a:rPr i="1" dirty="0">
                <a:solidFill>
                  <a:schemeClr val="accent2"/>
                </a:solidFill>
              </a:rPr>
              <a:t>service level adequacy gap score &gt; 0</a:t>
            </a:r>
            <a:r>
              <a:rPr dirty="0"/>
              <a:t> </a:t>
            </a:r>
            <a:r>
              <a:rPr lang="en-US" dirty="0" smtClean="0"/>
              <a:t/>
            </a:r>
            <a:br>
              <a:rPr lang="en-US" dirty="0" smtClean="0"/>
            </a:br>
            <a:endParaRPr dirty="0"/>
          </a:p>
          <a:p>
            <a:r>
              <a:rPr dirty="0"/>
              <a:t>When </a:t>
            </a:r>
            <a:r>
              <a:rPr dirty="0" smtClean="0"/>
              <a:t>perceived </a:t>
            </a:r>
            <a:r>
              <a:rPr dirty="0"/>
              <a:t>service performance </a:t>
            </a:r>
            <a:r>
              <a:rPr i="1" dirty="0"/>
              <a:t>is below</a:t>
            </a:r>
            <a:r>
              <a:rPr dirty="0"/>
              <a:t> </a:t>
            </a:r>
            <a:r>
              <a:rPr dirty="0" smtClean="0"/>
              <a:t> </a:t>
            </a:r>
            <a:r>
              <a:rPr dirty="0"/>
              <a:t>minimum expectations, the resulting</a:t>
            </a:r>
            <a:br>
              <a:rPr dirty="0"/>
            </a:br>
            <a:r>
              <a:rPr i="1" dirty="0">
                <a:solidFill>
                  <a:schemeClr val="accent5">
                    <a:satOff val="8112"/>
                    <a:lumOff val="-14630"/>
                  </a:schemeClr>
                </a:solidFill>
              </a:rPr>
              <a:t>service level adequacy gap score &lt; 0</a:t>
            </a:r>
            <a:r>
              <a:rPr dirty="0"/>
              <a:t> </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Key Findings from this Survey"/>
          <p:cNvSpPr>
            <a:spLocks noGrp="1"/>
          </p:cNvSpPr>
          <p:nvPr>
            <p:ph type="title"/>
          </p:nvPr>
        </p:nvSpPr>
        <p:spPr>
          <a:prstGeom prst="rect">
            <a:avLst/>
          </a:prstGeom>
        </p:spPr>
        <p:txBody>
          <a:bodyPr/>
          <a:lstStyle/>
          <a:p>
            <a:r>
              <a:t>Key Findings from this Survey</a:t>
            </a:r>
          </a:p>
        </p:txBody>
      </p:sp>
      <p:sp>
        <p:nvSpPr>
          <p:cNvPr id="167" name="Positive Perceptions  (Adequacy Gap Score &gt; 0)…"/>
          <p:cNvSpPr>
            <a:spLocks noGrp="1"/>
          </p:cNvSpPr>
          <p:nvPr>
            <p:ph type="body" idx="1"/>
          </p:nvPr>
        </p:nvSpPr>
        <p:spPr>
          <a:prstGeom prst="rect">
            <a:avLst/>
          </a:prstGeom>
        </p:spPr>
        <p:txBody>
          <a:bodyPr numCol="2" spcCol="614680" anchor="t"/>
          <a:lstStyle/>
          <a:p>
            <a:pPr marL="0" indent="0" defTabSz="379729">
              <a:spcBef>
                <a:spcPts val="2700"/>
              </a:spcBef>
              <a:buSzTx/>
              <a:buNone/>
              <a:defRPr sz="3120">
                <a:solidFill>
                  <a:schemeClr val="accent2"/>
                </a:solidFill>
              </a:defRPr>
            </a:pPr>
            <a:r>
              <a:rPr dirty="0"/>
              <a:t>Positive Perceptions </a:t>
            </a:r>
            <a:br>
              <a:rPr dirty="0"/>
            </a:br>
            <a:r>
              <a:rPr dirty="0"/>
              <a:t>(Adequacy Gap Score &gt; 0)</a:t>
            </a:r>
          </a:p>
          <a:p>
            <a:pPr marL="457200" indent="-457200" defTabSz="379729">
              <a:spcBef>
                <a:spcPts val="2700"/>
              </a:spcBef>
              <a:buSzPct val="100000"/>
              <a:buFont typeface="+mj-lt"/>
              <a:buAutoNum type="arabicParenR"/>
              <a:defRPr sz="2470"/>
            </a:pPr>
            <a:r>
              <a:rPr dirty="0"/>
              <a:t>Having an Internet service that operates reliably.</a:t>
            </a:r>
            <a:br>
              <a:rPr dirty="0"/>
            </a:br>
            <a:r>
              <a:rPr dirty="0"/>
              <a:t>     </a:t>
            </a:r>
            <a:r>
              <a:rPr i="1" dirty="0"/>
              <a:t>Adequacy Gap Score = 0.15</a:t>
            </a:r>
          </a:p>
          <a:p>
            <a:pPr marL="457200" indent="-457200" defTabSz="379729">
              <a:spcBef>
                <a:spcPts val="2700"/>
              </a:spcBef>
              <a:buSzPct val="100000"/>
              <a:buFont typeface="+mj-lt"/>
              <a:buAutoNum type="arabicParenR"/>
              <a:defRPr sz="2470"/>
            </a:pPr>
            <a:r>
              <a:rPr dirty="0"/>
              <a:t>Having an Internet service that provides adequate capacity or speed.</a:t>
            </a:r>
            <a:br>
              <a:rPr dirty="0"/>
            </a:br>
            <a:r>
              <a:rPr dirty="0"/>
              <a:t>     </a:t>
            </a:r>
            <a:r>
              <a:rPr i="1" dirty="0"/>
              <a:t>Adequacy Gap Score = 0.28</a:t>
            </a:r>
          </a:p>
          <a:p>
            <a:pPr marL="0" indent="0" defTabSz="379729">
              <a:spcBef>
                <a:spcPts val="2700"/>
              </a:spcBef>
              <a:buSzTx/>
              <a:buNone/>
              <a:defRPr sz="3120">
                <a:solidFill>
                  <a:schemeClr val="accent5">
                    <a:satOff val="8112"/>
                    <a:lumOff val="-14630"/>
                  </a:schemeClr>
                </a:solidFill>
              </a:defRPr>
            </a:pPr>
            <a:endParaRPr lang="en-US" dirty="0" smtClean="0"/>
          </a:p>
          <a:p>
            <a:pPr marL="0" indent="0" defTabSz="379729">
              <a:spcBef>
                <a:spcPts val="2700"/>
              </a:spcBef>
              <a:buSzTx/>
              <a:buNone/>
              <a:defRPr sz="3120">
                <a:solidFill>
                  <a:schemeClr val="accent5">
                    <a:satOff val="8112"/>
                    <a:lumOff val="-14630"/>
                  </a:schemeClr>
                </a:solidFill>
              </a:defRPr>
            </a:pPr>
            <a:endParaRPr lang="en-US" dirty="0"/>
          </a:p>
          <a:p>
            <a:pPr marL="0" indent="0" defTabSz="379729">
              <a:spcBef>
                <a:spcPts val="2700"/>
              </a:spcBef>
              <a:buSzTx/>
              <a:buNone/>
              <a:defRPr sz="3120">
                <a:solidFill>
                  <a:schemeClr val="accent5">
                    <a:satOff val="8112"/>
                    <a:lumOff val="-14630"/>
                  </a:schemeClr>
                </a:solidFill>
              </a:defRPr>
            </a:pPr>
            <a:r>
              <a:rPr dirty="0" smtClean="0"/>
              <a:t>Negative </a:t>
            </a:r>
            <a:r>
              <a:rPr dirty="0"/>
              <a:t>Perceptions </a:t>
            </a:r>
            <a:br>
              <a:rPr dirty="0"/>
            </a:br>
            <a:r>
              <a:rPr dirty="0"/>
              <a:t>(Adequacy Gap Score &lt; 0)</a:t>
            </a:r>
          </a:p>
          <a:p>
            <a:pPr marL="457200" indent="-457200" defTabSz="379729">
              <a:spcBef>
                <a:spcPts val="2700"/>
              </a:spcBef>
              <a:buSzPct val="100000"/>
              <a:buFont typeface="+mj-lt"/>
              <a:buAutoNum type="arabicParenR" startAt="6"/>
              <a:defRPr sz="2470"/>
            </a:pPr>
            <a:r>
              <a:rPr dirty="0"/>
              <a:t>Having online services that enhance the teaching and learning experience.</a:t>
            </a:r>
            <a:br>
              <a:rPr dirty="0"/>
            </a:br>
            <a:r>
              <a:rPr dirty="0"/>
              <a:t>     </a:t>
            </a:r>
            <a:r>
              <a:rPr i="1" dirty="0"/>
              <a:t>Adequacy Gap Score = -0.39</a:t>
            </a:r>
          </a:p>
          <a:p>
            <a:pPr marL="457200" indent="-457200" defTabSz="379729">
              <a:spcBef>
                <a:spcPts val="2700"/>
              </a:spcBef>
              <a:buSzPct val="100000"/>
              <a:buFont typeface="+mj-lt"/>
              <a:buAutoNum type="arabicParenR" startAt="5"/>
              <a:defRPr sz="2470"/>
            </a:pPr>
            <a:r>
              <a:rPr dirty="0"/>
              <a:t>Having Web sites and online services that are easy to use.</a:t>
            </a:r>
            <a:br>
              <a:rPr dirty="0"/>
            </a:br>
            <a:r>
              <a:rPr dirty="0"/>
              <a:t>     </a:t>
            </a:r>
            <a:r>
              <a:rPr i="1" dirty="0"/>
              <a:t>Adequacy Gap Score = -0.51</a:t>
            </a:r>
          </a:p>
          <a:p>
            <a:pPr marL="457200" indent="-457200" defTabSz="379729">
              <a:spcBef>
                <a:spcPts val="2700"/>
              </a:spcBef>
              <a:buSzPct val="100000"/>
              <a:buFont typeface="+mj-lt"/>
              <a:buAutoNum type="arabicParenR" startAt="8"/>
              <a:defRPr sz="2470"/>
            </a:pPr>
            <a:r>
              <a:rPr dirty="0"/>
              <a:t>Having systems that provide timely access to data that informs decision-making.</a:t>
            </a:r>
            <a:br>
              <a:rPr dirty="0"/>
            </a:br>
            <a:r>
              <a:rPr dirty="0"/>
              <a:t>     </a:t>
            </a:r>
            <a:r>
              <a:rPr i="1" dirty="0"/>
              <a:t>Adequacy Gap Score = -0.68</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Response Zones"/>
          <p:cNvSpPr>
            <a:spLocks noGrp="1"/>
          </p:cNvSpPr>
          <p:nvPr>
            <p:ph type="title"/>
          </p:nvPr>
        </p:nvSpPr>
        <p:spPr>
          <a:prstGeom prst="rect">
            <a:avLst/>
          </a:prstGeom>
        </p:spPr>
        <p:txBody>
          <a:bodyPr/>
          <a:lstStyle/>
          <a:p>
            <a:r>
              <a:t>Response Zones </a:t>
            </a:r>
          </a:p>
        </p:txBody>
      </p:sp>
      <p:pic>
        <p:nvPicPr>
          <p:cNvPr id="180" name="2017 TechQual Survey Response Zones.png" descr="2017 TechQual Survey Response Zones.png"/>
          <p:cNvPicPr>
            <a:picLocks noChangeAspect="1"/>
          </p:cNvPicPr>
          <p:nvPr/>
        </p:nvPicPr>
        <p:blipFill>
          <a:blip r:embed="rId3">
            <a:extLst/>
          </a:blip>
          <a:stretch>
            <a:fillRect/>
          </a:stretch>
        </p:blipFill>
        <p:spPr>
          <a:xfrm>
            <a:off x="1930400" y="2717800"/>
            <a:ext cx="9144000" cy="6858000"/>
          </a:xfrm>
          <a:prstGeom prst="rect">
            <a:avLst/>
          </a:prstGeom>
          <a:ln w="12700">
            <a:miter lim="400000"/>
          </a:ln>
        </p:spPr>
      </p:pic>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Editorial">
  <a:themeElements>
    <a:clrScheme name="Editorial">
      <a:dk1>
        <a:srgbClr val="324863"/>
      </a:dk1>
      <a:lt1>
        <a:srgbClr val="634D31"/>
      </a:lt1>
      <a:dk2>
        <a:srgbClr val="615F5C"/>
      </a:dk2>
      <a:lt2>
        <a:srgbClr val="D6D3CB"/>
      </a:lt2>
      <a:accent1>
        <a:srgbClr val="4D76A4"/>
      </a:accent1>
      <a:accent2>
        <a:srgbClr val="729460"/>
      </a:accent2>
      <a:accent3>
        <a:srgbClr val="D6AD40"/>
      </a:accent3>
      <a:accent4>
        <a:srgbClr val="DC7D39"/>
      </a:accent4>
      <a:accent5>
        <a:srgbClr val="C36061"/>
      </a:accent5>
      <a:accent6>
        <a:srgbClr val="7E649B"/>
      </a:accent6>
      <a:hlink>
        <a:srgbClr val="0000FF"/>
      </a:hlink>
      <a:folHlink>
        <a:srgbClr val="FF00FF"/>
      </a:folHlink>
    </a:clrScheme>
    <a:fontScheme name="Editorial">
      <a:majorFont>
        <a:latin typeface="Didot"/>
        <a:ea typeface="Didot"/>
        <a:cs typeface="Didot"/>
      </a:majorFont>
      <a:minorFont>
        <a:latin typeface="Didot"/>
        <a:ea typeface="Didot"/>
        <a:cs typeface="Didot"/>
      </a:minorFont>
    </a:fontScheme>
    <a:fmtScheme name="Edito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hueOff val="109193"/>
              <a:satOff val="-4874"/>
              <a:lumOff val="12971"/>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Editorial">
  <a:themeElements>
    <a:clrScheme name="Editorial">
      <a:dk1>
        <a:srgbClr val="000000"/>
      </a:dk1>
      <a:lt1>
        <a:srgbClr val="FFFFFF"/>
      </a:lt1>
      <a:dk2>
        <a:srgbClr val="615F5C"/>
      </a:dk2>
      <a:lt2>
        <a:srgbClr val="D6D3CB"/>
      </a:lt2>
      <a:accent1>
        <a:srgbClr val="4D76A4"/>
      </a:accent1>
      <a:accent2>
        <a:srgbClr val="729460"/>
      </a:accent2>
      <a:accent3>
        <a:srgbClr val="D6AD40"/>
      </a:accent3>
      <a:accent4>
        <a:srgbClr val="DC7D39"/>
      </a:accent4>
      <a:accent5>
        <a:srgbClr val="C36061"/>
      </a:accent5>
      <a:accent6>
        <a:srgbClr val="7E649B"/>
      </a:accent6>
      <a:hlink>
        <a:srgbClr val="0000FF"/>
      </a:hlink>
      <a:folHlink>
        <a:srgbClr val="FF00FF"/>
      </a:folHlink>
    </a:clrScheme>
    <a:fontScheme name="Editorial">
      <a:majorFont>
        <a:latin typeface="Didot"/>
        <a:ea typeface="Didot"/>
        <a:cs typeface="Didot"/>
      </a:majorFont>
      <a:minorFont>
        <a:latin typeface="Didot"/>
        <a:ea typeface="Didot"/>
        <a:cs typeface="Didot"/>
      </a:minorFont>
    </a:fontScheme>
    <a:fmtScheme name="Edito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hueOff val="109193"/>
              <a:satOff val="-4874"/>
              <a:lumOff val="12971"/>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C280AFFB02A304EB7DAFF48B788BD19" ma:contentTypeVersion="0" ma:contentTypeDescription="Create a new document." ma:contentTypeScope="" ma:versionID="f6336e576f2cac6073919819d21ac5c7">
  <xsd:schema xmlns:xsd="http://www.w3.org/2001/XMLSchema" xmlns:xs="http://www.w3.org/2001/XMLSchema" xmlns:p="http://schemas.microsoft.com/office/2006/metadata/properties" targetNamespace="http://schemas.microsoft.com/office/2006/metadata/properties" ma:root="true" ma:fieldsID="27b4a4f76bea50102067bc7ec8c6d4d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40C7FE-6543-43F0-9117-BB1483B1A458}">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86FEE32E-8868-4F9F-9855-F3CCEB092F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E067ECEC-F1C1-48A9-B62C-B52A97FA0C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3066</TotalTime>
  <Words>4806</Words>
  <Application>Microsoft Office PowerPoint</Application>
  <PresentationFormat>Custom</PresentationFormat>
  <Paragraphs>412</Paragraphs>
  <Slides>60</Slides>
  <Notes>49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60</vt:i4>
      </vt:variant>
    </vt:vector>
  </HeadingPairs>
  <TitlesOfParts>
    <vt:vector size="66" baseType="lpstr">
      <vt:lpstr>Didot</vt:lpstr>
      <vt:lpstr>Helvetica</vt:lpstr>
      <vt:lpstr>Helvetica Neue</vt:lpstr>
      <vt:lpstr>Palatino</vt:lpstr>
      <vt:lpstr>Zapf Dingbats</vt:lpstr>
      <vt:lpstr>Editorial</vt:lpstr>
      <vt:lpstr>2017 TechQual+ Survey Results</vt:lpstr>
      <vt:lpstr>The Survey Instrument (§1)</vt:lpstr>
      <vt:lpstr>The Survey Instrument (§2)</vt:lpstr>
      <vt:lpstr>The Survey Instrument (§3)</vt:lpstr>
      <vt:lpstr>The Survey Instrument (§4)</vt:lpstr>
      <vt:lpstr>Question Response Format </vt:lpstr>
      <vt:lpstr>Service Level Adequacy</vt:lpstr>
      <vt:lpstr>Key Findings from this Survey</vt:lpstr>
      <vt:lpstr>Response Zones </vt:lpstr>
      <vt:lpstr>Response Zone Analysis</vt:lpstr>
      <vt:lpstr>Response Zone Analysis</vt:lpstr>
      <vt:lpstr>Response Zone Analysis</vt:lpstr>
      <vt:lpstr>Data Summary Tables</vt:lpstr>
      <vt:lpstr>Legend for Tables </vt:lpstr>
      <vt:lpstr>Connectivity and Access Tell us about your ability to access technology services through the Internet</vt:lpstr>
      <vt:lpstr>Technology and Collaboration Services Tell us about the quality of Web sites, online services, and technologies for collaboration</vt:lpstr>
      <vt:lpstr>Support and Training Tell us about your experiences with those supporting your use of technology services</vt:lpstr>
      <vt:lpstr>Population Analysis</vt:lpstr>
      <vt:lpstr>Population Analysis</vt:lpstr>
      <vt:lpstr>The Results</vt:lpstr>
      <vt:lpstr>General Comments on the Comments</vt:lpstr>
      <vt:lpstr>Let’s Start with the Positive</vt:lpstr>
      <vt:lpstr>Let’s Start with the Positive</vt:lpstr>
      <vt:lpstr>Campus Solutions</vt:lpstr>
      <vt:lpstr>Campus Solutions</vt:lpstr>
      <vt:lpstr>Campus Solutions</vt:lpstr>
      <vt:lpstr>Cherwell/ IT Help</vt:lpstr>
      <vt:lpstr>Cherwell/ IT Help</vt:lpstr>
      <vt:lpstr>Cherwell/ IT Help</vt:lpstr>
      <vt:lpstr>Cognos/Business Intelligence</vt:lpstr>
      <vt:lpstr>Cognos/Business Intelligence</vt:lpstr>
      <vt:lpstr>Cognos/Business Intelligence</vt:lpstr>
      <vt:lpstr>ReggieNet</vt:lpstr>
      <vt:lpstr>ReggieNet</vt:lpstr>
      <vt:lpstr>ReggieNet</vt:lpstr>
      <vt:lpstr>Network, Wifi and Cellular</vt:lpstr>
      <vt:lpstr>Network, Wifi and Cellular</vt:lpstr>
      <vt:lpstr>Network, Wifi and Cellular</vt:lpstr>
      <vt:lpstr>Office 365/Collaboration Tools</vt:lpstr>
      <vt:lpstr>Office 365/Collaboration Tools</vt:lpstr>
      <vt:lpstr>Office 365/Collaboration Tools</vt:lpstr>
      <vt:lpstr>Classroom Tech/Computer Labs</vt:lpstr>
      <vt:lpstr>Classroom Tech/Computer Labs</vt:lpstr>
      <vt:lpstr>Classroom Tech/Computer Labs</vt:lpstr>
      <vt:lpstr>My.IllinoisState.edu</vt:lpstr>
      <vt:lpstr>My.IllinoisState.edu</vt:lpstr>
      <vt:lpstr>My.IllinoisState.edu</vt:lpstr>
      <vt:lpstr>Web Sites</vt:lpstr>
      <vt:lpstr>Web Sites</vt:lpstr>
      <vt:lpstr>Web Sites</vt:lpstr>
      <vt:lpstr>Communication/Outreach</vt:lpstr>
      <vt:lpstr>Communication/Outreach</vt:lpstr>
      <vt:lpstr>Communication/Outreach</vt:lpstr>
      <vt:lpstr>More Technology Training</vt:lpstr>
      <vt:lpstr>More Technology Training</vt:lpstr>
      <vt:lpstr>More Technology Training</vt:lpstr>
      <vt:lpstr>More Technology Training</vt:lpstr>
      <vt:lpstr>More Technology Training</vt:lpstr>
      <vt:lpstr>More Technology Training</vt:lpstr>
      <vt:lpstr>Questions for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 TechQual+ Survey Results</dc:title>
  <dc:creator>Birckelbaw, Carla</dc:creator>
  <cp:lastModifiedBy>Carla Birckelbaw</cp:lastModifiedBy>
  <cp:revision>23</cp:revision>
  <dcterms:modified xsi:type="dcterms:W3CDTF">2017-08-01T12:42:58Z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0x0101001C280AFFB02A304EB7DAFF48B788BD19</vt:lpwstr>
  </property>
</Properties>
</file>