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82" r:id="rId7"/>
    <p:sldId id="263" r:id="rId8"/>
    <p:sldId id="260" r:id="rId9"/>
    <p:sldId id="264" r:id="rId10"/>
    <p:sldId id="274" r:id="rId11"/>
    <p:sldId id="265" r:id="rId12"/>
    <p:sldId id="271" r:id="rId13"/>
    <p:sldId id="273" r:id="rId14"/>
    <p:sldId id="266" r:id="rId15"/>
    <p:sldId id="270" r:id="rId16"/>
    <p:sldId id="272" r:id="rId17"/>
    <p:sldId id="281" r:id="rId18"/>
    <p:sldId id="279" r:id="rId19"/>
    <p:sldId id="280" r:id="rId20"/>
    <p:sldId id="268" r:id="rId21"/>
    <p:sldId id="278" r:id="rId22"/>
    <p:sldId id="277" r:id="rId23"/>
    <p:sldId id="259" r:id="rId2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0" autoAdjust="0"/>
    <p:restoredTop sz="94682" autoAdjust="0"/>
  </p:normalViewPr>
  <p:slideViewPr>
    <p:cSldViewPr snapToGrid="0" snapToObjects="1">
      <p:cViewPr varScale="1">
        <p:scale>
          <a:sx n="104" d="100"/>
          <a:sy n="104" d="100"/>
        </p:scale>
        <p:origin x="374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4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1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2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3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7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3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22DF-4A0C-564A-BDC4-89C55FF98B72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ansible.com/ansible/latest/set_fact_module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ansible.com/ansible/latest/playbooks_variables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ansible.com/ansible/latest/playbooks_vault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ansible.com/ansible/latest/modules_by_category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ansible.com/ansible/latest/galaxy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ansible.com/ansible/latest/playbooks_intro.html#handlers-running-operations-on-change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ansible.com/ansible/latest/intro_windows.html#windows-how-does-it-wor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-dwfpaIOM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15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E44520-2261-4AF6-BCE7-7BF05D569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97808"/>
          </a:xfrm>
        </p:spPr>
        <p:txBody>
          <a:bodyPr>
            <a:normAutofit fontScale="90000"/>
          </a:bodyPr>
          <a:lstStyle/>
          <a:p>
            <a:r>
              <a:rPr lang="en-US" dirty="0"/>
              <a:t>Ansible Playbook: Directory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BE9CB-5DD3-47A8-BB11-44C1E27FC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298" y="855407"/>
            <a:ext cx="8229600" cy="356173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err="1"/>
              <a:t>group_vars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all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vars.yml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vault.yml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dev_webservers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vars.yml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vault.yml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prod_webservers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vars.yml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vault.yml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roles</a:t>
            </a:r>
          </a:p>
          <a:p>
            <a:pPr marL="0" indent="0">
              <a:buNone/>
            </a:pPr>
            <a:r>
              <a:rPr lang="en-US" dirty="0"/>
              <a:t>       tasks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err="1"/>
              <a:t>main.yml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files</a:t>
            </a:r>
          </a:p>
          <a:p>
            <a:pPr marL="0" indent="0">
              <a:buNone/>
            </a:pPr>
            <a:r>
              <a:rPr lang="en-US" dirty="0"/>
              <a:t>       templates</a:t>
            </a:r>
          </a:p>
          <a:p>
            <a:pPr marL="0" indent="0">
              <a:buNone/>
            </a:pPr>
            <a:r>
              <a:rPr lang="en-US" dirty="0"/>
              <a:t>       handlers</a:t>
            </a:r>
          </a:p>
          <a:p>
            <a:pPr marL="0" indent="0">
              <a:buNone/>
            </a:pPr>
            <a:r>
              <a:rPr lang="en-US" dirty="0"/>
              <a:t>              </a:t>
            </a:r>
          </a:p>
          <a:p>
            <a:pPr marL="0" indent="0">
              <a:buNone/>
            </a:pPr>
            <a:r>
              <a:rPr lang="en-US" dirty="0" err="1"/>
              <a:t>site.yml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dev_inventory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prod_inventory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ansible.cfg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68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5F4894-F469-480E-B7C8-78DD89D05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Ansible Playbook: Inventories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44F04-0483-4A3B-AE0B-021345E24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Inventories contain the systems that are managed: They are Static or Dynamic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dirty="0" err="1"/>
              <a:t>dev_webservers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atweb01a-d.at.illinoisstate.edu</a:t>
            </a:r>
          </a:p>
          <a:p>
            <a:pPr marL="0" indent="0">
              <a:buNone/>
            </a:pPr>
            <a:r>
              <a:rPr lang="en-US" dirty="0"/>
              <a:t>atweb01b-d.at.illinoisstate.edu</a:t>
            </a:r>
          </a:p>
          <a:p>
            <a:pPr marL="0" indent="0">
              <a:buNone/>
            </a:pPr>
            <a:r>
              <a:rPr lang="en-US" dirty="0"/>
              <a:t>atweb01c-d.at.illinoisstate.edu</a:t>
            </a:r>
          </a:p>
        </p:txBody>
      </p:sp>
    </p:spTree>
    <p:extLst>
      <p:ext uri="{BB962C8B-B14F-4D97-AF65-F5344CB8AC3E}">
        <p14:creationId xmlns:p14="http://schemas.microsoft.com/office/powerpoint/2010/main" val="2445144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E44520-2261-4AF6-BCE7-7BF05D569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Ansible Playbook: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BE9CB-5DD3-47A8-BB11-44C1E27FC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Separate the config from the build</a:t>
            </a:r>
          </a:p>
          <a:p>
            <a:pPr>
              <a:buFontTx/>
              <a:buChar char="-"/>
            </a:pPr>
            <a:r>
              <a:rPr lang="en-US" dirty="0"/>
              <a:t>Make playbooks and roles reusable for different systems and environments</a:t>
            </a:r>
          </a:p>
          <a:p>
            <a:pPr>
              <a:buFontTx/>
              <a:buChar char="-"/>
            </a:pPr>
            <a:r>
              <a:rPr lang="en-US" dirty="0"/>
              <a:t>Can also set variables in real time using the </a:t>
            </a:r>
            <a:r>
              <a:rPr lang="en-US" dirty="0">
                <a:hlinkClick r:id="rId3"/>
              </a:rPr>
              <a:t>“</a:t>
            </a:r>
            <a:r>
              <a:rPr lang="en-US" dirty="0" err="1">
                <a:hlinkClick r:id="rId3"/>
              </a:rPr>
              <a:t>set_fact</a:t>
            </a:r>
            <a:r>
              <a:rPr lang="en-US" dirty="0">
                <a:hlinkClick r:id="rId3"/>
              </a:rPr>
              <a:t>” module </a:t>
            </a:r>
            <a:r>
              <a:rPr lang="en-US" dirty="0"/>
              <a:t>within a task</a:t>
            </a:r>
          </a:p>
          <a:p>
            <a:pPr>
              <a:buFontTx/>
              <a:buChar char="-"/>
            </a:pPr>
            <a:r>
              <a:rPr lang="en-US" dirty="0">
                <a:hlinkClick r:id="rId4"/>
              </a:rPr>
              <a:t>Link to docs on variables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11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E44520-2261-4AF6-BCE7-7BF05D569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Ansible Playbook: Vault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BE9CB-5DD3-47A8-BB11-44C1E27FC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Encrypts sensitive artifacts with AES 256 encryption as the default (shared-secret)</a:t>
            </a:r>
          </a:p>
          <a:p>
            <a:pPr>
              <a:buFontTx/>
              <a:buChar char="-"/>
            </a:pPr>
            <a:r>
              <a:rPr lang="en-US" dirty="0"/>
              <a:t>Safe to store in private GIT repositories</a:t>
            </a:r>
          </a:p>
          <a:p>
            <a:pPr>
              <a:buFontTx/>
              <a:buChar char="-"/>
            </a:pPr>
            <a:r>
              <a:rPr lang="en-US" dirty="0"/>
              <a:t>Managed with the </a:t>
            </a:r>
            <a:r>
              <a:rPr lang="en-US" dirty="0">
                <a:hlinkClick r:id="rId3"/>
              </a:rPr>
              <a:t>ansible-vault</a:t>
            </a:r>
            <a:r>
              <a:rPr lang="en-US" dirty="0"/>
              <a:t> </a:t>
            </a:r>
            <a:r>
              <a:rPr lang="en-US" dirty="0" err="1"/>
              <a:t>cmd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  Mostly used for variables within </a:t>
            </a:r>
            <a:r>
              <a:rPr lang="en-US" dirty="0" err="1"/>
              <a:t>vault.yml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018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E44520-2261-4AF6-BCE7-7BF05D569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Ansible Playbook: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BE9CB-5DD3-47A8-BB11-44C1E27FC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2"/>
            <a:ext cx="8229600" cy="31137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Tasks do the work via ansible modules</a:t>
            </a:r>
          </a:p>
          <a:p>
            <a:r>
              <a:rPr lang="en-US" dirty="0"/>
              <a:t>Can be conditional</a:t>
            </a:r>
          </a:p>
          <a:p>
            <a:r>
              <a:rPr lang="en-US" dirty="0"/>
              <a:t>There are many modules that are delivered with ansible to perform just about any operational task. </a:t>
            </a:r>
          </a:p>
          <a:p>
            <a:r>
              <a:rPr lang="en-US" dirty="0">
                <a:hlinkClick r:id="rId3"/>
              </a:rPr>
              <a:t>Link to Ansible’s Module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43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E44520-2261-4AF6-BCE7-7BF05D569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Ansible Playbook: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BE9CB-5DD3-47A8-BB11-44C1E27FC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grouping of tasks that is separate from the main playbook</a:t>
            </a:r>
          </a:p>
          <a:p>
            <a:r>
              <a:rPr lang="en-US" dirty="0"/>
              <a:t>Reusable across playbooks, systems, and environments</a:t>
            </a:r>
          </a:p>
          <a:p>
            <a:r>
              <a:rPr lang="en-US" dirty="0">
                <a:hlinkClick r:id="rId3"/>
              </a:rPr>
              <a:t>Ansible-Galaxy</a:t>
            </a:r>
            <a:r>
              <a:rPr lang="en-US" dirty="0"/>
              <a:t> is a mechanism where users can share roles with the community </a:t>
            </a:r>
          </a:p>
        </p:txBody>
      </p:sp>
    </p:spTree>
    <p:extLst>
      <p:ext uri="{BB962C8B-B14F-4D97-AF65-F5344CB8AC3E}">
        <p14:creationId xmlns:p14="http://schemas.microsoft.com/office/powerpoint/2010/main" val="3508686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E44520-2261-4AF6-BCE7-7BF05D569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Ansible Playbook: Handlers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BE9CB-5DD3-47A8-BB11-44C1E27FC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event system that allows for responding to change</a:t>
            </a:r>
          </a:p>
          <a:p>
            <a:r>
              <a:rPr lang="en-US" dirty="0"/>
              <a:t>Most common usage involves restarting a service after a config file changes</a:t>
            </a:r>
          </a:p>
          <a:p>
            <a:r>
              <a:rPr lang="en-US" dirty="0">
                <a:hlinkClick r:id="rId3"/>
              </a:rPr>
              <a:t>Link to handler docs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5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E44520-2261-4AF6-BCE7-7BF05D569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Ansible for Windows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BE9CB-5DD3-47A8-BB11-44C1E27FC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Combined with </a:t>
            </a:r>
            <a:r>
              <a:rPr lang="en-US" dirty="0" err="1"/>
              <a:t>WinRM</a:t>
            </a:r>
            <a:r>
              <a:rPr lang="en-US" dirty="0"/>
              <a:t> and </a:t>
            </a:r>
            <a:r>
              <a:rPr lang="en-US" dirty="0" err="1"/>
              <a:t>Powershell</a:t>
            </a:r>
            <a:endParaRPr lang="en-US" dirty="0"/>
          </a:p>
          <a:p>
            <a:r>
              <a:rPr lang="en-US" dirty="0"/>
              <a:t>Agentless design is maintained</a:t>
            </a:r>
          </a:p>
          <a:p>
            <a:r>
              <a:rPr lang="en-US" dirty="0"/>
              <a:t>List of ansible modules for windows</a:t>
            </a:r>
          </a:p>
          <a:p>
            <a:r>
              <a:rPr lang="en-US" dirty="0"/>
              <a:t>Documentation for </a:t>
            </a:r>
            <a:r>
              <a:rPr lang="en-US" dirty="0">
                <a:hlinkClick r:id="rId3"/>
              </a:rPr>
              <a:t>Ansible on Windows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79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E44520-2261-4AF6-BCE7-7BF05D569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BE9CB-5DD3-47A8-BB11-44C1E27FC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Responsible for version control and tracking all system changes</a:t>
            </a:r>
          </a:p>
          <a:p>
            <a:r>
              <a:rPr lang="en-US" dirty="0"/>
              <a:t>Due to the distributed design of git, always be sure to keep local repos on your workstation in sync with the remote repos stored in </a:t>
            </a:r>
            <a:r>
              <a:rPr lang="en-US" dirty="0" err="1"/>
              <a:t>gitlab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58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E44520-2261-4AF6-BCE7-7BF05D569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Rundeck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BE9CB-5DD3-47A8-BB11-44C1E27FC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Web Based Interface to Execute Ansible Playbooks</a:t>
            </a:r>
          </a:p>
          <a:p>
            <a:r>
              <a:rPr lang="en-US" dirty="0"/>
              <a:t>Role Based Access Control (via </a:t>
            </a:r>
            <a:r>
              <a:rPr lang="en-US" dirty="0" err="1"/>
              <a:t>ldap</a:t>
            </a:r>
            <a:r>
              <a:rPr lang="en-US" dirty="0"/>
              <a:t> groups) for different deployments</a:t>
            </a:r>
          </a:p>
          <a:p>
            <a:r>
              <a:rPr lang="en-US" dirty="0"/>
              <a:t>Gives people a “button” to push</a:t>
            </a:r>
          </a:p>
          <a:p>
            <a:r>
              <a:rPr lang="en-US" dirty="0"/>
              <a:t>Tracks execution and deployment history and results</a:t>
            </a:r>
          </a:p>
        </p:txBody>
      </p:sp>
    </p:spTree>
    <p:extLst>
      <p:ext uri="{BB962C8B-B14F-4D97-AF65-F5344CB8AC3E}">
        <p14:creationId xmlns:p14="http://schemas.microsoft.com/office/powerpoint/2010/main" val="317811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7AA050-0CD5-44A4-9EF8-A0D883E0C6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Modernize Your Operations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75DF4-C3A2-41F7-A4D3-3402CA0BEC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Gain efficiency by automating with Ansible  </a:t>
            </a:r>
          </a:p>
        </p:txBody>
      </p:sp>
    </p:spTree>
    <p:extLst>
      <p:ext uri="{BB962C8B-B14F-4D97-AF65-F5344CB8AC3E}">
        <p14:creationId xmlns:p14="http://schemas.microsoft.com/office/powerpoint/2010/main" val="1646243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E45619-8763-40D4-9A16-96857046B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01944"/>
          </a:xfrm>
        </p:spPr>
        <p:txBody>
          <a:bodyPr>
            <a:normAutofit fontScale="90000"/>
          </a:bodyPr>
          <a:lstStyle/>
          <a:p>
            <a:r>
              <a:rPr lang="en-US" dirty="0"/>
              <a:t>The Process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CD55E7B-7AD0-4FCA-BB30-0DDD4790F9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85453" y="796413"/>
            <a:ext cx="6157450" cy="358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403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E45619-8763-40D4-9A16-96857046B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A7B31-D0FD-4EFF-BA62-BD90972BA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 Hat 7 OS provisioning</a:t>
            </a:r>
          </a:p>
          <a:p>
            <a:r>
              <a:rPr lang="en-US" dirty="0"/>
              <a:t>Our new automated Central Web Infrastructure</a:t>
            </a:r>
          </a:p>
          <a:p>
            <a:r>
              <a:rPr lang="en-US" dirty="0"/>
              <a:t>Central Login Skin deployment</a:t>
            </a:r>
          </a:p>
          <a:p>
            <a:r>
              <a:rPr lang="en-US" dirty="0"/>
              <a:t>A few other operational handoffs</a:t>
            </a:r>
          </a:p>
        </p:txBody>
      </p:sp>
    </p:spTree>
    <p:extLst>
      <p:ext uri="{BB962C8B-B14F-4D97-AF65-F5344CB8AC3E}">
        <p14:creationId xmlns:p14="http://schemas.microsoft.com/office/powerpoint/2010/main" val="777057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E45619-8763-40D4-9A16-96857046B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A7B31-D0FD-4EFF-BA62-BD90972BA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3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9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E5238-BE5B-43A3-95E9-D8549204F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61335"/>
            <a:ext cx="8229600" cy="3746091"/>
          </a:xfrm>
        </p:spPr>
        <p:txBody>
          <a:bodyPr/>
          <a:lstStyle/>
          <a:p>
            <a:r>
              <a:rPr lang="en-US" dirty="0"/>
              <a:t>Brief touch on DevOps and its benefits</a:t>
            </a:r>
          </a:p>
          <a:p>
            <a:r>
              <a:rPr lang="en-US" dirty="0"/>
              <a:t>Introduction of Ansible</a:t>
            </a:r>
          </a:p>
          <a:p>
            <a:r>
              <a:rPr lang="en-US" dirty="0"/>
              <a:t>Components of an Ansible Playbook</a:t>
            </a:r>
          </a:p>
          <a:p>
            <a:r>
              <a:rPr lang="en-US" dirty="0"/>
              <a:t>Other tools involved (git, </a:t>
            </a:r>
            <a:r>
              <a:rPr lang="en-US" dirty="0" err="1"/>
              <a:t>rundeck</a:t>
            </a:r>
            <a:r>
              <a:rPr lang="en-US" dirty="0"/>
              <a:t>/tower)</a:t>
            </a:r>
          </a:p>
          <a:p>
            <a:r>
              <a:rPr lang="en-US" dirty="0"/>
              <a:t>The process revolving around a team</a:t>
            </a:r>
          </a:p>
          <a:p>
            <a:r>
              <a:rPr lang="en-US" dirty="0"/>
              <a:t>Demo’s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9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" y="0"/>
            <a:ext cx="9138197" cy="5143500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918B2334-8C6A-4B44-8D03-9E0A001BA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DevOps? What is it?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7920F2B-0952-4F9D-BD90-72A5DFA88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0178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Ben Rockwood states in his </a:t>
            </a:r>
            <a:r>
              <a:rPr lang="en-US" dirty="0">
                <a:hlinkClick r:id="rId3"/>
              </a:rPr>
              <a:t>“Bottoms Up!” </a:t>
            </a:r>
            <a:r>
              <a:rPr lang="en-US" dirty="0"/>
              <a:t>talk, DevOps is a “World View” involving the following 3 major components</a:t>
            </a:r>
          </a:p>
          <a:p>
            <a:pPr>
              <a:buFontTx/>
              <a:buChar char="-"/>
            </a:pPr>
            <a:r>
              <a:rPr lang="en-US" dirty="0"/>
              <a:t>Collaboration of People</a:t>
            </a:r>
          </a:p>
          <a:p>
            <a:pPr>
              <a:buFontTx/>
              <a:buChar char="-"/>
            </a:pPr>
            <a:r>
              <a:rPr lang="en-US" dirty="0"/>
              <a:t>Convergence of Process</a:t>
            </a:r>
          </a:p>
          <a:p>
            <a:pPr>
              <a:buFontTx/>
              <a:buChar char="-"/>
            </a:pPr>
            <a:r>
              <a:rPr lang="en-US" dirty="0"/>
              <a:t>Creation/Exploitation of Tools</a:t>
            </a:r>
          </a:p>
        </p:txBody>
      </p:sp>
    </p:spTree>
    <p:extLst>
      <p:ext uri="{BB962C8B-B14F-4D97-AF65-F5344CB8AC3E}">
        <p14:creationId xmlns:p14="http://schemas.microsoft.com/office/powerpoint/2010/main" val="3677288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A684B2-E5BB-419E-9521-E2F772C2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DevOps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029D5-79E0-4F0A-A30F-C52206FCE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43249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dirty="0"/>
              <a:t>Reduces “Tribal Knowledge”</a:t>
            </a:r>
          </a:p>
          <a:p>
            <a:pPr>
              <a:buFontTx/>
              <a:buChar char="-"/>
            </a:pPr>
            <a:r>
              <a:rPr lang="en-US" dirty="0"/>
              <a:t>Consistency</a:t>
            </a:r>
          </a:p>
          <a:p>
            <a:pPr>
              <a:buFontTx/>
              <a:buChar char="-"/>
            </a:pPr>
            <a:r>
              <a:rPr lang="en-US" dirty="0"/>
              <a:t>Repeatability</a:t>
            </a:r>
          </a:p>
          <a:p>
            <a:pPr>
              <a:buFontTx/>
              <a:buChar char="-"/>
            </a:pPr>
            <a:r>
              <a:rPr lang="en-US" dirty="0"/>
              <a:t>Speed</a:t>
            </a:r>
          </a:p>
          <a:p>
            <a:pPr>
              <a:buFontTx/>
              <a:buChar char="-"/>
            </a:pPr>
            <a:r>
              <a:rPr lang="en-US" dirty="0"/>
              <a:t>Reclaim your time and focus</a:t>
            </a:r>
          </a:p>
          <a:p>
            <a:pPr>
              <a:buFontTx/>
              <a:buChar char="-"/>
            </a:pPr>
            <a:r>
              <a:rPr lang="en-US" dirty="0"/>
              <a:t>Empowering non-IT staff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6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A684B2-E5BB-419E-9521-E2F772C26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Misconceptions of DevOps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029D5-79E0-4F0A-A30F-C52206FCE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4324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Not fit for IT Education</a:t>
            </a:r>
          </a:p>
          <a:p>
            <a:pPr>
              <a:buFontTx/>
              <a:buChar char="-"/>
            </a:pPr>
            <a:r>
              <a:rPr lang="en-US" dirty="0"/>
              <a:t>Only for start ups or private sector</a:t>
            </a:r>
          </a:p>
          <a:p>
            <a:pPr>
              <a:buFontTx/>
              <a:buChar char="-"/>
            </a:pPr>
            <a:r>
              <a:rPr lang="en-US" dirty="0"/>
              <a:t>Only needed for mass scale of single apps</a:t>
            </a:r>
          </a:p>
          <a:p>
            <a:pPr>
              <a:buFontTx/>
              <a:buChar char="-"/>
            </a:pPr>
            <a:r>
              <a:rPr lang="en-US" dirty="0"/>
              <a:t>Not needed if you only need to do something once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9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A6377B-4724-4DA9-81B0-81C28723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36970-B335-4FB7-8B1D-4021E2E82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31733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Ansible</a:t>
            </a:r>
          </a:p>
          <a:p>
            <a:r>
              <a:rPr lang="en-US" dirty="0"/>
              <a:t>Git (ISU’s </a:t>
            </a:r>
            <a:r>
              <a:rPr lang="en-US" dirty="0" err="1"/>
              <a:t>gitlab</a:t>
            </a:r>
            <a:r>
              <a:rPr lang="en-US" dirty="0"/>
              <a:t> @ code.at.illinoisstate.edu)</a:t>
            </a:r>
          </a:p>
          <a:p>
            <a:r>
              <a:rPr lang="en-US" dirty="0" err="1"/>
              <a:t>Rundeck</a:t>
            </a:r>
            <a:r>
              <a:rPr lang="en-US" dirty="0"/>
              <a:t> (possibly Ansible tower in the future)</a:t>
            </a:r>
          </a:p>
          <a:p>
            <a:r>
              <a:rPr lang="en-US" dirty="0"/>
              <a:t>SSH (for </a:t>
            </a:r>
            <a:r>
              <a:rPr lang="en-US" dirty="0" err="1"/>
              <a:t>passwordless</a:t>
            </a:r>
            <a:r>
              <a:rPr lang="en-US" dirty="0"/>
              <a:t> authentication)</a:t>
            </a:r>
          </a:p>
        </p:txBody>
      </p:sp>
    </p:spTree>
    <p:extLst>
      <p:ext uri="{BB962C8B-B14F-4D97-AF65-F5344CB8AC3E}">
        <p14:creationId xmlns:p14="http://schemas.microsoft.com/office/powerpoint/2010/main" val="2320223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1F1D3E-EF89-44DC-9236-3E9C22208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Ansible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77D5F-C165-4231-8A3D-1A568949C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Agentless Config Management over SSH</a:t>
            </a:r>
          </a:p>
          <a:p>
            <a:r>
              <a:rPr lang="en-US" dirty="0"/>
              <a:t>Python based (but you don’t need to know it)</a:t>
            </a:r>
          </a:p>
          <a:p>
            <a:r>
              <a:rPr lang="en-US" dirty="0"/>
              <a:t>YAML syntax for just about everything</a:t>
            </a:r>
          </a:p>
          <a:p>
            <a:r>
              <a:rPr lang="en-US" dirty="0"/>
              <a:t>Designed to be very simple</a:t>
            </a:r>
          </a:p>
          <a:p>
            <a:r>
              <a:rPr lang="en-US" dirty="0"/>
              <a:t>Idempotence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752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8B884C-02C2-4FAD-98CC-D0B55C2DD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Ansible Playbook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6D7C4-3B6F-4D0D-9DBD-7D71EDDDB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7274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Inventories (static or dynamic host groups)</a:t>
            </a:r>
          </a:p>
          <a:p>
            <a:r>
              <a:rPr lang="en-US" dirty="0"/>
              <a:t>Variables (different values for different </a:t>
            </a:r>
            <a:r>
              <a:rPr lang="en-US" dirty="0" err="1"/>
              <a:t>envs</a:t>
            </a:r>
            <a:r>
              <a:rPr lang="en-US" dirty="0"/>
              <a:t>)</a:t>
            </a:r>
          </a:p>
          <a:p>
            <a:r>
              <a:rPr lang="en-US" dirty="0"/>
              <a:t>Vault (a mechanism for encrypting secrets)</a:t>
            </a:r>
          </a:p>
          <a:p>
            <a:r>
              <a:rPr lang="en-US" dirty="0"/>
              <a:t>Tasks (pre tasks, tasks, and post tasks)</a:t>
            </a:r>
          </a:p>
          <a:p>
            <a:r>
              <a:rPr lang="en-US" dirty="0"/>
              <a:t>Roles (grouping of reusable tasks)</a:t>
            </a:r>
          </a:p>
          <a:p>
            <a:r>
              <a:rPr lang="en-US" dirty="0"/>
              <a:t>Handlers (provides orchestration of events)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487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5958</TotalTime>
  <Words>658</Words>
  <Application>Microsoft Office PowerPoint</Application>
  <PresentationFormat>On-screen Show (16:9)</PresentationFormat>
  <Paragraphs>120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Modernize Your Operations</vt:lpstr>
      <vt:lpstr>PowerPoint Presentation</vt:lpstr>
      <vt:lpstr>DevOps? What is it?</vt:lpstr>
      <vt:lpstr>Benefits of DevOps</vt:lpstr>
      <vt:lpstr>Misconceptions of DevOps</vt:lpstr>
      <vt:lpstr>Tools?</vt:lpstr>
      <vt:lpstr>Ansible Introduction</vt:lpstr>
      <vt:lpstr>Ansible Playbook Components</vt:lpstr>
      <vt:lpstr>Ansible Playbook: Directory Structure</vt:lpstr>
      <vt:lpstr>Ansible Playbook: Inventories</vt:lpstr>
      <vt:lpstr>Ansible Playbook: Variables</vt:lpstr>
      <vt:lpstr>Ansible Playbook: Vault</vt:lpstr>
      <vt:lpstr>Ansible Playbook: Tasks</vt:lpstr>
      <vt:lpstr>Ansible Playbook: Roles</vt:lpstr>
      <vt:lpstr>Ansible Playbook: Handlers</vt:lpstr>
      <vt:lpstr>Ansible for Windows</vt:lpstr>
      <vt:lpstr>GIT</vt:lpstr>
      <vt:lpstr>Rundeck</vt:lpstr>
      <vt:lpstr>The Process</vt:lpstr>
      <vt:lpstr>Demos</vt:lpstr>
      <vt:lpstr>Questions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</dc:creator>
  <cp:lastModifiedBy>Abu-Qulbain, Majeed</cp:lastModifiedBy>
  <cp:revision>64</cp:revision>
  <dcterms:created xsi:type="dcterms:W3CDTF">2016-07-01T14:13:07Z</dcterms:created>
  <dcterms:modified xsi:type="dcterms:W3CDTF">2017-08-01T16:58:00Z</dcterms:modified>
</cp:coreProperties>
</file>