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86" r:id="rId1"/>
  </p:sldMasterIdLst>
  <p:notesMasterIdLst>
    <p:notesMasterId r:id="rId39"/>
  </p:notesMasterIdLst>
  <p:sldIdLst>
    <p:sldId id="256" r:id="rId2"/>
    <p:sldId id="295" r:id="rId3"/>
    <p:sldId id="296" r:id="rId4"/>
    <p:sldId id="263" r:id="rId5"/>
    <p:sldId id="289" r:id="rId6"/>
    <p:sldId id="264" r:id="rId7"/>
    <p:sldId id="257" r:id="rId8"/>
    <p:sldId id="277" r:id="rId9"/>
    <p:sldId id="278" r:id="rId10"/>
    <p:sldId id="279" r:id="rId11"/>
    <p:sldId id="280" r:id="rId12"/>
    <p:sldId id="282" r:id="rId13"/>
    <p:sldId id="283" r:id="rId14"/>
    <p:sldId id="284" r:id="rId15"/>
    <p:sldId id="285" r:id="rId16"/>
    <p:sldId id="286" r:id="rId17"/>
    <p:sldId id="287" r:id="rId18"/>
    <p:sldId id="259" r:id="rId19"/>
    <p:sldId id="288" r:id="rId20"/>
    <p:sldId id="258" r:id="rId21"/>
    <p:sldId id="271" r:id="rId22"/>
    <p:sldId id="290" r:id="rId23"/>
    <p:sldId id="294" r:id="rId24"/>
    <p:sldId id="270" r:id="rId25"/>
    <p:sldId id="269" r:id="rId26"/>
    <p:sldId id="268" r:id="rId27"/>
    <p:sldId id="267" r:id="rId28"/>
    <p:sldId id="292" r:id="rId29"/>
    <p:sldId id="291" r:id="rId30"/>
    <p:sldId id="265" r:id="rId31"/>
    <p:sldId id="261" r:id="rId32"/>
    <p:sldId id="272" r:id="rId33"/>
    <p:sldId id="274" r:id="rId34"/>
    <p:sldId id="275" r:id="rId35"/>
    <p:sldId id="293" r:id="rId36"/>
    <p:sldId id="273" r:id="rId37"/>
    <p:sldId id="262"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0" d="100"/>
          <a:sy n="110" d="100"/>
        </p:scale>
        <p:origin x="594" y="78"/>
      </p:cViewPr>
      <p:guideLst/>
    </p:cSldViewPr>
  </p:slideViewPr>
  <p:notesTextViewPr>
    <p:cViewPr>
      <p:scale>
        <a:sx n="1" d="1"/>
        <a:sy n="1" d="1"/>
      </p:scale>
      <p:origin x="0" y="0"/>
    </p:cViewPr>
  </p:notesTextViewPr>
  <p:sorterViewPr>
    <p:cViewPr varScale="1">
      <p:scale>
        <a:sx n="100" d="100"/>
        <a:sy n="100" d="100"/>
      </p:scale>
      <p:origin x="0" y="-419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9AC4CA-8352-4039-BC65-B184C446E158}" type="datetimeFigureOut">
              <a:rPr lang="en-US"/>
              <a:t>8/4/2016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1BE216-E7FA-44A7-A984-633D0AD81B91}" type="slidenum">
              <a:rPr lang="en-US"/>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71BE216-E7FA-44A7-A984-633D0AD81B91}" type="slidenum">
              <a:rPr lang="en-US"/>
              <a:t>1</a:t>
            </a:fld>
            <a:endParaRPr lang="en-US"/>
          </a:p>
        </p:txBody>
      </p:sp>
    </p:spTree>
    <p:extLst>
      <p:ext uri="{BB962C8B-B14F-4D97-AF65-F5344CB8AC3E}">
        <p14:creationId xmlns:p14="http://schemas.microsoft.com/office/powerpoint/2010/main" val="4804651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71BE216-E7FA-44A7-A984-633D0AD81B91}" type="slidenum">
              <a:rPr lang="en-US"/>
              <a:t>12</a:t>
            </a:fld>
            <a:endParaRPr lang="en-US"/>
          </a:p>
        </p:txBody>
      </p:sp>
    </p:spTree>
    <p:extLst>
      <p:ext uri="{BB962C8B-B14F-4D97-AF65-F5344CB8AC3E}">
        <p14:creationId xmlns:p14="http://schemas.microsoft.com/office/powerpoint/2010/main" val="36665533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71BE216-E7FA-44A7-A984-633D0AD81B91}" type="slidenum">
              <a:rPr lang="en-US"/>
              <a:t>13</a:t>
            </a:fld>
            <a:endParaRPr lang="en-US"/>
          </a:p>
        </p:txBody>
      </p:sp>
    </p:spTree>
    <p:extLst>
      <p:ext uri="{BB962C8B-B14F-4D97-AF65-F5344CB8AC3E}">
        <p14:creationId xmlns:p14="http://schemas.microsoft.com/office/powerpoint/2010/main" val="7101724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71BE216-E7FA-44A7-A984-633D0AD81B91}" type="slidenum">
              <a:rPr lang="en-US"/>
              <a:t>14</a:t>
            </a:fld>
            <a:endParaRPr lang="en-US"/>
          </a:p>
        </p:txBody>
      </p:sp>
    </p:spTree>
    <p:extLst>
      <p:ext uri="{BB962C8B-B14F-4D97-AF65-F5344CB8AC3E}">
        <p14:creationId xmlns:p14="http://schemas.microsoft.com/office/powerpoint/2010/main" val="9152118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71BE216-E7FA-44A7-A984-633D0AD81B91}" type="slidenum">
              <a:rPr lang="en-US"/>
              <a:t>15</a:t>
            </a:fld>
            <a:endParaRPr lang="en-US"/>
          </a:p>
        </p:txBody>
      </p:sp>
    </p:spTree>
    <p:extLst>
      <p:ext uri="{BB962C8B-B14F-4D97-AF65-F5344CB8AC3E}">
        <p14:creationId xmlns:p14="http://schemas.microsoft.com/office/powerpoint/2010/main" val="22051518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71BE216-E7FA-44A7-A984-633D0AD81B91}" type="slidenum">
              <a:rPr lang="en-US"/>
              <a:t>16</a:t>
            </a:fld>
            <a:endParaRPr lang="en-US"/>
          </a:p>
        </p:txBody>
      </p:sp>
    </p:spTree>
    <p:extLst>
      <p:ext uri="{BB962C8B-B14F-4D97-AF65-F5344CB8AC3E}">
        <p14:creationId xmlns:p14="http://schemas.microsoft.com/office/powerpoint/2010/main" val="33969989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71BE216-E7FA-44A7-A984-633D0AD81B91}" type="slidenum">
              <a:rPr lang="en-US"/>
              <a:t>17</a:t>
            </a:fld>
            <a:endParaRPr lang="en-US"/>
          </a:p>
        </p:txBody>
      </p:sp>
    </p:spTree>
    <p:extLst>
      <p:ext uri="{BB962C8B-B14F-4D97-AF65-F5344CB8AC3E}">
        <p14:creationId xmlns:p14="http://schemas.microsoft.com/office/powerpoint/2010/main" val="33059023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71BE216-E7FA-44A7-A984-633D0AD81B91}" type="slidenum">
              <a:rPr lang="en-US"/>
              <a:t>18</a:t>
            </a:fld>
            <a:endParaRPr lang="en-US"/>
          </a:p>
        </p:txBody>
      </p:sp>
    </p:spTree>
    <p:extLst>
      <p:ext uri="{BB962C8B-B14F-4D97-AF65-F5344CB8AC3E}">
        <p14:creationId xmlns:p14="http://schemas.microsoft.com/office/powerpoint/2010/main" val="24721264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71BE216-E7FA-44A7-A984-633D0AD81B91}" type="slidenum">
              <a:rPr lang="en-US"/>
              <a:t>19</a:t>
            </a:fld>
            <a:endParaRPr lang="en-US"/>
          </a:p>
        </p:txBody>
      </p:sp>
    </p:spTree>
    <p:extLst>
      <p:ext uri="{BB962C8B-B14F-4D97-AF65-F5344CB8AC3E}">
        <p14:creationId xmlns:p14="http://schemas.microsoft.com/office/powerpoint/2010/main" val="13039229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71BE216-E7FA-44A7-A984-633D0AD81B91}" type="slidenum">
              <a:rPr lang="en-US"/>
              <a:t>20</a:t>
            </a:fld>
            <a:endParaRPr lang="en-US"/>
          </a:p>
        </p:txBody>
      </p:sp>
    </p:spTree>
    <p:extLst>
      <p:ext uri="{BB962C8B-B14F-4D97-AF65-F5344CB8AC3E}">
        <p14:creationId xmlns:p14="http://schemas.microsoft.com/office/powerpoint/2010/main" val="25453419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71BE216-E7FA-44A7-A984-633D0AD81B91}" type="slidenum">
              <a:rPr lang="en-US"/>
              <a:t>21</a:t>
            </a:fld>
            <a:endParaRPr lang="en-US"/>
          </a:p>
        </p:txBody>
      </p:sp>
    </p:spTree>
    <p:extLst>
      <p:ext uri="{BB962C8B-B14F-4D97-AF65-F5344CB8AC3E}">
        <p14:creationId xmlns:p14="http://schemas.microsoft.com/office/powerpoint/2010/main" val="1740827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71BE216-E7FA-44A7-A984-633D0AD81B91}" type="slidenum">
              <a:rPr lang="en-US"/>
              <a:t>4</a:t>
            </a:fld>
            <a:endParaRPr lang="en-US"/>
          </a:p>
        </p:txBody>
      </p:sp>
    </p:spTree>
    <p:extLst>
      <p:ext uri="{BB962C8B-B14F-4D97-AF65-F5344CB8AC3E}">
        <p14:creationId xmlns:p14="http://schemas.microsoft.com/office/powerpoint/2010/main" val="2459232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71BE216-E7FA-44A7-A984-633D0AD81B91}" type="slidenum">
              <a:rPr lang="en-US"/>
              <a:t>22</a:t>
            </a:fld>
            <a:endParaRPr lang="en-US"/>
          </a:p>
        </p:txBody>
      </p:sp>
    </p:spTree>
    <p:extLst>
      <p:ext uri="{BB962C8B-B14F-4D97-AF65-F5344CB8AC3E}">
        <p14:creationId xmlns:p14="http://schemas.microsoft.com/office/powerpoint/2010/main" val="23672256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71BE216-E7FA-44A7-A984-633D0AD81B91}" type="slidenum">
              <a:rPr lang="en-US"/>
              <a:t>24</a:t>
            </a:fld>
            <a:endParaRPr lang="en-US"/>
          </a:p>
        </p:txBody>
      </p:sp>
    </p:spTree>
    <p:extLst>
      <p:ext uri="{BB962C8B-B14F-4D97-AF65-F5344CB8AC3E}">
        <p14:creationId xmlns:p14="http://schemas.microsoft.com/office/powerpoint/2010/main" val="39697097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71BE216-E7FA-44A7-A984-633D0AD81B91}" type="slidenum">
              <a:rPr lang="en-US"/>
              <a:t>25</a:t>
            </a:fld>
            <a:endParaRPr lang="en-US"/>
          </a:p>
        </p:txBody>
      </p:sp>
    </p:spTree>
    <p:extLst>
      <p:ext uri="{BB962C8B-B14F-4D97-AF65-F5344CB8AC3E}">
        <p14:creationId xmlns:p14="http://schemas.microsoft.com/office/powerpoint/2010/main" val="8268599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71BE216-E7FA-44A7-A984-633D0AD81B91}" type="slidenum">
              <a:rPr lang="en-US"/>
              <a:t>26</a:t>
            </a:fld>
            <a:endParaRPr lang="en-US"/>
          </a:p>
        </p:txBody>
      </p:sp>
    </p:spTree>
    <p:extLst>
      <p:ext uri="{BB962C8B-B14F-4D97-AF65-F5344CB8AC3E}">
        <p14:creationId xmlns:p14="http://schemas.microsoft.com/office/powerpoint/2010/main" val="1829582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71BE216-E7FA-44A7-A984-633D0AD81B91}" type="slidenum">
              <a:rPr lang="en-US"/>
              <a:t>27</a:t>
            </a:fld>
            <a:endParaRPr lang="en-US"/>
          </a:p>
        </p:txBody>
      </p:sp>
    </p:spTree>
    <p:extLst>
      <p:ext uri="{BB962C8B-B14F-4D97-AF65-F5344CB8AC3E}">
        <p14:creationId xmlns:p14="http://schemas.microsoft.com/office/powerpoint/2010/main" val="4740235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71BE216-E7FA-44A7-A984-633D0AD81B91}" type="slidenum">
              <a:rPr lang="en-US"/>
              <a:t>28</a:t>
            </a:fld>
            <a:endParaRPr lang="en-US"/>
          </a:p>
        </p:txBody>
      </p:sp>
    </p:spTree>
    <p:extLst>
      <p:ext uri="{BB962C8B-B14F-4D97-AF65-F5344CB8AC3E}">
        <p14:creationId xmlns:p14="http://schemas.microsoft.com/office/powerpoint/2010/main" val="40306560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71BE216-E7FA-44A7-A984-633D0AD81B91}" type="slidenum">
              <a:rPr lang="en-US"/>
              <a:t>29</a:t>
            </a:fld>
            <a:endParaRPr lang="en-US"/>
          </a:p>
        </p:txBody>
      </p:sp>
    </p:spTree>
    <p:extLst>
      <p:ext uri="{BB962C8B-B14F-4D97-AF65-F5344CB8AC3E}">
        <p14:creationId xmlns:p14="http://schemas.microsoft.com/office/powerpoint/2010/main" val="15439988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71BE216-E7FA-44A7-A984-633D0AD81B91}" type="slidenum">
              <a:rPr lang="en-US"/>
              <a:t>30</a:t>
            </a:fld>
            <a:endParaRPr lang="en-US"/>
          </a:p>
        </p:txBody>
      </p:sp>
    </p:spTree>
    <p:extLst>
      <p:ext uri="{BB962C8B-B14F-4D97-AF65-F5344CB8AC3E}">
        <p14:creationId xmlns:p14="http://schemas.microsoft.com/office/powerpoint/2010/main" val="1910238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71BE216-E7FA-44A7-A984-633D0AD81B91}" type="slidenum">
              <a:rPr lang="en-US"/>
              <a:t>31</a:t>
            </a:fld>
            <a:endParaRPr lang="en-US"/>
          </a:p>
        </p:txBody>
      </p:sp>
    </p:spTree>
    <p:extLst>
      <p:ext uri="{BB962C8B-B14F-4D97-AF65-F5344CB8AC3E}">
        <p14:creationId xmlns:p14="http://schemas.microsoft.com/office/powerpoint/2010/main" val="33202280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71BE216-E7FA-44A7-A984-633D0AD81B91}" type="slidenum">
              <a:rPr lang="en-US"/>
              <a:t>32</a:t>
            </a:fld>
            <a:endParaRPr lang="en-US"/>
          </a:p>
        </p:txBody>
      </p:sp>
    </p:spTree>
    <p:extLst>
      <p:ext uri="{BB962C8B-B14F-4D97-AF65-F5344CB8AC3E}">
        <p14:creationId xmlns:p14="http://schemas.microsoft.com/office/powerpoint/2010/main" val="37215182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71BE216-E7FA-44A7-A984-633D0AD81B91}" type="slidenum">
              <a:rPr lang="en-US"/>
              <a:t>5</a:t>
            </a:fld>
            <a:endParaRPr lang="en-US"/>
          </a:p>
        </p:txBody>
      </p:sp>
    </p:spTree>
    <p:extLst>
      <p:ext uri="{BB962C8B-B14F-4D97-AF65-F5344CB8AC3E}">
        <p14:creationId xmlns:p14="http://schemas.microsoft.com/office/powerpoint/2010/main" val="24006413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71BE216-E7FA-44A7-A984-633D0AD81B91}" type="slidenum">
              <a:rPr lang="en-US"/>
              <a:t>33</a:t>
            </a:fld>
            <a:endParaRPr lang="en-US"/>
          </a:p>
        </p:txBody>
      </p:sp>
    </p:spTree>
    <p:extLst>
      <p:ext uri="{BB962C8B-B14F-4D97-AF65-F5344CB8AC3E}">
        <p14:creationId xmlns:p14="http://schemas.microsoft.com/office/powerpoint/2010/main" val="4923024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71BE216-E7FA-44A7-A984-633D0AD81B91}" type="slidenum">
              <a:rPr lang="en-US"/>
              <a:t>34</a:t>
            </a:fld>
            <a:endParaRPr lang="en-US"/>
          </a:p>
        </p:txBody>
      </p:sp>
    </p:spTree>
    <p:extLst>
      <p:ext uri="{BB962C8B-B14F-4D97-AF65-F5344CB8AC3E}">
        <p14:creationId xmlns:p14="http://schemas.microsoft.com/office/powerpoint/2010/main" val="2629709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71BE216-E7FA-44A7-A984-633D0AD81B91}" type="slidenum">
              <a:rPr lang="en-US"/>
              <a:t>35</a:t>
            </a:fld>
            <a:endParaRPr lang="en-US"/>
          </a:p>
        </p:txBody>
      </p:sp>
    </p:spTree>
    <p:extLst>
      <p:ext uri="{BB962C8B-B14F-4D97-AF65-F5344CB8AC3E}">
        <p14:creationId xmlns:p14="http://schemas.microsoft.com/office/powerpoint/2010/main" val="350497557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71BE216-E7FA-44A7-A984-633D0AD81B91}" type="slidenum">
              <a:rPr lang="en-US"/>
              <a:t>36</a:t>
            </a:fld>
            <a:endParaRPr lang="en-US"/>
          </a:p>
        </p:txBody>
      </p:sp>
    </p:spTree>
    <p:extLst>
      <p:ext uri="{BB962C8B-B14F-4D97-AF65-F5344CB8AC3E}">
        <p14:creationId xmlns:p14="http://schemas.microsoft.com/office/powerpoint/2010/main" val="24260076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71BE216-E7FA-44A7-A984-633D0AD81B91}" type="slidenum">
              <a:rPr lang="en-US"/>
              <a:t>37</a:t>
            </a:fld>
            <a:endParaRPr lang="en-US"/>
          </a:p>
        </p:txBody>
      </p:sp>
    </p:spTree>
    <p:extLst>
      <p:ext uri="{BB962C8B-B14F-4D97-AF65-F5344CB8AC3E}">
        <p14:creationId xmlns:p14="http://schemas.microsoft.com/office/powerpoint/2010/main" val="1758660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71BE216-E7FA-44A7-A984-633D0AD81B91}" type="slidenum">
              <a:rPr lang="en-US"/>
              <a:t>6</a:t>
            </a:fld>
            <a:endParaRPr lang="en-US"/>
          </a:p>
        </p:txBody>
      </p:sp>
    </p:spTree>
    <p:extLst>
      <p:ext uri="{BB962C8B-B14F-4D97-AF65-F5344CB8AC3E}">
        <p14:creationId xmlns:p14="http://schemas.microsoft.com/office/powerpoint/2010/main" val="31911839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71BE216-E7FA-44A7-A984-633D0AD81B91}" type="slidenum">
              <a:rPr lang="en-US"/>
              <a:t>7</a:t>
            </a:fld>
            <a:endParaRPr lang="en-US"/>
          </a:p>
        </p:txBody>
      </p:sp>
    </p:spTree>
    <p:extLst>
      <p:ext uri="{BB962C8B-B14F-4D97-AF65-F5344CB8AC3E}">
        <p14:creationId xmlns:p14="http://schemas.microsoft.com/office/powerpoint/2010/main" val="20981663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71BE216-E7FA-44A7-A984-633D0AD81B91}" type="slidenum">
              <a:rPr lang="en-US"/>
              <a:t>8</a:t>
            </a:fld>
            <a:endParaRPr lang="en-US"/>
          </a:p>
        </p:txBody>
      </p:sp>
    </p:spTree>
    <p:extLst>
      <p:ext uri="{BB962C8B-B14F-4D97-AF65-F5344CB8AC3E}">
        <p14:creationId xmlns:p14="http://schemas.microsoft.com/office/powerpoint/2010/main" val="22727293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71BE216-E7FA-44A7-A984-633D0AD81B91}" type="slidenum">
              <a:rPr lang="en-US"/>
              <a:t>9</a:t>
            </a:fld>
            <a:endParaRPr lang="en-US"/>
          </a:p>
        </p:txBody>
      </p:sp>
    </p:spTree>
    <p:extLst>
      <p:ext uri="{BB962C8B-B14F-4D97-AF65-F5344CB8AC3E}">
        <p14:creationId xmlns:p14="http://schemas.microsoft.com/office/powerpoint/2010/main" val="2904925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71BE216-E7FA-44A7-A984-633D0AD81B91}" type="slidenum">
              <a:rPr lang="en-US"/>
              <a:t>10</a:t>
            </a:fld>
            <a:endParaRPr lang="en-US"/>
          </a:p>
        </p:txBody>
      </p:sp>
    </p:spTree>
    <p:extLst>
      <p:ext uri="{BB962C8B-B14F-4D97-AF65-F5344CB8AC3E}">
        <p14:creationId xmlns:p14="http://schemas.microsoft.com/office/powerpoint/2010/main" val="15097858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71BE216-E7FA-44A7-A984-633D0AD81B91}" type="slidenum">
              <a:rPr lang="en-US"/>
              <a:t>11</a:t>
            </a:fld>
            <a:endParaRPr lang="en-US"/>
          </a:p>
        </p:txBody>
      </p:sp>
    </p:spTree>
    <p:extLst>
      <p:ext uri="{BB962C8B-B14F-4D97-AF65-F5344CB8AC3E}">
        <p14:creationId xmlns:p14="http://schemas.microsoft.com/office/powerpoint/2010/main" val="42363170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8/4/2016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3123314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8/4/2016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0454584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a:t>Click to edit Master title style</a:t>
            </a:r>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8/4/2016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917831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8/4/2016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4356198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a:t>Click to edit Master title style</a:t>
            </a:r>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8/4/2016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3270053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8/4/2016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0781367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a:t>Click to edit Master title style</a:t>
            </a:r>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8/4/2016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8472621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8/4/2016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3057153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8/4/2016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1198207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8/4/2016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0950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a:t>Click to edit Master title style</a:t>
            </a:r>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8/4/2016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492662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8/4/2016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8083349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8/4/2016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9906338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8/4/2016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205970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8/4/2016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8116360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a:t>Click to edit Master title style</a:t>
            </a:r>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8/4/2016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9520951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a:t>Click to edit Master title style</a:t>
            </a:r>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6399212" y="5883275"/>
            <a:ext cx="914400" cy="365125"/>
          </a:xfrm>
        </p:spPr>
        <p:txBody>
          <a:bodyPr/>
          <a:lstStyle/>
          <a:p>
            <a:fld id="{846CE7D5-CF57-46EF-B807-FDD0502418D4}" type="datetimeFigureOut">
              <a:rPr lang="en-US" smtClean="0"/>
              <a:t>8/4/2016</a:t>
            </a:fld>
            <a:endParaRPr lang="en-US"/>
          </a:p>
        </p:txBody>
      </p:sp>
      <p:sp>
        <p:nvSpPr>
          <p:cNvPr id="6" name="Footer Placeholder 5"/>
          <p:cNvSpPr>
            <a:spLocks noGrp="1"/>
          </p:cNvSpPr>
          <p:nvPr>
            <p:ph type="ftr" sz="quarter" idx="11"/>
          </p:nvPr>
        </p:nvSpPr>
        <p:spPr>
          <a:xfrm>
            <a:off x="1141412" y="5883275"/>
            <a:ext cx="5105400" cy="365125"/>
          </a:xfrm>
        </p:spPr>
        <p:txBody>
          <a:bodyPr/>
          <a:lstStyle/>
          <a:p>
            <a:endParaRPr lang="en-US"/>
          </a:p>
        </p:txBody>
      </p:sp>
      <p:sp>
        <p:nvSpPr>
          <p:cNvPr id="7" name="Slide Number Placeholder 6"/>
          <p:cNvSpPr>
            <a:spLocks noGrp="1"/>
          </p:cNvSpPr>
          <p:nvPr>
            <p:ph type="sldNum" sz="quarter" idx="12"/>
          </p:nvPr>
        </p:nvSpPr>
        <p:spPr>
          <a:xfrm>
            <a:off x="10742612" y="5883275"/>
            <a:ext cx="322567" cy="365125"/>
          </a:xfrm>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229985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846CE7D5-CF57-46EF-B807-FDD0502418D4}" type="datetimeFigureOut">
              <a:rPr lang="en-US" smtClean="0"/>
              <a:t>8/4/2016</a:t>
            </a:fld>
            <a:endParaRPr lang="en-US"/>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227417439"/>
      </p:ext>
    </p:extLst>
  </p:cSld>
  <p:clrMap bg1="dk1" tx1="lt1" bg2="dk2" tx2="lt2" accent1="accent1" accent2="accent2" accent3="accent3" accent4="accent4" accent5="accent5" accent6="accent6" hlink="hlink" folHlink="folHlink"/>
  <p:sldLayoutIdLst>
    <p:sldLayoutId id="2147484087" r:id="rId1"/>
    <p:sldLayoutId id="2147484088" r:id="rId2"/>
    <p:sldLayoutId id="2147484089" r:id="rId3"/>
    <p:sldLayoutId id="2147484090" r:id="rId4"/>
    <p:sldLayoutId id="2147484091" r:id="rId5"/>
    <p:sldLayoutId id="2147484092" r:id="rId6"/>
    <p:sldLayoutId id="2147484093" r:id="rId7"/>
    <p:sldLayoutId id="2147484094" r:id="rId8"/>
    <p:sldLayoutId id="2147484095" r:id="rId9"/>
    <p:sldLayoutId id="2147484096" r:id="rId10"/>
    <p:sldLayoutId id="2147484097" r:id="rId11"/>
    <p:sldLayoutId id="2147484098" r:id="rId12"/>
    <p:sldLayoutId id="2147484099" r:id="rId13"/>
    <p:sldLayoutId id="2147484100" r:id="rId14"/>
    <p:sldLayoutId id="2147484101" r:id="rId15"/>
    <p:sldLayoutId id="2147484102" r:id="rId16"/>
    <p:sldLayoutId id="2147484103"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1275" y="0"/>
            <a:ext cx="12138025" cy="6845085"/>
          </a:xfrm>
          <a:prstGeom prst="rect">
            <a:avLst/>
          </a:prstGeom>
        </p:spPr>
      </p:pic>
      <p:sp>
        <p:nvSpPr>
          <p:cNvPr id="2" name="Title 1"/>
          <p:cNvSpPr>
            <a:spLocks noGrp="1"/>
          </p:cNvSpPr>
          <p:nvPr>
            <p:ph type="ctrTitle"/>
          </p:nvPr>
        </p:nvSpPr>
        <p:spPr/>
        <p:txBody>
          <a:bodyPr/>
          <a:lstStyle/>
          <a:p>
            <a:r>
              <a:rPr lang="en-US" dirty="0">
                <a:solidFill>
                  <a:srgbClr val="FF0000"/>
                </a:solidFill>
              </a:rPr>
              <a:t>3D Printing Support</a:t>
            </a:r>
            <a:endParaRPr lang="en-US" dirty="0">
              <a:solidFill>
                <a:schemeClr val="tx1"/>
              </a:solidFill>
            </a:endParaRPr>
          </a:p>
        </p:txBody>
      </p:sp>
      <p:sp>
        <p:nvSpPr>
          <p:cNvPr id="3" name="Subtitle 2"/>
          <p:cNvSpPr>
            <a:spLocks noGrp="1"/>
          </p:cNvSpPr>
          <p:nvPr>
            <p:ph type="subTitle" idx="1"/>
          </p:nvPr>
        </p:nvSpPr>
        <p:spPr/>
        <p:txBody>
          <a:bodyPr vert="horz" lIns="91440" tIns="45720" rIns="91440" bIns="45720" rtlCol="0" anchor="t">
            <a:normAutofit/>
          </a:bodyPr>
          <a:lstStyle/>
          <a:p>
            <a:r>
              <a:rPr lang="en-US" dirty="0"/>
              <a:t>Local &amp; Shared Elements</a:t>
            </a:r>
            <a:endParaRPr lang="en-US" dirty="0">
              <a:solidFill>
                <a:schemeClr val="tx1"/>
              </a:solidFill>
            </a:endParaRPr>
          </a:p>
        </p:txBody>
      </p:sp>
      <p:sp>
        <p:nvSpPr>
          <p:cNvPr id="5" name="TextBox 4"/>
          <p:cNvSpPr txBox="1"/>
          <p:nvPr/>
        </p:nvSpPr>
        <p:spPr>
          <a:xfrm>
            <a:off x="11569700" y="6475753"/>
            <a:ext cx="609600" cy="369332"/>
          </a:xfrm>
          <a:prstGeom prst="rect">
            <a:avLst/>
          </a:prstGeom>
          <a:noFill/>
        </p:spPr>
        <p:txBody>
          <a:bodyPr wrap="square" rtlCol="0">
            <a:spAutoFit/>
          </a:bodyPr>
          <a:lstStyle/>
          <a:p>
            <a:r>
              <a:rPr lang="en-US" dirty="0"/>
              <a:t>GW</a:t>
            </a:r>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Purchasing Decisions: What do you need?</a:t>
            </a:r>
          </a:p>
        </p:txBody>
      </p:sp>
      <p:sp>
        <p:nvSpPr>
          <p:cNvPr id="3" name="TextBox 2"/>
          <p:cNvSpPr txBox="1"/>
          <p:nvPr/>
        </p:nvSpPr>
        <p:spPr>
          <a:xfrm>
            <a:off x="1141413" y="2103438"/>
            <a:ext cx="9835279" cy="452431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t">
            <a:spAutoFit/>
          </a:bodyPr>
          <a:lstStyle/>
          <a:p>
            <a:r>
              <a:rPr lang="en-US" dirty="0"/>
              <a:t>Consider the projects that you want visitors to the space to be able to do</a:t>
            </a:r>
          </a:p>
          <a:p>
            <a:endParaRPr lang="en-US" dirty="0"/>
          </a:p>
          <a:p>
            <a:r>
              <a:rPr lang="en-US" dirty="0"/>
              <a:t>The most common printing material is extruded plastic. </a:t>
            </a:r>
          </a:p>
          <a:p>
            <a:r>
              <a:rPr lang="en-US" dirty="0"/>
              <a:t>However, there are also plastic blends, wood, nylon, and even metal – based materials available to print with. </a:t>
            </a:r>
          </a:p>
          <a:p>
            <a:endParaRPr lang="en-US" dirty="0"/>
          </a:p>
          <a:p>
            <a:r>
              <a:rPr lang="en-US" dirty="0"/>
              <a:t>Do you want to just introduce people to the device?  Or, do you want to give them lots of options to create with?</a:t>
            </a:r>
          </a:p>
          <a:p>
            <a:endParaRPr lang="en-US" dirty="0"/>
          </a:p>
          <a:p>
            <a:r>
              <a:rPr lang="en-US" dirty="0"/>
              <a:t>Do you want an established model or "bleeding edge" technology?</a:t>
            </a:r>
          </a:p>
          <a:p>
            <a:endParaRPr lang="en-US" dirty="0"/>
          </a:p>
          <a:p>
            <a:endParaRPr lang="en-US" dirty="0"/>
          </a:p>
          <a:p>
            <a:endParaRPr lang="en-US" dirty="0"/>
          </a:p>
          <a:p>
            <a:r>
              <a:rPr lang="en-US" i="1" dirty="0">
                <a:latin typeface="Century Gothic" charset="0"/>
              </a:rPr>
              <a:t>Source: http://3dprintingindustry.com/3d-printing-basics-free-beginners-guide/materials/</a:t>
            </a:r>
            <a:endParaRPr lang="en-US" dirty="0">
              <a:latin typeface="Century Gothic" charset="0"/>
            </a:endParaRPr>
          </a:p>
          <a:p>
            <a:pPr algn="ctr"/>
            <a:endParaRPr lang="en-US" dirty="0"/>
          </a:p>
        </p:txBody>
      </p:sp>
      <p:sp>
        <p:nvSpPr>
          <p:cNvPr id="4" name="TextBox 3"/>
          <p:cNvSpPr txBox="1"/>
          <p:nvPr/>
        </p:nvSpPr>
        <p:spPr>
          <a:xfrm>
            <a:off x="25400" y="6475753"/>
            <a:ext cx="609600" cy="369332"/>
          </a:xfrm>
          <a:prstGeom prst="rect">
            <a:avLst/>
          </a:prstGeom>
          <a:noFill/>
        </p:spPr>
        <p:txBody>
          <a:bodyPr wrap="square" rtlCol="0">
            <a:spAutoFit/>
          </a:bodyPr>
          <a:lstStyle/>
          <a:p>
            <a:r>
              <a:rPr lang="en-US" dirty="0"/>
              <a:t>AF</a:t>
            </a:r>
          </a:p>
        </p:txBody>
      </p:sp>
    </p:spTree>
    <p:extLst>
      <p:ext uri="{BB962C8B-B14F-4D97-AF65-F5344CB8AC3E}">
        <p14:creationId xmlns:p14="http://schemas.microsoft.com/office/powerpoint/2010/main" val="19147945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Purchasing Decisions: What do you hope the printer will do?</a:t>
            </a:r>
          </a:p>
        </p:txBody>
      </p:sp>
      <p:sp>
        <p:nvSpPr>
          <p:cNvPr id="3" name="TextBox 2"/>
          <p:cNvSpPr txBox="1"/>
          <p:nvPr/>
        </p:nvSpPr>
        <p:spPr>
          <a:xfrm>
            <a:off x="912813" y="2517775"/>
            <a:ext cx="9676622" cy="2862322"/>
          </a:xfrm>
          <a:prstGeom prst="rect">
            <a:avLst/>
          </a:prstGeom>
        </p:spPr>
        <p:txBody>
          <a:bodyPr rtlCol="0">
            <a:spAutoFit/>
          </a:bodyPr>
          <a:lstStyle/>
          <a:p>
            <a:r>
              <a:rPr lang="en-US" dirty="0"/>
              <a:t>Some questions to ask: </a:t>
            </a:r>
          </a:p>
          <a:p>
            <a:endParaRPr lang="en-US" dirty="0"/>
          </a:p>
          <a:p>
            <a:pPr marL="285750" indent="-285750">
              <a:buFont typeface="Arial" panose="020B0604020202020204" pitchFamily="34" charset="0"/>
              <a:buChar char="•"/>
            </a:pPr>
            <a:r>
              <a:rPr lang="en-US" dirty="0"/>
              <a:t>Do you want to print large models?  Small models? Both?</a:t>
            </a:r>
          </a:p>
          <a:p>
            <a:endParaRPr lang="en-US" dirty="0"/>
          </a:p>
          <a:p>
            <a:pPr marL="285750" indent="-285750">
              <a:buFont typeface="Arial" panose="020B0604020202020204" pitchFamily="34" charset="0"/>
              <a:buChar char="•"/>
            </a:pPr>
            <a:r>
              <a:rPr lang="en-US" dirty="0"/>
              <a:t>Do you want to be able to perform DIY support work or customize parts? Or do you want everything "locked down?"</a:t>
            </a:r>
          </a:p>
          <a:p>
            <a:endParaRPr lang="en-US" dirty="0"/>
          </a:p>
          <a:p>
            <a:pPr marL="285750" indent="-285750">
              <a:buFont typeface="Arial" panose="020B0604020202020204" pitchFamily="34" charset="0"/>
              <a:buChar char="•"/>
            </a:pPr>
            <a:r>
              <a:rPr lang="en-US" dirty="0"/>
              <a:t>Is the printer going to be used heavily? Or just every once in a while?</a:t>
            </a:r>
          </a:p>
          <a:p>
            <a:endParaRPr lang="en-US" dirty="0"/>
          </a:p>
          <a:p>
            <a:endParaRPr lang="en-US" dirty="0"/>
          </a:p>
        </p:txBody>
      </p:sp>
      <p:sp>
        <p:nvSpPr>
          <p:cNvPr id="4" name="TextBox 3"/>
          <p:cNvSpPr txBox="1"/>
          <p:nvPr/>
        </p:nvSpPr>
        <p:spPr>
          <a:xfrm>
            <a:off x="25400" y="6475753"/>
            <a:ext cx="609600" cy="369332"/>
          </a:xfrm>
          <a:prstGeom prst="rect">
            <a:avLst/>
          </a:prstGeom>
          <a:noFill/>
        </p:spPr>
        <p:txBody>
          <a:bodyPr wrap="square" rtlCol="0">
            <a:spAutoFit/>
          </a:bodyPr>
          <a:lstStyle/>
          <a:p>
            <a:r>
              <a:rPr lang="en-US" dirty="0"/>
              <a:t>AF</a:t>
            </a:r>
          </a:p>
        </p:txBody>
      </p:sp>
    </p:spTree>
    <p:extLst>
      <p:ext uri="{BB962C8B-B14F-4D97-AF65-F5344CB8AC3E}">
        <p14:creationId xmlns:p14="http://schemas.microsoft.com/office/powerpoint/2010/main" val="1215025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Purchasing Decisions: What Kind of Space do you want to create?</a:t>
            </a:r>
          </a:p>
        </p:txBody>
      </p:sp>
      <p:sp>
        <p:nvSpPr>
          <p:cNvPr id="3" name="TextBox 2"/>
          <p:cNvSpPr txBox="1"/>
          <p:nvPr/>
        </p:nvSpPr>
        <p:spPr>
          <a:xfrm>
            <a:off x="922338" y="2370138"/>
            <a:ext cx="9062670" cy="1754326"/>
          </a:xfrm>
          <a:prstGeom prst="rect">
            <a:avLst/>
          </a:prstGeom>
        </p:spPr>
        <p:txBody>
          <a:bodyPr rtlCol="0" anchor="t">
            <a:spAutoFit/>
          </a:bodyPr>
          <a:lstStyle/>
          <a:p>
            <a:r>
              <a:rPr lang="en-US" dirty="0"/>
              <a:t>Some questions to ask:  </a:t>
            </a:r>
          </a:p>
          <a:p>
            <a:endParaRPr lang="en-US" dirty="0"/>
          </a:p>
          <a:p>
            <a:pPr marL="285750" indent="-285750">
              <a:buFont typeface="Arial" panose="020B0604020202020204" pitchFamily="34" charset="0"/>
              <a:buChar char="•"/>
            </a:pPr>
            <a:r>
              <a:rPr lang="en-US" dirty="0"/>
              <a:t>Do you want a space where people can just come in and work?</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Is this a "hands-on" kind of space?  Or is this a place where people can get a high-level view of what 3D printing is all about?</a:t>
            </a:r>
          </a:p>
        </p:txBody>
      </p:sp>
      <p:sp>
        <p:nvSpPr>
          <p:cNvPr id="4" name="TextBox 3"/>
          <p:cNvSpPr txBox="1"/>
          <p:nvPr/>
        </p:nvSpPr>
        <p:spPr>
          <a:xfrm>
            <a:off x="25400" y="6475753"/>
            <a:ext cx="609600" cy="369332"/>
          </a:xfrm>
          <a:prstGeom prst="rect">
            <a:avLst/>
          </a:prstGeom>
          <a:noFill/>
        </p:spPr>
        <p:txBody>
          <a:bodyPr wrap="square" rtlCol="0">
            <a:spAutoFit/>
          </a:bodyPr>
          <a:lstStyle/>
          <a:p>
            <a:r>
              <a:rPr lang="en-US" dirty="0"/>
              <a:t>AF</a:t>
            </a:r>
          </a:p>
        </p:txBody>
      </p:sp>
    </p:spTree>
    <p:extLst>
      <p:ext uri="{BB962C8B-B14F-4D97-AF65-F5344CB8AC3E}">
        <p14:creationId xmlns:p14="http://schemas.microsoft.com/office/powerpoint/2010/main" val="40705139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4080" y="2334683"/>
            <a:ext cx="9905998" cy="1905000"/>
          </a:xfrm>
        </p:spPr>
        <p:txBody>
          <a:bodyPr/>
          <a:lstStyle/>
          <a:p>
            <a:r>
              <a:rPr lang="en-US" dirty="0">
                <a:solidFill>
                  <a:schemeClr val="tx1"/>
                </a:solidFill>
              </a:rPr>
              <a:t>Hardware and Software</a:t>
            </a:r>
          </a:p>
        </p:txBody>
      </p:sp>
      <p:sp>
        <p:nvSpPr>
          <p:cNvPr id="3" name="TextBox 2"/>
          <p:cNvSpPr txBox="1"/>
          <p:nvPr/>
        </p:nvSpPr>
        <p:spPr>
          <a:xfrm>
            <a:off x="25400" y="6475753"/>
            <a:ext cx="609600" cy="369332"/>
          </a:xfrm>
          <a:prstGeom prst="rect">
            <a:avLst/>
          </a:prstGeom>
          <a:noFill/>
        </p:spPr>
        <p:txBody>
          <a:bodyPr wrap="square" rtlCol="0">
            <a:spAutoFit/>
          </a:bodyPr>
          <a:lstStyle/>
          <a:p>
            <a:r>
              <a:rPr lang="en-US" dirty="0"/>
              <a:t>AF</a:t>
            </a:r>
          </a:p>
        </p:txBody>
      </p:sp>
    </p:spTree>
    <p:extLst>
      <p:ext uri="{BB962C8B-B14F-4D97-AF65-F5344CB8AC3E}">
        <p14:creationId xmlns:p14="http://schemas.microsoft.com/office/powerpoint/2010/main" val="37068281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512233"/>
            <a:ext cx="9905998" cy="1905000"/>
          </a:xfrm>
        </p:spPr>
        <p:txBody>
          <a:bodyPr/>
          <a:lstStyle/>
          <a:p>
            <a:r>
              <a:rPr lang="en-US" dirty="0">
                <a:solidFill>
                  <a:schemeClr val="tx1"/>
                </a:solidFill>
              </a:rPr>
              <a:t>Hardware</a:t>
            </a:r>
          </a:p>
        </p:txBody>
      </p:sp>
      <p:sp>
        <p:nvSpPr>
          <p:cNvPr id="3" name="TextBox 2"/>
          <p:cNvSpPr txBox="1"/>
          <p:nvPr/>
        </p:nvSpPr>
        <p:spPr>
          <a:xfrm>
            <a:off x="1141413" y="872596"/>
            <a:ext cx="9898062" cy="8679299"/>
          </a:xfrm>
          <a:prstGeom prst="rect">
            <a:avLst/>
          </a:prstGeom>
        </p:spPr>
        <p:txBody>
          <a:bodyPr rtlCol="0">
            <a:spAutoFit/>
          </a:bodyPr>
          <a:lstStyle/>
          <a:p>
            <a:r>
              <a:rPr lang="en-US" dirty="0"/>
              <a:t>There are six different types of 3D printer hardware:</a:t>
            </a:r>
          </a:p>
          <a:p>
            <a:endParaRPr lang="en-US" dirty="0"/>
          </a:p>
          <a:p>
            <a:pPr marL="285750" indent="-285750">
              <a:buFont typeface="Arial" panose="020B0604020202020204" pitchFamily="34" charset="0"/>
              <a:buChar char="•"/>
            </a:pPr>
            <a:r>
              <a:rPr lang="en-US" dirty="0" err="1">
                <a:latin typeface="Helvetica Neue" charset="0"/>
              </a:rPr>
              <a:t>Stereolithography</a:t>
            </a:r>
            <a:r>
              <a:rPr lang="en-US" dirty="0">
                <a:latin typeface="Helvetica Neue" charset="0"/>
              </a:rPr>
              <a:t>(SLA):  Uses liquid resin to create prints</a:t>
            </a:r>
          </a:p>
          <a:p>
            <a:pPr marL="285750" indent="-285750">
              <a:buFont typeface="Arial" panose="020B0604020202020204" pitchFamily="34" charset="0"/>
              <a:buChar char="•"/>
            </a:pPr>
            <a:r>
              <a:rPr lang="en-US" dirty="0">
                <a:latin typeface="Helvetica Neue" charset="0"/>
              </a:rPr>
              <a:t>Digital Light Processing(DLP): Uses liquid resin to create prints</a:t>
            </a:r>
          </a:p>
          <a:p>
            <a:pPr marL="285750" indent="-285750">
              <a:buFont typeface="Arial" panose="020B0604020202020204" pitchFamily="34" charset="0"/>
              <a:buChar char="•"/>
            </a:pPr>
            <a:r>
              <a:rPr lang="en-US" dirty="0">
                <a:latin typeface="Helvetica Neue" charset="0"/>
              </a:rPr>
              <a:t>Fused deposition modeling (FDM): Lays down materials in layers, one of the most common types in consumer machines</a:t>
            </a:r>
          </a:p>
          <a:p>
            <a:endParaRPr lang="en-US" dirty="0">
              <a:latin typeface="Helvetica Neue" charset="0"/>
            </a:endParaRPr>
          </a:p>
          <a:p>
            <a:pPr marL="285750" indent="-285750">
              <a:buFont typeface="Arial" panose="020B0604020202020204" pitchFamily="34" charset="0"/>
              <a:buChar char="•"/>
            </a:pPr>
            <a:r>
              <a:rPr lang="en-US" dirty="0">
                <a:latin typeface="Helvetica Neue" charset="0"/>
              </a:rPr>
              <a:t>Selective Laser Sintering (SLS):  Uses lasers to fuse materials together.  Often used with metal media. </a:t>
            </a:r>
          </a:p>
          <a:p>
            <a:endParaRPr lang="en-US" dirty="0">
              <a:latin typeface="Helvetica Neue" charset="0"/>
            </a:endParaRPr>
          </a:p>
          <a:p>
            <a:pPr marL="285750" indent="-285750">
              <a:buFont typeface="Arial" panose="020B0604020202020204" pitchFamily="34" charset="0"/>
              <a:buChar char="•"/>
            </a:pPr>
            <a:r>
              <a:rPr lang="en-US" dirty="0">
                <a:latin typeface="Helvetica Neue" charset="0"/>
              </a:rPr>
              <a:t>Selective laser melting (SLM): Uses lasers to fuse metal powders together into objects.</a:t>
            </a:r>
          </a:p>
          <a:p>
            <a:endParaRPr lang="en-US" dirty="0">
              <a:latin typeface="Helvetica Neue" charset="0"/>
            </a:endParaRPr>
          </a:p>
          <a:p>
            <a:pPr marL="285750" indent="-285750">
              <a:buFont typeface="Arial" panose="020B0604020202020204" pitchFamily="34" charset="0"/>
              <a:buChar char="•"/>
            </a:pPr>
            <a:r>
              <a:rPr lang="en-US" dirty="0">
                <a:latin typeface="Helvetica Neue" charset="0"/>
              </a:rPr>
              <a:t>Electronic Beam Melting (EBM): Metal powder or wire is welded together using an electron beam. beam as the heat source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sz="1200" i="1" dirty="0">
                <a:latin typeface="Helvetica Neue" charset="0"/>
              </a:rPr>
              <a:t>Sources: </a:t>
            </a:r>
            <a:endParaRPr lang="en-US" sz="1200" dirty="0">
              <a:latin typeface="Helvetica Neue" charset="0"/>
            </a:endParaRPr>
          </a:p>
          <a:p>
            <a:pPr marL="285750" indent="-285750">
              <a:buFont typeface="Arial" panose="020B0604020202020204" pitchFamily="34" charset="0"/>
              <a:buChar char="•"/>
            </a:pPr>
            <a:r>
              <a:rPr lang="en-US" sz="1200" i="1" dirty="0">
                <a:latin typeface="Helvetica Neue" charset="0"/>
              </a:rPr>
              <a:t>https://www.additively.com/en/learn-about/electron-beam-melting</a:t>
            </a:r>
            <a:endParaRPr lang="en-US" sz="1200" dirty="0">
              <a:latin typeface="Helvetica Neue" charset="0"/>
            </a:endParaRPr>
          </a:p>
          <a:p>
            <a:pPr marL="285750" indent="-285750">
              <a:buFont typeface="Arial" panose="020B0604020202020204" pitchFamily="34" charset="0"/>
              <a:buChar char="•"/>
            </a:pPr>
            <a:r>
              <a:rPr lang="en-US" sz="1200" i="1" dirty="0">
                <a:latin typeface="Century Gothic" charset="0"/>
              </a:rPr>
              <a:t>https://www.additively.com/en/learn-about/fused-deposition-modeling</a:t>
            </a:r>
            <a:endParaRPr lang="en-US" sz="1200" dirty="0">
              <a:latin typeface="Century Gothic" charset="0"/>
            </a:endParaRPr>
          </a:p>
          <a:p>
            <a:pPr marL="285750" indent="-285750">
              <a:buFont typeface="Arial" panose="020B0604020202020204" pitchFamily="34" charset="0"/>
              <a:buChar char="•"/>
            </a:pPr>
            <a:r>
              <a:rPr lang="en-US" sz="1200" i="1" dirty="0">
                <a:latin typeface="Century Gothic" charset="0"/>
              </a:rPr>
              <a:t>https://www.additively.com/en/learn-about/laser-sintering</a:t>
            </a:r>
            <a:endParaRPr lang="en-US" sz="1200" dirty="0">
              <a:latin typeface="Century Gothic" charset="0"/>
            </a:endParaRPr>
          </a:p>
          <a:p>
            <a:pPr marL="285750" indent="-285750">
              <a:buFont typeface="Arial" panose="020B0604020202020204" pitchFamily="34" charset="0"/>
              <a:buChar char="•"/>
            </a:pPr>
            <a:r>
              <a:rPr lang="en-US" sz="1200" i="1" dirty="0">
                <a:latin typeface="Century Gothic" charset="0"/>
              </a:rPr>
              <a:t>https://www.additively.com/en/learn-about/laser-melting</a:t>
            </a:r>
            <a:endParaRPr lang="en-US" sz="1200" dirty="0">
              <a:latin typeface="Century Gothic" charset="0"/>
            </a:endParaRPr>
          </a:p>
          <a:p>
            <a:pPr marL="285750" indent="-285750">
              <a:buFont typeface="Arial" panose="020B0604020202020204" pitchFamily="34" charset="0"/>
              <a:buChar char="•"/>
            </a:pPr>
            <a:r>
              <a:rPr lang="en-US" sz="1200" i="1" dirty="0">
                <a:latin typeface="Century Gothic" charset="0"/>
              </a:rPr>
              <a:t>https://www.additively.com/en/learn-about/stereolithography</a:t>
            </a:r>
            <a:endParaRPr lang="en-US" sz="1200" dirty="0">
              <a:latin typeface="Century Gothic" charset="0"/>
            </a:endParaRPr>
          </a:p>
          <a:p>
            <a:pPr marL="285750" indent="-285750">
              <a:buFont typeface="Arial" panose="020B0604020202020204" pitchFamily="34" charset="0"/>
              <a:buChar char="•"/>
            </a:pPr>
            <a:r>
              <a:rPr lang="en-US" dirty="0">
                <a:latin typeface="Century Gothic" charset="0"/>
              </a:rPr>
              <a:t>http://3dprintingindustry.com/3d-printing-basics-free-beginners-guide/processes/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endParaRPr lang="en-US" dirty="0"/>
          </a:p>
        </p:txBody>
      </p:sp>
      <p:sp>
        <p:nvSpPr>
          <p:cNvPr id="4" name="TextBox 3"/>
          <p:cNvSpPr txBox="1"/>
          <p:nvPr/>
        </p:nvSpPr>
        <p:spPr>
          <a:xfrm>
            <a:off x="25400" y="6475753"/>
            <a:ext cx="609600" cy="369332"/>
          </a:xfrm>
          <a:prstGeom prst="rect">
            <a:avLst/>
          </a:prstGeom>
          <a:noFill/>
        </p:spPr>
        <p:txBody>
          <a:bodyPr wrap="square" rtlCol="0">
            <a:spAutoFit/>
          </a:bodyPr>
          <a:lstStyle/>
          <a:p>
            <a:r>
              <a:rPr lang="en-US" dirty="0"/>
              <a:t>AF</a:t>
            </a:r>
          </a:p>
        </p:txBody>
      </p:sp>
    </p:spTree>
    <p:extLst>
      <p:ext uri="{BB962C8B-B14F-4D97-AF65-F5344CB8AC3E}">
        <p14:creationId xmlns:p14="http://schemas.microsoft.com/office/powerpoint/2010/main" val="8005907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Hardware – Advantages and disadvantages</a:t>
            </a:r>
          </a:p>
        </p:txBody>
      </p:sp>
      <p:sp>
        <p:nvSpPr>
          <p:cNvPr id="3" name="TextBox 2"/>
          <p:cNvSpPr txBox="1"/>
          <p:nvPr/>
        </p:nvSpPr>
        <p:spPr>
          <a:xfrm>
            <a:off x="1141413" y="2333685"/>
            <a:ext cx="10807170" cy="4524315"/>
          </a:xfrm>
          <a:prstGeom prst="rect">
            <a:avLst/>
          </a:prstGeom>
        </p:spPr>
        <p:txBody>
          <a:bodyPr rtlCol="0">
            <a:spAutoFit/>
          </a:bodyPr>
          <a:lstStyle/>
          <a:p>
            <a:r>
              <a:rPr lang="en-US" b="1" dirty="0" err="1"/>
              <a:t>Stereolithography</a:t>
            </a:r>
            <a:r>
              <a:rPr lang="en-US" b="1" dirty="0"/>
              <a:t>:</a:t>
            </a:r>
            <a:r>
              <a:rPr lang="en-US" dirty="0"/>
              <a:t> Creates accurate parts with good finish, but can involve lots of post-production work</a:t>
            </a:r>
          </a:p>
          <a:p>
            <a:endParaRPr lang="en-US" dirty="0"/>
          </a:p>
          <a:p>
            <a:r>
              <a:rPr lang="en-US" b="1" dirty="0"/>
              <a:t>Digital Light Processing</a:t>
            </a:r>
            <a:r>
              <a:rPr lang="en-US" dirty="0"/>
              <a:t>: Same as </a:t>
            </a:r>
            <a:r>
              <a:rPr lang="en-US" dirty="0" err="1"/>
              <a:t>stereolithography</a:t>
            </a:r>
            <a:r>
              <a:rPr lang="en-US" dirty="0"/>
              <a:t>, except with the added benefit that less resin is needed.</a:t>
            </a:r>
          </a:p>
          <a:p>
            <a:endParaRPr lang="en-US" dirty="0"/>
          </a:p>
          <a:p>
            <a:r>
              <a:rPr lang="en-US" b="1" dirty="0"/>
              <a:t>Fused Deposition Modeling: </a:t>
            </a:r>
            <a:r>
              <a:rPr lang="en-US" dirty="0"/>
              <a:t>Reliable process by and large, but can have problems with layer adhesion and overall model accuracy. Most recognizable process.</a:t>
            </a:r>
          </a:p>
          <a:p>
            <a:endParaRPr lang="en-US" dirty="0"/>
          </a:p>
          <a:p>
            <a:r>
              <a:rPr lang="en-US" b="1" dirty="0"/>
              <a:t>Laser Sintering/Laser Melting: </a:t>
            </a:r>
            <a:r>
              <a:rPr lang="en-US" dirty="0"/>
              <a:t>Produces stronger models than </a:t>
            </a:r>
            <a:r>
              <a:rPr lang="en-US" dirty="0" err="1"/>
              <a:t>stereolithography</a:t>
            </a:r>
            <a:r>
              <a:rPr lang="en-US" dirty="0"/>
              <a:t> and digital light processing, but with lower accuracy.</a:t>
            </a:r>
          </a:p>
          <a:p>
            <a:endParaRPr lang="en-US" dirty="0"/>
          </a:p>
          <a:p>
            <a:r>
              <a:rPr lang="en-US" b="1" dirty="0"/>
              <a:t>Electronic Beam Manufacturing: </a:t>
            </a:r>
            <a:r>
              <a:rPr lang="en-US" dirty="0"/>
              <a:t>Extremely high quality, but expensive, process</a:t>
            </a:r>
          </a:p>
          <a:p>
            <a:endParaRPr lang="en-US" dirty="0"/>
          </a:p>
          <a:p>
            <a:r>
              <a:rPr lang="en-US" i="1" dirty="0"/>
              <a:t>Source: </a:t>
            </a:r>
            <a:r>
              <a:rPr lang="en-US" i="1" dirty="0">
                <a:latin typeface="Century Gothic" charset="0"/>
              </a:rPr>
              <a:t>http://3dprintingindustry.com/3d-printing-basics-free-beginners-guide/processes/</a:t>
            </a:r>
            <a:endParaRPr lang="en-US" dirty="0">
              <a:latin typeface="Century Gothic" charset="0"/>
            </a:endParaRPr>
          </a:p>
          <a:p>
            <a:endParaRPr lang="en-US" dirty="0">
              <a:latin typeface="Century Gothic" charset="0"/>
            </a:endParaRPr>
          </a:p>
        </p:txBody>
      </p:sp>
      <p:sp>
        <p:nvSpPr>
          <p:cNvPr id="4" name="TextBox 3"/>
          <p:cNvSpPr txBox="1"/>
          <p:nvPr/>
        </p:nvSpPr>
        <p:spPr>
          <a:xfrm>
            <a:off x="25400" y="6475753"/>
            <a:ext cx="609600" cy="369332"/>
          </a:xfrm>
          <a:prstGeom prst="rect">
            <a:avLst/>
          </a:prstGeom>
          <a:noFill/>
        </p:spPr>
        <p:txBody>
          <a:bodyPr wrap="square" rtlCol="0">
            <a:spAutoFit/>
          </a:bodyPr>
          <a:lstStyle/>
          <a:p>
            <a:r>
              <a:rPr lang="en-US" dirty="0"/>
              <a:t>AF</a:t>
            </a:r>
          </a:p>
        </p:txBody>
      </p:sp>
    </p:spTree>
    <p:extLst>
      <p:ext uri="{BB962C8B-B14F-4D97-AF65-F5344CB8AC3E}">
        <p14:creationId xmlns:p14="http://schemas.microsoft.com/office/powerpoint/2010/main" val="11752113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996" y="-215900"/>
            <a:ext cx="9905998" cy="1905000"/>
          </a:xfrm>
        </p:spPr>
        <p:txBody>
          <a:bodyPr/>
          <a:lstStyle/>
          <a:p>
            <a:r>
              <a:rPr lang="en-US" dirty="0">
                <a:solidFill>
                  <a:schemeClr val="tx1"/>
                </a:solidFill>
              </a:rPr>
              <a:t>Software </a:t>
            </a:r>
          </a:p>
        </p:txBody>
      </p:sp>
      <p:sp>
        <p:nvSpPr>
          <p:cNvPr id="3" name="TextBox 2"/>
          <p:cNvSpPr txBox="1"/>
          <p:nvPr/>
        </p:nvSpPr>
        <p:spPr>
          <a:xfrm>
            <a:off x="1025525" y="1401763"/>
            <a:ext cx="10764838" cy="2308324"/>
          </a:xfrm>
          <a:prstGeom prst="rect">
            <a:avLst/>
          </a:prstGeom>
        </p:spPr>
        <p:txBody>
          <a:bodyPr rtlCol="0">
            <a:spAutoFit/>
          </a:bodyPr>
          <a:lstStyle/>
          <a:p>
            <a:r>
              <a:rPr lang="en-US" dirty="0"/>
              <a:t>There are two different types of 3D printing software: Proprietary and Open Source</a:t>
            </a:r>
          </a:p>
          <a:p>
            <a:endParaRPr lang="en-US" dirty="0"/>
          </a:p>
          <a:p>
            <a:r>
              <a:rPr lang="en-US" b="1" dirty="0"/>
              <a:t>Proprietary software</a:t>
            </a:r>
            <a:r>
              <a:rPr lang="en-US" dirty="0"/>
              <a:t> is created by the manufacturer and is designed to run only on the printers it was made for.  It is not designed to be modified by its users. </a:t>
            </a:r>
          </a:p>
          <a:p>
            <a:endParaRPr lang="en-US" dirty="0"/>
          </a:p>
          <a:p>
            <a:r>
              <a:rPr lang="en-US" b="1" dirty="0"/>
              <a:t>Open Source Software </a:t>
            </a:r>
            <a:r>
              <a:rPr lang="en-US" dirty="0"/>
              <a:t>can be created by an individual or a team of people.  Its code is publicly available, and can be modified by others so long as credit is given to the original creators.</a:t>
            </a:r>
          </a:p>
        </p:txBody>
      </p:sp>
      <p:sp>
        <p:nvSpPr>
          <p:cNvPr id="4" name="TextBox 3"/>
          <p:cNvSpPr txBox="1"/>
          <p:nvPr/>
        </p:nvSpPr>
        <p:spPr>
          <a:xfrm>
            <a:off x="25400" y="6475753"/>
            <a:ext cx="609600" cy="369332"/>
          </a:xfrm>
          <a:prstGeom prst="rect">
            <a:avLst/>
          </a:prstGeom>
          <a:noFill/>
        </p:spPr>
        <p:txBody>
          <a:bodyPr wrap="square" rtlCol="0">
            <a:spAutoFit/>
          </a:bodyPr>
          <a:lstStyle/>
          <a:p>
            <a:r>
              <a:rPr lang="en-US" dirty="0"/>
              <a:t>AF</a:t>
            </a:r>
          </a:p>
        </p:txBody>
      </p:sp>
    </p:spTree>
    <p:extLst>
      <p:ext uri="{BB962C8B-B14F-4D97-AF65-F5344CB8AC3E}">
        <p14:creationId xmlns:p14="http://schemas.microsoft.com/office/powerpoint/2010/main" val="28916076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3246" y="-88900"/>
            <a:ext cx="9905998" cy="1905000"/>
          </a:xfrm>
        </p:spPr>
        <p:txBody>
          <a:bodyPr/>
          <a:lstStyle/>
          <a:p>
            <a:r>
              <a:rPr lang="en-US" dirty="0">
                <a:solidFill>
                  <a:schemeClr val="tx1"/>
                </a:solidFill>
              </a:rPr>
              <a:t>Software - Types</a:t>
            </a:r>
          </a:p>
        </p:txBody>
      </p:sp>
      <p:sp>
        <p:nvSpPr>
          <p:cNvPr id="3" name="TextBox 2"/>
          <p:cNvSpPr txBox="1"/>
          <p:nvPr/>
        </p:nvSpPr>
        <p:spPr>
          <a:xfrm>
            <a:off x="993775" y="1419225"/>
            <a:ext cx="9855200" cy="4247317"/>
          </a:xfrm>
          <a:prstGeom prst="rect">
            <a:avLst/>
          </a:prstGeom>
        </p:spPr>
        <p:txBody>
          <a:bodyPr rtlCol="0">
            <a:spAutoFit/>
          </a:bodyPr>
          <a:lstStyle/>
          <a:p>
            <a:r>
              <a:rPr lang="en-US" dirty="0"/>
              <a:t>There are a number of </a:t>
            </a:r>
            <a:r>
              <a:rPr lang="en-US" dirty="0" err="1"/>
              <a:t>diffferent</a:t>
            </a:r>
            <a:r>
              <a:rPr lang="en-US" dirty="0"/>
              <a:t> kinds of software that are used in 3D printing: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b="1" dirty="0"/>
              <a:t>Modeling – </a:t>
            </a:r>
            <a:r>
              <a:rPr lang="en-US" dirty="0"/>
              <a:t>The software used to create a 3D model</a:t>
            </a:r>
          </a:p>
          <a:p>
            <a:pPr marL="285750" indent="-285750">
              <a:buFont typeface="Arial" panose="020B0604020202020204" pitchFamily="34" charset="0"/>
              <a:buChar char="•"/>
            </a:pPr>
            <a:r>
              <a:rPr lang="en-US" b="1" dirty="0"/>
              <a:t>Slicing –</a:t>
            </a:r>
            <a:r>
              <a:rPr lang="en-US" dirty="0"/>
              <a:t> The software that creates the layers that make up the object</a:t>
            </a:r>
          </a:p>
          <a:p>
            <a:pPr marL="285750" indent="-285750">
              <a:buFont typeface="Arial" panose="020B0604020202020204" pitchFamily="34" charset="0"/>
              <a:buChar char="•"/>
            </a:pPr>
            <a:r>
              <a:rPr lang="en-US" b="1" dirty="0"/>
              <a:t>Printing – </a:t>
            </a:r>
            <a:r>
              <a:rPr lang="en-US" dirty="0"/>
              <a:t>Translates the information(layers) from the slicing software into the finished object</a:t>
            </a:r>
          </a:p>
          <a:p>
            <a:endParaRPr lang="en-US" dirty="0"/>
          </a:p>
          <a:p>
            <a:endParaRPr lang="en-US" dirty="0"/>
          </a:p>
          <a:p>
            <a:pPr marL="285750" indent="-285750">
              <a:buFont typeface="Arial" panose="020B0604020202020204" pitchFamily="34" charset="0"/>
              <a:buChar char="•"/>
            </a:pPr>
            <a:r>
              <a:rPr lang="en-US" dirty="0"/>
              <a:t>Examples of Modeling Software: Trimble </a:t>
            </a:r>
            <a:r>
              <a:rPr lang="en-US" dirty="0" err="1"/>
              <a:t>Sketchup</a:t>
            </a:r>
            <a:r>
              <a:rPr lang="en-US" dirty="0"/>
              <a:t>, </a:t>
            </a:r>
            <a:r>
              <a:rPr lang="en-US" dirty="0" err="1"/>
              <a:t>Tinkercad</a:t>
            </a:r>
            <a:r>
              <a:rPr lang="en-US" dirty="0"/>
              <a:t>, Autodesk(all proprietary)</a:t>
            </a:r>
          </a:p>
          <a:p>
            <a:pPr marL="285750" indent="-285750">
              <a:buFont typeface="Arial" panose="020B0604020202020204" pitchFamily="34" charset="0"/>
              <a:buChar char="•"/>
            </a:pPr>
            <a:r>
              <a:rPr lang="en-US" dirty="0"/>
              <a:t>Examples of Slicing Software: Slic3r, </a:t>
            </a:r>
            <a:r>
              <a:rPr lang="en-US" dirty="0" err="1"/>
              <a:t>Skienforge</a:t>
            </a:r>
            <a:r>
              <a:rPr lang="en-US" dirty="0"/>
              <a:t>(both open source)</a:t>
            </a:r>
          </a:p>
          <a:p>
            <a:pPr marL="285750" indent="-285750">
              <a:buFont typeface="Arial" panose="020B0604020202020204" pitchFamily="34" charset="0"/>
              <a:buChar char="•"/>
            </a:pPr>
            <a:r>
              <a:rPr lang="en-US" dirty="0"/>
              <a:t>Examples of Printing Software: </a:t>
            </a:r>
            <a:r>
              <a:rPr lang="en-US" dirty="0" err="1"/>
              <a:t>Printhost</a:t>
            </a:r>
            <a:r>
              <a:rPr lang="en-US" dirty="0"/>
              <a:t>, </a:t>
            </a:r>
            <a:r>
              <a:rPr lang="en-US" dirty="0" err="1"/>
              <a:t>Repetier</a:t>
            </a:r>
            <a:r>
              <a:rPr lang="en-US" dirty="0"/>
              <a:t>-Host(both open-source)</a:t>
            </a:r>
          </a:p>
          <a:p>
            <a:endParaRPr lang="en-US" dirty="0"/>
          </a:p>
          <a:p>
            <a:pPr marL="285750" indent="-285750">
              <a:buFont typeface="Arial" panose="020B0604020202020204" pitchFamily="34" charset="0"/>
              <a:buChar char="•"/>
            </a:pPr>
            <a:r>
              <a:rPr lang="en-US" i="1" dirty="0">
                <a:latin typeface="Century Gothic" charset="0"/>
              </a:rPr>
              <a:t>Source: http://www.meccanismocomplesso.org/en/software-per-la-stampa-3d-quale-scegliere/</a:t>
            </a:r>
            <a:endParaRPr lang="en-US" dirty="0">
              <a:latin typeface="Century Gothic" charset="0"/>
            </a:endParaRPr>
          </a:p>
        </p:txBody>
      </p:sp>
      <p:sp>
        <p:nvSpPr>
          <p:cNvPr id="4" name="TextBox 3"/>
          <p:cNvSpPr txBox="1"/>
          <p:nvPr/>
        </p:nvSpPr>
        <p:spPr>
          <a:xfrm>
            <a:off x="25400" y="6475753"/>
            <a:ext cx="609600" cy="369332"/>
          </a:xfrm>
          <a:prstGeom prst="rect">
            <a:avLst/>
          </a:prstGeom>
          <a:noFill/>
        </p:spPr>
        <p:txBody>
          <a:bodyPr wrap="square" rtlCol="0">
            <a:spAutoFit/>
          </a:bodyPr>
          <a:lstStyle/>
          <a:p>
            <a:r>
              <a:rPr lang="en-US" dirty="0"/>
              <a:t>AF</a:t>
            </a:r>
          </a:p>
        </p:txBody>
      </p:sp>
    </p:spTree>
    <p:extLst>
      <p:ext uri="{BB962C8B-B14F-4D97-AF65-F5344CB8AC3E}">
        <p14:creationId xmlns:p14="http://schemas.microsoft.com/office/powerpoint/2010/main" val="8059798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279400"/>
            <a:ext cx="9905998" cy="1905000"/>
          </a:xfrm>
        </p:spPr>
        <p:txBody>
          <a:bodyPr/>
          <a:lstStyle/>
          <a:p>
            <a:r>
              <a:rPr lang="en-US">
                <a:solidFill>
                  <a:schemeClr val="tx1"/>
                </a:solidFill>
              </a:rPr>
              <a:t>SETTING ASIDE SUPPORT TIME</a:t>
            </a:r>
          </a:p>
        </p:txBody>
      </p:sp>
      <p:sp>
        <p:nvSpPr>
          <p:cNvPr id="3" name="Content Placeholder 2"/>
          <p:cNvSpPr>
            <a:spLocks noGrp="1"/>
          </p:cNvSpPr>
          <p:nvPr>
            <p:ph idx="1"/>
          </p:nvPr>
        </p:nvSpPr>
        <p:spPr>
          <a:xfrm>
            <a:off x="1141413" y="1201738"/>
            <a:ext cx="9906000" cy="5135033"/>
          </a:xfrm>
        </p:spPr>
        <p:txBody>
          <a:bodyPr/>
          <a:lstStyle/>
          <a:p>
            <a:pPr marL="0" indent="0">
              <a:buNone/>
            </a:pPr>
            <a:endParaRPr lang="en-US" dirty="0">
              <a:solidFill>
                <a:schemeClr val="tx1"/>
              </a:solidFill>
              <a:latin typeface="Times New Roman" charset="0"/>
            </a:endParaRPr>
          </a:p>
          <a:p>
            <a:pPr marL="0" indent="0">
              <a:buNone/>
            </a:pPr>
            <a:r>
              <a:rPr lang="en-US" dirty="0">
                <a:solidFill>
                  <a:schemeClr val="tx1"/>
                </a:solidFill>
                <a:latin typeface="Times New Roman" charset="0"/>
              </a:rPr>
              <a:t>3D printers are devices that require lots of TLC.  Parts may fail, filament may jam, and prints may not work.  Regular maintenance is needed in order to keep them in working order. </a:t>
            </a:r>
          </a:p>
          <a:p>
            <a:pPr marL="0" indent="0">
              <a:buNone/>
            </a:pPr>
            <a:endParaRPr lang="en-US" dirty="0">
              <a:solidFill>
                <a:schemeClr val="tx1"/>
              </a:solidFill>
              <a:latin typeface="Times New Roman" charset="0"/>
            </a:endParaRPr>
          </a:p>
          <a:p>
            <a:pPr marL="0" indent="0">
              <a:buNone/>
            </a:pPr>
            <a:r>
              <a:rPr lang="en-US" dirty="0">
                <a:solidFill>
                  <a:schemeClr val="tx1"/>
                </a:solidFill>
                <a:latin typeface="Times New Roman" charset="0"/>
              </a:rPr>
              <a:t>How can we do this?</a:t>
            </a:r>
          </a:p>
          <a:p>
            <a:pPr marL="0" indent="0">
              <a:buNone/>
            </a:pPr>
            <a:endParaRPr lang="en-US" dirty="0">
              <a:solidFill>
                <a:schemeClr val="tx1"/>
              </a:solidFill>
              <a:latin typeface="Times New Roman" charset="0"/>
            </a:endParaRPr>
          </a:p>
          <a:p>
            <a:pPr marL="0" indent="0">
              <a:buNone/>
            </a:pPr>
            <a:endParaRPr lang="en-US" dirty="0">
              <a:solidFill>
                <a:schemeClr val="tx1"/>
              </a:solidFill>
              <a:latin typeface="Times New Roman" charset="0"/>
            </a:endParaRPr>
          </a:p>
        </p:txBody>
      </p:sp>
      <p:sp>
        <p:nvSpPr>
          <p:cNvPr id="4" name="TextBox 3"/>
          <p:cNvSpPr txBox="1"/>
          <p:nvPr/>
        </p:nvSpPr>
        <p:spPr>
          <a:xfrm>
            <a:off x="25400" y="6475753"/>
            <a:ext cx="609600" cy="369332"/>
          </a:xfrm>
          <a:prstGeom prst="rect">
            <a:avLst/>
          </a:prstGeom>
          <a:noFill/>
        </p:spPr>
        <p:txBody>
          <a:bodyPr wrap="square" rtlCol="0">
            <a:spAutoFit/>
          </a:bodyPr>
          <a:lstStyle/>
          <a:p>
            <a:r>
              <a:rPr lang="en-US" dirty="0"/>
              <a:t>AF</a:t>
            </a:r>
          </a:p>
        </p:txBody>
      </p:sp>
    </p:spTree>
    <p:extLst>
      <p:ext uri="{BB962C8B-B14F-4D97-AF65-F5344CB8AC3E}">
        <p14:creationId xmlns:p14="http://schemas.microsoft.com/office/powerpoint/2010/main" val="36483409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Setting Aside Support time</a:t>
            </a:r>
          </a:p>
        </p:txBody>
      </p:sp>
      <p:sp>
        <p:nvSpPr>
          <p:cNvPr id="3" name="TextBox 2"/>
          <p:cNvSpPr txBox="1"/>
          <p:nvPr/>
        </p:nvSpPr>
        <p:spPr>
          <a:xfrm>
            <a:off x="1347788" y="2117725"/>
            <a:ext cx="9929812" cy="1477328"/>
          </a:xfrm>
          <a:prstGeom prst="rect">
            <a:avLst/>
          </a:prstGeom>
        </p:spPr>
        <p:txBody>
          <a:bodyPr rtlCol="0">
            <a:spAutoFit/>
          </a:bodyPr>
          <a:lstStyle/>
          <a:p>
            <a:r>
              <a:rPr lang="en-US" dirty="0"/>
              <a:t>Train student staff</a:t>
            </a:r>
          </a:p>
          <a:p>
            <a:r>
              <a:rPr lang="en-US" dirty="0"/>
              <a:t>Look for interested individuals and ask them to take a hand in the support</a:t>
            </a:r>
          </a:p>
          <a:p>
            <a:r>
              <a:rPr lang="en-US" dirty="0"/>
              <a:t>Weekly checks on the machines</a:t>
            </a:r>
          </a:p>
          <a:p>
            <a:r>
              <a:rPr lang="en-US" dirty="0"/>
              <a:t>Creating a "maintenance routine"</a:t>
            </a:r>
          </a:p>
          <a:p>
            <a:r>
              <a:rPr lang="en-US" dirty="0"/>
              <a:t>...And more!</a:t>
            </a:r>
          </a:p>
        </p:txBody>
      </p:sp>
      <p:sp>
        <p:nvSpPr>
          <p:cNvPr id="4" name="TextBox 3"/>
          <p:cNvSpPr txBox="1"/>
          <p:nvPr/>
        </p:nvSpPr>
        <p:spPr>
          <a:xfrm>
            <a:off x="25400" y="6475753"/>
            <a:ext cx="609600" cy="369332"/>
          </a:xfrm>
          <a:prstGeom prst="rect">
            <a:avLst/>
          </a:prstGeom>
          <a:noFill/>
        </p:spPr>
        <p:txBody>
          <a:bodyPr wrap="square" rtlCol="0">
            <a:spAutoFit/>
          </a:bodyPr>
          <a:lstStyle/>
          <a:p>
            <a:r>
              <a:rPr lang="en-US" dirty="0"/>
              <a:t>AF</a:t>
            </a:r>
          </a:p>
        </p:txBody>
      </p:sp>
    </p:spTree>
    <p:extLst>
      <p:ext uri="{BB962C8B-B14F-4D97-AF65-F5344CB8AC3E}">
        <p14:creationId xmlns:p14="http://schemas.microsoft.com/office/powerpoint/2010/main" val="13699608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0484" y="454617"/>
            <a:ext cx="9905998" cy="1905000"/>
          </a:xfrm>
        </p:spPr>
        <p:txBody>
          <a:bodyPr/>
          <a:lstStyle/>
          <a:p>
            <a:r>
              <a:rPr lang="en-US" dirty="0" smtClean="0"/>
              <a:t>3D printing lab examples:</a:t>
            </a:r>
            <a:br>
              <a:rPr lang="en-US" dirty="0" smtClean="0"/>
            </a:br>
            <a:r>
              <a:rPr lang="en-US" dirty="0" smtClean="0"/>
              <a:t>College of business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997200"/>
            <a:ext cx="12192000" cy="3860800"/>
          </a:xfrm>
          <a:prstGeom prst="rect">
            <a:avLst/>
          </a:prstGeom>
        </p:spPr>
      </p:pic>
    </p:spTree>
    <p:extLst>
      <p:ext uri="{BB962C8B-B14F-4D97-AF65-F5344CB8AC3E}">
        <p14:creationId xmlns:p14="http://schemas.microsoft.com/office/powerpoint/2010/main" val="33038631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chemeClr val="tx1"/>
                </a:solidFill>
              </a:rPr>
              <a:t>OPERATIONAL DECISIONS</a:t>
            </a:r>
            <a:br>
              <a:rPr lang="en-US">
                <a:solidFill>
                  <a:schemeClr val="tx1"/>
                </a:solidFill>
              </a:rPr>
            </a:br>
            <a:endParaRPr lang="en-US">
              <a:solidFill>
                <a:schemeClr val="tx1"/>
              </a:solidFill>
            </a:endParaRPr>
          </a:p>
        </p:txBody>
      </p:sp>
      <p:sp>
        <p:nvSpPr>
          <p:cNvPr id="3" name="Content Placeholder 2"/>
          <p:cNvSpPr>
            <a:spLocks noGrp="1"/>
          </p:cNvSpPr>
          <p:nvPr>
            <p:ph idx="1"/>
          </p:nvPr>
        </p:nvSpPr>
        <p:spPr/>
        <p:txBody>
          <a:bodyPr>
            <a:normAutofit/>
          </a:bodyPr>
          <a:lstStyle/>
          <a:p>
            <a:r>
              <a:rPr lang="en-US" dirty="0" smtClean="0">
                <a:solidFill>
                  <a:schemeClr val="tx1"/>
                </a:solidFill>
              </a:rPr>
              <a:t>Safety &amp; Practicality</a:t>
            </a:r>
          </a:p>
          <a:p>
            <a:r>
              <a:rPr lang="en-US" dirty="0" smtClean="0">
                <a:solidFill>
                  <a:schemeClr val="tx1"/>
                </a:solidFill>
              </a:rPr>
              <a:t>Keeping machines running</a:t>
            </a:r>
          </a:p>
          <a:p>
            <a:r>
              <a:rPr lang="en-US" dirty="0" smtClean="0">
                <a:solidFill>
                  <a:schemeClr val="tx1"/>
                </a:solidFill>
              </a:rPr>
              <a:t>Keeping the experience educational for students!</a:t>
            </a:r>
            <a:endParaRPr lang="en-US" dirty="0">
              <a:solidFill>
                <a:schemeClr val="tx1"/>
              </a:solidFill>
            </a:endParaRPr>
          </a:p>
        </p:txBody>
      </p:sp>
      <p:sp>
        <p:nvSpPr>
          <p:cNvPr id="4" name="TextBox 3"/>
          <p:cNvSpPr txBox="1"/>
          <p:nvPr/>
        </p:nvSpPr>
        <p:spPr>
          <a:xfrm>
            <a:off x="11569700" y="6475753"/>
            <a:ext cx="609600" cy="369332"/>
          </a:xfrm>
          <a:prstGeom prst="rect">
            <a:avLst/>
          </a:prstGeom>
          <a:noFill/>
        </p:spPr>
        <p:txBody>
          <a:bodyPr wrap="square" rtlCol="0">
            <a:spAutoFit/>
          </a:bodyPr>
          <a:lstStyle/>
          <a:p>
            <a:r>
              <a:rPr lang="en-US" dirty="0"/>
              <a:t>GW</a:t>
            </a:r>
          </a:p>
        </p:txBody>
      </p:sp>
    </p:spTree>
    <p:extLst>
      <p:ext uri="{BB962C8B-B14F-4D97-AF65-F5344CB8AC3E}">
        <p14:creationId xmlns:p14="http://schemas.microsoft.com/office/powerpoint/2010/main" val="16282261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Materials</a:t>
            </a:r>
          </a:p>
        </p:txBody>
      </p:sp>
      <p:sp>
        <p:nvSpPr>
          <p:cNvPr id="3" name="Content Placeholder 2"/>
          <p:cNvSpPr>
            <a:spLocks noGrp="1"/>
          </p:cNvSpPr>
          <p:nvPr>
            <p:ph idx="1"/>
          </p:nvPr>
        </p:nvSpPr>
        <p:spPr/>
        <p:txBody>
          <a:bodyPr/>
          <a:lstStyle/>
          <a:p>
            <a:r>
              <a:rPr lang="en-US" dirty="0">
                <a:solidFill>
                  <a:schemeClr val="tx1"/>
                </a:solidFill>
              </a:rPr>
              <a:t>Partly a standardization decision – how many materials do you want to support?</a:t>
            </a:r>
          </a:p>
          <a:p>
            <a:r>
              <a:rPr lang="en-US" dirty="0">
                <a:solidFill>
                  <a:schemeClr val="tx1"/>
                </a:solidFill>
              </a:rPr>
              <a:t>Partly a safety decision – VOC aerosols, read materials safety </a:t>
            </a:r>
            <a:r>
              <a:rPr lang="en-US" dirty="0" smtClean="0">
                <a:solidFill>
                  <a:schemeClr val="tx1"/>
                </a:solidFill>
              </a:rPr>
              <a:t>sheets</a:t>
            </a:r>
          </a:p>
          <a:p>
            <a:pPr lvl="1"/>
            <a:r>
              <a:rPr lang="en-US" dirty="0" smtClean="0">
                <a:solidFill>
                  <a:schemeClr val="tx1"/>
                </a:solidFill>
              </a:rPr>
              <a:t>Lowest VOC currently PLA</a:t>
            </a:r>
            <a:endParaRPr lang="en-US" dirty="0">
              <a:solidFill>
                <a:schemeClr val="tx1"/>
              </a:solidFill>
            </a:endParaRPr>
          </a:p>
          <a:p>
            <a:r>
              <a:rPr lang="en-US" dirty="0">
                <a:solidFill>
                  <a:schemeClr val="tx1"/>
                </a:solidFill>
              </a:rPr>
              <a:t>Partly a product decision – Prototypes or finished products? Art objects or working models?</a:t>
            </a:r>
          </a:p>
        </p:txBody>
      </p:sp>
      <p:sp>
        <p:nvSpPr>
          <p:cNvPr id="4" name="TextBox 3"/>
          <p:cNvSpPr txBox="1"/>
          <p:nvPr/>
        </p:nvSpPr>
        <p:spPr>
          <a:xfrm>
            <a:off x="11569700" y="6475753"/>
            <a:ext cx="609600" cy="369332"/>
          </a:xfrm>
          <a:prstGeom prst="rect">
            <a:avLst/>
          </a:prstGeom>
          <a:noFill/>
        </p:spPr>
        <p:txBody>
          <a:bodyPr wrap="square" rtlCol="0">
            <a:spAutoFit/>
          </a:bodyPr>
          <a:lstStyle/>
          <a:p>
            <a:r>
              <a:rPr lang="en-US" dirty="0"/>
              <a:t>GW</a:t>
            </a:r>
          </a:p>
        </p:txBody>
      </p:sp>
    </p:spTree>
    <p:extLst>
      <p:ext uri="{BB962C8B-B14F-4D97-AF65-F5344CB8AC3E}">
        <p14:creationId xmlns:p14="http://schemas.microsoft.com/office/powerpoint/2010/main" val="12133901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626" y="0"/>
            <a:ext cx="9905998" cy="1905000"/>
          </a:xfrm>
        </p:spPr>
        <p:txBody>
          <a:bodyPr/>
          <a:lstStyle/>
          <a:p>
            <a:r>
              <a:rPr lang="en-US" dirty="0">
                <a:solidFill>
                  <a:schemeClr val="tx1"/>
                </a:solidFill>
              </a:rPr>
              <a:t>Tools and </a:t>
            </a:r>
            <a:br>
              <a:rPr lang="en-US" dirty="0">
                <a:solidFill>
                  <a:schemeClr val="tx1"/>
                </a:solidFill>
              </a:rPr>
            </a:br>
            <a:r>
              <a:rPr lang="en-US" dirty="0">
                <a:solidFill>
                  <a:schemeClr val="tx1"/>
                </a:solidFill>
              </a:rPr>
              <a:t>materials</a:t>
            </a:r>
          </a:p>
        </p:txBody>
      </p:sp>
      <p:sp>
        <p:nvSpPr>
          <p:cNvPr id="3" name="Content Placeholder 2"/>
          <p:cNvSpPr>
            <a:spLocks noGrp="1"/>
          </p:cNvSpPr>
          <p:nvPr>
            <p:ph idx="1"/>
          </p:nvPr>
        </p:nvSpPr>
        <p:spPr>
          <a:xfrm>
            <a:off x="0" y="1621970"/>
            <a:ext cx="9905998" cy="3124201"/>
          </a:xfrm>
        </p:spPr>
        <p:txBody>
          <a:bodyPr>
            <a:normAutofit lnSpcReduction="10000"/>
          </a:bodyPr>
          <a:lstStyle/>
          <a:p>
            <a:r>
              <a:rPr lang="en-US" dirty="0">
                <a:solidFill>
                  <a:schemeClr val="tx1"/>
                </a:solidFill>
              </a:rPr>
              <a:t>Tools for use by </a:t>
            </a:r>
            <a:br>
              <a:rPr lang="en-US" dirty="0">
                <a:solidFill>
                  <a:schemeClr val="tx1"/>
                </a:solidFill>
              </a:rPr>
            </a:br>
            <a:r>
              <a:rPr lang="en-US" dirty="0">
                <a:solidFill>
                  <a:schemeClr val="tx1"/>
                </a:solidFill>
              </a:rPr>
              <a:t>support personnel</a:t>
            </a:r>
            <a:br>
              <a:rPr lang="en-US" dirty="0">
                <a:solidFill>
                  <a:schemeClr val="tx1"/>
                </a:solidFill>
              </a:rPr>
            </a:br>
            <a:r>
              <a:rPr lang="en-US" dirty="0">
                <a:solidFill>
                  <a:schemeClr val="tx1"/>
                </a:solidFill>
              </a:rPr>
              <a:t>(Keep locked up)</a:t>
            </a:r>
          </a:p>
          <a:p>
            <a:r>
              <a:rPr lang="en-US" dirty="0">
                <a:solidFill>
                  <a:schemeClr val="tx1"/>
                </a:solidFill>
              </a:rPr>
              <a:t>Tools for use </a:t>
            </a:r>
            <a:br>
              <a:rPr lang="en-US" dirty="0">
                <a:solidFill>
                  <a:schemeClr val="tx1"/>
                </a:solidFill>
              </a:rPr>
            </a:br>
            <a:r>
              <a:rPr lang="en-US" dirty="0">
                <a:solidFill>
                  <a:schemeClr val="tx1"/>
                </a:solidFill>
              </a:rPr>
              <a:t>by students</a:t>
            </a:r>
            <a:br>
              <a:rPr lang="en-US" dirty="0">
                <a:solidFill>
                  <a:schemeClr val="tx1"/>
                </a:solidFill>
              </a:rPr>
            </a:br>
            <a:r>
              <a:rPr lang="en-US" dirty="0">
                <a:solidFill>
                  <a:schemeClr val="tx1"/>
                </a:solidFill>
              </a:rPr>
              <a:t>(In our model, </a:t>
            </a:r>
            <a:br>
              <a:rPr lang="en-US" dirty="0">
                <a:solidFill>
                  <a:schemeClr val="tx1"/>
                </a:solidFill>
              </a:rPr>
            </a:br>
            <a:r>
              <a:rPr lang="en-US" dirty="0">
                <a:solidFill>
                  <a:schemeClr val="tx1"/>
                </a:solidFill>
              </a:rPr>
              <a:t>not for machine </a:t>
            </a:r>
            <a:br>
              <a:rPr lang="en-US" dirty="0">
                <a:solidFill>
                  <a:schemeClr val="tx1"/>
                </a:solidFill>
              </a:rPr>
            </a:br>
            <a:r>
              <a:rPr lang="en-US" dirty="0">
                <a:solidFill>
                  <a:schemeClr val="tx1"/>
                </a:solidFill>
              </a:rPr>
              <a:t>maintenance, but </a:t>
            </a:r>
            <a:br>
              <a:rPr lang="en-US" dirty="0">
                <a:solidFill>
                  <a:schemeClr val="tx1"/>
                </a:solidFill>
              </a:rPr>
            </a:br>
            <a:r>
              <a:rPr lang="en-US" dirty="0">
                <a:solidFill>
                  <a:schemeClr val="tx1"/>
                </a:solidFill>
              </a:rPr>
              <a:t>Measuring </a:t>
            </a:r>
            <a:br>
              <a:rPr lang="en-US" dirty="0">
                <a:solidFill>
                  <a:schemeClr val="tx1"/>
                </a:solidFill>
              </a:rPr>
            </a:br>
            <a:r>
              <a:rPr lang="en-US" dirty="0">
                <a:solidFill>
                  <a:schemeClr val="tx1"/>
                </a:solidFill>
              </a:rPr>
              <a:t>and finishing tools)</a:t>
            </a:r>
          </a:p>
        </p:txBody>
      </p:sp>
      <p:sp>
        <p:nvSpPr>
          <p:cNvPr id="4" name="TextBox 3"/>
          <p:cNvSpPr txBox="1"/>
          <p:nvPr/>
        </p:nvSpPr>
        <p:spPr>
          <a:xfrm>
            <a:off x="11569700" y="6475753"/>
            <a:ext cx="609600" cy="369332"/>
          </a:xfrm>
          <a:prstGeom prst="rect">
            <a:avLst/>
          </a:prstGeom>
          <a:noFill/>
        </p:spPr>
        <p:txBody>
          <a:bodyPr wrap="square" rtlCol="0">
            <a:spAutoFit/>
          </a:bodyPr>
          <a:lstStyle/>
          <a:p>
            <a:r>
              <a:rPr lang="en-US" dirty="0"/>
              <a:t>GW</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5300" y="0"/>
            <a:ext cx="9144000" cy="6858000"/>
          </a:xfrm>
          <a:prstGeom prst="rect">
            <a:avLst/>
          </a:prstGeom>
        </p:spPr>
      </p:pic>
    </p:spTree>
    <p:extLst>
      <p:ext uri="{BB962C8B-B14F-4D97-AF65-F5344CB8AC3E}">
        <p14:creationId xmlns:p14="http://schemas.microsoft.com/office/powerpoint/2010/main" val="41789562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009" y="204061"/>
            <a:ext cx="9905998" cy="1905000"/>
          </a:xfrm>
        </p:spPr>
        <p:txBody>
          <a:bodyPr/>
          <a:lstStyle/>
          <a:p>
            <a:r>
              <a:rPr lang="en-US" dirty="0"/>
              <a:t>Division of </a:t>
            </a:r>
            <a:r>
              <a:rPr lang="en-US" dirty="0" smtClean="0"/>
              <a:t/>
            </a:r>
            <a:br>
              <a:rPr lang="en-US" dirty="0" smtClean="0"/>
            </a:br>
            <a:r>
              <a:rPr lang="en-US" dirty="0" smtClean="0"/>
              <a:t>tool  </a:t>
            </a:r>
            <a:r>
              <a:rPr lang="en-US" dirty="0"/>
              <a:t>availability</a:t>
            </a:r>
          </a:p>
        </p:txBody>
      </p:sp>
      <p:pic>
        <p:nvPicPr>
          <p:cNvPr id="4" name="Content Placeholder 3"/>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749563" y="1"/>
            <a:ext cx="7442437" cy="6858000"/>
          </a:xfrm>
        </p:spPr>
      </p:pic>
      <p:sp>
        <p:nvSpPr>
          <p:cNvPr id="5" name="Content Placeholder 4"/>
          <p:cNvSpPr>
            <a:spLocks noGrp="1"/>
          </p:cNvSpPr>
          <p:nvPr>
            <p:ph sz="half" idx="2"/>
          </p:nvPr>
        </p:nvSpPr>
        <p:spPr>
          <a:xfrm>
            <a:off x="258009" y="2313121"/>
            <a:ext cx="4876800" cy="3124200"/>
          </a:xfrm>
        </p:spPr>
        <p:txBody>
          <a:bodyPr/>
          <a:lstStyle/>
          <a:p>
            <a:r>
              <a:rPr lang="en-US" dirty="0" smtClean="0"/>
              <a:t>What tools available to students</a:t>
            </a:r>
          </a:p>
          <a:p>
            <a:r>
              <a:rPr lang="en-US" dirty="0" smtClean="0"/>
              <a:t>What tools locked up</a:t>
            </a:r>
            <a:endParaRPr lang="en-US" dirty="0"/>
          </a:p>
        </p:txBody>
      </p:sp>
    </p:spTree>
    <p:extLst>
      <p:ext uri="{BB962C8B-B14F-4D97-AF65-F5344CB8AC3E}">
        <p14:creationId xmlns:p14="http://schemas.microsoft.com/office/powerpoint/2010/main" val="36701533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7605" y="142068"/>
            <a:ext cx="9144000" cy="6858000"/>
          </a:xfrm>
          <a:prstGeom prst="rect">
            <a:avLst/>
          </a:prstGeom>
        </p:spPr>
      </p:pic>
      <p:sp>
        <p:nvSpPr>
          <p:cNvPr id="2" name="Title 1"/>
          <p:cNvSpPr>
            <a:spLocks noGrp="1"/>
          </p:cNvSpPr>
          <p:nvPr>
            <p:ph type="title"/>
          </p:nvPr>
        </p:nvSpPr>
        <p:spPr>
          <a:xfrm>
            <a:off x="192754" y="237684"/>
            <a:ext cx="9905998" cy="1905000"/>
          </a:xfrm>
        </p:spPr>
        <p:txBody>
          <a:bodyPr/>
          <a:lstStyle/>
          <a:p>
            <a:r>
              <a:rPr lang="en-US" dirty="0">
                <a:solidFill>
                  <a:schemeClr val="tx1"/>
                </a:solidFill>
              </a:rPr>
              <a:t>First </a:t>
            </a:r>
            <a:r>
              <a:rPr lang="en-US" dirty="0" smtClean="0">
                <a:solidFill>
                  <a:schemeClr val="tx1"/>
                </a:solidFill>
              </a:rPr>
              <a:t>aid </a:t>
            </a:r>
            <a:br>
              <a:rPr lang="en-US" dirty="0" smtClean="0">
                <a:solidFill>
                  <a:schemeClr val="tx1"/>
                </a:solidFill>
              </a:rPr>
            </a:br>
            <a:r>
              <a:rPr lang="en-US" dirty="0" smtClean="0">
                <a:solidFill>
                  <a:schemeClr val="tx1"/>
                </a:solidFill>
              </a:rPr>
              <a:t>and </a:t>
            </a:r>
            <a:br>
              <a:rPr lang="en-US" dirty="0" smtClean="0">
                <a:solidFill>
                  <a:schemeClr val="tx1"/>
                </a:solidFill>
              </a:rPr>
            </a:br>
            <a:r>
              <a:rPr lang="en-US" dirty="0" smtClean="0">
                <a:solidFill>
                  <a:schemeClr val="tx1"/>
                </a:solidFill>
              </a:rPr>
              <a:t>safety </a:t>
            </a:r>
            <a:r>
              <a:rPr lang="en-US" dirty="0">
                <a:solidFill>
                  <a:schemeClr val="tx1"/>
                </a:solidFill>
              </a:rPr>
              <a:t>equipment</a:t>
            </a:r>
          </a:p>
        </p:txBody>
      </p:sp>
      <p:sp>
        <p:nvSpPr>
          <p:cNvPr id="3" name="Content Placeholder 2"/>
          <p:cNvSpPr>
            <a:spLocks noGrp="1"/>
          </p:cNvSpPr>
          <p:nvPr>
            <p:ph idx="1"/>
          </p:nvPr>
        </p:nvSpPr>
        <p:spPr>
          <a:xfrm>
            <a:off x="11828" y="2666999"/>
            <a:ext cx="6294103" cy="3808754"/>
          </a:xfrm>
          <a:solidFill>
            <a:schemeClr val="bg1"/>
          </a:solidFill>
        </p:spPr>
        <p:txBody>
          <a:bodyPr>
            <a:normAutofit/>
          </a:bodyPr>
          <a:lstStyle/>
          <a:p>
            <a:r>
              <a:rPr lang="en-US" dirty="0">
                <a:solidFill>
                  <a:schemeClr val="tx1"/>
                </a:solidFill>
              </a:rPr>
              <a:t>EYE PROTECTION</a:t>
            </a:r>
          </a:p>
          <a:p>
            <a:r>
              <a:rPr lang="en-US" dirty="0">
                <a:solidFill>
                  <a:schemeClr val="tx1"/>
                </a:solidFill>
              </a:rPr>
              <a:t>Safety gloves for use with chisel</a:t>
            </a:r>
          </a:p>
          <a:p>
            <a:r>
              <a:rPr lang="en-US" dirty="0" err="1">
                <a:solidFill>
                  <a:schemeClr val="tx1"/>
                </a:solidFill>
              </a:rPr>
              <a:t>Band-aids</a:t>
            </a:r>
            <a:r>
              <a:rPr lang="en-US" dirty="0">
                <a:solidFill>
                  <a:schemeClr val="tx1"/>
                </a:solidFill>
              </a:rPr>
              <a:t>, because other than chisel usage serious injury unlikely</a:t>
            </a:r>
          </a:p>
          <a:p>
            <a:r>
              <a:rPr lang="en-US" dirty="0">
                <a:solidFill>
                  <a:schemeClr val="tx1"/>
                </a:solidFill>
              </a:rPr>
              <a:t>More advanced first-aid for use by support personnel</a:t>
            </a:r>
          </a:p>
          <a:p>
            <a:r>
              <a:rPr lang="en-US" dirty="0">
                <a:solidFill>
                  <a:schemeClr val="tx1"/>
                </a:solidFill>
              </a:rPr>
              <a:t>Fire extinguisher</a:t>
            </a:r>
          </a:p>
          <a:p>
            <a:r>
              <a:rPr lang="en-US" dirty="0">
                <a:solidFill>
                  <a:schemeClr val="tx1"/>
                </a:solidFill>
              </a:rPr>
              <a:t>Thermal link wiring</a:t>
            </a:r>
          </a:p>
          <a:p>
            <a:endParaRPr lang="en-US" dirty="0">
              <a:solidFill>
                <a:schemeClr val="tx1"/>
              </a:solidFill>
            </a:endParaRPr>
          </a:p>
        </p:txBody>
      </p:sp>
      <p:sp>
        <p:nvSpPr>
          <p:cNvPr id="4" name="TextBox 3"/>
          <p:cNvSpPr txBox="1"/>
          <p:nvPr/>
        </p:nvSpPr>
        <p:spPr>
          <a:xfrm>
            <a:off x="11569700" y="6475753"/>
            <a:ext cx="609600" cy="369332"/>
          </a:xfrm>
          <a:prstGeom prst="rect">
            <a:avLst/>
          </a:prstGeom>
          <a:noFill/>
        </p:spPr>
        <p:txBody>
          <a:bodyPr wrap="square" rtlCol="0">
            <a:spAutoFit/>
          </a:bodyPr>
          <a:lstStyle/>
          <a:p>
            <a:r>
              <a:rPr lang="en-US" dirty="0"/>
              <a:t>GW</a:t>
            </a:r>
          </a:p>
        </p:txBody>
      </p:sp>
    </p:spTree>
    <p:extLst>
      <p:ext uri="{BB962C8B-B14F-4D97-AF65-F5344CB8AC3E}">
        <p14:creationId xmlns:p14="http://schemas.microsoft.com/office/powerpoint/2010/main" val="34203073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chemeClr val="tx1"/>
                </a:solidFill>
              </a:rPr>
              <a:t>Safety training</a:t>
            </a:r>
          </a:p>
        </p:txBody>
      </p:sp>
      <p:sp>
        <p:nvSpPr>
          <p:cNvPr id="3" name="Content Placeholder 2"/>
          <p:cNvSpPr>
            <a:spLocks noGrp="1"/>
          </p:cNvSpPr>
          <p:nvPr>
            <p:ph idx="1"/>
          </p:nvPr>
        </p:nvSpPr>
        <p:spPr/>
        <p:txBody>
          <a:bodyPr/>
          <a:lstStyle/>
          <a:p>
            <a:r>
              <a:rPr lang="en-US" dirty="0">
                <a:solidFill>
                  <a:schemeClr val="tx1"/>
                </a:solidFill>
              </a:rPr>
              <a:t>Eye protection</a:t>
            </a:r>
          </a:p>
          <a:p>
            <a:r>
              <a:rPr lang="en-US" dirty="0">
                <a:solidFill>
                  <a:schemeClr val="tx1"/>
                </a:solidFill>
              </a:rPr>
              <a:t>Minor burns</a:t>
            </a:r>
          </a:p>
          <a:p>
            <a:r>
              <a:rPr lang="en-US" dirty="0">
                <a:solidFill>
                  <a:schemeClr val="tx1"/>
                </a:solidFill>
              </a:rPr>
              <a:t>Removing supports without lacerations Glove on holding hand</a:t>
            </a:r>
          </a:p>
          <a:p>
            <a:r>
              <a:rPr lang="en-US" dirty="0">
                <a:solidFill>
                  <a:schemeClr val="tx1"/>
                </a:solidFill>
              </a:rPr>
              <a:t>Fans</a:t>
            </a:r>
          </a:p>
          <a:p>
            <a:endParaRPr lang="en-US" dirty="0">
              <a:solidFill>
                <a:schemeClr val="tx1"/>
              </a:solidFill>
            </a:endParaRPr>
          </a:p>
        </p:txBody>
      </p:sp>
      <p:sp>
        <p:nvSpPr>
          <p:cNvPr id="4" name="TextBox 3"/>
          <p:cNvSpPr txBox="1"/>
          <p:nvPr/>
        </p:nvSpPr>
        <p:spPr>
          <a:xfrm>
            <a:off x="11569700" y="6475753"/>
            <a:ext cx="609600" cy="369332"/>
          </a:xfrm>
          <a:prstGeom prst="rect">
            <a:avLst/>
          </a:prstGeom>
          <a:noFill/>
        </p:spPr>
        <p:txBody>
          <a:bodyPr wrap="square" rtlCol="0">
            <a:spAutoFit/>
          </a:bodyPr>
          <a:lstStyle/>
          <a:p>
            <a:r>
              <a:rPr lang="en-US" dirty="0"/>
              <a:t>GW</a:t>
            </a:r>
          </a:p>
        </p:txBody>
      </p:sp>
    </p:spTree>
    <p:extLst>
      <p:ext uri="{BB962C8B-B14F-4D97-AF65-F5344CB8AC3E}">
        <p14:creationId xmlns:p14="http://schemas.microsoft.com/office/powerpoint/2010/main" val="40873671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18656" y="-12915"/>
            <a:ext cx="9144000" cy="6858000"/>
          </a:xfrm>
          <a:prstGeom prst="rect">
            <a:avLst/>
          </a:prstGeom>
        </p:spPr>
      </p:pic>
      <p:sp>
        <p:nvSpPr>
          <p:cNvPr id="4" name="TextBox 3"/>
          <p:cNvSpPr txBox="1"/>
          <p:nvPr/>
        </p:nvSpPr>
        <p:spPr>
          <a:xfrm>
            <a:off x="11569700" y="6475753"/>
            <a:ext cx="609600" cy="369332"/>
          </a:xfrm>
          <a:prstGeom prst="rect">
            <a:avLst/>
          </a:prstGeom>
          <a:noFill/>
        </p:spPr>
        <p:txBody>
          <a:bodyPr wrap="square" rtlCol="0">
            <a:spAutoFit/>
          </a:bodyPr>
          <a:lstStyle/>
          <a:p>
            <a:r>
              <a:rPr lang="en-US" dirty="0"/>
              <a:t>GW</a:t>
            </a:r>
          </a:p>
        </p:txBody>
      </p:sp>
      <p:sp>
        <p:nvSpPr>
          <p:cNvPr id="2" name="Title 1"/>
          <p:cNvSpPr>
            <a:spLocks noGrp="1"/>
          </p:cNvSpPr>
          <p:nvPr>
            <p:ph type="title"/>
          </p:nvPr>
        </p:nvSpPr>
        <p:spPr>
          <a:xfrm>
            <a:off x="7642658" y="-190005"/>
            <a:ext cx="9905998" cy="1905000"/>
          </a:xfrm>
        </p:spPr>
        <p:txBody>
          <a:bodyPr/>
          <a:lstStyle/>
          <a:p>
            <a:r>
              <a:rPr lang="en-US" dirty="0">
                <a:solidFill>
                  <a:schemeClr val="tx1"/>
                </a:solidFill>
              </a:rPr>
              <a:t>Routine servicing</a:t>
            </a:r>
          </a:p>
        </p:txBody>
      </p:sp>
      <p:sp>
        <p:nvSpPr>
          <p:cNvPr id="3" name="Content Placeholder 2"/>
          <p:cNvSpPr>
            <a:spLocks noGrp="1"/>
          </p:cNvSpPr>
          <p:nvPr>
            <p:ph idx="1"/>
          </p:nvPr>
        </p:nvSpPr>
        <p:spPr>
          <a:xfrm>
            <a:off x="695099" y="2995056"/>
            <a:ext cx="4878387" cy="3124201"/>
          </a:xfrm>
        </p:spPr>
        <p:txBody>
          <a:bodyPr/>
          <a:lstStyle/>
          <a:p>
            <a:r>
              <a:rPr lang="en-US" dirty="0">
                <a:solidFill>
                  <a:schemeClr val="tx1"/>
                </a:solidFill>
              </a:rPr>
              <a:t>Who changes filament</a:t>
            </a:r>
          </a:p>
          <a:p>
            <a:r>
              <a:rPr lang="en-US" dirty="0">
                <a:solidFill>
                  <a:schemeClr val="tx1"/>
                </a:solidFill>
              </a:rPr>
              <a:t>Who levels bed</a:t>
            </a:r>
          </a:p>
          <a:p>
            <a:r>
              <a:rPr lang="en-US" dirty="0">
                <a:solidFill>
                  <a:schemeClr val="tx1"/>
                </a:solidFill>
              </a:rPr>
              <a:t>Who repairs</a:t>
            </a:r>
          </a:p>
        </p:txBody>
      </p:sp>
    </p:spTree>
    <p:extLst>
      <p:ext uri="{BB962C8B-B14F-4D97-AF65-F5344CB8AC3E}">
        <p14:creationId xmlns:p14="http://schemas.microsoft.com/office/powerpoint/2010/main" val="1549798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chemeClr val="tx1"/>
                </a:solidFill>
              </a:rPr>
              <a:t>workflow</a:t>
            </a:r>
          </a:p>
        </p:txBody>
      </p:sp>
      <p:sp>
        <p:nvSpPr>
          <p:cNvPr id="3" name="Content Placeholder 2"/>
          <p:cNvSpPr>
            <a:spLocks noGrp="1"/>
          </p:cNvSpPr>
          <p:nvPr>
            <p:ph idx="1"/>
          </p:nvPr>
        </p:nvSpPr>
        <p:spPr>
          <a:xfrm>
            <a:off x="1141413" y="2667000"/>
            <a:ext cx="9906000" cy="3605150"/>
          </a:xfrm>
        </p:spPr>
        <p:txBody>
          <a:bodyPr/>
          <a:lstStyle/>
          <a:p>
            <a:r>
              <a:rPr lang="en-US" dirty="0">
                <a:solidFill>
                  <a:schemeClr val="tx1"/>
                </a:solidFill>
              </a:rPr>
              <a:t>U of I workflow = students bring in </a:t>
            </a:r>
            <a:r>
              <a:rPr lang="en-US" dirty="0" err="1">
                <a:solidFill>
                  <a:schemeClr val="tx1"/>
                </a:solidFill>
              </a:rPr>
              <a:t>gcode</a:t>
            </a:r>
            <a:r>
              <a:rPr lang="en-US" dirty="0">
                <a:solidFill>
                  <a:schemeClr val="tx1"/>
                </a:solidFill>
              </a:rPr>
              <a:t> files, pick up prints</a:t>
            </a:r>
          </a:p>
          <a:p>
            <a:r>
              <a:rPr lang="en-US" dirty="0">
                <a:solidFill>
                  <a:schemeClr val="tx1"/>
                </a:solidFill>
              </a:rPr>
              <a:t>COE Workflow = Students can create or download their own files, then print the items with guidance from student staff.  Students are responsible for monitoring their print and picking it up when done.</a:t>
            </a:r>
          </a:p>
          <a:p>
            <a:r>
              <a:rPr lang="en-US" dirty="0">
                <a:solidFill>
                  <a:schemeClr val="tx1"/>
                </a:solidFill>
                <a:latin typeface="Century Gothic" charset="0"/>
              </a:rPr>
              <a:t>COB workflow = students slice and print their own </a:t>
            </a:r>
            <a:r>
              <a:rPr lang="en-US" dirty="0" err="1">
                <a:solidFill>
                  <a:schemeClr val="tx1"/>
                </a:solidFill>
                <a:latin typeface="Century Gothic" charset="0"/>
              </a:rPr>
              <a:t>stl</a:t>
            </a:r>
            <a:r>
              <a:rPr lang="en-US" dirty="0">
                <a:solidFill>
                  <a:schemeClr val="tx1"/>
                </a:solidFill>
                <a:latin typeface="Century Gothic" charset="0"/>
              </a:rPr>
              <a:t> files, same as COE workflow. Students pair their prints with form beginning at print stage.</a:t>
            </a:r>
          </a:p>
          <a:p>
            <a:r>
              <a:rPr lang="en-US" dirty="0">
                <a:solidFill>
                  <a:schemeClr val="tx1"/>
                </a:solidFill>
              </a:rPr>
              <a:t>Student expectations</a:t>
            </a:r>
          </a:p>
          <a:p>
            <a:endParaRPr lang="en-US" dirty="0">
              <a:solidFill>
                <a:schemeClr val="tx1"/>
              </a:solidFill>
            </a:endParaRPr>
          </a:p>
        </p:txBody>
      </p:sp>
      <p:sp>
        <p:nvSpPr>
          <p:cNvPr id="4" name="TextBox 3"/>
          <p:cNvSpPr txBox="1"/>
          <p:nvPr/>
        </p:nvSpPr>
        <p:spPr>
          <a:xfrm>
            <a:off x="11569700" y="6475753"/>
            <a:ext cx="609600" cy="369332"/>
          </a:xfrm>
          <a:prstGeom prst="rect">
            <a:avLst/>
          </a:prstGeom>
          <a:noFill/>
        </p:spPr>
        <p:txBody>
          <a:bodyPr wrap="square" rtlCol="0">
            <a:spAutoFit/>
          </a:bodyPr>
          <a:lstStyle/>
          <a:p>
            <a:r>
              <a:rPr lang="en-US" dirty="0"/>
              <a:t>GW</a:t>
            </a:r>
          </a:p>
        </p:txBody>
      </p:sp>
    </p:spTree>
    <p:extLst>
      <p:ext uri="{BB962C8B-B14F-4D97-AF65-F5344CB8AC3E}">
        <p14:creationId xmlns:p14="http://schemas.microsoft.com/office/powerpoint/2010/main" val="24197752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915"/>
            <a:ext cx="9580442" cy="6858000"/>
          </a:xfrm>
          <a:prstGeom prst="rect">
            <a:avLst/>
          </a:prstGeom>
        </p:spPr>
      </p:pic>
      <p:sp>
        <p:nvSpPr>
          <p:cNvPr id="2" name="Title 1"/>
          <p:cNvSpPr>
            <a:spLocks noGrp="1"/>
          </p:cNvSpPr>
          <p:nvPr>
            <p:ph type="title"/>
          </p:nvPr>
        </p:nvSpPr>
        <p:spPr>
          <a:xfrm>
            <a:off x="8622384" y="-114795"/>
            <a:ext cx="3383086" cy="1905000"/>
          </a:xfrm>
        </p:spPr>
        <p:txBody>
          <a:bodyPr/>
          <a:lstStyle/>
          <a:p>
            <a:r>
              <a:rPr lang="en-US" dirty="0">
                <a:solidFill>
                  <a:schemeClr val="tx1"/>
                </a:solidFill>
              </a:rPr>
              <a:t>Lab access</a:t>
            </a:r>
          </a:p>
        </p:txBody>
      </p:sp>
      <p:sp>
        <p:nvSpPr>
          <p:cNvPr id="3" name="Content Placeholder 2"/>
          <p:cNvSpPr>
            <a:spLocks noGrp="1"/>
          </p:cNvSpPr>
          <p:nvPr>
            <p:ph idx="1"/>
          </p:nvPr>
        </p:nvSpPr>
        <p:spPr>
          <a:xfrm>
            <a:off x="7168348" y="3621973"/>
            <a:ext cx="3145579" cy="1979221"/>
          </a:xfrm>
        </p:spPr>
        <p:txBody>
          <a:bodyPr/>
          <a:lstStyle/>
          <a:p>
            <a:r>
              <a:rPr lang="en-US" dirty="0">
                <a:solidFill>
                  <a:schemeClr val="tx1"/>
                </a:solidFill>
              </a:rPr>
              <a:t>Door</a:t>
            </a:r>
          </a:p>
          <a:p>
            <a:r>
              <a:rPr lang="en-US" dirty="0">
                <a:solidFill>
                  <a:schemeClr val="tx1"/>
                </a:solidFill>
              </a:rPr>
              <a:t>Student liaison </a:t>
            </a:r>
          </a:p>
          <a:p>
            <a:r>
              <a:rPr lang="en-US" dirty="0">
                <a:solidFill>
                  <a:schemeClr val="tx1"/>
                </a:solidFill>
              </a:rPr>
              <a:t>Hours </a:t>
            </a:r>
          </a:p>
        </p:txBody>
      </p:sp>
      <p:sp>
        <p:nvSpPr>
          <p:cNvPr id="4" name="TextBox 3"/>
          <p:cNvSpPr txBox="1"/>
          <p:nvPr/>
        </p:nvSpPr>
        <p:spPr>
          <a:xfrm>
            <a:off x="11569700" y="6475753"/>
            <a:ext cx="609600" cy="369332"/>
          </a:xfrm>
          <a:prstGeom prst="rect">
            <a:avLst/>
          </a:prstGeom>
          <a:noFill/>
        </p:spPr>
        <p:txBody>
          <a:bodyPr wrap="square" rtlCol="0">
            <a:spAutoFit/>
          </a:bodyPr>
          <a:lstStyle/>
          <a:p>
            <a:r>
              <a:rPr lang="en-US" dirty="0"/>
              <a:t>GW</a:t>
            </a:r>
          </a:p>
        </p:txBody>
      </p:sp>
    </p:spTree>
    <p:extLst>
      <p:ext uri="{BB962C8B-B14F-4D97-AF65-F5344CB8AC3E}">
        <p14:creationId xmlns:p14="http://schemas.microsoft.com/office/powerpoint/2010/main" val="11275433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263" y="1057238"/>
            <a:ext cx="4867501" cy="661060"/>
          </a:xfrm>
        </p:spPr>
        <p:txBody>
          <a:bodyPr>
            <a:normAutofit fontScale="90000"/>
          </a:bodyPr>
          <a:lstStyle/>
          <a:p>
            <a:r>
              <a:rPr lang="en-US" dirty="0">
                <a:solidFill>
                  <a:schemeClr val="tx1"/>
                </a:solidFill>
              </a:rPr>
              <a:t>Student </a:t>
            </a:r>
            <a:br>
              <a:rPr lang="en-US" dirty="0">
                <a:solidFill>
                  <a:schemeClr val="tx1"/>
                </a:solidFill>
              </a:rPr>
            </a:br>
            <a:r>
              <a:rPr lang="en-US" dirty="0">
                <a:solidFill>
                  <a:schemeClr val="tx1"/>
                </a:solidFill>
              </a:rPr>
              <a:t>expectations</a:t>
            </a:r>
            <a:endParaRPr lang="en-US" dirty="0">
              <a:solidFill>
                <a:schemeClr val="tx1"/>
              </a:solidFill>
              <a:latin typeface="Century Gothic"/>
            </a:endParaRPr>
          </a:p>
        </p:txBody>
      </p:sp>
      <p:sp>
        <p:nvSpPr>
          <p:cNvPr id="4" name="Content Placeholder 3"/>
          <p:cNvSpPr>
            <a:spLocks noGrp="1"/>
          </p:cNvSpPr>
          <p:nvPr>
            <p:ph idx="1"/>
          </p:nvPr>
        </p:nvSpPr>
        <p:spPr>
          <a:xfrm>
            <a:off x="203263" y="1857784"/>
            <a:ext cx="4119356" cy="2125684"/>
          </a:xfrm>
        </p:spPr>
        <p:txBody>
          <a:bodyPr>
            <a:normAutofit/>
          </a:bodyPr>
          <a:lstStyle/>
          <a:p>
            <a:r>
              <a:rPr lang="en-US" dirty="0">
                <a:solidFill>
                  <a:srgbClr val="FFFFFF"/>
                </a:solidFill>
              </a:rPr>
              <a:t>Cleaning</a:t>
            </a:r>
          </a:p>
          <a:p>
            <a:r>
              <a:rPr lang="en-US" dirty="0">
                <a:solidFill>
                  <a:srgbClr val="FFFFFF"/>
                </a:solidFill>
              </a:rPr>
              <a:t>Safe use</a:t>
            </a:r>
          </a:p>
          <a:p>
            <a:r>
              <a:rPr lang="en-US" dirty="0">
                <a:solidFill>
                  <a:srgbClr val="FFFFFF"/>
                </a:solidFill>
              </a:rPr>
              <a:t>Hands off the </a:t>
            </a:r>
            <a:br>
              <a:rPr lang="en-US" dirty="0">
                <a:solidFill>
                  <a:srgbClr val="FFFFFF"/>
                </a:solidFill>
              </a:rPr>
            </a:br>
            <a:r>
              <a:rPr lang="en-US" dirty="0">
                <a:solidFill>
                  <a:srgbClr val="FFFFFF"/>
                </a:solidFill>
              </a:rPr>
              <a:t>hands-off stuff</a:t>
            </a:r>
            <a:r>
              <a:rPr lang="en-US" dirty="0">
                <a:solidFill>
                  <a:schemeClr val="tx1"/>
                </a:solidFill>
              </a:rPr>
              <a:t/>
            </a:r>
            <a:br>
              <a:rPr lang="en-US" dirty="0">
                <a:solidFill>
                  <a:schemeClr val="tx1"/>
                </a:solidFill>
              </a:rPr>
            </a:br>
            <a:r>
              <a:rPr lang="en-US" dirty="0">
                <a:solidFill>
                  <a:srgbClr val="FFFFFF"/>
                </a:solidFill>
              </a:rPr>
              <a:t>when in lab</a:t>
            </a:r>
            <a:endParaRPr lang="en-US" dirty="0"/>
          </a:p>
        </p:txBody>
      </p:sp>
      <p:sp>
        <p:nvSpPr>
          <p:cNvPr id="3" name="TextBox 2"/>
          <p:cNvSpPr txBox="1"/>
          <p:nvPr/>
        </p:nvSpPr>
        <p:spPr>
          <a:xfrm>
            <a:off x="11569700" y="6475753"/>
            <a:ext cx="609600" cy="369332"/>
          </a:xfrm>
          <a:prstGeom prst="rect">
            <a:avLst/>
          </a:prstGeom>
          <a:noFill/>
        </p:spPr>
        <p:txBody>
          <a:bodyPr wrap="square" rtlCol="0">
            <a:spAutoFit/>
          </a:bodyPr>
          <a:lstStyle/>
          <a:p>
            <a:r>
              <a:rPr lang="en-US" dirty="0"/>
              <a:t>GW</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6337" y="-12915"/>
            <a:ext cx="8625663" cy="6858000"/>
          </a:xfrm>
          <a:prstGeom prst="rect">
            <a:avLst/>
          </a:prstGeom>
        </p:spPr>
      </p:pic>
    </p:spTree>
    <p:extLst>
      <p:ext uri="{BB962C8B-B14F-4D97-AF65-F5344CB8AC3E}">
        <p14:creationId xmlns:p14="http://schemas.microsoft.com/office/powerpoint/2010/main" val="12205209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0" y="0"/>
            <a:ext cx="9144000" cy="6858000"/>
          </a:xfrm>
          <a:prstGeom prst="rect">
            <a:avLst/>
          </a:prstGeom>
        </p:spPr>
      </p:pic>
      <p:sp>
        <p:nvSpPr>
          <p:cNvPr id="2" name="Title 1"/>
          <p:cNvSpPr>
            <a:spLocks noGrp="1"/>
          </p:cNvSpPr>
          <p:nvPr>
            <p:ph type="title"/>
          </p:nvPr>
        </p:nvSpPr>
        <p:spPr>
          <a:xfrm>
            <a:off x="0" y="4953000"/>
            <a:ext cx="6369803" cy="1905000"/>
          </a:xfrm>
          <a:solidFill>
            <a:schemeClr val="bg1">
              <a:lumMod val="95000"/>
              <a:lumOff val="5000"/>
            </a:schemeClr>
          </a:solidFill>
        </p:spPr>
        <p:txBody>
          <a:bodyPr/>
          <a:lstStyle/>
          <a:p>
            <a:r>
              <a:rPr lang="en-US" dirty="0" smtClean="0"/>
              <a:t>3D Printing lab examples:</a:t>
            </a:r>
            <a:br>
              <a:rPr lang="en-US" dirty="0" smtClean="0"/>
            </a:br>
            <a:r>
              <a:rPr lang="en-US" dirty="0" smtClean="0"/>
              <a:t>college of education</a:t>
            </a:r>
            <a:endParaRPr lang="en-US" dirty="0"/>
          </a:p>
        </p:txBody>
      </p:sp>
    </p:spTree>
    <p:extLst>
      <p:ext uri="{BB962C8B-B14F-4D97-AF65-F5344CB8AC3E}">
        <p14:creationId xmlns:p14="http://schemas.microsoft.com/office/powerpoint/2010/main" val="26793058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chemeClr val="tx1"/>
                </a:solidFill>
              </a:rPr>
              <a:t>Collecting, providing, and training a body of knowledge for support personnel and users</a:t>
            </a:r>
          </a:p>
        </p:txBody>
      </p:sp>
      <p:sp>
        <p:nvSpPr>
          <p:cNvPr id="3" name="Content Placeholder 2"/>
          <p:cNvSpPr>
            <a:spLocks noGrp="1"/>
          </p:cNvSpPr>
          <p:nvPr>
            <p:ph idx="1"/>
          </p:nvPr>
        </p:nvSpPr>
        <p:spPr>
          <a:xfrm>
            <a:off x="1141413" y="2666999"/>
            <a:ext cx="9905998" cy="3808754"/>
          </a:xfrm>
        </p:spPr>
        <p:txBody>
          <a:bodyPr>
            <a:normAutofit/>
          </a:bodyPr>
          <a:lstStyle/>
          <a:p>
            <a:r>
              <a:rPr lang="en-US" dirty="0">
                <a:solidFill>
                  <a:schemeClr val="tx1"/>
                </a:solidFill>
              </a:rPr>
              <a:t>In-lab </a:t>
            </a:r>
            <a:r>
              <a:rPr lang="en-US" dirty="0" smtClean="0">
                <a:solidFill>
                  <a:schemeClr val="tx1"/>
                </a:solidFill>
              </a:rPr>
              <a:t>documents, online videos</a:t>
            </a:r>
            <a:endParaRPr lang="en-US" dirty="0">
              <a:solidFill>
                <a:schemeClr val="tx1"/>
              </a:solidFill>
            </a:endParaRPr>
          </a:p>
          <a:p>
            <a:r>
              <a:rPr lang="en-US" dirty="0">
                <a:solidFill>
                  <a:schemeClr val="tx1"/>
                </a:solidFill>
              </a:rPr>
              <a:t>In-lab Whiteboard</a:t>
            </a:r>
          </a:p>
          <a:p>
            <a:r>
              <a:rPr lang="en-US" dirty="0">
                <a:solidFill>
                  <a:schemeClr val="tx1"/>
                </a:solidFill>
              </a:rPr>
              <a:t>Blog</a:t>
            </a:r>
          </a:p>
          <a:p>
            <a:r>
              <a:rPr lang="en-US" dirty="0">
                <a:solidFill>
                  <a:schemeClr val="tx1"/>
                </a:solidFill>
              </a:rPr>
              <a:t>Slack</a:t>
            </a:r>
          </a:p>
          <a:p>
            <a:r>
              <a:rPr lang="en-US" dirty="0">
                <a:solidFill>
                  <a:schemeClr val="tx1"/>
                </a:solidFill>
              </a:rPr>
              <a:t>Meeting students and student liaisons</a:t>
            </a:r>
            <a:endParaRPr lang="en-US" dirty="0">
              <a:solidFill>
                <a:schemeClr val="tx1"/>
              </a:solidFill>
              <a:latin typeface="Times New Roman" charset="0"/>
            </a:endParaRPr>
          </a:p>
        </p:txBody>
      </p:sp>
      <p:sp>
        <p:nvSpPr>
          <p:cNvPr id="4" name="TextBox 3"/>
          <p:cNvSpPr txBox="1"/>
          <p:nvPr/>
        </p:nvSpPr>
        <p:spPr>
          <a:xfrm>
            <a:off x="11569700" y="6475753"/>
            <a:ext cx="609600" cy="369332"/>
          </a:xfrm>
          <a:prstGeom prst="rect">
            <a:avLst/>
          </a:prstGeom>
          <a:noFill/>
        </p:spPr>
        <p:txBody>
          <a:bodyPr wrap="square" rtlCol="0">
            <a:spAutoFit/>
          </a:bodyPr>
          <a:lstStyle/>
          <a:p>
            <a:r>
              <a:rPr lang="en-US" dirty="0"/>
              <a:t>GW</a:t>
            </a:r>
          </a:p>
        </p:txBody>
      </p:sp>
    </p:spTree>
    <p:extLst>
      <p:ext uri="{BB962C8B-B14F-4D97-AF65-F5344CB8AC3E}">
        <p14:creationId xmlns:p14="http://schemas.microsoft.com/office/powerpoint/2010/main" val="42578554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COMMUNICATING WITH </a:t>
            </a:r>
            <a:r>
              <a:rPr lang="en-US" dirty="0" smtClean="0">
                <a:solidFill>
                  <a:schemeClr val="tx1"/>
                </a:solidFill>
              </a:rPr>
              <a:t>users and </a:t>
            </a:r>
            <a:br>
              <a:rPr lang="en-US" dirty="0" smtClean="0">
                <a:solidFill>
                  <a:schemeClr val="tx1"/>
                </a:solidFill>
              </a:rPr>
            </a:br>
            <a:r>
              <a:rPr lang="en-US" dirty="0" smtClean="0">
                <a:solidFill>
                  <a:schemeClr val="tx1"/>
                </a:solidFill>
              </a:rPr>
              <a:t>OTHER </a:t>
            </a:r>
            <a:r>
              <a:rPr lang="en-US" dirty="0">
                <a:solidFill>
                  <a:schemeClr val="tx1"/>
                </a:solidFill>
              </a:rPr>
              <a:t>SUPPORT UNITS</a:t>
            </a:r>
          </a:p>
        </p:txBody>
      </p:sp>
      <p:sp>
        <p:nvSpPr>
          <p:cNvPr id="3" name="Content Placeholder 2"/>
          <p:cNvSpPr>
            <a:spLocks noGrp="1"/>
          </p:cNvSpPr>
          <p:nvPr>
            <p:ph idx="1"/>
          </p:nvPr>
        </p:nvSpPr>
        <p:spPr>
          <a:xfrm>
            <a:off x="1141412" y="2666999"/>
            <a:ext cx="6282275" cy="3808754"/>
          </a:xfrm>
        </p:spPr>
        <p:txBody>
          <a:bodyPr>
            <a:normAutofit/>
          </a:bodyPr>
          <a:lstStyle/>
          <a:p>
            <a:r>
              <a:rPr lang="en-US" dirty="0">
                <a:solidFill>
                  <a:schemeClr val="tx1"/>
                </a:solidFill>
              </a:rPr>
              <a:t>Cherwell kb</a:t>
            </a:r>
          </a:p>
          <a:p>
            <a:r>
              <a:rPr lang="en-US" dirty="0">
                <a:solidFill>
                  <a:schemeClr val="tx1"/>
                </a:solidFill>
              </a:rPr>
              <a:t>Slack</a:t>
            </a:r>
          </a:p>
          <a:p>
            <a:r>
              <a:rPr lang="en-US" dirty="0">
                <a:solidFill>
                  <a:schemeClr val="tx1"/>
                </a:solidFill>
              </a:rPr>
              <a:t>Facebook </a:t>
            </a:r>
            <a:r>
              <a:rPr lang="en-US" dirty="0" smtClean="0">
                <a:solidFill>
                  <a:schemeClr val="tx1"/>
                </a:solidFill>
              </a:rPr>
              <a:t>group</a:t>
            </a:r>
            <a:endParaRPr lang="en-US" dirty="0">
              <a:solidFill>
                <a:schemeClr val="tx1"/>
              </a:solidFill>
            </a:endParaRPr>
          </a:p>
          <a:p>
            <a:r>
              <a:rPr lang="en-US" dirty="0" smtClean="0">
                <a:solidFill>
                  <a:schemeClr val="tx1"/>
                </a:solidFill>
              </a:rPr>
              <a:t>Blogs</a:t>
            </a:r>
          </a:p>
          <a:p>
            <a:r>
              <a:rPr lang="en-US" dirty="0" smtClean="0">
                <a:solidFill>
                  <a:schemeClr val="tx1"/>
                </a:solidFill>
              </a:rPr>
              <a:t>Videos</a:t>
            </a:r>
          </a:p>
          <a:p>
            <a:r>
              <a:rPr lang="en-US" dirty="0" smtClean="0">
                <a:solidFill>
                  <a:schemeClr val="tx1"/>
                </a:solidFill>
              </a:rPr>
              <a:t>Handouts</a:t>
            </a:r>
          </a:p>
          <a:p>
            <a:r>
              <a:rPr lang="en-US" dirty="0" smtClean="0">
                <a:solidFill>
                  <a:schemeClr val="tx1"/>
                </a:solidFill>
              </a:rPr>
              <a:t>Lab time</a:t>
            </a:r>
            <a:endParaRPr lang="en-US" dirty="0">
              <a:solidFill>
                <a:schemeClr val="tx1"/>
              </a:solidFill>
            </a:endParaRPr>
          </a:p>
          <a:p>
            <a:r>
              <a:rPr lang="en-US" dirty="0">
                <a:solidFill>
                  <a:schemeClr val="tx1"/>
                </a:solidFill>
              </a:rPr>
              <a:t>Not email so </a:t>
            </a:r>
            <a:r>
              <a:rPr lang="en-US" dirty="0" smtClean="0">
                <a:solidFill>
                  <a:schemeClr val="tx1"/>
                </a:solidFill>
              </a:rPr>
              <a:t>much</a:t>
            </a:r>
            <a:endParaRPr lang="en-US" dirty="0">
              <a:solidFill>
                <a:schemeClr val="tx1"/>
              </a:solidFill>
            </a:endParaRPr>
          </a:p>
        </p:txBody>
      </p:sp>
      <p:sp>
        <p:nvSpPr>
          <p:cNvPr id="4" name="TextBox 3"/>
          <p:cNvSpPr txBox="1"/>
          <p:nvPr/>
        </p:nvSpPr>
        <p:spPr>
          <a:xfrm>
            <a:off x="11569700" y="6475753"/>
            <a:ext cx="609600" cy="369332"/>
          </a:xfrm>
          <a:prstGeom prst="rect">
            <a:avLst/>
          </a:prstGeom>
          <a:noFill/>
        </p:spPr>
        <p:txBody>
          <a:bodyPr wrap="square" rtlCol="0">
            <a:spAutoFit/>
          </a:bodyPr>
          <a:lstStyle/>
          <a:p>
            <a:r>
              <a:rPr lang="en-US" dirty="0"/>
              <a:t>GW</a:t>
            </a:r>
          </a:p>
        </p:txBody>
      </p:sp>
    </p:spTree>
    <p:extLst>
      <p:ext uri="{BB962C8B-B14F-4D97-AF65-F5344CB8AC3E}">
        <p14:creationId xmlns:p14="http://schemas.microsoft.com/office/powerpoint/2010/main" val="5170431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2480" y="609600"/>
            <a:ext cx="9905998" cy="1905000"/>
          </a:xfrm>
        </p:spPr>
        <p:txBody>
          <a:bodyPr/>
          <a:lstStyle/>
          <a:p>
            <a:r>
              <a:rPr lang="en-US" dirty="0">
                <a:solidFill>
                  <a:schemeClr val="tx1"/>
                </a:solidFill>
              </a:rPr>
              <a:t>Support blog</a:t>
            </a:r>
          </a:p>
        </p:txBody>
      </p:sp>
      <p:pic>
        <p:nvPicPr>
          <p:cNvPr id="4" name="Content Placeholder 3"/>
          <p:cNvPicPr>
            <a:picLocks noGrp="1" noChangeAspect="1"/>
          </p:cNvPicPr>
          <p:nvPr>
            <p:ph idx="1"/>
          </p:nvPr>
        </p:nvPicPr>
        <p:blipFill>
          <a:blip r:embed="rId3"/>
          <a:stretch>
            <a:fillRect/>
          </a:stretch>
        </p:blipFill>
        <p:spPr>
          <a:xfrm>
            <a:off x="4321104" y="277156"/>
            <a:ext cx="7565730" cy="4581688"/>
          </a:xfrm>
        </p:spPr>
      </p:pic>
      <p:sp>
        <p:nvSpPr>
          <p:cNvPr id="5" name="TextBox 4"/>
          <p:cNvSpPr txBox="1"/>
          <p:nvPr/>
        </p:nvSpPr>
        <p:spPr>
          <a:xfrm>
            <a:off x="11569700" y="6475753"/>
            <a:ext cx="609600" cy="369332"/>
          </a:xfrm>
          <a:prstGeom prst="rect">
            <a:avLst/>
          </a:prstGeom>
          <a:noFill/>
        </p:spPr>
        <p:txBody>
          <a:bodyPr wrap="square" rtlCol="0">
            <a:spAutoFit/>
          </a:bodyPr>
          <a:lstStyle/>
          <a:p>
            <a:r>
              <a:rPr lang="en-US" dirty="0"/>
              <a:t>GW</a:t>
            </a:r>
          </a:p>
        </p:txBody>
      </p:sp>
    </p:spTree>
    <p:extLst>
      <p:ext uri="{BB962C8B-B14F-4D97-AF65-F5344CB8AC3E}">
        <p14:creationId xmlns:p14="http://schemas.microsoft.com/office/powerpoint/2010/main" val="10180820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Cherwell </a:t>
            </a:r>
            <a:r>
              <a:rPr lang="en-US" dirty="0" smtClean="0">
                <a:solidFill>
                  <a:schemeClr val="tx1"/>
                </a:solidFill>
              </a:rPr>
              <a:t>&amp; </a:t>
            </a:r>
            <a:r>
              <a:rPr lang="en-US" dirty="0" err="1" smtClean="0">
                <a:solidFill>
                  <a:schemeClr val="tx1"/>
                </a:solidFill>
              </a:rPr>
              <a:t>Reggienet</a:t>
            </a:r>
            <a:endParaRPr lang="en-US" dirty="0">
              <a:solidFill>
                <a:schemeClr val="tx1"/>
              </a:solidFill>
            </a:endParaRPr>
          </a:p>
        </p:txBody>
      </p:sp>
      <p:sp>
        <p:nvSpPr>
          <p:cNvPr id="3" name="Content Placeholder 2"/>
          <p:cNvSpPr>
            <a:spLocks noGrp="1"/>
          </p:cNvSpPr>
          <p:nvPr>
            <p:ph idx="1"/>
          </p:nvPr>
        </p:nvSpPr>
        <p:spPr>
          <a:xfrm>
            <a:off x="1141413" y="2667000"/>
            <a:ext cx="9906000" cy="3676402"/>
          </a:xfrm>
        </p:spPr>
        <p:txBody>
          <a:bodyPr/>
          <a:lstStyle/>
          <a:p>
            <a:r>
              <a:rPr lang="en-US" dirty="0" err="1" smtClean="0">
                <a:solidFill>
                  <a:schemeClr val="tx1"/>
                </a:solidFill>
              </a:rPr>
              <a:t>Reggienet</a:t>
            </a:r>
            <a:r>
              <a:rPr lang="en-US" dirty="0" smtClean="0">
                <a:solidFill>
                  <a:schemeClr val="tx1"/>
                </a:solidFill>
              </a:rPr>
              <a:t> PERFECT if lab is for a single class</a:t>
            </a:r>
          </a:p>
          <a:p>
            <a:r>
              <a:rPr lang="en-US" dirty="0" smtClean="0">
                <a:solidFill>
                  <a:schemeClr val="tx1"/>
                </a:solidFill>
              </a:rPr>
              <a:t>Cherwell Still developing </a:t>
            </a:r>
          </a:p>
          <a:p>
            <a:pPr lvl="1"/>
            <a:r>
              <a:rPr lang="en-US" dirty="0" smtClean="0">
                <a:solidFill>
                  <a:schemeClr val="tx1"/>
                </a:solidFill>
              </a:rPr>
              <a:t>interface </a:t>
            </a:r>
            <a:r>
              <a:rPr lang="en-US" dirty="0">
                <a:solidFill>
                  <a:schemeClr val="tx1"/>
                </a:solidFill>
              </a:rPr>
              <a:t>a work in progress</a:t>
            </a:r>
          </a:p>
          <a:p>
            <a:pPr lvl="1"/>
            <a:r>
              <a:rPr lang="en-US" dirty="0">
                <a:solidFill>
                  <a:schemeClr val="tx1"/>
                </a:solidFill>
              </a:rPr>
              <a:t>requires login </a:t>
            </a:r>
          </a:p>
          <a:p>
            <a:pPr lvl="1"/>
            <a:r>
              <a:rPr lang="en-US" dirty="0" smtClean="0">
                <a:solidFill>
                  <a:schemeClr val="tx1"/>
                </a:solidFill>
              </a:rPr>
              <a:t>Does </a:t>
            </a:r>
            <a:r>
              <a:rPr lang="en-US" dirty="0">
                <a:solidFill>
                  <a:schemeClr val="tx1"/>
                </a:solidFill>
              </a:rPr>
              <a:t>it lend itself to pedagogy? </a:t>
            </a:r>
          </a:p>
          <a:p>
            <a:pPr lvl="1"/>
            <a:r>
              <a:rPr lang="en-US" dirty="0" smtClean="0">
                <a:solidFill>
                  <a:schemeClr val="tx1"/>
                </a:solidFill>
              </a:rPr>
              <a:t>Not a discussion platform</a:t>
            </a:r>
            <a:endParaRPr lang="en-US" dirty="0">
              <a:solidFill>
                <a:schemeClr val="tx1"/>
              </a:solidFill>
            </a:endParaRPr>
          </a:p>
          <a:p>
            <a:endParaRPr lang="en-US" dirty="0">
              <a:solidFill>
                <a:schemeClr val="tx1"/>
              </a:solidFill>
            </a:endParaRPr>
          </a:p>
        </p:txBody>
      </p:sp>
      <p:sp>
        <p:nvSpPr>
          <p:cNvPr id="4" name="TextBox 3"/>
          <p:cNvSpPr txBox="1"/>
          <p:nvPr/>
        </p:nvSpPr>
        <p:spPr>
          <a:xfrm>
            <a:off x="11569700" y="6475753"/>
            <a:ext cx="609600" cy="369332"/>
          </a:xfrm>
          <a:prstGeom prst="rect">
            <a:avLst/>
          </a:prstGeom>
          <a:noFill/>
        </p:spPr>
        <p:txBody>
          <a:bodyPr wrap="square" rtlCol="0">
            <a:spAutoFit/>
          </a:bodyPr>
          <a:lstStyle/>
          <a:p>
            <a:r>
              <a:rPr lang="en-US" dirty="0"/>
              <a:t>GW</a:t>
            </a:r>
          </a:p>
        </p:txBody>
      </p:sp>
    </p:spTree>
    <p:extLst>
      <p:ext uri="{BB962C8B-B14F-4D97-AF65-F5344CB8AC3E}">
        <p14:creationId xmlns:p14="http://schemas.microsoft.com/office/powerpoint/2010/main" val="25328404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8798" y="172475"/>
            <a:ext cx="6680706" cy="1905000"/>
          </a:xfrm>
        </p:spPr>
        <p:txBody>
          <a:bodyPr/>
          <a:lstStyle/>
          <a:p>
            <a:r>
              <a:rPr lang="en-US" sz="4800" dirty="0">
                <a:solidFill>
                  <a:schemeClr val="tx1"/>
                </a:solidFill>
              </a:rPr>
              <a:t>Slack:</a:t>
            </a:r>
            <a:r>
              <a:rPr lang="en-US" dirty="0">
                <a:solidFill>
                  <a:schemeClr val="tx1"/>
                </a:solidFill>
              </a:rPr>
              <a:t> </a:t>
            </a:r>
            <a:br>
              <a:rPr lang="en-US" dirty="0">
                <a:solidFill>
                  <a:schemeClr val="tx1"/>
                </a:solidFill>
              </a:rPr>
            </a:br>
            <a:r>
              <a:rPr lang="en-US" sz="4800" b="1" dirty="0">
                <a:solidFill>
                  <a:srgbClr val="F5E2D6"/>
                </a:solidFill>
                <a:latin typeface="Courier New"/>
              </a:rPr>
              <a:t>isu</a:t>
            </a:r>
            <a:r>
              <a:rPr lang="en-US" sz="4800" b="1" dirty="0">
                <a:solidFill>
                  <a:srgbClr val="EBC6AD"/>
                </a:solidFill>
                <a:latin typeface="Courier New"/>
              </a:rPr>
              <a:t>3d</a:t>
            </a:r>
            <a:r>
              <a:rPr lang="en-US" sz="4800" b="1" dirty="0">
                <a:solidFill>
                  <a:srgbClr val="F5E2D6"/>
                </a:solidFill>
                <a:latin typeface="Courier New"/>
              </a:rPr>
              <a:t>printing</a:t>
            </a:r>
            <a:endParaRPr lang="en-US" sz="4800" dirty="0">
              <a:solidFill>
                <a:schemeClr val="tx1"/>
              </a:solidFill>
              <a:latin typeface="Courier New"/>
            </a:endParaRPr>
          </a:p>
        </p:txBody>
      </p:sp>
      <p:sp>
        <p:nvSpPr>
          <p:cNvPr id="3" name="Content Placeholder 2"/>
          <p:cNvSpPr>
            <a:spLocks noGrp="1"/>
          </p:cNvSpPr>
          <p:nvPr>
            <p:ph idx="1"/>
          </p:nvPr>
        </p:nvSpPr>
        <p:spPr>
          <a:xfrm>
            <a:off x="539099" y="1996742"/>
            <a:ext cx="4242830" cy="3124200"/>
          </a:xfrm>
        </p:spPr>
        <p:txBody>
          <a:bodyPr/>
          <a:lstStyle/>
          <a:p>
            <a:r>
              <a:rPr lang="en-US" dirty="0">
                <a:solidFill>
                  <a:schemeClr val="tx1"/>
                </a:solidFill>
              </a:rPr>
              <a:t>Why slack</a:t>
            </a:r>
          </a:p>
          <a:p>
            <a:r>
              <a:rPr lang="en-US" dirty="0">
                <a:solidFill>
                  <a:schemeClr val="tx1"/>
                </a:solidFill>
              </a:rPr>
              <a:t>For support staff &amp; student liaison </a:t>
            </a:r>
          </a:p>
          <a:p>
            <a:r>
              <a:rPr lang="en-US" dirty="0">
                <a:solidFill>
                  <a:schemeClr val="tx1"/>
                </a:solidFill>
              </a:rPr>
              <a:t>Fill out email for invitation</a:t>
            </a:r>
          </a:p>
          <a:p>
            <a:r>
              <a:rPr lang="en-US" dirty="0">
                <a:solidFill>
                  <a:schemeClr val="tx1"/>
                </a:solidFill>
              </a:rPr>
              <a:t>Others can join, just email us</a:t>
            </a:r>
          </a:p>
        </p:txBody>
      </p:sp>
      <p:sp>
        <p:nvSpPr>
          <p:cNvPr id="5" name="TextBox 4"/>
          <p:cNvSpPr txBox="1"/>
          <p:nvPr/>
        </p:nvSpPr>
        <p:spPr>
          <a:xfrm>
            <a:off x="4719638" y="3065463"/>
            <a:ext cx="6376513" cy="369332"/>
          </a:xfrm>
          <a:prstGeom prst="rect">
            <a:avLst/>
          </a:prstGeom>
        </p:spPr>
        <p:txBody>
          <a:bodyPr rtlCol="0">
            <a:spAutoFit/>
          </a:bodyPr>
          <a:lstStyle/>
          <a:p>
            <a:pPr algn="ctr"/>
            <a:endParaRPr lang="en-US" dirty="0"/>
          </a:p>
        </p:txBody>
      </p:sp>
      <p:pic>
        <p:nvPicPr>
          <p:cNvPr id="6" name="Picture 5" descr="slacktastic.png"/>
          <p:cNvPicPr>
            <a:picLocks noChangeAspect="1"/>
          </p:cNvPicPr>
          <p:nvPr/>
        </p:nvPicPr>
        <p:blipFill>
          <a:blip r:embed="rId3"/>
          <a:stretch>
            <a:fillRect/>
          </a:stretch>
        </p:blipFill>
        <p:spPr>
          <a:xfrm>
            <a:off x="4575643" y="-339253"/>
            <a:ext cx="7658858" cy="7429084"/>
          </a:xfrm>
          <a:prstGeom prst="rect">
            <a:avLst/>
          </a:prstGeom>
        </p:spPr>
      </p:pic>
      <p:sp>
        <p:nvSpPr>
          <p:cNvPr id="7" name="TextBox 6"/>
          <p:cNvSpPr txBox="1"/>
          <p:nvPr/>
        </p:nvSpPr>
        <p:spPr>
          <a:xfrm>
            <a:off x="11569700" y="6475753"/>
            <a:ext cx="609600" cy="369332"/>
          </a:xfrm>
          <a:prstGeom prst="rect">
            <a:avLst/>
          </a:prstGeom>
          <a:noFill/>
        </p:spPr>
        <p:txBody>
          <a:bodyPr wrap="square" rtlCol="0">
            <a:spAutoFit/>
          </a:bodyPr>
          <a:lstStyle/>
          <a:p>
            <a:r>
              <a:rPr lang="en-US" dirty="0"/>
              <a:t>GW</a:t>
            </a:r>
          </a:p>
        </p:txBody>
      </p:sp>
    </p:spTree>
    <p:extLst>
      <p:ext uri="{BB962C8B-B14F-4D97-AF65-F5344CB8AC3E}">
        <p14:creationId xmlns:p14="http://schemas.microsoft.com/office/powerpoint/2010/main" val="12930264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3584" y="769917"/>
            <a:ext cx="9905998" cy="1905000"/>
          </a:xfrm>
        </p:spPr>
        <p:txBody>
          <a:bodyPr/>
          <a:lstStyle/>
          <a:p>
            <a:r>
              <a:rPr lang="en-US" dirty="0">
                <a:solidFill>
                  <a:schemeClr val="tx1"/>
                </a:solidFill>
              </a:rPr>
              <a:t>Facebook </a:t>
            </a:r>
            <a:br>
              <a:rPr lang="en-US" dirty="0">
                <a:solidFill>
                  <a:schemeClr val="tx1"/>
                </a:solidFill>
              </a:rPr>
            </a:br>
            <a:r>
              <a:rPr lang="en-US" dirty="0">
                <a:solidFill>
                  <a:schemeClr val="tx1"/>
                </a:solidFill>
              </a:rPr>
              <a:t>Group</a:t>
            </a:r>
          </a:p>
        </p:txBody>
      </p:sp>
      <p:pic>
        <p:nvPicPr>
          <p:cNvPr id="5" name="Content Placeholder 4" descr="PrintingGroup.png"/>
          <p:cNvPicPr>
            <a:picLocks noGrp="1" noChangeAspect="1"/>
          </p:cNvPicPr>
          <p:nvPr>
            <p:ph idx="1"/>
          </p:nvPr>
        </p:nvPicPr>
        <p:blipFill>
          <a:blip r:embed="rId3"/>
          <a:stretch>
            <a:fillRect/>
          </a:stretch>
        </p:blipFill>
        <p:spPr>
          <a:xfrm>
            <a:off x="3121129" y="42799"/>
            <a:ext cx="9074046" cy="6819964"/>
          </a:xfrm>
        </p:spPr>
      </p:pic>
      <p:sp>
        <p:nvSpPr>
          <p:cNvPr id="4" name="TextBox 3"/>
          <p:cNvSpPr txBox="1"/>
          <p:nvPr/>
        </p:nvSpPr>
        <p:spPr>
          <a:xfrm>
            <a:off x="11569700" y="6475753"/>
            <a:ext cx="609600" cy="369332"/>
          </a:xfrm>
          <a:prstGeom prst="rect">
            <a:avLst/>
          </a:prstGeom>
          <a:noFill/>
        </p:spPr>
        <p:txBody>
          <a:bodyPr wrap="square" rtlCol="0">
            <a:spAutoFit/>
          </a:bodyPr>
          <a:lstStyle/>
          <a:p>
            <a:r>
              <a:rPr lang="en-US" dirty="0">
                <a:solidFill>
                  <a:schemeClr val="bg1">
                    <a:lumMod val="95000"/>
                    <a:lumOff val="5000"/>
                  </a:schemeClr>
                </a:solidFill>
              </a:rPr>
              <a:t>GW</a:t>
            </a:r>
          </a:p>
        </p:txBody>
      </p:sp>
    </p:spTree>
    <p:extLst>
      <p:ext uri="{BB962C8B-B14F-4D97-AF65-F5344CB8AC3E}">
        <p14:creationId xmlns:p14="http://schemas.microsoft.com/office/powerpoint/2010/main" val="41979617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5740"/>
            <a:ext cx="12192000" cy="6652260"/>
          </a:xfrm>
          <a:prstGeom prst="rect">
            <a:avLst/>
          </a:prstGeom>
        </p:spPr>
      </p:pic>
      <p:sp>
        <p:nvSpPr>
          <p:cNvPr id="2" name="Title 1"/>
          <p:cNvSpPr>
            <a:spLocks noGrp="1"/>
          </p:cNvSpPr>
          <p:nvPr>
            <p:ph type="title"/>
          </p:nvPr>
        </p:nvSpPr>
        <p:spPr>
          <a:xfrm rot="21426203">
            <a:off x="0" y="3131078"/>
            <a:ext cx="3905600" cy="573925"/>
          </a:xfrm>
          <a:solidFill>
            <a:schemeClr val="bg1">
              <a:lumMod val="85000"/>
              <a:lumOff val="15000"/>
            </a:schemeClr>
          </a:solidFill>
        </p:spPr>
        <p:txBody>
          <a:bodyPr>
            <a:normAutofit fontScale="90000"/>
          </a:bodyPr>
          <a:lstStyle/>
          <a:p>
            <a:r>
              <a:rPr lang="en-US" dirty="0">
                <a:solidFill>
                  <a:schemeClr val="tx1"/>
                </a:solidFill>
              </a:rPr>
              <a:t>Support objects</a:t>
            </a:r>
          </a:p>
        </p:txBody>
      </p:sp>
      <p:sp>
        <p:nvSpPr>
          <p:cNvPr id="3" name="Content Placeholder 2"/>
          <p:cNvSpPr>
            <a:spLocks noGrp="1"/>
          </p:cNvSpPr>
          <p:nvPr>
            <p:ph idx="1"/>
          </p:nvPr>
        </p:nvSpPr>
        <p:spPr>
          <a:xfrm rot="21414920">
            <a:off x="1091973" y="5805788"/>
            <a:ext cx="7325693" cy="788721"/>
          </a:xfrm>
          <a:solidFill>
            <a:schemeClr val="bg1"/>
          </a:solidFill>
        </p:spPr>
        <p:txBody>
          <a:bodyPr/>
          <a:lstStyle/>
          <a:p>
            <a:r>
              <a:rPr lang="en-US" dirty="0">
                <a:solidFill>
                  <a:schemeClr val="tx1"/>
                </a:solidFill>
              </a:rPr>
              <a:t>Printed objects mounted on cards with explanatory text</a:t>
            </a:r>
          </a:p>
        </p:txBody>
      </p:sp>
      <p:sp>
        <p:nvSpPr>
          <p:cNvPr id="4" name="TextBox 3"/>
          <p:cNvSpPr txBox="1"/>
          <p:nvPr/>
        </p:nvSpPr>
        <p:spPr>
          <a:xfrm>
            <a:off x="11569700" y="6475753"/>
            <a:ext cx="609600" cy="369332"/>
          </a:xfrm>
          <a:prstGeom prst="rect">
            <a:avLst/>
          </a:prstGeom>
          <a:noFill/>
        </p:spPr>
        <p:txBody>
          <a:bodyPr wrap="square" rtlCol="0">
            <a:spAutoFit/>
          </a:bodyPr>
          <a:lstStyle/>
          <a:p>
            <a:r>
              <a:rPr lang="en-US" dirty="0"/>
              <a:t>GW</a:t>
            </a:r>
          </a:p>
        </p:txBody>
      </p:sp>
    </p:spTree>
    <p:extLst>
      <p:ext uri="{BB962C8B-B14F-4D97-AF65-F5344CB8AC3E}">
        <p14:creationId xmlns:p14="http://schemas.microsoft.com/office/powerpoint/2010/main" val="23885464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chemeClr val="tx1"/>
                </a:solidFill>
              </a:rPr>
              <a:t>CONCLUSION + Q&amp;A</a:t>
            </a:r>
          </a:p>
        </p:txBody>
      </p:sp>
      <p:sp>
        <p:nvSpPr>
          <p:cNvPr id="3" name="Content Placeholder 2"/>
          <p:cNvSpPr>
            <a:spLocks noGrp="1"/>
          </p:cNvSpPr>
          <p:nvPr>
            <p:ph idx="1"/>
          </p:nvPr>
        </p:nvSpPr>
        <p:spPr/>
        <p:txBody>
          <a:bodyPr/>
          <a:lstStyle/>
          <a:p>
            <a:r>
              <a:rPr lang="en-US">
                <a:solidFill>
                  <a:schemeClr val="tx1"/>
                </a:solidFill>
              </a:rPr>
              <a:t>Alex &amp; George</a:t>
            </a:r>
          </a:p>
        </p:txBody>
      </p:sp>
      <p:sp>
        <p:nvSpPr>
          <p:cNvPr id="4" name="TextBox 3"/>
          <p:cNvSpPr txBox="1"/>
          <p:nvPr/>
        </p:nvSpPr>
        <p:spPr>
          <a:xfrm>
            <a:off x="11569700" y="6475753"/>
            <a:ext cx="609600" cy="369332"/>
          </a:xfrm>
          <a:prstGeom prst="rect">
            <a:avLst/>
          </a:prstGeom>
          <a:noFill/>
        </p:spPr>
        <p:txBody>
          <a:bodyPr wrap="square" rtlCol="0">
            <a:spAutoFit/>
          </a:bodyPr>
          <a:lstStyle/>
          <a:p>
            <a:r>
              <a:rPr lang="en-US" dirty="0"/>
              <a:t>GW</a:t>
            </a:r>
          </a:p>
        </p:txBody>
      </p:sp>
      <p:sp>
        <p:nvSpPr>
          <p:cNvPr id="5" name="TextBox 4"/>
          <p:cNvSpPr txBox="1"/>
          <p:nvPr/>
        </p:nvSpPr>
        <p:spPr>
          <a:xfrm>
            <a:off x="25400" y="6475753"/>
            <a:ext cx="609600" cy="369332"/>
          </a:xfrm>
          <a:prstGeom prst="rect">
            <a:avLst/>
          </a:prstGeom>
          <a:noFill/>
        </p:spPr>
        <p:txBody>
          <a:bodyPr wrap="square" rtlCol="0">
            <a:spAutoFit/>
          </a:bodyPr>
          <a:lstStyle/>
          <a:p>
            <a:r>
              <a:rPr lang="en-US" dirty="0"/>
              <a:t>AF</a:t>
            </a:r>
          </a:p>
        </p:txBody>
      </p:sp>
    </p:spTree>
    <p:extLst>
      <p:ext uri="{BB962C8B-B14F-4D97-AF65-F5344CB8AC3E}">
        <p14:creationId xmlns:p14="http://schemas.microsoft.com/office/powerpoint/2010/main" val="34038522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Mission for 3d printing program aligns with mission of college supporting it, affects all decisions that follow</a:t>
            </a:r>
          </a:p>
        </p:txBody>
      </p:sp>
      <p:sp>
        <p:nvSpPr>
          <p:cNvPr id="3" name="Content Placeholder 2"/>
          <p:cNvSpPr>
            <a:spLocks noGrp="1"/>
          </p:cNvSpPr>
          <p:nvPr>
            <p:ph idx="1"/>
          </p:nvPr>
        </p:nvSpPr>
        <p:spPr>
          <a:xfrm>
            <a:off x="1141413" y="2646809"/>
            <a:ext cx="9905998" cy="2492990"/>
          </a:xfrm>
        </p:spPr>
        <p:txBody>
          <a:bodyPr>
            <a:spAutoFit/>
          </a:bodyPr>
          <a:lstStyle/>
          <a:p>
            <a:r>
              <a:rPr lang="en-US" dirty="0">
                <a:solidFill>
                  <a:schemeClr val="tx1"/>
                </a:solidFill>
              </a:rPr>
              <a:t>Business college studies industrial disruption and </a:t>
            </a:r>
            <a:r>
              <a:rPr lang="en-US" dirty="0" err="1">
                <a:solidFill>
                  <a:schemeClr val="tx1"/>
                </a:solidFill>
              </a:rPr>
              <a:t>roi</a:t>
            </a:r>
            <a:r>
              <a:rPr lang="en-US" dirty="0">
                <a:solidFill>
                  <a:schemeClr val="tx1"/>
                </a:solidFill>
              </a:rPr>
              <a:t>, focus on demystification and industry concepts</a:t>
            </a:r>
          </a:p>
          <a:p>
            <a:r>
              <a:rPr lang="en-US" dirty="0">
                <a:solidFill>
                  <a:schemeClr val="tx1"/>
                </a:solidFill>
              </a:rPr>
              <a:t>Fine Arts enables creation of prototypes and artwork</a:t>
            </a:r>
          </a:p>
          <a:p>
            <a:r>
              <a:rPr lang="en-US" dirty="0">
                <a:solidFill>
                  <a:schemeClr val="tx1"/>
                </a:solidFill>
              </a:rPr>
              <a:t>Industrial Technology explores the technology itself </a:t>
            </a:r>
          </a:p>
          <a:p>
            <a:r>
              <a:rPr lang="en-US" dirty="0">
                <a:solidFill>
                  <a:schemeClr val="tx1"/>
                </a:solidFill>
              </a:rPr>
              <a:t>Libraries visualize public maker spaces</a:t>
            </a:r>
          </a:p>
          <a:p>
            <a:r>
              <a:rPr lang="en-US" dirty="0">
                <a:solidFill>
                  <a:schemeClr val="tx1"/>
                </a:solidFill>
              </a:rPr>
              <a:t>...and so on</a:t>
            </a:r>
          </a:p>
        </p:txBody>
      </p:sp>
      <p:sp>
        <p:nvSpPr>
          <p:cNvPr id="4" name="TextBox 3"/>
          <p:cNvSpPr txBox="1"/>
          <p:nvPr/>
        </p:nvSpPr>
        <p:spPr>
          <a:xfrm>
            <a:off x="11569700" y="6475753"/>
            <a:ext cx="609600" cy="369332"/>
          </a:xfrm>
          <a:prstGeom prst="rect">
            <a:avLst/>
          </a:prstGeom>
          <a:noFill/>
        </p:spPr>
        <p:txBody>
          <a:bodyPr wrap="square" rtlCol="0">
            <a:spAutoFit/>
          </a:bodyPr>
          <a:lstStyle/>
          <a:p>
            <a:r>
              <a:rPr lang="en-US" dirty="0"/>
              <a:t>GW</a:t>
            </a:r>
          </a:p>
        </p:txBody>
      </p:sp>
    </p:spTree>
    <p:extLst>
      <p:ext uri="{BB962C8B-B14F-4D97-AF65-F5344CB8AC3E}">
        <p14:creationId xmlns:p14="http://schemas.microsoft.com/office/powerpoint/2010/main" val="20903316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Simple explanation of 3d printer</a:t>
            </a:r>
          </a:p>
        </p:txBody>
      </p:sp>
      <p:sp>
        <p:nvSpPr>
          <p:cNvPr id="3" name="Content Placeholder 2"/>
          <p:cNvSpPr>
            <a:spLocks noGrp="1"/>
          </p:cNvSpPr>
          <p:nvPr>
            <p:ph idx="1"/>
          </p:nvPr>
        </p:nvSpPr>
        <p:spPr/>
        <p:txBody>
          <a:bodyPr/>
          <a:lstStyle/>
          <a:p>
            <a:r>
              <a:rPr lang="en-US" dirty="0">
                <a:solidFill>
                  <a:schemeClr val="tx1"/>
                </a:solidFill>
              </a:rPr>
              <a:t>Object is to demystify, make accessible</a:t>
            </a:r>
          </a:p>
          <a:p>
            <a:r>
              <a:rPr lang="en-US" dirty="0">
                <a:solidFill>
                  <a:schemeClr val="tx1"/>
                </a:solidFill>
              </a:rPr>
              <a:t>Imagine inkjet printer depositing ink on x-y axes</a:t>
            </a:r>
          </a:p>
          <a:p>
            <a:r>
              <a:rPr lang="en-US" dirty="0">
                <a:solidFill>
                  <a:schemeClr val="tx1"/>
                </a:solidFill>
              </a:rPr>
              <a:t>Then add 1 more axis, Z, straight up, and use solid material instead of ink</a:t>
            </a:r>
          </a:p>
          <a:p>
            <a:r>
              <a:rPr lang="en-US" dirty="0">
                <a:solidFill>
                  <a:schemeClr val="tx1"/>
                </a:solidFill>
              </a:rPr>
              <a:t>BAM! 3D printer.</a:t>
            </a:r>
          </a:p>
        </p:txBody>
      </p:sp>
      <p:sp>
        <p:nvSpPr>
          <p:cNvPr id="4" name="TextBox 3"/>
          <p:cNvSpPr txBox="1"/>
          <p:nvPr/>
        </p:nvSpPr>
        <p:spPr>
          <a:xfrm>
            <a:off x="11569700" y="6475753"/>
            <a:ext cx="609600" cy="369332"/>
          </a:xfrm>
          <a:prstGeom prst="rect">
            <a:avLst/>
          </a:prstGeom>
          <a:noFill/>
        </p:spPr>
        <p:txBody>
          <a:bodyPr wrap="square" rtlCol="0">
            <a:spAutoFit/>
          </a:bodyPr>
          <a:lstStyle/>
          <a:p>
            <a:r>
              <a:rPr lang="en-US" dirty="0"/>
              <a:t>GW</a:t>
            </a:r>
          </a:p>
        </p:txBody>
      </p:sp>
    </p:spTree>
    <p:extLst>
      <p:ext uri="{BB962C8B-B14F-4D97-AF65-F5344CB8AC3E}">
        <p14:creationId xmlns:p14="http://schemas.microsoft.com/office/powerpoint/2010/main" val="4360926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9026" y="235997"/>
            <a:ext cx="9905998" cy="1905000"/>
          </a:xfrm>
        </p:spPr>
        <p:txBody>
          <a:bodyPr/>
          <a:lstStyle/>
          <a:p>
            <a:r>
              <a:rPr lang="en-US" dirty="0">
                <a:solidFill>
                  <a:schemeClr val="tx1"/>
                </a:solidFill>
              </a:rPr>
              <a:t>But all colleges </a:t>
            </a:r>
            <a:r>
              <a:rPr lang="en-US" dirty="0" smtClean="0">
                <a:solidFill>
                  <a:schemeClr val="tx1"/>
                </a:solidFill>
              </a:rPr>
              <a:t>support some common elements</a:t>
            </a:r>
            <a:endParaRPr lang="en-US" dirty="0">
              <a:solidFill>
                <a:schemeClr val="tx1"/>
              </a:solidFill>
            </a:endParaRPr>
          </a:p>
        </p:txBody>
      </p:sp>
      <p:sp>
        <p:nvSpPr>
          <p:cNvPr id="3" name="Content Placeholder 2"/>
          <p:cNvSpPr>
            <a:spLocks noGrp="1"/>
          </p:cNvSpPr>
          <p:nvPr>
            <p:ph idx="1"/>
          </p:nvPr>
        </p:nvSpPr>
        <p:spPr>
          <a:xfrm>
            <a:off x="1141413" y="2121569"/>
            <a:ext cx="4900612" cy="3669631"/>
          </a:xfrm>
        </p:spPr>
        <p:txBody>
          <a:bodyPr/>
          <a:lstStyle/>
          <a:p>
            <a:r>
              <a:rPr lang="en-US" dirty="0">
                <a:solidFill>
                  <a:schemeClr val="tx1"/>
                </a:solidFill>
              </a:rPr>
              <a:t>Shared experience saves time and money</a:t>
            </a:r>
          </a:p>
          <a:p>
            <a:r>
              <a:rPr lang="en-US" dirty="0">
                <a:solidFill>
                  <a:schemeClr val="tx1"/>
                </a:solidFill>
              </a:rPr>
              <a:t>Ideas germinate across colleges</a:t>
            </a:r>
          </a:p>
          <a:p>
            <a:r>
              <a:rPr lang="en-US" dirty="0">
                <a:solidFill>
                  <a:schemeClr val="tx1"/>
                </a:solidFill>
              </a:rPr>
              <a:t>Actual  support documents can be available to everyone</a:t>
            </a:r>
          </a:p>
        </p:txBody>
      </p:sp>
      <p:pic>
        <p:nvPicPr>
          <p:cNvPr id="4" name="Picture 3"/>
          <p:cNvPicPr>
            <a:picLocks noChangeAspect="1"/>
          </p:cNvPicPr>
          <p:nvPr/>
        </p:nvPicPr>
        <p:blipFill>
          <a:blip r:embed="rId3"/>
          <a:stretch>
            <a:fillRect/>
          </a:stretch>
        </p:blipFill>
        <p:spPr>
          <a:xfrm>
            <a:off x="6397543" y="2140997"/>
            <a:ext cx="4346132" cy="3635279"/>
          </a:xfrm>
          <a:prstGeom prst="rect">
            <a:avLst/>
          </a:prstGeom>
        </p:spPr>
      </p:pic>
      <p:sp>
        <p:nvSpPr>
          <p:cNvPr id="5" name="TextBox 4"/>
          <p:cNvSpPr txBox="1"/>
          <p:nvPr/>
        </p:nvSpPr>
        <p:spPr>
          <a:xfrm>
            <a:off x="11569700" y="6475753"/>
            <a:ext cx="609600" cy="369332"/>
          </a:xfrm>
          <a:prstGeom prst="rect">
            <a:avLst/>
          </a:prstGeom>
          <a:noFill/>
        </p:spPr>
        <p:txBody>
          <a:bodyPr wrap="square" rtlCol="0">
            <a:spAutoFit/>
          </a:bodyPr>
          <a:lstStyle/>
          <a:p>
            <a:r>
              <a:rPr lang="en-US" dirty="0"/>
              <a:t>GW</a:t>
            </a:r>
          </a:p>
        </p:txBody>
      </p:sp>
    </p:spTree>
    <p:extLst>
      <p:ext uri="{BB962C8B-B14F-4D97-AF65-F5344CB8AC3E}">
        <p14:creationId xmlns:p14="http://schemas.microsoft.com/office/powerpoint/2010/main" val="18744337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1263" y="643467"/>
            <a:ext cx="7272337" cy="1905000"/>
          </a:xfrm>
        </p:spPr>
        <p:txBody>
          <a:bodyPr/>
          <a:lstStyle/>
          <a:p>
            <a:r>
              <a:rPr lang="en-US" dirty="0">
                <a:solidFill>
                  <a:schemeClr val="tx1"/>
                </a:solidFill>
              </a:rPr>
              <a:t>MAKING PURCHASE DECISIONS</a:t>
            </a:r>
          </a:p>
        </p:txBody>
      </p:sp>
      <p:pic>
        <p:nvPicPr>
          <p:cNvPr id="3" name="Picture 2"/>
          <p:cNvPicPr>
            <a:picLocks noChangeAspect="1"/>
          </p:cNvPicPr>
          <p:nvPr/>
        </p:nvPicPr>
        <p:blipFill>
          <a:blip r:embed="rId3"/>
          <a:stretch>
            <a:fillRect/>
          </a:stretch>
        </p:blipFill>
        <p:spPr>
          <a:xfrm>
            <a:off x="1259681" y="2405062"/>
            <a:ext cx="9715500" cy="3914775"/>
          </a:xfrm>
          <a:prstGeom prst="rect">
            <a:avLst/>
          </a:prstGeom>
        </p:spPr>
      </p:pic>
      <p:sp>
        <p:nvSpPr>
          <p:cNvPr id="4" name="TextBox 3"/>
          <p:cNvSpPr txBox="1"/>
          <p:nvPr/>
        </p:nvSpPr>
        <p:spPr>
          <a:xfrm>
            <a:off x="25400" y="6475753"/>
            <a:ext cx="609600" cy="369332"/>
          </a:xfrm>
          <a:prstGeom prst="rect">
            <a:avLst/>
          </a:prstGeom>
          <a:noFill/>
        </p:spPr>
        <p:txBody>
          <a:bodyPr wrap="square" rtlCol="0">
            <a:spAutoFit/>
          </a:bodyPr>
          <a:lstStyle/>
          <a:p>
            <a:r>
              <a:rPr lang="en-US" dirty="0"/>
              <a:t>AF</a:t>
            </a:r>
          </a:p>
        </p:txBody>
      </p:sp>
    </p:spTree>
    <p:extLst>
      <p:ext uri="{BB962C8B-B14F-4D97-AF65-F5344CB8AC3E}">
        <p14:creationId xmlns:p14="http://schemas.microsoft.com/office/powerpoint/2010/main" val="40103757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PURCHASING decisions</a:t>
            </a:r>
          </a:p>
        </p:txBody>
      </p:sp>
      <p:sp>
        <p:nvSpPr>
          <p:cNvPr id="5" name="TextBox 4"/>
          <p:cNvSpPr txBox="1"/>
          <p:nvPr/>
        </p:nvSpPr>
        <p:spPr>
          <a:xfrm>
            <a:off x="1016000" y="2205038"/>
            <a:ext cx="9440333" cy="4247317"/>
          </a:xfrm>
          <a:prstGeom prst="rect">
            <a:avLst/>
          </a:prstGeom>
          <a:ln>
            <a:noFill/>
          </a:ln>
        </p:spPr>
        <p:style>
          <a:lnRef idx="3">
            <a:schemeClr val="lt1"/>
          </a:lnRef>
          <a:fillRef idx="1">
            <a:schemeClr val="dk1"/>
          </a:fillRef>
          <a:effectRef idx="1">
            <a:schemeClr val="dk1"/>
          </a:effectRef>
          <a:fontRef idx="minor">
            <a:schemeClr val="lt1"/>
          </a:fontRef>
        </p:style>
        <p:txBody>
          <a:bodyPr rtlCol="0" anchor="t">
            <a:spAutoFit/>
          </a:bodyPr>
          <a:lstStyle/>
          <a:p>
            <a:r>
              <a:rPr lang="en-US" cap="small" dirty="0">
                <a:cs typeface="Arial"/>
              </a:rPr>
              <a:t>Which 3D Printer is Right for you?​</a:t>
            </a:r>
          </a:p>
          <a:p>
            <a:r>
              <a:rPr lang="en-US" cap="small" dirty="0">
                <a:cs typeface="Arial"/>
              </a:rPr>
              <a:t>​</a:t>
            </a:r>
          </a:p>
          <a:p>
            <a:r>
              <a:rPr lang="en-US" cap="small" dirty="0">
                <a:cs typeface="Arial"/>
              </a:rPr>
              <a:t>There is a wide range of pricing options on 3D Printers.​</a:t>
            </a:r>
          </a:p>
          <a:p>
            <a:r>
              <a:rPr lang="en-US" cap="small" dirty="0">
                <a:cs typeface="Arial"/>
              </a:rPr>
              <a:t>​</a:t>
            </a:r>
          </a:p>
          <a:p>
            <a:r>
              <a:rPr lang="en-US" cap="small" dirty="0" err="1">
                <a:cs typeface="Arial"/>
              </a:rPr>
              <a:t>Lulzbot</a:t>
            </a:r>
            <a:r>
              <a:rPr lang="en-US" cap="small" dirty="0">
                <a:cs typeface="Arial"/>
              </a:rPr>
              <a:t> Mini – $1250.00​</a:t>
            </a:r>
          </a:p>
          <a:p>
            <a:r>
              <a:rPr lang="en-US" cap="small" dirty="0" err="1">
                <a:cs typeface="Arial"/>
              </a:rPr>
              <a:t>PrintrBot</a:t>
            </a:r>
            <a:r>
              <a:rPr lang="en-US" cap="small" dirty="0">
                <a:cs typeface="Arial"/>
              </a:rPr>
              <a:t> Metal– $599.00​</a:t>
            </a:r>
          </a:p>
          <a:p>
            <a:r>
              <a:rPr lang="en-US" cap="small" dirty="0" err="1">
                <a:cs typeface="Arial"/>
              </a:rPr>
              <a:t>Flashforge</a:t>
            </a:r>
            <a:r>
              <a:rPr lang="en-US" cap="small" dirty="0">
                <a:cs typeface="Arial"/>
              </a:rPr>
              <a:t> Creator – $1059.00 ​</a:t>
            </a:r>
          </a:p>
          <a:p>
            <a:r>
              <a:rPr lang="en-US" cap="small" dirty="0" err="1">
                <a:cs typeface="Arial"/>
              </a:rPr>
              <a:t>Monoprice</a:t>
            </a:r>
            <a:r>
              <a:rPr lang="en-US" cap="small" dirty="0">
                <a:cs typeface="Arial"/>
              </a:rPr>
              <a:t> – $649.99​</a:t>
            </a:r>
          </a:p>
          <a:p>
            <a:r>
              <a:rPr lang="en-US" cap="small" dirty="0">
                <a:cs typeface="Arial"/>
              </a:rPr>
              <a:t>​</a:t>
            </a:r>
            <a:r>
              <a:rPr lang="en-US" cap="small" dirty="0">
                <a:latin typeface="Arial" charset="0"/>
                <a:cs typeface="Arial"/>
              </a:rPr>
              <a:t>MP Select Mini 3D Printer – $199.00(!!!)</a:t>
            </a:r>
          </a:p>
          <a:p>
            <a:endParaRPr lang="en-US" cap="small" dirty="0">
              <a:cs typeface="Arial"/>
            </a:endParaRPr>
          </a:p>
          <a:p>
            <a:pPr marL="285750" indent="-285750">
              <a:buFont typeface="Arial" panose="020B0604020202020204" pitchFamily="34" charset="0"/>
              <a:buChar char="•"/>
            </a:pPr>
            <a:endParaRPr lang="en-US" cap="small" dirty="0">
              <a:cs typeface="Arial"/>
            </a:endParaRPr>
          </a:p>
          <a:p>
            <a:pPr marL="285750" indent="-285750">
              <a:buFont typeface="Arial" panose="020B0604020202020204" pitchFamily="34" charset="0"/>
              <a:buChar char="•"/>
            </a:pPr>
            <a:endParaRPr lang="en-US" cap="small" dirty="0">
              <a:cs typeface="Arial"/>
            </a:endParaRPr>
          </a:p>
          <a:p>
            <a:r>
              <a:rPr lang="en-US" i="1" cap="small" dirty="0">
                <a:cs typeface="Arial"/>
              </a:rPr>
              <a:t>Sources: https://www.3dhubs.com/best-3d-printer-guide#plugnplay</a:t>
            </a:r>
            <a:r>
              <a:rPr lang="en-US" cap="small" dirty="0">
                <a:cs typeface="Arial"/>
              </a:rPr>
              <a:t>​</a:t>
            </a:r>
          </a:p>
          <a:p>
            <a:r>
              <a:rPr lang="en-US" i="1" cap="small" dirty="0"/>
              <a:t>  http://www.monoprice.com/product?p_id=11614</a:t>
            </a:r>
            <a:r>
              <a:rPr lang="en-US" dirty="0"/>
              <a:t>​</a:t>
            </a:r>
          </a:p>
          <a:p>
            <a:endParaRPr lang="en-US" dirty="0"/>
          </a:p>
        </p:txBody>
      </p:sp>
      <p:sp>
        <p:nvSpPr>
          <p:cNvPr id="4" name="TextBox 3"/>
          <p:cNvSpPr txBox="1"/>
          <p:nvPr/>
        </p:nvSpPr>
        <p:spPr>
          <a:xfrm>
            <a:off x="25400" y="6475753"/>
            <a:ext cx="609600" cy="369332"/>
          </a:xfrm>
          <a:prstGeom prst="rect">
            <a:avLst/>
          </a:prstGeom>
          <a:noFill/>
        </p:spPr>
        <p:txBody>
          <a:bodyPr wrap="square" rtlCol="0">
            <a:spAutoFit/>
          </a:bodyPr>
          <a:lstStyle/>
          <a:p>
            <a:r>
              <a:rPr lang="en-US" dirty="0"/>
              <a:t>AF</a:t>
            </a:r>
          </a:p>
        </p:txBody>
      </p:sp>
    </p:spTree>
    <p:extLst>
      <p:ext uri="{BB962C8B-B14F-4D97-AF65-F5344CB8AC3E}">
        <p14:creationId xmlns:p14="http://schemas.microsoft.com/office/powerpoint/2010/main" val="17974199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Purchasing Decisions</a:t>
            </a:r>
          </a:p>
        </p:txBody>
      </p:sp>
      <p:sp>
        <p:nvSpPr>
          <p:cNvPr id="3" name="TextBox 2"/>
          <p:cNvSpPr txBox="1"/>
          <p:nvPr/>
        </p:nvSpPr>
        <p:spPr>
          <a:xfrm>
            <a:off x="829205" y="2720975"/>
            <a:ext cx="10458450" cy="2308324"/>
          </a:xfrm>
          <a:prstGeom prst="rect">
            <a:avLst/>
          </a:prstGeom>
        </p:spPr>
        <p:txBody>
          <a:bodyPr rtlCol="0">
            <a:spAutoFit/>
          </a:bodyPr>
          <a:lstStyle/>
          <a:p>
            <a:r>
              <a:rPr lang="en-US" dirty="0"/>
              <a:t>Although important, price is not the only thing that should be considered when buying a 3D printer.</a:t>
            </a:r>
          </a:p>
          <a:p>
            <a:endParaRPr lang="en-US" dirty="0"/>
          </a:p>
          <a:p>
            <a:endParaRPr lang="en-US" dirty="0"/>
          </a:p>
          <a:p>
            <a:r>
              <a:rPr lang="en-US" dirty="0"/>
              <a:t>Other Questions To Ask</a:t>
            </a:r>
          </a:p>
          <a:p>
            <a:endParaRPr lang="en-US" dirty="0"/>
          </a:p>
          <a:p>
            <a:pPr marL="285750" indent="-285750">
              <a:buFont typeface="Arial" panose="020B0604020202020204" pitchFamily="34" charset="0"/>
              <a:buChar char="•"/>
            </a:pPr>
            <a:r>
              <a:rPr lang="en-US" dirty="0"/>
              <a:t>What do you need?</a:t>
            </a:r>
          </a:p>
          <a:p>
            <a:pPr marL="285750" indent="-285750">
              <a:buFont typeface="Arial" panose="020B0604020202020204" pitchFamily="34" charset="0"/>
              <a:buChar char="•"/>
            </a:pPr>
            <a:r>
              <a:rPr lang="en-US" dirty="0"/>
              <a:t>What do you hope to accomplish with your 3D printers?</a:t>
            </a:r>
          </a:p>
          <a:p>
            <a:pPr marL="285750" indent="-285750">
              <a:buFont typeface="Arial" panose="020B0604020202020204" pitchFamily="34" charset="0"/>
              <a:buChar char="•"/>
            </a:pPr>
            <a:r>
              <a:rPr lang="en-US" dirty="0"/>
              <a:t>What kind of lab/workspace are you trying to create?</a:t>
            </a:r>
          </a:p>
        </p:txBody>
      </p:sp>
      <p:sp>
        <p:nvSpPr>
          <p:cNvPr id="4" name="TextBox 3"/>
          <p:cNvSpPr txBox="1"/>
          <p:nvPr/>
        </p:nvSpPr>
        <p:spPr>
          <a:xfrm>
            <a:off x="25400" y="6475753"/>
            <a:ext cx="609600" cy="369332"/>
          </a:xfrm>
          <a:prstGeom prst="rect">
            <a:avLst/>
          </a:prstGeom>
          <a:noFill/>
        </p:spPr>
        <p:txBody>
          <a:bodyPr wrap="square" rtlCol="0">
            <a:spAutoFit/>
          </a:bodyPr>
          <a:lstStyle/>
          <a:p>
            <a:r>
              <a:rPr lang="en-US" dirty="0"/>
              <a:t>AF</a:t>
            </a:r>
          </a:p>
        </p:txBody>
      </p:sp>
    </p:spTree>
    <p:extLst>
      <p:ext uri="{BB962C8B-B14F-4D97-AF65-F5344CB8AC3E}">
        <p14:creationId xmlns:p14="http://schemas.microsoft.com/office/powerpoint/2010/main" val="77407173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Custom 2">
      <a:dk1>
        <a:sysClr val="windowText" lastClr="000000"/>
      </a:dk1>
      <a:lt1>
        <a:srgbClr val="FFFFFF"/>
      </a:lt1>
      <a:dk2>
        <a:srgbClr val="363D46"/>
      </a:dk2>
      <a:lt2>
        <a:srgbClr val="FFFFFF"/>
      </a:lt2>
      <a:accent1>
        <a:srgbClr val="FFFFFF"/>
      </a:accent1>
      <a:accent2>
        <a:srgbClr val="FFFFFF"/>
      </a:accent2>
      <a:accent3>
        <a:srgbClr val="DCD084"/>
      </a:accent3>
      <a:accent4>
        <a:srgbClr val="E7BF5F"/>
      </a:accent4>
      <a:accent5>
        <a:srgbClr val="E9A039"/>
      </a:accent5>
      <a:accent6>
        <a:srgbClr val="CF7133"/>
      </a:accent6>
      <a:hlink>
        <a:srgbClr val="F28943"/>
      </a:hlink>
      <a:folHlink>
        <a:srgbClr val="F1B76C"/>
      </a:folHlink>
    </a:clrScheme>
    <a:fontScheme name="Custom 1">
      <a:majorFont>
        <a:latin typeface="Arial"/>
        <a:ea typeface=""/>
        <a:cs typeface=""/>
      </a:majorFont>
      <a:minorFont>
        <a:latin typeface="Arial"/>
        <a:ea typeface=""/>
        <a:cs typeface=""/>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TotalTime>
  <Words>1390</Words>
  <Application>Microsoft Office PowerPoint</Application>
  <PresentationFormat>Widescreen</PresentationFormat>
  <Paragraphs>289</Paragraphs>
  <Slides>37</Slides>
  <Notes>34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37</vt:i4>
      </vt:variant>
    </vt:vector>
  </HeadingPairs>
  <TitlesOfParts>
    <vt:vector size="44" baseType="lpstr">
      <vt:lpstr>Arial</vt:lpstr>
      <vt:lpstr>Calibri</vt:lpstr>
      <vt:lpstr>Century Gothic</vt:lpstr>
      <vt:lpstr>Courier New</vt:lpstr>
      <vt:lpstr>Helvetica Neue</vt:lpstr>
      <vt:lpstr>Times New Roman</vt:lpstr>
      <vt:lpstr>Mesh</vt:lpstr>
      <vt:lpstr>3D Printing Support</vt:lpstr>
      <vt:lpstr>3D printing lab examples: College of business</vt:lpstr>
      <vt:lpstr>3D Printing lab examples: college of education</vt:lpstr>
      <vt:lpstr>Mission for 3d printing program aligns with mission of college supporting it, affects all decisions that follow</vt:lpstr>
      <vt:lpstr>Simple explanation of 3d printer</vt:lpstr>
      <vt:lpstr>But all colleges support some common elements</vt:lpstr>
      <vt:lpstr>MAKING PURCHASE DECISIONS</vt:lpstr>
      <vt:lpstr>PURCHASING decisions</vt:lpstr>
      <vt:lpstr>Purchasing Decisions</vt:lpstr>
      <vt:lpstr>Purchasing Decisions: What do you need?</vt:lpstr>
      <vt:lpstr>Purchasing Decisions: What do you hope the printer will do?</vt:lpstr>
      <vt:lpstr>Purchasing Decisions: What Kind of Space do you want to create?</vt:lpstr>
      <vt:lpstr>Hardware and Software</vt:lpstr>
      <vt:lpstr>Hardware</vt:lpstr>
      <vt:lpstr>Hardware – Advantages and disadvantages</vt:lpstr>
      <vt:lpstr>Software </vt:lpstr>
      <vt:lpstr>Software - Types</vt:lpstr>
      <vt:lpstr>SETTING ASIDE SUPPORT TIME</vt:lpstr>
      <vt:lpstr>Setting Aside Support time</vt:lpstr>
      <vt:lpstr>OPERATIONAL DECISIONS </vt:lpstr>
      <vt:lpstr>Materials</vt:lpstr>
      <vt:lpstr>Tools and  materials</vt:lpstr>
      <vt:lpstr>Division of  tool  availability</vt:lpstr>
      <vt:lpstr>First aid  and  safety equipment</vt:lpstr>
      <vt:lpstr>Safety training</vt:lpstr>
      <vt:lpstr>Routine servicing</vt:lpstr>
      <vt:lpstr>workflow</vt:lpstr>
      <vt:lpstr>Lab access</vt:lpstr>
      <vt:lpstr>Student  expectations</vt:lpstr>
      <vt:lpstr>Collecting, providing, and training a body of knowledge for support personnel and users</vt:lpstr>
      <vt:lpstr>COMMUNICATING WITH users and  OTHER SUPPORT UNITS</vt:lpstr>
      <vt:lpstr>Support blog</vt:lpstr>
      <vt:lpstr>Cherwell &amp; Reggienet</vt:lpstr>
      <vt:lpstr>Slack:  isu3dprinting</vt:lpstr>
      <vt:lpstr>Facebook  Group</vt:lpstr>
      <vt:lpstr>Support objects</vt:lpstr>
      <vt:lpstr>CONCLUSION + Q&amp;A</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3D Printing Support</dc:title>
  <dc:creator>Birckelbaw, Carla</dc:creator>
  <cp:lastModifiedBy>Birckelbaw, Carla</cp:lastModifiedBy>
  <cp:revision>38</cp:revision>
  <dcterms:modified xsi:type="dcterms:W3CDTF">2016-08-04T15:02:40Z</dcterms:modified>
</cp:coreProperties>
</file>