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4" r:id="rId15"/>
    <p:sldId id="273" r:id="rId16"/>
    <p:sldId id="275" r:id="rId17"/>
    <p:sldId id="276" r:id="rId18"/>
    <p:sldId id="277" r:id="rId19"/>
    <p:sldId id="270" r:id="rId20"/>
    <p:sldId id="271" r:id="rId21"/>
    <p:sldId id="272" r:id="rId22"/>
    <p:sldId id="259" r:id="rId23"/>
  </p:sldIdLst>
  <p:sldSz cx="13716000" cy="7716838"/>
  <p:notesSz cx="6858000" cy="9144000"/>
  <p:defaultTextStyle>
    <a:defPPr>
      <a:defRPr lang="en-US"/>
    </a:defPPr>
    <a:lvl1pPr marL="0" algn="l" defTabSz="612328" rtl="0" eaLnBrk="1" latinLnBrk="0" hangingPunct="1">
      <a:defRPr sz="2400" kern="1200">
        <a:solidFill>
          <a:schemeClr val="tx1"/>
        </a:solidFill>
        <a:latin typeface="+mn-lt"/>
        <a:ea typeface="+mn-ea"/>
        <a:cs typeface="+mn-cs"/>
      </a:defRPr>
    </a:lvl1pPr>
    <a:lvl2pPr marL="612328" algn="l" defTabSz="612328" rtl="0" eaLnBrk="1" latinLnBrk="0" hangingPunct="1">
      <a:defRPr sz="2400" kern="1200">
        <a:solidFill>
          <a:schemeClr val="tx1"/>
        </a:solidFill>
        <a:latin typeface="+mn-lt"/>
        <a:ea typeface="+mn-ea"/>
        <a:cs typeface="+mn-cs"/>
      </a:defRPr>
    </a:lvl2pPr>
    <a:lvl3pPr marL="1224656" algn="l" defTabSz="612328" rtl="0" eaLnBrk="1" latinLnBrk="0" hangingPunct="1">
      <a:defRPr sz="2400" kern="1200">
        <a:solidFill>
          <a:schemeClr val="tx1"/>
        </a:solidFill>
        <a:latin typeface="+mn-lt"/>
        <a:ea typeface="+mn-ea"/>
        <a:cs typeface="+mn-cs"/>
      </a:defRPr>
    </a:lvl3pPr>
    <a:lvl4pPr marL="1836984" algn="l" defTabSz="612328" rtl="0" eaLnBrk="1" latinLnBrk="0" hangingPunct="1">
      <a:defRPr sz="2400" kern="1200">
        <a:solidFill>
          <a:schemeClr val="tx1"/>
        </a:solidFill>
        <a:latin typeface="+mn-lt"/>
        <a:ea typeface="+mn-ea"/>
        <a:cs typeface="+mn-cs"/>
      </a:defRPr>
    </a:lvl4pPr>
    <a:lvl5pPr marL="2449312" algn="l" defTabSz="612328" rtl="0" eaLnBrk="1" latinLnBrk="0" hangingPunct="1">
      <a:defRPr sz="2400" kern="1200">
        <a:solidFill>
          <a:schemeClr val="tx1"/>
        </a:solidFill>
        <a:latin typeface="+mn-lt"/>
        <a:ea typeface="+mn-ea"/>
        <a:cs typeface="+mn-cs"/>
      </a:defRPr>
    </a:lvl5pPr>
    <a:lvl6pPr marL="3061640" algn="l" defTabSz="612328" rtl="0" eaLnBrk="1" latinLnBrk="0" hangingPunct="1">
      <a:defRPr sz="2400" kern="1200">
        <a:solidFill>
          <a:schemeClr val="tx1"/>
        </a:solidFill>
        <a:latin typeface="+mn-lt"/>
        <a:ea typeface="+mn-ea"/>
        <a:cs typeface="+mn-cs"/>
      </a:defRPr>
    </a:lvl6pPr>
    <a:lvl7pPr marL="3673968" algn="l" defTabSz="612328" rtl="0" eaLnBrk="1" latinLnBrk="0" hangingPunct="1">
      <a:defRPr sz="2400" kern="1200">
        <a:solidFill>
          <a:schemeClr val="tx1"/>
        </a:solidFill>
        <a:latin typeface="+mn-lt"/>
        <a:ea typeface="+mn-ea"/>
        <a:cs typeface="+mn-cs"/>
      </a:defRPr>
    </a:lvl7pPr>
    <a:lvl8pPr marL="4286296" algn="l" defTabSz="612328" rtl="0" eaLnBrk="1" latinLnBrk="0" hangingPunct="1">
      <a:defRPr sz="2400" kern="1200">
        <a:solidFill>
          <a:schemeClr val="tx1"/>
        </a:solidFill>
        <a:latin typeface="+mn-lt"/>
        <a:ea typeface="+mn-ea"/>
        <a:cs typeface="+mn-cs"/>
      </a:defRPr>
    </a:lvl8pPr>
    <a:lvl9pPr marL="4898624" algn="l" defTabSz="612328"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31">
          <p15:clr>
            <a:srgbClr val="A4A3A4"/>
          </p15:clr>
        </p15:guide>
        <p15:guide id="2" pos="43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8" d="100"/>
          <a:sy n="98" d="100"/>
        </p:scale>
        <p:origin x="564" y="90"/>
      </p:cViewPr>
      <p:guideLst>
        <p:guide orient="horz" pos="2431"/>
        <p:guide pos="43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2397222"/>
            <a:ext cx="11658600" cy="1654119"/>
          </a:xfrm>
        </p:spPr>
        <p:txBody>
          <a:bodyPr/>
          <a:lstStyle/>
          <a:p>
            <a:r>
              <a:rPr lang="en-US" smtClean="0"/>
              <a:t>Click to edit Master title style</a:t>
            </a:r>
            <a:endParaRPr lang="en-US"/>
          </a:p>
        </p:txBody>
      </p:sp>
      <p:sp>
        <p:nvSpPr>
          <p:cNvPr id="3" name="Subtitle 2"/>
          <p:cNvSpPr>
            <a:spLocks noGrp="1"/>
          </p:cNvSpPr>
          <p:nvPr>
            <p:ph type="subTitle" idx="1"/>
          </p:nvPr>
        </p:nvSpPr>
        <p:spPr>
          <a:xfrm>
            <a:off x="2057400" y="4372875"/>
            <a:ext cx="9601200" cy="1972081"/>
          </a:xfrm>
        </p:spPr>
        <p:txBody>
          <a:bodyPr/>
          <a:lstStyle>
            <a:lvl1pPr marL="0" indent="0" algn="ctr">
              <a:buNone/>
              <a:defRPr>
                <a:solidFill>
                  <a:schemeClr val="tx1">
                    <a:tint val="75000"/>
                  </a:schemeClr>
                </a:solidFill>
              </a:defRPr>
            </a:lvl1pPr>
            <a:lvl2pPr marL="612328" indent="0" algn="ctr">
              <a:buNone/>
              <a:defRPr>
                <a:solidFill>
                  <a:schemeClr val="tx1">
                    <a:tint val="75000"/>
                  </a:schemeClr>
                </a:solidFill>
              </a:defRPr>
            </a:lvl2pPr>
            <a:lvl3pPr marL="1224656" indent="0" algn="ctr">
              <a:buNone/>
              <a:defRPr>
                <a:solidFill>
                  <a:schemeClr val="tx1">
                    <a:tint val="75000"/>
                  </a:schemeClr>
                </a:solidFill>
              </a:defRPr>
            </a:lvl3pPr>
            <a:lvl4pPr marL="1836984" indent="0" algn="ctr">
              <a:buNone/>
              <a:defRPr>
                <a:solidFill>
                  <a:schemeClr val="tx1">
                    <a:tint val="75000"/>
                  </a:schemeClr>
                </a:solidFill>
              </a:defRPr>
            </a:lvl4pPr>
            <a:lvl5pPr marL="2449312" indent="0" algn="ctr">
              <a:buNone/>
              <a:defRPr>
                <a:solidFill>
                  <a:schemeClr val="tx1">
                    <a:tint val="75000"/>
                  </a:schemeClr>
                </a:solidFill>
              </a:defRPr>
            </a:lvl5pPr>
            <a:lvl6pPr marL="3061640" indent="0" algn="ctr">
              <a:buNone/>
              <a:defRPr>
                <a:solidFill>
                  <a:schemeClr val="tx1">
                    <a:tint val="75000"/>
                  </a:schemeClr>
                </a:solidFill>
              </a:defRPr>
            </a:lvl6pPr>
            <a:lvl7pPr marL="3673968" indent="0" algn="ctr">
              <a:buNone/>
              <a:defRPr>
                <a:solidFill>
                  <a:schemeClr val="tx1">
                    <a:tint val="75000"/>
                  </a:schemeClr>
                </a:solidFill>
              </a:defRPr>
            </a:lvl7pPr>
            <a:lvl8pPr marL="4286296" indent="0" algn="ctr">
              <a:buNone/>
              <a:defRPr>
                <a:solidFill>
                  <a:schemeClr val="tx1">
                    <a:tint val="75000"/>
                  </a:schemeClr>
                </a:solidFill>
              </a:defRPr>
            </a:lvl8pPr>
            <a:lvl9pPr marL="489862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66CC5A-AE4B-5042-8495-B5715C059A52}" type="datetimeFigureOut">
              <a:rPr lang="en-US" smtClean="0"/>
              <a:t>8/3/2016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C1EE2-62C9-7045-B0E4-BBBAAA0B13FB}" type="slidenum">
              <a:rPr lang="en-US" smtClean="0"/>
              <a:t>‹#›</a:t>
            </a:fld>
            <a:endParaRPr lang="en-US"/>
          </a:p>
        </p:txBody>
      </p:sp>
    </p:spTree>
    <p:extLst>
      <p:ext uri="{BB962C8B-B14F-4D97-AF65-F5344CB8AC3E}">
        <p14:creationId xmlns:p14="http://schemas.microsoft.com/office/powerpoint/2010/main" val="3588252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66CC5A-AE4B-5042-8495-B5715C059A52}" type="datetimeFigureOut">
              <a:rPr lang="en-US" smtClean="0"/>
              <a:t>8/3/2016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C1EE2-62C9-7045-B0E4-BBBAAA0B13FB}" type="slidenum">
              <a:rPr lang="en-US" smtClean="0"/>
              <a:t>‹#›</a:t>
            </a:fld>
            <a:endParaRPr lang="en-US"/>
          </a:p>
        </p:txBody>
      </p:sp>
    </p:spTree>
    <p:extLst>
      <p:ext uri="{BB962C8B-B14F-4D97-AF65-F5344CB8AC3E}">
        <p14:creationId xmlns:p14="http://schemas.microsoft.com/office/powerpoint/2010/main" val="145009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916150" y="348330"/>
            <a:ext cx="4629150" cy="740780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28700" y="348330"/>
            <a:ext cx="13658850" cy="74078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66CC5A-AE4B-5042-8495-B5715C059A52}" type="datetimeFigureOut">
              <a:rPr lang="en-US" smtClean="0"/>
              <a:t>8/3/2016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C1EE2-62C9-7045-B0E4-BBBAAA0B13FB}" type="slidenum">
              <a:rPr lang="en-US" smtClean="0"/>
              <a:t>‹#›</a:t>
            </a:fld>
            <a:endParaRPr lang="en-US"/>
          </a:p>
        </p:txBody>
      </p:sp>
    </p:spTree>
    <p:extLst>
      <p:ext uri="{BB962C8B-B14F-4D97-AF65-F5344CB8AC3E}">
        <p14:creationId xmlns:p14="http://schemas.microsoft.com/office/powerpoint/2010/main" val="1587292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66CC5A-AE4B-5042-8495-B5715C059A52}" type="datetimeFigureOut">
              <a:rPr lang="en-US" smtClean="0"/>
              <a:t>8/3/2016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C1EE2-62C9-7045-B0E4-BBBAAA0B13FB}" type="slidenum">
              <a:rPr lang="en-US" smtClean="0"/>
              <a:t>‹#›</a:t>
            </a:fld>
            <a:endParaRPr lang="en-US"/>
          </a:p>
        </p:txBody>
      </p:sp>
    </p:spTree>
    <p:extLst>
      <p:ext uri="{BB962C8B-B14F-4D97-AF65-F5344CB8AC3E}">
        <p14:creationId xmlns:p14="http://schemas.microsoft.com/office/powerpoint/2010/main" val="330406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83470" y="4958783"/>
            <a:ext cx="11658600" cy="1532650"/>
          </a:xfrm>
        </p:spPr>
        <p:txBody>
          <a:bodyPr anchor="t"/>
          <a:lstStyle>
            <a:lvl1pPr algn="l">
              <a:defRPr sz="5400" b="1" cap="all"/>
            </a:lvl1pPr>
          </a:lstStyle>
          <a:p>
            <a:r>
              <a:rPr lang="en-US" smtClean="0"/>
              <a:t>Click to edit Master title style</a:t>
            </a:r>
            <a:endParaRPr lang="en-US"/>
          </a:p>
        </p:txBody>
      </p:sp>
      <p:sp>
        <p:nvSpPr>
          <p:cNvPr id="3" name="Text Placeholder 2"/>
          <p:cNvSpPr>
            <a:spLocks noGrp="1"/>
          </p:cNvSpPr>
          <p:nvPr>
            <p:ph type="body" idx="1"/>
          </p:nvPr>
        </p:nvSpPr>
        <p:spPr>
          <a:xfrm>
            <a:off x="1083470" y="3270726"/>
            <a:ext cx="11658600" cy="1688058"/>
          </a:xfrm>
        </p:spPr>
        <p:txBody>
          <a:bodyPr anchor="b"/>
          <a:lstStyle>
            <a:lvl1pPr marL="0" indent="0">
              <a:buNone/>
              <a:defRPr sz="2700">
                <a:solidFill>
                  <a:schemeClr val="tx1">
                    <a:tint val="75000"/>
                  </a:schemeClr>
                </a:solidFill>
              </a:defRPr>
            </a:lvl1pPr>
            <a:lvl2pPr marL="612328" indent="0">
              <a:buNone/>
              <a:defRPr sz="2400">
                <a:solidFill>
                  <a:schemeClr val="tx1">
                    <a:tint val="75000"/>
                  </a:schemeClr>
                </a:solidFill>
              </a:defRPr>
            </a:lvl2pPr>
            <a:lvl3pPr marL="1224656" indent="0">
              <a:buNone/>
              <a:defRPr sz="2100">
                <a:solidFill>
                  <a:schemeClr val="tx1">
                    <a:tint val="75000"/>
                  </a:schemeClr>
                </a:solidFill>
              </a:defRPr>
            </a:lvl3pPr>
            <a:lvl4pPr marL="1836984" indent="0">
              <a:buNone/>
              <a:defRPr sz="1900">
                <a:solidFill>
                  <a:schemeClr val="tx1">
                    <a:tint val="75000"/>
                  </a:schemeClr>
                </a:solidFill>
              </a:defRPr>
            </a:lvl4pPr>
            <a:lvl5pPr marL="2449312" indent="0">
              <a:buNone/>
              <a:defRPr sz="1900">
                <a:solidFill>
                  <a:schemeClr val="tx1">
                    <a:tint val="75000"/>
                  </a:schemeClr>
                </a:solidFill>
              </a:defRPr>
            </a:lvl5pPr>
            <a:lvl6pPr marL="3061640" indent="0">
              <a:buNone/>
              <a:defRPr sz="1900">
                <a:solidFill>
                  <a:schemeClr val="tx1">
                    <a:tint val="75000"/>
                  </a:schemeClr>
                </a:solidFill>
              </a:defRPr>
            </a:lvl6pPr>
            <a:lvl7pPr marL="3673968" indent="0">
              <a:buNone/>
              <a:defRPr sz="1900">
                <a:solidFill>
                  <a:schemeClr val="tx1">
                    <a:tint val="75000"/>
                  </a:schemeClr>
                </a:solidFill>
              </a:defRPr>
            </a:lvl7pPr>
            <a:lvl8pPr marL="4286296" indent="0">
              <a:buNone/>
              <a:defRPr sz="1900">
                <a:solidFill>
                  <a:schemeClr val="tx1">
                    <a:tint val="75000"/>
                  </a:schemeClr>
                </a:solidFill>
              </a:defRPr>
            </a:lvl8pPr>
            <a:lvl9pPr marL="4898624"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66CC5A-AE4B-5042-8495-B5715C059A52}" type="datetimeFigureOut">
              <a:rPr lang="en-US" smtClean="0"/>
              <a:t>8/3/2016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C1EE2-62C9-7045-B0E4-BBBAAA0B13FB}" type="slidenum">
              <a:rPr lang="en-US" smtClean="0"/>
              <a:t>‹#›</a:t>
            </a:fld>
            <a:endParaRPr lang="en-US"/>
          </a:p>
        </p:txBody>
      </p:sp>
    </p:spTree>
    <p:extLst>
      <p:ext uri="{BB962C8B-B14F-4D97-AF65-F5344CB8AC3E}">
        <p14:creationId xmlns:p14="http://schemas.microsoft.com/office/powerpoint/2010/main" val="2202699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28700" y="2025670"/>
            <a:ext cx="9144000" cy="5730467"/>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401300" y="2025670"/>
            <a:ext cx="9144000" cy="5730467"/>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66CC5A-AE4B-5042-8495-B5715C059A52}" type="datetimeFigureOut">
              <a:rPr lang="en-US" smtClean="0"/>
              <a:t>8/3/2016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CC1EE2-62C9-7045-B0E4-BBBAAA0B13FB}" type="slidenum">
              <a:rPr lang="en-US" smtClean="0"/>
              <a:t>‹#›</a:t>
            </a:fld>
            <a:endParaRPr lang="en-US"/>
          </a:p>
        </p:txBody>
      </p:sp>
    </p:spTree>
    <p:extLst>
      <p:ext uri="{BB962C8B-B14F-4D97-AF65-F5344CB8AC3E}">
        <p14:creationId xmlns:p14="http://schemas.microsoft.com/office/powerpoint/2010/main" val="2613465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309031"/>
            <a:ext cx="12344400" cy="128614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727358"/>
            <a:ext cx="6060282" cy="719880"/>
          </a:xfrm>
        </p:spPr>
        <p:txBody>
          <a:bodyPr anchor="b"/>
          <a:lstStyle>
            <a:lvl1pPr marL="0" indent="0">
              <a:buNone/>
              <a:defRPr sz="3200" b="1"/>
            </a:lvl1pPr>
            <a:lvl2pPr marL="612328" indent="0">
              <a:buNone/>
              <a:defRPr sz="2700" b="1"/>
            </a:lvl2pPr>
            <a:lvl3pPr marL="1224656" indent="0">
              <a:buNone/>
              <a:defRPr sz="2400" b="1"/>
            </a:lvl3pPr>
            <a:lvl4pPr marL="1836984" indent="0">
              <a:buNone/>
              <a:defRPr sz="2100" b="1"/>
            </a:lvl4pPr>
            <a:lvl5pPr marL="2449312" indent="0">
              <a:buNone/>
              <a:defRPr sz="2100" b="1"/>
            </a:lvl5pPr>
            <a:lvl6pPr marL="3061640" indent="0">
              <a:buNone/>
              <a:defRPr sz="2100" b="1"/>
            </a:lvl6pPr>
            <a:lvl7pPr marL="3673968" indent="0">
              <a:buNone/>
              <a:defRPr sz="2100" b="1"/>
            </a:lvl7pPr>
            <a:lvl8pPr marL="4286296" indent="0">
              <a:buNone/>
              <a:defRPr sz="2100" b="1"/>
            </a:lvl8pPr>
            <a:lvl9pPr marL="4898624"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85800" y="2447238"/>
            <a:ext cx="6060282" cy="4446114"/>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967538" y="1727358"/>
            <a:ext cx="6062663" cy="719880"/>
          </a:xfrm>
        </p:spPr>
        <p:txBody>
          <a:bodyPr anchor="b"/>
          <a:lstStyle>
            <a:lvl1pPr marL="0" indent="0">
              <a:buNone/>
              <a:defRPr sz="3200" b="1"/>
            </a:lvl1pPr>
            <a:lvl2pPr marL="612328" indent="0">
              <a:buNone/>
              <a:defRPr sz="2700" b="1"/>
            </a:lvl2pPr>
            <a:lvl3pPr marL="1224656" indent="0">
              <a:buNone/>
              <a:defRPr sz="2400" b="1"/>
            </a:lvl3pPr>
            <a:lvl4pPr marL="1836984" indent="0">
              <a:buNone/>
              <a:defRPr sz="2100" b="1"/>
            </a:lvl4pPr>
            <a:lvl5pPr marL="2449312" indent="0">
              <a:buNone/>
              <a:defRPr sz="2100" b="1"/>
            </a:lvl5pPr>
            <a:lvl6pPr marL="3061640" indent="0">
              <a:buNone/>
              <a:defRPr sz="2100" b="1"/>
            </a:lvl6pPr>
            <a:lvl7pPr marL="3673968" indent="0">
              <a:buNone/>
              <a:defRPr sz="2100" b="1"/>
            </a:lvl7pPr>
            <a:lvl8pPr marL="4286296" indent="0">
              <a:buNone/>
              <a:defRPr sz="2100" b="1"/>
            </a:lvl8pPr>
            <a:lvl9pPr marL="4898624"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967538" y="2447238"/>
            <a:ext cx="6062663" cy="4446114"/>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66CC5A-AE4B-5042-8495-B5715C059A52}" type="datetimeFigureOut">
              <a:rPr lang="en-US" smtClean="0"/>
              <a:t>8/3/2016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CC1EE2-62C9-7045-B0E4-BBBAAA0B13FB}" type="slidenum">
              <a:rPr lang="en-US" smtClean="0"/>
              <a:t>‹#›</a:t>
            </a:fld>
            <a:endParaRPr lang="en-US"/>
          </a:p>
        </p:txBody>
      </p:sp>
    </p:spTree>
    <p:extLst>
      <p:ext uri="{BB962C8B-B14F-4D97-AF65-F5344CB8AC3E}">
        <p14:creationId xmlns:p14="http://schemas.microsoft.com/office/powerpoint/2010/main" val="1268588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66CC5A-AE4B-5042-8495-B5715C059A52}" type="datetimeFigureOut">
              <a:rPr lang="en-US" smtClean="0"/>
              <a:t>8/3/2016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CC1EE2-62C9-7045-B0E4-BBBAAA0B13FB}" type="slidenum">
              <a:rPr lang="en-US" smtClean="0"/>
              <a:t>‹#›</a:t>
            </a:fld>
            <a:endParaRPr lang="en-US"/>
          </a:p>
        </p:txBody>
      </p:sp>
    </p:spTree>
    <p:extLst>
      <p:ext uri="{BB962C8B-B14F-4D97-AF65-F5344CB8AC3E}">
        <p14:creationId xmlns:p14="http://schemas.microsoft.com/office/powerpoint/2010/main" val="1230224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66CC5A-AE4B-5042-8495-B5715C059A52}" type="datetimeFigureOut">
              <a:rPr lang="en-US" smtClean="0"/>
              <a:t>8/3/2016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CC1EE2-62C9-7045-B0E4-BBBAAA0B13FB}" type="slidenum">
              <a:rPr lang="en-US" smtClean="0"/>
              <a:t>‹#›</a:t>
            </a:fld>
            <a:endParaRPr lang="en-US"/>
          </a:p>
        </p:txBody>
      </p:sp>
    </p:spTree>
    <p:extLst>
      <p:ext uri="{BB962C8B-B14F-4D97-AF65-F5344CB8AC3E}">
        <p14:creationId xmlns:p14="http://schemas.microsoft.com/office/powerpoint/2010/main" val="667897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307245"/>
            <a:ext cx="4512470" cy="1307575"/>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5362575" y="307245"/>
            <a:ext cx="7667625" cy="6586107"/>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1" y="1614820"/>
            <a:ext cx="4512470" cy="5278532"/>
          </a:xfrm>
        </p:spPr>
        <p:txBody>
          <a:bodyPr/>
          <a:lstStyle>
            <a:lvl1pPr marL="0" indent="0">
              <a:buNone/>
              <a:defRPr sz="1900"/>
            </a:lvl1pPr>
            <a:lvl2pPr marL="612328" indent="0">
              <a:buNone/>
              <a:defRPr sz="1600"/>
            </a:lvl2pPr>
            <a:lvl3pPr marL="1224656" indent="0">
              <a:buNone/>
              <a:defRPr sz="1300"/>
            </a:lvl3pPr>
            <a:lvl4pPr marL="1836984" indent="0">
              <a:buNone/>
              <a:defRPr sz="1200"/>
            </a:lvl4pPr>
            <a:lvl5pPr marL="2449312" indent="0">
              <a:buNone/>
              <a:defRPr sz="1200"/>
            </a:lvl5pPr>
            <a:lvl6pPr marL="3061640" indent="0">
              <a:buNone/>
              <a:defRPr sz="1200"/>
            </a:lvl6pPr>
            <a:lvl7pPr marL="3673968" indent="0">
              <a:buNone/>
              <a:defRPr sz="1200"/>
            </a:lvl7pPr>
            <a:lvl8pPr marL="4286296" indent="0">
              <a:buNone/>
              <a:defRPr sz="1200"/>
            </a:lvl8pPr>
            <a:lvl9pPr marL="4898624"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66CC5A-AE4B-5042-8495-B5715C059A52}" type="datetimeFigureOut">
              <a:rPr lang="en-US" smtClean="0"/>
              <a:t>8/3/2016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CC1EE2-62C9-7045-B0E4-BBBAAA0B13FB}" type="slidenum">
              <a:rPr lang="en-US" smtClean="0"/>
              <a:t>‹#›</a:t>
            </a:fld>
            <a:endParaRPr lang="en-US"/>
          </a:p>
        </p:txBody>
      </p:sp>
    </p:spTree>
    <p:extLst>
      <p:ext uri="{BB962C8B-B14F-4D97-AF65-F5344CB8AC3E}">
        <p14:creationId xmlns:p14="http://schemas.microsoft.com/office/powerpoint/2010/main" val="4254909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8432" y="5401787"/>
            <a:ext cx="8229600" cy="637711"/>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688432" y="689514"/>
            <a:ext cx="8229600" cy="4630103"/>
          </a:xfrm>
        </p:spPr>
        <p:txBody>
          <a:bodyPr/>
          <a:lstStyle>
            <a:lvl1pPr marL="0" indent="0">
              <a:buNone/>
              <a:defRPr sz="4300"/>
            </a:lvl1pPr>
            <a:lvl2pPr marL="612328" indent="0">
              <a:buNone/>
              <a:defRPr sz="3800"/>
            </a:lvl2pPr>
            <a:lvl3pPr marL="1224656" indent="0">
              <a:buNone/>
              <a:defRPr sz="3200"/>
            </a:lvl3pPr>
            <a:lvl4pPr marL="1836984" indent="0">
              <a:buNone/>
              <a:defRPr sz="2700"/>
            </a:lvl4pPr>
            <a:lvl5pPr marL="2449312" indent="0">
              <a:buNone/>
              <a:defRPr sz="2700"/>
            </a:lvl5pPr>
            <a:lvl6pPr marL="3061640" indent="0">
              <a:buNone/>
              <a:defRPr sz="2700"/>
            </a:lvl6pPr>
            <a:lvl7pPr marL="3673968" indent="0">
              <a:buNone/>
              <a:defRPr sz="2700"/>
            </a:lvl7pPr>
            <a:lvl8pPr marL="4286296" indent="0">
              <a:buNone/>
              <a:defRPr sz="2700"/>
            </a:lvl8pPr>
            <a:lvl9pPr marL="4898624" indent="0">
              <a:buNone/>
              <a:defRPr sz="2700"/>
            </a:lvl9pPr>
          </a:lstStyle>
          <a:p>
            <a:endParaRPr lang="en-US"/>
          </a:p>
        </p:txBody>
      </p:sp>
      <p:sp>
        <p:nvSpPr>
          <p:cNvPr id="4" name="Text Placeholder 3"/>
          <p:cNvSpPr>
            <a:spLocks noGrp="1"/>
          </p:cNvSpPr>
          <p:nvPr>
            <p:ph type="body" sz="half" idx="2"/>
          </p:nvPr>
        </p:nvSpPr>
        <p:spPr>
          <a:xfrm>
            <a:off x="2688432" y="6039498"/>
            <a:ext cx="8229600" cy="905656"/>
          </a:xfrm>
        </p:spPr>
        <p:txBody>
          <a:bodyPr/>
          <a:lstStyle>
            <a:lvl1pPr marL="0" indent="0">
              <a:buNone/>
              <a:defRPr sz="1900"/>
            </a:lvl1pPr>
            <a:lvl2pPr marL="612328" indent="0">
              <a:buNone/>
              <a:defRPr sz="1600"/>
            </a:lvl2pPr>
            <a:lvl3pPr marL="1224656" indent="0">
              <a:buNone/>
              <a:defRPr sz="1300"/>
            </a:lvl3pPr>
            <a:lvl4pPr marL="1836984" indent="0">
              <a:buNone/>
              <a:defRPr sz="1200"/>
            </a:lvl4pPr>
            <a:lvl5pPr marL="2449312" indent="0">
              <a:buNone/>
              <a:defRPr sz="1200"/>
            </a:lvl5pPr>
            <a:lvl6pPr marL="3061640" indent="0">
              <a:buNone/>
              <a:defRPr sz="1200"/>
            </a:lvl6pPr>
            <a:lvl7pPr marL="3673968" indent="0">
              <a:buNone/>
              <a:defRPr sz="1200"/>
            </a:lvl7pPr>
            <a:lvl8pPr marL="4286296" indent="0">
              <a:buNone/>
              <a:defRPr sz="1200"/>
            </a:lvl8pPr>
            <a:lvl9pPr marL="4898624"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66CC5A-AE4B-5042-8495-B5715C059A52}" type="datetimeFigureOut">
              <a:rPr lang="en-US" smtClean="0"/>
              <a:t>8/3/2016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CC1EE2-62C9-7045-B0E4-BBBAAA0B13FB}" type="slidenum">
              <a:rPr lang="en-US" smtClean="0"/>
              <a:t>‹#›</a:t>
            </a:fld>
            <a:endParaRPr lang="en-US"/>
          </a:p>
        </p:txBody>
      </p:sp>
    </p:spTree>
    <p:extLst>
      <p:ext uri="{BB962C8B-B14F-4D97-AF65-F5344CB8AC3E}">
        <p14:creationId xmlns:p14="http://schemas.microsoft.com/office/powerpoint/2010/main" val="760771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09031"/>
            <a:ext cx="12344400" cy="1286140"/>
          </a:xfrm>
          <a:prstGeom prst="rect">
            <a:avLst/>
          </a:prstGeom>
        </p:spPr>
        <p:txBody>
          <a:bodyPr vert="horz" lIns="122466" tIns="61233" rIns="122466" bIns="6123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85800" y="1800596"/>
            <a:ext cx="12344400" cy="5092756"/>
          </a:xfrm>
          <a:prstGeom prst="rect">
            <a:avLst/>
          </a:prstGeom>
        </p:spPr>
        <p:txBody>
          <a:bodyPr vert="horz" lIns="122466" tIns="61233" rIns="122466" bIns="6123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85800" y="7152366"/>
            <a:ext cx="3200400" cy="410850"/>
          </a:xfrm>
          <a:prstGeom prst="rect">
            <a:avLst/>
          </a:prstGeom>
        </p:spPr>
        <p:txBody>
          <a:bodyPr vert="horz" lIns="122466" tIns="61233" rIns="122466" bIns="61233" rtlCol="0" anchor="ctr"/>
          <a:lstStyle>
            <a:lvl1pPr algn="l">
              <a:defRPr sz="1600">
                <a:solidFill>
                  <a:schemeClr val="tx1">
                    <a:tint val="75000"/>
                  </a:schemeClr>
                </a:solidFill>
              </a:defRPr>
            </a:lvl1pPr>
          </a:lstStyle>
          <a:p>
            <a:fld id="{5766CC5A-AE4B-5042-8495-B5715C059A52}" type="datetimeFigureOut">
              <a:rPr lang="en-US" smtClean="0"/>
              <a:t>8/3/2016</a:t>
            </a:fld>
            <a:endParaRPr lang="en-US"/>
          </a:p>
        </p:txBody>
      </p:sp>
      <p:sp>
        <p:nvSpPr>
          <p:cNvPr id="5" name="Footer Placeholder 4"/>
          <p:cNvSpPr>
            <a:spLocks noGrp="1"/>
          </p:cNvSpPr>
          <p:nvPr>
            <p:ph type="ftr" sz="quarter" idx="3"/>
          </p:nvPr>
        </p:nvSpPr>
        <p:spPr>
          <a:xfrm>
            <a:off x="4686300" y="7152366"/>
            <a:ext cx="4343400" cy="410850"/>
          </a:xfrm>
          <a:prstGeom prst="rect">
            <a:avLst/>
          </a:prstGeom>
        </p:spPr>
        <p:txBody>
          <a:bodyPr vert="horz" lIns="122466" tIns="61233" rIns="122466" bIns="61233"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829800" y="7152366"/>
            <a:ext cx="3200400" cy="410850"/>
          </a:xfrm>
          <a:prstGeom prst="rect">
            <a:avLst/>
          </a:prstGeom>
        </p:spPr>
        <p:txBody>
          <a:bodyPr vert="horz" lIns="122466" tIns="61233" rIns="122466" bIns="61233" rtlCol="0" anchor="ctr"/>
          <a:lstStyle>
            <a:lvl1pPr algn="r">
              <a:defRPr sz="1600">
                <a:solidFill>
                  <a:schemeClr val="tx1">
                    <a:tint val="75000"/>
                  </a:schemeClr>
                </a:solidFill>
              </a:defRPr>
            </a:lvl1pPr>
          </a:lstStyle>
          <a:p>
            <a:fld id="{CACC1EE2-62C9-7045-B0E4-BBBAAA0B13FB}" type="slidenum">
              <a:rPr lang="en-US" smtClean="0"/>
              <a:t>‹#›</a:t>
            </a:fld>
            <a:endParaRPr lang="en-US"/>
          </a:p>
        </p:txBody>
      </p:sp>
    </p:spTree>
    <p:extLst>
      <p:ext uri="{BB962C8B-B14F-4D97-AF65-F5344CB8AC3E}">
        <p14:creationId xmlns:p14="http://schemas.microsoft.com/office/powerpoint/2010/main" val="3854767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12328" rtl="0" eaLnBrk="1" latinLnBrk="0" hangingPunct="1">
        <a:spcBef>
          <a:spcPct val="0"/>
        </a:spcBef>
        <a:buNone/>
        <a:defRPr sz="5900" kern="1200">
          <a:solidFill>
            <a:schemeClr val="tx1"/>
          </a:solidFill>
          <a:latin typeface="+mj-lt"/>
          <a:ea typeface="+mj-ea"/>
          <a:cs typeface="+mj-cs"/>
        </a:defRPr>
      </a:lvl1pPr>
    </p:titleStyle>
    <p:bodyStyle>
      <a:lvl1pPr marL="459246" indent="-459246" algn="l" defTabSz="612328" rtl="0" eaLnBrk="1" latinLnBrk="0" hangingPunct="1">
        <a:spcBef>
          <a:spcPct val="20000"/>
        </a:spcBef>
        <a:buFont typeface="Arial"/>
        <a:buChar char="•"/>
        <a:defRPr sz="4300" kern="1200">
          <a:solidFill>
            <a:schemeClr val="tx1"/>
          </a:solidFill>
          <a:latin typeface="+mn-lt"/>
          <a:ea typeface="+mn-ea"/>
          <a:cs typeface="+mn-cs"/>
        </a:defRPr>
      </a:lvl1pPr>
      <a:lvl2pPr marL="995033" indent="-382705" algn="l" defTabSz="612328" rtl="0" eaLnBrk="1" latinLnBrk="0" hangingPunct="1">
        <a:spcBef>
          <a:spcPct val="20000"/>
        </a:spcBef>
        <a:buFont typeface="Arial"/>
        <a:buChar char="–"/>
        <a:defRPr sz="3800" kern="1200">
          <a:solidFill>
            <a:schemeClr val="tx1"/>
          </a:solidFill>
          <a:latin typeface="+mn-lt"/>
          <a:ea typeface="+mn-ea"/>
          <a:cs typeface="+mn-cs"/>
        </a:defRPr>
      </a:lvl2pPr>
      <a:lvl3pPr marL="1530820" indent="-306164" algn="l" defTabSz="612328" rtl="0" eaLnBrk="1" latinLnBrk="0" hangingPunct="1">
        <a:spcBef>
          <a:spcPct val="20000"/>
        </a:spcBef>
        <a:buFont typeface="Arial"/>
        <a:buChar char="•"/>
        <a:defRPr sz="3200" kern="1200">
          <a:solidFill>
            <a:schemeClr val="tx1"/>
          </a:solidFill>
          <a:latin typeface="+mn-lt"/>
          <a:ea typeface="+mn-ea"/>
          <a:cs typeface="+mn-cs"/>
        </a:defRPr>
      </a:lvl3pPr>
      <a:lvl4pPr marL="2143148" indent="-306164" algn="l" defTabSz="612328" rtl="0" eaLnBrk="1" latinLnBrk="0" hangingPunct="1">
        <a:spcBef>
          <a:spcPct val="20000"/>
        </a:spcBef>
        <a:buFont typeface="Arial"/>
        <a:buChar char="–"/>
        <a:defRPr sz="2700" kern="1200">
          <a:solidFill>
            <a:schemeClr val="tx1"/>
          </a:solidFill>
          <a:latin typeface="+mn-lt"/>
          <a:ea typeface="+mn-ea"/>
          <a:cs typeface="+mn-cs"/>
        </a:defRPr>
      </a:lvl4pPr>
      <a:lvl5pPr marL="2755476" indent="-306164" algn="l" defTabSz="612328" rtl="0" eaLnBrk="1" latinLnBrk="0" hangingPunct="1">
        <a:spcBef>
          <a:spcPct val="20000"/>
        </a:spcBef>
        <a:buFont typeface="Arial"/>
        <a:buChar char="»"/>
        <a:defRPr sz="2700" kern="1200">
          <a:solidFill>
            <a:schemeClr val="tx1"/>
          </a:solidFill>
          <a:latin typeface="+mn-lt"/>
          <a:ea typeface="+mn-ea"/>
          <a:cs typeface="+mn-cs"/>
        </a:defRPr>
      </a:lvl5pPr>
      <a:lvl6pPr marL="3367804" indent="-306164" algn="l" defTabSz="612328" rtl="0" eaLnBrk="1" latinLnBrk="0" hangingPunct="1">
        <a:spcBef>
          <a:spcPct val="20000"/>
        </a:spcBef>
        <a:buFont typeface="Arial"/>
        <a:buChar char="•"/>
        <a:defRPr sz="2700" kern="1200">
          <a:solidFill>
            <a:schemeClr val="tx1"/>
          </a:solidFill>
          <a:latin typeface="+mn-lt"/>
          <a:ea typeface="+mn-ea"/>
          <a:cs typeface="+mn-cs"/>
        </a:defRPr>
      </a:lvl6pPr>
      <a:lvl7pPr marL="3980132" indent="-306164" algn="l" defTabSz="612328" rtl="0" eaLnBrk="1" latinLnBrk="0" hangingPunct="1">
        <a:spcBef>
          <a:spcPct val="20000"/>
        </a:spcBef>
        <a:buFont typeface="Arial"/>
        <a:buChar char="•"/>
        <a:defRPr sz="2700" kern="1200">
          <a:solidFill>
            <a:schemeClr val="tx1"/>
          </a:solidFill>
          <a:latin typeface="+mn-lt"/>
          <a:ea typeface="+mn-ea"/>
          <a:cs typeface="+mn-cs"/>
        </a:defRPr>
      </a:lvl7pPr>
      <a:lvl8pPr marL="4592460" indent="-306164" algn="l" defTabSz="612328" rtl="0" eaLnBrk="1" latinLnBrk="0" hangingPunct="1">
        <a:spcBef>
          <a:spcPct val="20000"/>
        </a:spcBef>
        <a:buFont typeface="Arial"/>
        <a:buChar char="•"/>
        <a:defRPr sz="2700" kern="1200">
          <a:solidFill>
            <a:schemeClr val="tx1"/>
          </a:solidFill>
          <a:latin typeface="+mn-lt"/>
          <a:ea typeface="+mn-ea"/>
          <a:cs typeface="+mn-cs"/>
        </a:defRPr>
      </a:lvl8pPr>
      <a:lvl9pPr marL="5204788" indent="-306164" algn="l" defTabSz="612328"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12328" rtl="0" eaLnBrk="1" latinLnBrk="0" hangingPunct="1">
        <a:defRPr sz="2400" kern="1200">
          <a:solidFill>
            <a:schemeClr val="tx1"/>
          </a:solidFill>
          <a:latin typeface="+mn-lt"/>
          <a:ea typeface="+mn-ea"/>
          <a:cs typeface="+mn-cs"/>
        </a:defRPr>
      </a:lvl1pPr>
      <a:lvl2pPr marL="612328" algn="l" defTabSz="612328" rtl="0" eaLnBrk="1" latinLnBrk="0" hangingPunct="1">
        <a:defRPr sz="2400" kern="1200">
          <a:solidFill>
            <a:schemeClr val="tx1"/>
          </a:solidFill>
          <a:latin typeface="+mn-lt"/>
          <a:ea typeface="+mn-ea"/>
          <a:cs typeface="+mn-cs"/>
        </a:defRPr>
      </a:lvl2pPr>
      <a:lvl3pPr marL="1224656" algn="l" defTabSz="612328" rtl="0" eaLnBrk="1" latinLnBrk="0" hangingPunct="1">
        <a:defRPr sz="2400" kern="1200">
          <a:solidFill>
            <a:schemeClr val="tx1"/>
          </a:solidFill>
          <a:latin typeface="+mn-lt"/>
          <a:ea typeface="+mn-ea"/>
          <a:cs typeface="+mn-cs"/>
        </a:defRPr>
      </a:lvl3pPr>
      <a:lvl4pPr marL="1836984" algn="l" defTabSz="612328" rtl="0" eaLnBrk="1" latinLnBrk="0" hangingPunct="1">
        <a:defRPr sz="2400" kern="1200">
          <a:solidFill>
            <a:schemeClr val="tx1"/>
          </a:solidFill>
          <a:latin typeface="+mn-lt"/>
          <a:ea typeface="+mn-ea"/>
          <a:cs typeface="+mn-cs"/>
        </a:defRPr>
      </a:lvl4pPr>
      <a:lvl5pPr marL="2449312" algn="l" defTabSz="612328" rtl="0" eaLnBrk="1" latinLnBrk="0" hangingPunct="1">
        <a:defRPr sz="2400" kern="1200">
          <a:solidFill>
            <a:schemeClr val="tx1"/>
          </a:solidFill>
          <a:latin typeface="+mn-lt"/>
          <a:ea typeface="+mn-ea"/>
          <a:cs typeface="+mn-cs"/>
        </a:defRPr>
      </a:lvl5pPr>
      <a:lvl6pPr marL="3061640" algn="l" defTabSz="612328" rtl="0" eaLnBrk="1" latinLnBrk="0" hangingPunct="1">
        <a:defRPr sz="2400" kern="1200">
          <a:solidFill>
            <a:schemeClr val="tx1"/>
          </a:solidFill>
          <a:latin typeface="+mn-lt"/>
          <a:ea typeface="+mn-ea"/>
          <a:cs typeface="+mn-cs"/>
        </a:defRPr>
      </a:lvl6pPr>
      <a:lvl7pPr marL="3673968" algn="l" defTabSz="612328" rtl="0" eaLnBrk="1" latinLnBrk="0" hangingPunct="1">
        <a:defRPr sz="2400" kern="1200">
          <a:solidFill>
            <a:schemeClr val="tx1"/>
          </a:solidFill>
          <a:latin typeface="+mn-lt"/>
          <a:ea typeface="+mn-ea"/>
          <a:cs typeface="+mn-cs"/>
        </a:defRPr>
      </a:lvl7pPr>
      <a:lvl8pPr marL="4286296" algn="l" defTabSz="612328" rtl="0" eaLnBrk="1" latinLnBrk="0" hangingPunct="1">
        <a:defRPr sz="2400" kern="1200">
          <a:solidFill>
            <a:schemeClr val="tx1"/>
          </a:solidFill>
          <a:latin typeface="+mn-lt"/>
          <a:ea typeface="+mn-ea"/>
          <a:cs typeface="+mn-cs"/>
        </a:defRPr>
      </a:lvl8pPr>
      <a:lvl9pPr marL="4898624" algn="l" defTabSz="61232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policy.illinoisstate.edu/conduct/1-1-7.shtml"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rona.ca/en/projects/Plan-the-construction-of-a-deck"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depluma@ilstu.edu"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5-0647 PPT templates widescre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9" y="0"/>
            <a:ext cx="13707541" cy="7716838"/>
          </a:xfrm>
          <a:prstGeom prst="rect">
            <a:avLst/>
          </a:prstGeom>
        </p:spPr>
      </p:pic>
      <p:sp>
        <p:nvSpPr>
          <p:cNvPr id="3" name="TextBox 2"/>
          <p:cNvSpPr txBox="1"/>
          <p:nvPr/>
        </p:nvSpPr>
        <p:spPr>
          <a:xfrm>
            <a:off x="220874" y="7114785"/>
            <a:ext cx="1923438" cy="415498"/>
          </a:xfrm>
          <a:prstGeom prst="rect">
            <a:avLst/>
          </a:prstGeom>
          <a:noFill/>
        </p:spPr>
        <p:txBody>
          <a:bodyPr wrap="square" rtlCol="0">
            <a:spAutoFit/>
          </a:bodyPr>
          <a:lstStyle/>
          <a:p>
            <a:r>
              <a:rPr lang="en-US" sz="2100" dirty="0">
                <a:solidFill>
                  <a:schemeClr val="bg1"/>
                </a:solidFill>
                <a:latin typeface="Gotham Bold"/>
                <a:cs typeface="Gotham Bold"/>
              </a:rPr>
              <a:t>#ISUCIT</a:t>
            </a:r>
          </a:p>
        </p:txBody>
      </p:sp>
    </p:spTree>
    <p:extLst>
      <p:ext uri="{BB962C8B-B14F-4D97-AF65-F5344CB8AC3E}">
        <p14:creationId xmlns:p14="http://schemas.microsoft.com/office/powerpoint/2010/main" val="23229399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5-0647 PPT templates widescreen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9" y="0"/>
            <a:ext cx="13707541" cy="7716838"/>
          </a:xfrm>
          <a:prstGeom prst="rect">
            <a:avLst/>
          </a:prstGeom>
        </p:spPr>
      </p:pic>
      <p:sp>
        <p:nvSpPr>
          <p:cNvPr id="3" name="TextBox 2"/>
          <p:cNvSpPr txBox="1"/>
          <p:nvPr/>
        </p:nvSpPr>
        <p:spPr>
          <a:xfrm>
            <a:off x="12298731" y="7200105"/>
            <a:ext cx="1417269" cy="415498"/>
          </a:xfrm>
          <a:prstGeom prst="rect">
            <a:avLst/>
          </a:prstGeom>
          <a:noFill/>
        </p:spPr>
        <p:txBody>
          <a:bodyPr wrap="square" rtlCol="0">
            <a:spAutoFit/>
          </a:bodyPr>
          <a:lstStyle/>
          <a:p>
            <a:r>
              <a:rPr lang="en-US" sz="2100" dirty="0">
                <a:latin typeface="Gotham Bold"/>
                <a:cs typeface="Gotham Bold"/>
              </a:rPr>
              <a:t>#ISUCIT</a:t>
            </a:r>
          </a:p>
        </p:txBody>
      </p:sp>
      <p:sp>
        <p:nvSpPr>
          <p:cNvPr id="4" name="Title 1"/>
          <p:cNvSpPr>
            <a:spLocks noGrp="1"/>
          </p:cNvSpPr>
          <p:nvPr>
            <p:ph type="title"/>
          </p:nvPr>
        </p:nvSpPr>
        <p:spPr>
          <a:xfrm>
            <a:off x="241737" y="373117"/>
            <a:ext cx="3032234" cy="2758966"/>
          </a:xfrm>
        </p:spPr>
        <p:txBody>
          <a:bodyPr>
            <a:normAutofit/>
          </a:bodyPr>
          <a:lstStyle/>
          <a:p>
            <a:r>
              <a:rPr lang="en-US" sz="4800" dirty="0" smtClean="0">
                <a:effectLst>
                  <a:outerShdw blurRad="38100" dist="38100" dir="2700000" algn="tl">
                    <a:srgbClr val="000000">
                      <a:alpha val="43137"/>
                    </a:srgbClr>
                  </a:outerShdw>
                </a:effectLst>
              </a:rPr>
              <a:t>Small Project “template”</a:t>
            </a:r>
            <a:endParaRPr lang="en-US" sz="4800" dirty="0">
              <a:effectLst>
                <a:outerShdw blurRad="38100" dist="38100" dir="2700000" algn="tl">
                  <a:srgbClr val="000000">
                    <a:alpha val="43137"/>
                  </a:srgbClr>
                </a:outerShdw>
              </a:effectLst>
            </a:endParaRPr>
          </a:p>
        </p:txBody>
      </p:sp>
      <p:sp>
        <p:nvSpPr>
          <p:cNvPr id="6" name="Content Placeholder 2"/>
          <p:cNvSpPr>
            <a:spLocks noGrp="1"/>
          </p:cNvSpPr>
          <p:nvPr>
            <p:ph idx="1"/>
          </p:nvPr>
        </p:nvSpPr>
        <p:spPr>
          <a:xfrm>
            <a:off x="3867807" y="386255"/>
            <a:ext cx="9443544" cy="6109138"/>
          </a:xfrm>
        </p:spPr>
        <p:txBody>
          <a:bodyPr>
            <a:noAutofit/>
          </a:bodyPr>
          <a:lstStyle/>
          <a:p>
            <a:pPr marL="514350" indent="-514350">
              <a:buFont typeface="+mj-lt"/>
              <a:buAutoNum type="arabicPeriod"/>
            </a:pPr>
            <a:r>
              <a:rPr lang="en-US" sz="3200" b="1" dirty="0" smtClean="0"/>
              <a:t>Scope/Objective</a:t>
            </a:r>
            <a:r>
              <a:rPr lang="en-US" sz="3200" dirty="0" smtClean="0"/>
              <a:t> – what are we doing and maybe why in a few paragraphs</a:t>
            </a:r>
          </a:p>
          <a:p>
            <a:pPr marL="514350" indent="-514350">
              <a:buFont typeface="+mj-lt"/>
              <a:buAutoNum type="arabicPeriod"/>
            </a:pPr>
            <a:r>
              <a:rPr lang="en-US" sz="3200" b="1" dirty="0" smtClean="0"/>
              <a:t>Needs</a:t>
            </a:r>
            <a:r>
              <a:rPr lang="en-US" sz="3200" dirty="0" smtClean="0"/>
              <a:t> – in a numbered list in basic priority</a:t>
            </a:r>
          </a:p>
          <a:p>
            <a:pPr marL="514350" indent="-514350">
              <a:buFont typeface="+mj-lt"/>
              <a:buAutoNum type="arabicPeriod"/>
            </a:pPr>
            <a:r>
              <a:rPr lang="en-US" sz="3200" dirty="0" smtClean="0"/>
              <a:t>Assumptions – </a:t>
            </a:r>
            <a:r>
              <a:rPr lang="en-US" sz="3200" dirty="0"/>
              <a:t>in a numbered </a:t>
            </a:r>
            <a:r>
              <a:rPr lang="en-US" sz="3200" dirty="0" smtClean="0"/>
              <a:t>list</a:t>
            </a:r>
          </a:p>
          <a:p>
            <a:pPr marL="514350" indent="-514350">
              <a:buFont typeface="+mj-lt"/>
              <a:buAutoNum type="arabicPeriod"/>
            </a:pPr>
            <a:r>
              <a:rPr lang="en-US" sz="3200" dirty="0" smtClean="0"/>
              <a:t>Risks – </a:t>
            </a:r>
            <a:r>
              <a:rPr lang="en-US" sz="3200" dirty="0"/>
              <a:t>in a numbered list in basic priority</a:t>
            </a:r>
            <a:endParaRPr lang="en-US" sz="3200" dirty="0" smtClean="0"/>
          </a:p>
          <a:p>
            <a:pPr marL="514350" indent="-514350">
              <a:buFont typeface="+mj-lt"/>
              <a:buAutoNum type="arabicPeriod"/>
            </a:pPr>
            <a:r>
              <a:rPr lang="en-US" sz="3200" dirty="0" smtClean="0"/>
              <a:t>Team – Who and what are they doing</a:t>
            </a:r>
          </a:p>
          <a:p>
            <a:pPr marL="514350" indent="-514350">
              <a:buFont typeface="+mj-lt"/>
              <a:buAutoNum type="arabicPeriod"/>
            </a:pPr>
            <a:r>
              <a:rPr lang="en-US" sz="3200" b="1" dirty="0" smtClean="0"/>
              <a:t>Timeline – this is really what its all about, who’s doing what and when will it be done.</a:t>
            </a:r>
          </a:p>
          <a:p>
            <a:pPr marL="514350" indent="-514350">
              <a:buFont typeface="+mj-lt"/>
              <a:buAutoNum type="arabicPeriod"/>
            </a:pPr>
            <a:r>
              <a:rPr lang="en-US" sz="3200" b="1" dirty="0" smtClean="0"/>
              <a:t>Acceptance</a:t>
            </a:r>
            <a:r>
              <a:rPr lang="en-US" sz="3200" dirty="0" smtClean="0"/>
              <a:t> – knowing when it’s done.</a:t>
            </a:r>
          </a:p>
          <a:p>
            <a:pPr marL="514350" indent="-514350">
              <a:buFont typeface="+mj-lt"/>
              <a:buAutoNum type="arabicPeriod"/>
            </a:pPr>
            <a:r>
              <a:rPr lang="en-US" sz="3200" dirty="0" smtClean="0"/>
              <a:t>Lessons Learned - What can we improve for next time?</a:t>
            </a:r>
            <a:endParaRPr lang="en-US" sz="3200" dirty="0"/>
          </a:p>
        </p:txBody>
      </p:sp>
    </p:spTree>
    <p:extLst>
      <p:ext uri="{BB962C8B-B14F-4D97-AF65-F5344CB8AC3E}">
        <p14:creationId xmlns:p14="http://schemas.microsoft.com/office/powerpoint/2010/main" val="11599087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5-0647 PPT templates widescreen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9" y="0"/>
            <a:ext cx="13707541" cy="7716838"/>
          </a:xfrm>
          <a:prstGeom prst="rect">
            <a:avLst/>
          </a:prstGeom>
        </p:spPr>
      </p:pic>
      <p:sp>
        <p:nvSpPr>
          <p:cNvPr id="3" name="TextBox 2"/>
          <p:cNvSpPr txBox="1"/>
          <p:nvPr/>
        </p:nvSpPr>
        <p:spPr>
          <a:xfrm>
            <a:off x="12298731" y="7200105"/>
            <a:ext cx="1417269" cy="415498"/>
          </a:xfrm>
          <a:prstGeom prst="rect">
            <a:avLst/>
          </a:prstGeom>
          <a:noFill/>
        </p:spPr>
        <p:txBody>
          <a:bodyPr wrap="square" rtlCol="0">
            <a:spAutoFit/>
          </a:bodyPr>
          <a:lstStyle/>
          <a:p>
            <a:r>
              <a:rPr lang="en-US" sz="2100" dirty="0">
                <a:latin typeface="Gotham Bold"/>
                <a:cs typeface="Gotham Bold"/>
              </a:rPr>
              <a:t>#ISUCIT</a:t>
            </a:r>
          </a:p>
        </p:txBody>
      </p:sp>
      <p:sp>
        <p:nvSpPr>
          <p:cNvPr id="6" name="Title 1"/>
          <p:cNvSpPr>
            <a:spLocks noGrp="1"/>
          </p:cNvSpPr>
          <p:nvPr>
            <p:ph type="title"/>
          </p:nvPr>
        </p:nvSpPr>
        <p:spPr>
          <a:xfrm>
            <a:off x="273269" y="307428"/>
            <a:ext cx="2343807" cy="2509344"/>
          </a:xfrm>
        </p:spPr>
        <p:txBody>
          <a:bodyPr>
            <a:normAutofit fontScale="90000"/>
          </a:bodyPr>
          <a:lstStyle/>
          <a:p>
            <a:r>
              <a:rPr lang="en-US" dirty="0" smtClean="0">
                <a:effectLst>
                  <a:outerShdw blurRad="38100" dist="38100" dir="2700000" algn="tl">
                    <a:srgbClr val="000000">
                      <a:alpha val="43137"/>
                    </a:srgbClr>
                  </a:outerShdw>
                </a:effectLst>
              </a:rPr>
              <a:t>Scope for Thing</a:t>
            </a:r>
            <a:endParaRPr lang="en-US" dirty="0">
              <a:effectLst>
                <a:outerShdw blurRad="38100" dist="38100" dir="2700000" algn="tl">
                  <a:srgbClr val="000000">
                    <a:alpha val="43137"/>
                  </a:srgbClr>
                </a:outerShdw>
              </a:effectLst>
            </a:endParaRPr>
          </a:p>
        </p:txBody>
      </p:sp>
      <p:sp>
        <p:nvSpPr>
          <p:cNvPr id="7" name="Content Placeholder 2"/>
          <p:cNvSpPr>
            <a:spLocks noGrp="1"/>
          </p:cNvSpPr>
          <p:nvPr>
            <p:ph idx="1"/>
          </p:nvPr>
        </p:nvSpPr>
        <p:spPr>
          <a:xfrm>
            <a:off x="5013434" y="517636"/>
            <a:ext cx="8224346" cy="5557343"/>
          </a:xfrm>
        </p:spPr>
        <p:txBody>
          <a:bodyPr>
            <a:normAutofit/>
          </a:bodyPr>
          <a:lstStyle/>
          <a:p>
            <a:pPr marL="0" indent="0">
              <a:buNone/>
            </a:pPr>
            <a:r>
              <a:rPr lang="en-US" sz="4800" dirty="0" smtClean="0"/>
              <a:t>The purpose of this project is to create and deploy a thing.  The project is complete when the thing does something, but not everything, and has passed the tests that prove the thing does something we wanted it to.</a:t>
            </a:r>
          </a:p>
          <a:p>
            <a:pPr marL="0" indent="0">
              <a:buNone/>
            </a:pPr>
            <a:endParaRPr lang="en-US" sz="2000" dirty="0"/>
          </a:p>
          <a:p>
            <a:endParaRPr lang="en-US" sz="2000" dirty="0"/>
          </a:p>
        </p:txBody>
      </p:sp>
    </p:spTree>
    <p:extLst>
      <p:ext uri="{BB962C8B-B14F-4D97-AF65-F5344CB8AC3E}">
        <p14:creationId xmlns:p14="http://schemas.microsoft.com/office/powerpoint/2010/main" val="42405497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5-0647 PPT templates widescreen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9" y="0"/>
            <a:ext cx="13707541" cy="7716838"/>
          </a:xfrm>
          <a:prstGeom prst="rect">
            <a:avLst/>
          </a:prstGeom>
        </p:spPr>
      </p:pic>
      <p:sp>
        <p:nvSpPr>
          <p:cNvPr id="3" name="TextBox 2"/>
          <p:cNvSpPr txBox="1"/>
          <p:nvPr/>
        </p:nvSpPr>
        <p:spPr>
          <a:xfrm>
            <a:off x="12298731" y="7200105"/>
            <a:ext cx="1417269" cy="415498"/>
          </a:xfrm>
          <a:prstGeom prst="rect">
            <a:avLst/>
          </a:prstGeom>
          <a:noFill/>
        </p:spPr>
        <p:txBody>
          <a:bodyPr wrap="square" rtlCol="0">
            <a:spAutoFit/>
          </a:bodyPr>
          <a:lstStyle/>
          <a:p>
            <a:r>
              <a:rPr lang="en-US" sz="2100" dirty="0">
                <a:latin typeface="Gotham Bold"/>
                <a:cs typeface="Gotham Bold"/>
              </a:rPr>
              <a:t>#ISUCIT</a:t>
            </a:r>
          </a:p>
        </p:txBody>
      </p:sp>
      <p:sp>
        <p:nvSpPr>
          <p:cNvPr id="8" name="Title 1"/>
          <p:cNvSpPr>
            <a:spLocks noGrp="1"/>
          </p:cNvSpPr>
          <p:nvPr>
            <p:ph type="title"/>
          </p:nvPr>
        </p:nvSpPr>
        <p:spPr>
          <a:xfrm>
            <a:off x="304800" y="365760"/>
            <a:ext cx="2926080" cy="2763520"/>
          </a:xfrm>
        </p:spPr>
        <p:txBody>
          <a:bodyPr>
            <a:noAutofit/>
          </a:bodyPr>
          <a:lstStyle/>
          <a:p>
            <a:r>
              <a:rPr lang="en-US" sz="4800" dirty="0" smtClean="0">
                <a:effectLst>
                  <a:outerShdw blurRad="38100" dist="38100" dir="2700000" algn="tl">
                    <a:srgbClr val="000000">
                      <a:alpha val="43137"/>
                    </a:srgbClr>
                  </a:outerShdw>
                </a:effectLst>
              </a:rPr>
              <a:t>Needs – </a:t>
            </a:r>
            <a:br>
              <a:rPr lang="en-US" sz="4800" dirty="0" smtClean="0">
                <a:effectLst>
                  <a:outerShdw blurRad="38100" dist="38100" dir="2700000" algn="tl">
                    <a:srgbClr val="000000">
                      <a:alpha val="43137"/>
                    </a:srgbClr>
                  </a:outerShdw>
                </a:effectLst>
              </a:rPr>
            </a:br>
            <a:r>
              <a:rPr lang="en-US" sz="4800" dirty="0" smtClean="0">
                <a:effectLst>
                  <a:outerShdw blurRad="38100" dist="38100" dir="2700000" algn="tl">
                    <a:srgbClr val="000000">
                      <a:alpha val="43137"/>
                    </a:srgbClr>
                  </a:outerShdw>
                </a:effectLst>
              </a:rPr>
              <a:t>in a numbered list</a:t>
            </a:r>
            <a:endParaRPr lang="en-US" sz="4800" dirty="0">
              <a:effectLst>
                <a:outerShdw blurRad="38100" dist="38100" dir="2700000" algn="tl">
                  <a:srgbClr val="000000">
                    <a:alpha val="43137"/>
                  </a:srgbClr>
                </a:outerShdw>
              </a:effectLst>
            </a:endParaRPr>
          </a:p>
        </p:txBody>
      </p:sp>
      <p:sp>
        <p:nvSpPr>
          <p:cNvPr id="9" name="Rectangle 8"/>
          <p:cNvSpPr/>
          <p:nvPr/>
        </p:nvSpPr>
        <p:spPr>
          <a:xfrm>
            <a:off x="5872480" y="365760"/>
            <a:ext cx="7487920" cy="6001643"/>
          </a:xfrm>
          <a:prstGeom prst="rect">
            <a:avLst/>
          </a:prstGeom>
        </p:spPr>
        <p:txBody>
          <a:bodyPr wrap="square">
            <a:spAutoFit/>
          </a:bodyPr>
          <a:lstStyle/>
          <a:p>
            <a:r>
              <a:rPr lang="en-US" b="1" dirty="0" smtClean="0">
                <a:latin typeface="Calibri" panose="020F0502020204030204" pitchFamily="34" charset="0"/>
                <a:ea typeface="Calibri" panose="020F0502020204030204" pitchFamily="34" charset="0"/>
                <a:cs typeface="Calibri" panose="020F0502020204030204" pitchFamily="34" charset="0"/>
              </a:rPr>
              <a:t>Sample from a Security Camera Project:</a:t>
            </a:r>
          </a:p>
          <a:p>
            <a:pPr marL="457200" indent="-457200">
              <a:buFont typeface="+mj-lt"/>
              <a:buAutoNum type="arabicPeriod"/>
            </a:pPr>
            <a:r>
              <a:rPr lang="en-US" dirty="0" smtClean="0">
                <a:latin typeface="Calibri" panose="020F0502020204030204" pitchFamily="34" charset="0"/>
                <a:ea typeface="Calibri" panose="020F0502020204030204" pitchFamily="34" charset="0"/>
                <a:cs typeface="Calibri" panose="020F0502020204030204" pitchFamily="34" charset="0"/>
              </a:rPr>
              <a:t>Cameras </a:t>
            </a:r>
            <a:r>
              <a:rPr lang="en-US" dirty="0">
                <a:latin typeface="Calibri" panose="020F0502020204030204" pitchFamily="34" charset="0"/>
                <a:ea typeface="Calibri" panose="020F0502020204030204" pitchFamily="34" charset="0"/>
                <a:cs typeface="Calibri" panose="020F0502020204030204" pitchFamily="34" charset="0"/>
              </a:rPr>
              <a:t>to be a minimum of 3 megapixels in resolution and vandal resistant rated and outdoor rated as appropriate.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spcBef>
                <a:spcPts val="0"/>
              </a:spcBef>
              <a:spcAft>
                <a:spcPts val="0"/>
              </a:spcAft>
              <a:buFont typeface="+mj-lt"/>
              <a:buAutoNum type="arabicPeriod"/>
            </a:pPr>
            <a:r>
              <a:rPr lang="en-US" dirty="0" smtClean="0">
                <a:latin typeface="Calibri" panose="020F0502020204030204" pitchFamily="34" charset="0"/>
                <a:ea typeface="Calibri" panose="020F0502020204030204" pitchFamily="34" charset="0"/>
                <a:cs typeface="Calibri" panose="020F0502020204030204" pitchFamily="34" charset="0"/>
              </a:rPr>
              <a:t>NVR </a:t>
            </a:r>
            <a:r>
              <a:rPr lang="en-US" dirty="0">
                <a:latin typeface="Calibri" panose="020F0502020204030204" pitchFamily="34" charset="0"/>
                <a:ea typeface="Calibri" panose="020F0502020204030204" pitchFamily="34" charset="0"/>
                <a:cs typeface="Calibri" panose="020F0502020204030204" pitchFamily="34" charset="0"/>
              </a:rPr>
              <a:t>Server space to record video for 30 days.  Axis Design Tool indicates a minimum of 5</a:t>
            </a:r>
            <a:r>
              <a:rPr lang="en-US" dirty="0" smtClean="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Tb for disk storage.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spcBef>
                <a:spcPts val="0"/>
              </a:spcBef>
              <a:spcAft>
                <a:spcPts val="0"/>
              </a:spcAft>
              <a:buFont typeface="+mj-lt"/>
              <a:buAutoNum type="arabicPeriod"/>
            </a:pPr>
            <a:r>
              <a:rPr lang="en-US" dirty="0" err="1" smtClean="0">
                <a:latin typeface="Calibri" panose="020F0502020204030204" pitchFamily="34" charset="0"/>
                <a:ea typeface="Calibri" panose="020F0502020204030204" pitchFamily="34" charset="0"/>
                <a:cs typeface="Times New Roman" panose="02020603050405020304" pitchFamily="18" charset="0"/>
              </a:rPr>
              <a:t>vLAN</a:t>
            </a:r>
            <a:r>
              <a:rPr lang="en-US" dirty="0" smtClean="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for 172. address assignments of cameras.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spcBef>
                <a:spcPts val="0"/>
              </a:spcBef>
              <a:spcAft>
                <a:spcPts val="0"/>
              </a:spcAft>
              <a:buFont typeface="+mj-lt"/>
              <a:buAutoNum type="arabicPeriod"/>
            </a:pPr>
            <a:r>
              <a:rPr lang="en-US" dirty="0" err="1">
                <a:latin typeface="Calibri" panose="020F0502020204030204" pitchFamily="34" charset="0"/>
                <a:ea typeface="Calibri" panose="020F0502020204030204" pitchFamily="34" charset="0"/>
                <a:cs typeface="Times New Roman" panose="02020603050405020304" pitchFamily="18" charset="0"/>
              </a:rPr>
              <a:t>vLAN</a:t>
            </a:r>
            <a:r>
              <a:rPr lang="en-US" dirty="0">
                <a:latin typeface="Calibri" panose="020F0502020204030204" pitchFamily="34" charset="0"/>
                <a:ea typeface="Calibri" panose="020F0502020204030204" pitchFamily="34" charset="0"/>
                <a:cs typeface="Times New Roman" panose="02020603050405020304" pitchFamily="18" charset="0"/>
              </a:rPr>
              <a:t> must be routable, as video will be stored on a NVR server in Julian data center or somewhere else on campus. </a:t>
            </a:r>
            <a:r>
              <a:rPr lang="en-US" dirty="0" err="1">
                <a:latin typeface="Calibri" panose="020F0502020204030204" pitchFamily="34" charset="0"/>
                <a:ea typeface="Calibri" panose="020F0502020204030204" pitchFamily="34" charset="0"/>
                <a:cs typeface="Times New Roman" panose="02020603050405020304" pitchFamily="18" charset="0"/>
              </a:rPr>
              <a:t>vLAN</a:t>
            </a:r>
            <a:r>
              <a:rPr lang="en-US" dirty="0">
                <a:latin typeface="Calibri" panose="020F0502020204030204" pitchFamily="34" charset="0"/>
                <a:ea typeface="Calibri" panose="020F0502020204030204" pitchFamily="34" charset="0"/>
                <a:cs typeface="Times New Roman" panose="02020603050405020304" pitchFamily="18" charset="0"/>
              </a:rPr>
              <a:t> 496 should be used.</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mj-lt"/>
              <a:buAutoNum type="arabicPeriod"/>
            </a:pPr>
            <a:r>
              <a:rPr lang="en-US" dirty="0">
                <a:latin typeface="Calibri" panose="020F0502020204030204" pitchFamily="34" charset="0"/>
                <a:ea typeface="Calibri" panose="020F0502020204030204" pitchFamily="34" charset="0"/>
                <a:cs typeface="Calibri" panose="020F0502020204030204" pitchFamily="34" charset="0"/>
              </a:rPr>
              <a:t>List of staff computers for video viewing client installation:</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spcBef>
                <a:spcPts val="0"/>
              </a:spcBef>
              <a:spcAft>
                <a:spcPts val="0"/>
              </a:spcAft>
              <a:buFont typeface="+mj-lt"/>
              <a:buAutoNum type="arabicPeriod"/>
            </a:pPr>
            <a:r>
              <a:rPr lang="en-US" dirty="0" smtClean="0">
                <a:latin typeface="Calibri" panose="020F0502020204030204" pitchFamily="34" charset="0"/>
                <a:ea typeface="Calibri" panose="020F0502020204030204" pitchFamily="34" charset="0"/>
                <a:cs typeface="Times New Roman" panose="02020603050405020304" pitchFamily="18" charset="0"/>
              </a:rPr>
              <a:t>ISU </a:t>
            </a:r>
            <a:r>
              <a:rPr lang="en-US" dirty="0">
                <a:latin typeface="Calibri" panose="020F0502020204030204" pitchFamily="34" charset="0"/>
                <a:ea typeface="Calibri" panose="020F0502020204030204" pitchFamily="34" charset="0"/>
                <a:cs typeface="Times New Roman" panose="02020603050405020304" pitchFamily="18" charset="0"/>
              </a:rPr>
              <a:t>PD views live and recorded video from cameras.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Calibri" panose="020F0502020204030204" pitchFamily="34" charset="0"/>
              </a:rPr>
              <a:t>ISU, SAIT, will send IP addresses to installation contractor prior to installation.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53164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5-0647 PPT templates widescreen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9" y="0"/>
            <a:ext cx="13707541" cy="7716838"/>
          </a:xfrm>
          <a:prstGeom prst="rect">
            <a:avLst/>
          </a:prstGeom>
        </p:spPr>
      </p:pic>
      <p:sp>
        <p:nvSpPr>
          <p:cNvPr id="3" name="TextBox 2"/>
          <p:cNvSpPr txBox="1"/>
          <p:nvPr/>
        </p:nvSpPr>
        <p:spPr>
          <a:xfrm>
            <a:off x="12298731" y="7200105"/>
            <a:ext cx="1417269" cy="415498"/>
          </a:xfrm>
          <a:prstGeom prst="rect">
            <a:avLst/>
          </a:prstGeom>
          <a:noFill/>
        </p:spPr>
        <p:txBody>
          <a:bodyPr wrap="square" rtlCol="0">
            <a:spAutoFit/>
          </a:bodyPr>
          <a:lstStyle/>
          <a:p>
            <a:r>
              <a:rPr lang="en-US" sz="2100" dirty="0">
                <a:latin typeface="Gotham Bold"/>
                <a:cs typeface="Gotham Bold"/>
              </a:rPr>
              <a:t>#ISUCIT</a:t>
            </a:r>
          </a:p>
        </p:txBody>
      </p:sp>
      <p:sp>
        <p:nvSpPr>
          <p:cNvPr id="4" name="Title 1"/>
          <p:cNvSpPr>
            <a:spLocks noGrp="1"/>
          </p:cNvSpPr>
          <p:nvPr>
            <p:ph type="title"/>
          </p:nvPr>
        </p:nvSpPr>
        <p:spPr>
          <a:xfrm>
            <a:off x="-50800" y="365760"/>
            <a:ext cx="3718560" cy="3484880"/>
          </a:xfrm>
        </p:spPr>
        <p:txBody>
          <a:bodyPr>
            <a:noAutofit/>
          </a:bodyPr>
          <a:lstStyle/>
          <a:p>
            <a:r>
              <a:rPr lang="en-US" sz="4800" dirty="0" smtClean="0">
                <a:effectLst>
                  <a:outerShdw blurRad="38100" dist="38100" dir="2700000" algn="tl">
                    <a:srgbClr val="000000">
                      <a:alpha val="43137"/>
                    </a:srgbClr>
                  </a:outerShdw>
                </a:effectLst>
              </a:rPr>
              <a:t>Assumptions  </a:t>
            </a:r>
            <a:br>
              <a:rPr lang="en-US" sz="4800" dirty="0" smtClean="0">
                <a:effectLst>
                  <a:outerShdw blurRad="38100" dist="38100" dir="2700000" algn="tl">
                    <a:srgbClr val="000000">
                      <a:alpha val="43137"/>
                    </a:srgbClr>
                  </a:outerShdw>
                </a:effectLst>
              </a:rPr>
            </a:br>
            <a:r>
              <a:rPr lang="en-US" sz="4800" dirty="0" smtClean="0">
                <a:effectLst>
                  <a:outerShdw blurRad="38100" dist="38100" dir="2700000" algn="tl">
                    <a:srgbClr val="000000">
                      <a:alpha val="43137"/>
                    </a:srgbClr>
                  </a:outerShdw>
                </a:effectLst>
              </a:rPr>
              <a:t>in a numbered </a:t>
            </a:r>
            <a:br>
              <a:rPr lang="en-US" sz="4800" dirty="0" smtClean="0">
                <a:effectLst>
                  <a:outerShdw blurRad="38100" dist="38100" dir="2700000" algn="tl">
                    <a:srgbClr val="000000">
                      <a:alpha val="43137"/>
                    </a:srgbClr>
                  </a:outerShdw>
                </a:effectLst>
              </a:rPr>
            </a:br>
            <a:r>
              <a:rPr lang="en-US" sz="4800" dirty="0" smtClean="0">
                <a:effectLst>
                  <a:outerShdw blurRad="38100" dist="38100" dir="2700000" algn="tl">
                    <a:srgbClr val="000000">
                      <a:alpha val="43137"/>
                    </a:srgbClr>
                  </a:outerShdw>
                </a:effectLst>
              </a:rPr>
              <a:t>list</a:t>
            </a:r>
            <a:endParaRPr lang="en-US" sz="4800" dirty="0">
              <a:effectLst>
                <a:outerShdw blurRad="38100" dist="38100" dir="2700000" algn="tl">
                  <a:srgbClr val="000000">
                    <a:alpha val="43137"/>
                  </a:srgbClr>
                </a:outerShdw>
              </a:effectLst>
            </a:endParaRPr>
          </a:p>
        </p:txBody>
      </p:sp>
      <p:sp>
        <p:nvSpPr>
          <p:cNvPr id="2" name="Rectangle 1"/>
          <p:cNvSpPr/>
          <p:nvPr/>
        </p:nvSpPr>
        <p:spPr>
          <a:xfrm>
            <a:off x="5100320" y="268754"/>
            <a:ext cx="8509000" cy="6314926"/>
          </a:xfrm>
          <a:prstGeom prst="rect">
            <a:avLst/>
          </a:prstGeom>
        </p:spPr>
        <p:txBody>
          <a:bodyPr wrap="square">
            <a:spAutoFit/>
          </a:bodyPr>
          <a:lstStyle/>
          <a:p>
            <a:pPr marR="0" lvl="0">
              <a:spcBef>
                <a:spcPts val="0"/>
              </a:spcBef>
              <a:spcAft>
                <a:spcPts val="0"/>
              </a:spcAft>
            </a:pPr>
            <a:r>
              <a:rPr lang="en-US" b="1" dirty="0" smtClean="0">
                <a:latin typeface="Calibri" panose="020F0502020204030204" pitchFamily="34" charset="0"/>
                <a:ea typeface="Calibri" panose="020F0502020204030204" pitchFamily="34" charset="0"/>
                <a:cs typeface="Calibri" panose="020F0502020204030204" pitchFamily="34" charset="0"/>
              </a:rPr>
              <a:t>Sample assumptions from a security </a:t>
            </a:r>
            <a:r>
              <a:rPr lang="en-US" b="1" dirty="0">
                <a:latin typeface="Calibri" panose="020F0502020204030204" pitchFamily="34" charset="0"/>
                <a:ea typeface="Calibri" panose="020F0502020204030204" pitchFamily="34" charset="0"/>
                <a:cs typeface="Calibri" panose="020F0502020204030204" pitchFamily="34" charset="0"/>
              </a:rPr>
              <a:t>c</a:t>
            </a:r>
            <a:r>
              <a:rPr lang="en-US" b="1" dirty="0" smtClean="0">
                <a:latin typeface="Calibri" panose="020F0502020204030204" pitchFamily="34" charset="0"/>
                <a:ea typeface="Calibri" panose="020F0502020204030204" pitchFamily="34" charset="0"/>
                <a:cs typeface="Calibri" panose="020F0502020204030204" pitchFamily="34" charset="0"/>
              </a:rPr>
              <a:t>amera project:</a:t>
            </a:r>
          </a:p>
          <a:p>
            <a:pPr marL="457200" marR="0" lvl="0" indent="-457200">
              <a:spcBef>
                <a:spcPts val="0"/>
              </a:spcBef>
              <a:spcAft>
                <a:spcPts val="0"/>
              </a:spcAft>
              <a:buFont typeface="+mj-lt"/>
              <a:buAutoNum type="arabicPeriod"/>
            </a:pPr>
            <a:r>
              <a:rPr lang="en-US" dirty="0" smtClean="0">
                <a:latin typeface="Calibri" panose="020F0502020204030204" pitchFamily="34" charset="0"/>
                <a:ea typeface="Calibri" panose="020F0502020204030204" pitchFamily="34" charset="0"/>
                <a:cs typeface="Calibri" panose="020F0502020204030204" pitchFamily="34" charset="0"/>
              </a:rPr>
              <a:t>This </a:t>
            </a:r>
            <a:r>
              <a:rPr lang="en-US" dirty="0">
                <a:latin typeface="Calibri" panose="020F0502020204030204" pitchFamily="34" charset="0"/>
                <a:ea typeface="Calibri" panose="020F0502020204030204" pitchFamily="34" charset="0"/>
                <a:cs typeface="Calibri" panose="020F0502020204030204" pitchFamily="34" charset="0"/>
              </a:rPr>
              <a:t>effort is an extension of the new video recording infrastructure on campus.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Calibri" panose="020F0502020204030204" pitchFamily="34" charset="0"/>
              </a:rPr>
              <a:t>NVR Server software is site licensed and no cost to this project.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Calibri" panose="020F0502020204030204" pitchFamily="34" charset="0"/>
              </a:rPr>
              <a:t>Client software is site licensed and no cost to this project.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Calibri" panose="020F0502020204030204" pitchFamily="34" charset="0"/>
              </a:rPr>
              <a:t>Each camera will require a software license.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Calibri" panose="020F0502020204030204" pitchFamily="34" charset="0"/>
              </a:rPr>
              <a:t>Contractor/installer is needed for camera installations.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Calibri" panose="020F0502020204030204" pitchFamily="34" charset="0"/>
              </a:rPr>
              <a:t>Contractor/installer will install data wiring as a provision of the grant.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Calibri" panose="020F0502020204030204" pitchFamily="34" charset="0"/>
              </a:rPr>
              <a:t>IP Cameras will use </a:t>
            </a:r>
            <a:r>
              <a:rPr lang="en-US" dirty="0" err="1">
                <a:latin typeface="Calibri" panose="020F0502020204030204" pitchFamily="34" charset="0"/>
                <a:ea typeface="Calibri" panose="020F0502020204030204" pitchFamily="34" charset="0"/>
                <a:cs typeface="Calibri" panose="020F0502020204030204" pitchFamily="34" charset="0"/>
              </a:rPr>
              <a:t>PoE</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Other departmental users of the system will not view live or recorded video from these cameras.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ISU Presidential approval is needed as there are currently no cameras at these locations.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Video data will not be backed up.  Server will include data redundancy technology to minimize risk of data loss.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Existing Server and storage will be used for 35 days of video.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0493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5-0647 PPT templates widescreen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9" y="0"/>
            <a:ext cx="13707541" cy="7716838"/>
          </a:xfrm>
          <a:prstGeom prst="rect">
            <a:avLst/>
          </a:prstGeom>
        </p:spPr>
      </p:pic>
      <p:sp>
        <p:nvSpPr>
          <p:cNvPr id="3" name="TextBox 2"/>
          <p:cNvSpPr txBox="1"/>
          <p:nvPr/>
        </p:nvSpPr>
        <p:spPr>
          <a:xfrm>
            <a:off x="12298731" y="7200105"/>
            <a:ext cx="1417269" cy="415498"/>
          </a:xfrm>
          <a:prstGeom prst="rect">
            <a:avLst/>
          </a:prstGeom>
          <a:noFill/>
        </p:spPr>
        <p:txBody>
          <a:bodyPr wrap="square" rtlCol="0">
            <a:spAutoFit/>
          </a:bodyPr>
          <a:lstStyle/>
          <a:p>
            <a:r>
              <a:rPr lang="en-US" sz="2100" dirty="0">
                <a:latin typeface="Gotham Bold"/>
                <a:cs typeface="Gotham Bold"/>
              </a:rPr>
              <a:t>#ISUCIT</a:t>
            </a:r>
          </a:p>
        </p:txBody>
      </p:sp>
      <p:sp>
        <p:nvSpPr>
          <p:cNvPr id="4" name="Title 1"/>
          <p:cNvSpPr>
            <a:spLocks noGrp="1"/>
          </p:cNvSpPr>
          <p:nvPr>
            <p:ph type="title"/>
          </p:nvPr>
        </p:nvSpPr>
        <p:spPr>
          <a:xfrm>
            <a:off x="-50800" y="365760"/>
            <a:ext cx="3718560" cy="3484880"/>
          </a:xfrm>
        </p:spPr>
        <p:txBody>
          <a:bodyPr>
            <a:noAutofit/>
          </a:bodyPr>
          <a:lstStyle/>
          <a:p>
            <a:r>
              <a:rPr lang="en-US" sz="4800" dirty="0" smtClean="0">
                <a:effectLst>
                  <a:outerShdw blurRad="38100" dist="38100" dir="2700000" algn="tl">
                    <a:srgbClr val="000000">
                      <a:alpha val="43137"/>
                    </a:srgbClr>
                  </a:outerShdw>
                </a:effectLst>
              </a:rPr>
              <a:t>Risks -  </a:t>
            </a:r>
            <a:br>
              <a:rPr lang="en-US" sz="4800" dirty="0" smtClean="0">
                <a:effectLst>
                  <a:outerShdw blurRad="38100" dist="38100" dir="2700000" algn="tl">
                    <a:srgbClr val="000000">
                      <a:alpha val="43137"/>
                    </a:srgbClr>
                  </a:outerShdw>
                </a:effectLst>
              </a:rPr>
            </a:br>
            <a:r>
              <a:rPr lang="en-US" sz="4800" dirty="0" smtClean="0">
                <a:effectLst>
                  <a:outerShdw blurRad="38100" dist="38100" dir="2700000" algn="tl">
                    <a:srgbClr val="000000">
                      <a:alpha val="43137"/>
                    </a:srgbClr>
                  </a:outerShdw>
                </a:effectLst>
              </a:rPr>
              <a:t>in a numbered </a:t>
            </a:r>
            <a:br>
              <a:rPr lang="en-US" sz="4800" dirty="0" smtClean="0">
                <a:effectLst>
                  <a:outerShdw blurRad="38100" dist="38100" dir="2700000" algn="tl">
                    <a:srgbClr val="000000">
                      <a:alpha val="43137"/>
                    </a:srgbClr>
                  </a:outerShdw>
                </a:effectLst>
              </a:rPr>
            </a:br>
            <a:r>
              <a:rPr lang="en-US" sz="4800" dirty="0" smtClean="0">
                <a:effectLst>
                  <a:outerShdw blurRad="38100" dist="38100" dir="2700000" algn="tl">
                    <a:srgbClr val="000000">
                      <a:alpha val="43137"/>
                    </a:srgbClr>
                  </a:outerShdw>
                </a:effectLst>
              </a:rPr>
              <a:t>list</a:t>
            </a:r>
            <a:endParaRPr lang="en-US" sz="4800" dirty="0">
              <a:effectLst>
                <a:outerShdw blurRad="38100" dist="38100" dir="2700000" algn="tl">
                  <a:srgbClr val="000000">
                    <a:alpha val="43137"/>
                  </a:srgbClr>
                </a:outerShdw>
              </a:effectLst>
            </a:endParaRPr>
          </a:p>
        </p:txBody>
      </p:sp>
      <p:sp>
        <p:nvSpPr>
          <p:cNvPr id="2" name="Rectangle 1"/>
          <p:cNvSpPr/>
          <p:nvPr/>
        </p:nvSpPr>
        <p:spPr>
          <a:xfrm>
            <a:off x="5720080" y="674142"/>
            <a:ext cx="7655560" cy="4154984"/>
          </a:xfrm>
          <a:prstGeom prst="rect">
            <a:avLst/>
          </a:prstGeom>
        </p:spPr>
        <p:txBody>
          <a:bodyPr wrap="square">
            <a:spAutoFit/>
          </a:bodyPr>
          <a:lstStyle/>
          <a:p>
            <a:pPr marR="0" lvl="0">
              <a:spcBef>
                <a:spcPts val="0"/>
              </a:spcBef>
              <a:spcAft>
                <a:spcPts val="0"/>
              </a:spcAft>
            </a:pPr>
            <a:r>
              <a:rPr lang="en-US" b="1" dirty="0" smtClean="0">
                <a:latin typeface="Calibri" panose="020F0502020204030204" pitchFamily="34" charset="0"/>
                <a:ea typeface="Calibri" panose="020F0502020204030204" pitchFamily="34" charset="0"/>
                <a:cs typeface="Calibri" panose="020F0502020204030204" pitchFamily="34" charset="0"/>
              </a:rPr>
              <a:t>Sample risks from a security camera project:</a:t>
            </a:r>
          </a:p>
          <a:p>
            <a:pPr marL="457200" marR="0" lvl="0" indent="-457200">
              <a:spcBef>
                <a:spcPts val="0"/>
              </a:spcBef>
              <a:spcAft>
                <a:spcPts val="0"/>
              </a:spcAft>
              <a:buFont typeface="+mj-lt"/>
              <a:buAutoNum type="arabicPeriod"/>
            </a:pPr>
            <a:r>
              <a:rPr lang="en-US" dirty="0" smtClean="0">
                <a:latin typeface="Calibri" panose="020F0502020204030204" pitchFamily="34" charset="0"/>
                <a:ea typeface="Calibri" panose="020F0502020204030204" pitchFamily="34" charset="0"/>
                <a:cs typeface="Calibri" panose="020F0502020204030204" pitchFamily="34" charset="0"/>
              </a:rPr>
              <a:t>Presidential </a:t>
            </a:r>
            <a:r>
              <a:rPr lang="en-US" dirty="0">
                <a:latin typeface="Calibri" panose="020F0502020204030204" pitchFamily="34" charset="0"/>
                <a:ea typeface="Calibri" panose="020F0502020204030204" pitchFamily="34" charset="0"/>
                <a:cs typeface="Calibri" panose="020F0502020204030204" pitchFamily="34" charset="0"/>
              </a:rPr>
              <a:t>approval of camera locations.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Calibri" panose="020F0502020204030204" pitchFamily="34" charset="0"/>
              </a:rPr>
              <a:t>Building schedules will affect installation schedule.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ISU Surveillance Policy 1.1.7 requirements.</a:t>
            </a:r>
          </a:p>
          <a:p>
            <a:pPr marL="914400" marR="0" lvl="1" indent="-457200">
              <a:spcBef>
                <a:spcPts val="0"/>
              </a:spcBef>
              <a:spcAft>
                <a:spcPts val="0"/>
              </a:spcAft>
              <a:buFont typeface="+mj-lt"/>
              <a:buAutoNum type="arabicPeriod"/>
            </a:pPr>
            <a:r>
              <a:rPr lang="en-US"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http://policy.illinoisstate.edu/conduct/1-1-7.shtml</a:t>
            </a:r>
            <a:r>
              <a:rPr lang="en-US" dirty="0">
                <a:latin typeface="Calibri" panose="020F0502020204030204" pitchFamily="34" charset="0"/>
                <a:ea typeface="Calibri" panose="020F0502020204030204" pitchFamily="34" charset="0"/>
                <a:cs typeface="Times New Roman" panose="02020603050405020304" pitchFamily="18" charset="0"/>
              </a:rPr>
              <a:t> </a:t>
            </a:r>
          </a:p>
          <a:p>
            <a:pPr marL="457200" marR="0" lvl="0" indent="-4572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Server needs to be replaced every five to six years.</a:t>
            </a:r>
          </a:p>
          <a:p>
            <a:pPr marL="457200" marR="0" lvl="0" indent="-4572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Cameras will need to be replaced every four to six years.</a:t>
            </a:r>
          </a:p>
          <a:p>
            <a:pPr marL="457200" marR="0" lvl="0" indent="-4572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Video data is backed up for 5 days and used for restoration of the server in the event of catastrophic failure.</a:t>
            </a:r>
          </a:p>
          <a:p>
            <a:pPr marL="457200" marR="0" lvl="0" indent="-4572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Asbestos review.</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16468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5-0647 PPT templates widescreen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9" y="0"/>
            <a:ext cx="13707541" cy="7716838"/>
          </a:xfrm>
          <a:prstGeom prst="rect">
            <a:avLst/>
          </a:prstGeom>
          <a:ln>
            <a:solidFill>
              <a:schemeClr val="tx1"/>
            </a:solidFill>
          </a:ln>
        </p:spPr>
      </p:pic>
      <p:sp>
        <p:nvSpPr>
          <p:cNvPr id="3" name="TextBox 2"/>
          <p:cNvSpPr txBox="1"/>
          <p:nvPr/>
        </p:nvSpPr>
        <p:spPr>
          <a:xfrm>
            <a:off x="12298731" y="7200105"/>
            <a:ext cx="1417269" cy="415498"/>
          </a:xfrm>
          <a:prstGeom prst="rect">
            <a:avLst/>
          </a:prstGeom>
          <a:noFill/>
        </p:spPr>
        <p:txBody>
          <a:bodyPr wrap="square" rtlCol="0">
            <a:spAutoFit/>
          </a:bodyPr>
          <a:lstStyle/>
          <a:p>
            <a:r>
              <a:rPr lang="en-US" sz="2100" dirty="0">
                <a:latin typeface="Gotham Bold"/>
                <a:cs typeface="Gotham Bold"/>
              </a:rPr>
              <a:t>#ISUCIT</a:t>
            </a:r>
          </a:p>
        </p:txBody>
      </p:sp>
      <p:sp>
        <p:nvSpPr>
          <p:cNvPr id="4" name="Title 1"/>
          <p:cNvSpPr>
            <a:spLocks noGrp="1"/>
          </p:cNvSpPr>
          <p:nvPr>
            <p:ph type="title"/>
          </p:nvPr>
        </p:nvSpPr>
        <p:spPr>
          <a:xfrm>
            <a:off x="-50800" y="233680"/>
            <a:ext cx="3718560" cy="3484880"/>
          </a:xfrm>
        </p:spPr>
        <p:txBody>
          <a:bodyPr>
            <a:noAutofit/>
          </a:bodyPr>
          <a:lstStyle/>
          <a:p>
            <a:r>
              <a:rPr lang="en-US" sz="4800" dirty="0" smtClean="0">
                <a:effectLst>
                  <a:outerShdw blurRad="38100" dist="38100" dir="2700000" algn="tl">
                    <a:srgbClr val="000000">
                      <a:alpha val="43137"/>
                    </a:srgbClr>
                  </a:outerShdw>
                </a:effectLst>
              </a:rPr>
              <a:t>Team Members </a:t>
            </a:r>
            <a:br>
              <a:rPr lang="en-US" sz="4800" dirty="0" smtClean="0">
                <a:effectLst>
                  <a:outerShdw blurRad="38100" dist="38100" dir="2700000" algn="tl">
                    <a:srgbClr val="000000">
                      <a:alpha val="43137"/>
                    </a:srgbClr>
                  </a:outerShdw>
                </a:effectLst>
              </a:rPr>
            </a:br>
            <a:r>
              <a:rPr lang="en-US" sz="4800" dirty="0" smtClean="0">
                <a:effectLst>
                  <a:outerShdw blurRad="38100" dist="38100" dir="2700000" algn="tl">
                    <a:srgbClr val="000000">
                      <a:alpha val="43137"/>
                    </a:srgbClr>
                  </a:outerShdw>
                </a:effectLst>
              </a:rPr>
              <a:t>and</a:t>
            </a:r>
            <a:br>
              <a:rPr lang="en-US" sz="4800" dirty="0" smtClean="0">
                <a:effectLst>
                  <a:outerShdw blurRad="38100" dist="38100" dir="2700000" algn="tl">
                    <a:srgbClr val="000000">
                      <a:alpha val="43137"/>
                    </a:srgbClr>
                  </a:outerShdw>
                </a:effectLst>
              </a:rPr>
            </a:br>
            <a:r>
              <a:rPr lang="en-US" sz="4800" dirty="0" smtClean="0">
                <a:effectLst>
                  <a:outerShdw blurRad="38100" dist="38100" dir="2700000" algn="tl">
                    <a:srgbClr val="000000">
                      <a:alpha val="43137"/>
                    </a:srgbClr>
                  </a:outerShdw>
                </a:effectLst>
              </a:rPr>
              <a:t>Timelines</a:t>
            </a:r>
            <a:endParaRPr lang="en-US" sz="4800" dirty="0">
              <a:effectLst>
                <a:outerShdw blurRad="38100" dist="38100" dir="2700000" algn="tl">
                  <a:srgbClr val="000000">
                    <a:alpha val="43137"/>
                  </a:srgbClr>
                </a:outerShdw>
              </a:effectLst>
            </a:endParaRPr>
          </a:p>
        </p:txBody>
      </p:sp>
      <p:sp>
        <p:nvSpPr>
          <p:cNvPr id="2" name="Rectangle 1"/>
          <p:cNvSpPr/>
          <p:nvPr/>
        </p:nvSpPr>
        <p:spPr>
          <a:xfrm>
            <a:off x="3429000" y="672138"/>
            <a:ext cx="4069080" cy="3970318"/>
          </a:xfrm>
          <a:prstGeom prst="rect">
            <a:avLst/>
          </a:prstGeom>
          <a:ln>
            <a:solidFill>
              <a:schemeClr val="tx1"/>
            </a:solidFill>
          </a:ln>
        </p:spPr>
        <p:txBody>
          <a:bodyPr wrap="square">
            <a:spAutoFit/>
          </a:bodyPr>
          <a:lstStyle/>
          <a:p>
            <a:r>
              <a:rPr lang="en-US" sz="1800" b="1" dirty="0">
                <a:latin typeface="Calibri" panose="020F0502020204030204" pitchFamily="34" charset="0"/>
                <a:ea typeface="Calibri" panose="020F0502020204030204" pitchFamily="34" charset="0"/>
                <a:cs typeface="Calibri" panose="020F0502020204030204" pitchFamily="34" charset="0"/>
              </a:rPr>
              <a:t>Team Members: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b="1" dirty="0">
                <a:latin typeface="Calibri" panose="020F0502020204030204" pitchFamily="34" charset="0"/>
                <a:ea typeface="Calibri" panose="020F0502020204030204" pitchFamily="34" charset="0"/>
                <a:cs typeface="Calibri" panose="020F0502020204030204" pitchFamily="34"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Calibri" panose="020F0502020204030204" pitchFamily="34" charset="0"/>
                <a:ea typeface="Calibri" panose="020F0502020204030204" pitchFamily="34" charset="0"/>
                <a:cs typeface="Calibri" panose="020F0502020204030204" pitchFamily="34" charset="0"/>
              </a:rPr>
              <a:t>Project Sponsor – </a:t>
            </a:r>
            <a:r>
              <a:rPr lang="en-US" sz="1800" dirty="0" smtClean="0">
                <a:latin typeface="Calibri" panose="020F0502020204030204" pitchFamily="34" charset="0"/>
                <a:ea typeface="Calibri" panose="020F0502020204030204" pitchFamily="34" charset="0"/>
                <a:cs typeface="Calibri" panose="020F0502020204030204" pitchFamily="34" charset="0"/>
              </a:rPr>
              <a:t>Who’s paying the bills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smtClean="0">
                <a:latin typeface="Calibri" panose="020F0502020204030204" pitchFamily="34" charset="0"/>
                <a:ea typeface="Calibri" panose="020F0502020204030204" pitchFamily="34" charset="0"/>
                <a:cs typeface="Calibri" panose="020F0502020204030204" pitchFamily="34" charset="0"/>
              </a:rPr>
              <a:t>SME </a:t>
            </a:r>
            <a:r>
              <a:rPr lang="en-US" sz="1800" dirty="0">
                <a:latin typeface="Calibri" panose="020F0502020204030204" pitchFamily="34" charset="0"/>
                <a:ea typeface="Calibri" panose="020F0502020204030204" pitchFamily="34" charset="0"/>
                <a:cs typeface="Calibri" panose="020F0502020204030204" pitchFamily="34" charset="0"/>
              </a:rPr>
              <a:t>&amp; SPOC – </a:t>
            </a:r>
            <a:r>
              <a:rPr lang="en-US" sz="1800" dirty="0" smtClean="0">
                <a:latin typeface="Calibri" panose="020F0502020204030204" pitchFamily="34" charset="0"/>
                <a:ea typeface="Calibri" panose="020F0502020204030204" pitchFamily="34" charset="0"/>
                <a:cs typeface="Calibri" panose="020F0502020204030204" pitchFamily="34" charset="0"/>
              </a:rPr>
              <a:t>Who’s the “one”</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smtClean="0">
                <a:latin typeface="Calibri" panose="020F0502020204030204" pitchFamily="34" charset="0"/>
                <a:ea typeface="Calibri" panose="020F0502020204030204" pitchFamily="34" charset="0"/>
                <a:cs typeface="Calibri" panose="020F0502020204030204" pitchFamily="34" charset="0"/>
              </a:rPr>
              <a:t>SME </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smtClean="0">
                <a:latin typeface="Calibri" panose="020F0502020204030204" pitchFamily="34" charset="0"/>
                <a:ea typeface="Calibri" panose="020F0502020204030204" pitchFamily="34" charset="0"/>
                <a:cs typeface="Calibri" panose="020F0502020204030204" pitchFamily="34" charset="0"/>
              </a:rPr>
              <a:t>Who else knows a lot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Calibri" panose="020F0502020204030204" pitchFamily="34" charset="0"/>
                <a:ea typeface="Calibri" panose="020F0502020204030204" pitchFamily="34" charset="0"/>
                <a:cs typeface="Calibri" panose="020F0502020204030204" pitchFamily="34"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Calibri" panose="020F0502020204030204" pitchFamily="34" charset="0"/>
                <a:ea typeface="Calibri" panose="020F0502020204030204" pitchFamily="34" charset="0"/>
                <a:cs typeface="Calibri" panose="020F0502020204030204" pitchFamily="34" charset="0"/>
              </a:rPr>
              <a:t>Project Manager – </a:t>
            </a:r>
            <a:r>
              <a:rPr lang="en-US" sz="1800" dirty="0" smtClean="0">
                <a:latin typeface="Calibri" panose="020F0502020204030204" pitchFamily="34" charset="0"/>
                <a:ea typeface="Calibri" panose="020F0502020204030204" pitchFamily="34" charset="0"/>
                <a:cs typeface="Calibri" panose="020F0502020204030204" pitchFamily="34" charset="0"/>
              </a:rPr>
              <a:t>Is this you?</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smtClean="0">
                <a:latin typeface="Calibri" panose="020F0502020204030204" pitchFamily="34" charset="0"/>
                <a:ea typeface="Calibri" panose="020F0502020204030204" pitchFamily="34" charset="0"/>
                <a:cs typeface="Calibri" panose="020F0502020204030204" pitchFamily="34" charset="0"/>
              </a:rPr>
              <a:t>Technical </a:t>
            </a:r>
            <a:r>
              <a:rPr lang="en-US" sz="1800" dirty="0">
                <a:latin typeface="Calibri" panose="020F0502020204030204" pitchFamily="34" charset="0"/>
                <a:ea typeface="Calibri" panose="020F0502020204030204" pitchFamily="34" charset="0"/>
                <a:cs typeface="Calibri" panose="020F0502020204030204" pitchFamily="34" charset="0"/>
              </a:rPr>
              <a:t>SME – </a:t>
            </a:r>
            <a:r>
              <a:rPr lang="en-US" sz="1800" dirty="0" smtClean="0">
                <a:latin typeface="Calibri" panose="020F0502020204030204" pitchFamily="34" charset="0"/>
                <a:ea typeface="Calibri" panose="020F0502020204030204" pitchFamily="34" charset="0"/>
                <a:cs typeface="Calibri" panose="020F0502020204030204" pitchFamily="34" charset="0"/>
              </a:rPr>
              <a:t>Other technical SMEs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Calibri" panose="020F0502020204030204" pitchFamily="34" charset="0"/>
                <a:ea typeface="Calibri" panose="020F0502020204030204" pitchFamily="34" charset="0"/>
                <a:cs typeface="Calibri" panose="020F0502020204030204" pitchFamily="34"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Calibri" panose="020F0502020204030204" pitchFamily="34" charset="0"/>
                <a:ea typeface="Calibri" panose="020F0502020204030204" pitchFamily="34" charset="0"/>
                <a:cs typeface="Calibri" panose="020F0502020204030204" pitchFamily="34" charset="0"/>
              </a:rPr>
              <a:t>Others: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Calibri" panose="020F0502020204030204" pitchFamily="34" charset="0"/>
                <a:ea typeface="Calibri" panose="020F0502020204030204" pitchFamily="34" charset="0"/>
                <a:cs typeface="Calibri" panose="020F0502020204030204" pitchFamily="34" charset="0"/>
              </a:rPr>
              <a:t>Data Wiring – </a:t>
            </a:r>
            <a:r>
              <a:rPr lang="en-US" sz="1800" dirty="0" smtClean="0">
                <a:latin typeface="Calibri" panose="020F0502020204030204" pitchFamily="34" charset="0"/>
                <a:ea typeface="Calibri" panose="020F0502020204030204" pitchFamily="34" charset="0"/>
                <a:cs typeface="Calibri" panose="020F0502020204030204" pitchFamily="34" charset="0"/>
              </a:rPr>
              <a: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Calibri" panose="020F0502020204030204" pitchFamily="34" charset="0"/>
                <a:ea typeface="Calibri" panose="020F0502020204030204" pitchFamily="34" charset="0"/>
                <a:cs typeface="Calibri" panose="020F0502020204030204" pitchFamily="34" charset="0"/>
              </a:rPr>
              <a:t>Contractor/Installer – </a:t>
            </a:r>
            <a:r>
              <a:rPr lang="en-US" sz="1800" dirty="0" smtClean="0">
                <a:latin typeface="Calibri" panose="020F0502020204030204" pitchFamily="34" charset="0"/>
                <a:ea typeface="Calibri" panose="020F0502020204030204" pitchFamily="34" charset="0"/>
                <a:cs typeface="Calibri" panose="020F0502020204030204" pitchFamily="34" charset="0"/>
              </a:rPr>
              <a: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smtClean="0">
                <a:latin typeface="Calibri" panose="020F0502020204030204" pitchFamily="34" charset="0"/>
                <a:ea typeface="Calibri" panose="020F0502020204030204" pitchFamily="34" charset="0"/>
                <a:cs typeface="Calibri" panose="020F0502020204030204" pitchFamily="34" charset="0"/>
              </a:rPr>
              <a:t>ISU </a:t>
            </a:r>
            <a:r>
              <a:rPr lang="en-US" sz="1800" dirty="0">
                <a:latin typeface="Calibri" panose="020F0502020204030204" pitchFamily="34" charset="0"/>
                <a:ea typeface="Calibri" panose="020F0502020204030204" pitchFamily="34" charset="0"/>
                <a:cs typeface="Calibri" panose="020F0502020204030204" pitchFamily="34" charset="0"/>
              </a:rPr>
              <a:t>Facilities Planning – </a:t>
            </a:r>
            <a:r>
              <a:rPr lang="en-US" sz="1800" dirty="0" smtClean="0">
                <a:latin typeface="Calibri" panose="020F0502020204030204" pitchFamily="34" charset="0"/>
                <a:ea typeface="Calibri" panose="020F0502020204030204" pitchFamily="34" charset="0"/>
                <a:cs typeface="Calibri" panose="020F0502020204030204" pitchFamily="34" charset="0"/>
              </a:rPr>
              <a: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Calibri" panose="020F0502020204030204" pitchFamily="34" charset="0"/>
                <a:ea typeface="Calibri" panose="020F0502020204030204" pitchFamily="34" charset="0"/>
                <a:cs typeface="Calibri" panose="020F0502020204030204" pitchFamily="34" charset="0"/>
              </a:rPr>
              <a:t>ISU Facilities – </a:t>
            </a:r>
            <a:r>
              <a:rPr lang="en-US" sz="1800" dirty="0" smtClean="0">
                <a:latin typeface="Calibri" panose="020F0502020204030204" pitchFamily="34" charset="0"/>
                <a:ea typeface="Calibri" panose="020F0502020204030204" pitchFamily="34" charset="0"/>
                <a:cs typeface="Calibri" panose="020F0502020204030204" pitchFamily="34" charset="0"/>
              </a:rPr>
              <a:t>?????</a:t>
            </a:r>
            <a:endParaRPr lang="en-US" sz="1800" dirty="0"/>
          </a:p>
        </p:txBody>
      </p:sp>
      <p:graphicFrame>
        <p:nvGraphicFramePr>
          <p:cNvPr id="8" name="Table 7"/>
          <p:cNvGraphicFramePr>
            <a:graphicFrameLocks noGrp="1"/>
          </p:cNvGraphicFramePr>
          <p:nvPr>
            <p:extLst>
              <p:ext uri="{D42A27DB-BD31-4B8C-83A1-F6EECF244321}">
                <p14:modId xmlns:p14="http://schemas.microsoft.com/office/powerpoint/2010/main" val="2232730838"/>
              </p:ext>
            </p:extLst>
          </p:nvPr>
        </p:nvGraphicFramePr>
        <p:xfrm>
          <a:off x="7821930" y="3180945"/>
          <a:ext cx="5570220" cy="3566160"/>
        </p:xfrm>
        <a:graphic>
          <a:graphicData uri="http://schemas.openxmlformats.org/drawingml/2006/table">
            <a:tbl>
              <a:tblPr firstRow="1" firstCol="1" bandRow="1">
                <a:tableStyleId>{5C22544A-7EE6-4342-B048-85BDC9FD1C3A}</a:tableStyleId>
              </a:tblPr>
              <a:tblGrid>
                <a:gridCol w="795746">
                  <a:extLst>
                    <a:ext uri="{9D8B030D-6E8A-4147-A177-3AD203B41FA5}">
                      <a16:colId xmlns:a16="http://schemas.microsoft.com/office/drawing/2014/main" xmlns="" val="101281137"/>
                    </a:ext>
                  </a:extLst>
                </a:gridCol>
                <a:gridCol w="1047034">
                  <a:extLst>
                    <a:ext uri="{9D8B030D-6E8A-4147-A177-3AD203B41FA5}">
                      <a16:colId xmlns:a16="http://schemas.microsoft.com/office/drawing/2014/main" xmlns="" val="309738010"/>
                    </a:ext>
                  </a:extLst>
                </a:gridCol>
                <a:gridCol w="3727440">
                  <a:extLst>
                    <a:ext uri="{9D8B030D-6E8A-4147-A177-3AD203B41FA5}">
                      <a16:colId xmlns:a16="http://schemas.microsoft.com/office/drawing/2014/main" xmlns="" val="2296108041"/>
                    </a:ext>
                  </a:extLst>
                </a:gridCol>
              </a:tblGrid>
              <a:tr h="0">
                <a:tc>
                  <a:txBody>
                    <a:bodyPr/>
                    <a:lstStyle/>
                    <a:p>
                      <a:pPr marL="0" marR="0">
                        <a:spcBef>
                          <a:spcPts val="0"/>
                        </a:spcBef>
                        <a:spcAft>
                          <a:spcPts val="0"/>
                        </a:spcAft>
                      </a:pPr>
                      <a:r>
                        <a:rPr lang="en-US" sz="1800">
                          <a:effectLst/>
                        </a:rPr>
                        <a:t>Due Date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Party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Deliverable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558839452"/>
                  </a:ext>
                </a:extLst>
              </a:tr>
              <a:tr h="0">
                <a:tc>
                  <a:txBody>
                    <a:bodyPr/>
                    <a:lstStyle/>
                    <a:p>
                      <a:pPr marL="0" marR="0">
                        <a:spcBef>
                          <a:spcPts val="0"/>
                        </a:spcBef>
                        <a:spcAft>
                          <a:spcPts val="0"/>
                        </a:spcAft>
                      </a:pPr>
                      <a:r>
                        <a:rPr lang="en-US" sz="1800" dirty="0">
                          <a:effectLst/>
                        </a:rPr>
                        <a:t> </a:t>
                      </a:r>
                      <a:r>
                        <a:rPr lang="en-US" sz="1800" dirty="0" smtClean="0">
                          <a:effectLst/>
                        </a:rPr>
                        <a:t>12/15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Project Team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smtClean="0">
                          <a:effectLst/>
                        </a:rPr>
                        <a:t>Project </a:t>
                      </a:r>
                      <a:r>
                        <a:rPr lang="en-US" sz="1800" dirty="0">
                          <a:effectLst/>
                        </a:rPr>
                        <a:t>Discussion for scope, budget, etc.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43341603"/>
                  </a:ext>
                </a:extLst>
              </a:tr>
              <a:tr h="0">
                <a:tc>
                  <a:txBody>
                    <a:bodyPr/>
                    <a:lstStyle/>
                    <a:p>
                      <a:pPr marL="0" marR="0">
                        <a:spcBef>
                          <a:spcPts val="0"/>
                        </a:spcBef>
                        <a:spcAft>
                          <a:spcPts val="0"/>
                        </a:spcAft>
                      </a:pPr>
                      <a:r>
                        <a:rPr lang="en-US" sz="1800" dirty="0">
                          <a:effectLst/>
                        </a:rPr>
                        <a:t> </a:t>
                      </a:r>
                      <a:r>
                        <a:rPr lang="en-US" sz="1800" dirty="0" smtClean="0">
                          <a:effectLst/>
                        </a:rPr>
                        <a:t>1/20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Dean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smtClean="0">
                          <a:effectLst/>
                        </a:rPr>
                        <a:t>Contractor </a:t>
                      </a:r>
                      <a:r>
                        <a:rPr lang="en-US" sz="1800" dirty="0">
                          <a:effectLst/>
                        </a:rPr>
                        <a:t>site visit and </a:t>
                      </a:r>
                      <a:r>
                        <a:rPr lang="en-US" sz="1800" dirty="0" smtClean="0">
                          <a:effectLst/>
                        </a:rPr>
                        <a:t>quote</a:t>
                      </a:r>
                      <a:r>
                        <a:rPr lang="en-US" sz="18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264121303"/>
                  </a:ext>
                </a:extLst>
              </a:tr>
              <a:tr h="0">
                <a:tc>
                  <a:txBody>
                    <a:bodyPr/>
                    <a:lstStyle/>
                    <a:p>
                      <a:pPr marL="0" marR="0">
                        <a:spcBef>
                          <a:spcPts val="0"/>
                        </a:spcBef>
                        <a:spcAft>
                          <a:spcPts val="0"/>
                        </a:spcAft>
                      </a:pPr>
                      <a:r>
                        <a:rPr lang="en-US" sz="1800" dirty="0">
                          <a:effectLst/>
                        </a:rPr>
                        <a:t> </a:t>
                      </a:r>
                      <a:r>
                        <a:rPr lang="en-US" sz="1800" dirty="0" smtClean="0">
                          <a:effectLst/>
                        </a:rPr>
                        <a:t>3/17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Dean, Telecom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smtClean="0">
                          <a:effectLst/>
                        </a:rPr>
                        <a:t>Site </a:t>
                      </a:r>
                      <a:r>
                        <a:rPr lang="en-US" sz="1800" dirty="0">
                          <a:effectLst/>
                        </a:rPr>
                        <a:t>visit with ISU Telecom.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967246547"/>
                  </a:ext>
                </a:extLst>
              </a:tr>
              <a:tr h="0">
                <a:tc>
                  <a:txBody>
                    <a:bodyPr/>
                    <a:lstStyle/>
                    <a:p>
                      <a:pPr marL="0" marR="0">
                        <a:spcBef>
                          <a:spcPts val="0"/>
                        </a:spcBef>
                        <a:spcAft>
                          <a:spcPts val="0"/>
                        </a:spcAft>
                      </a:pPr>
                      <a:r>
                        <a:rPr lang="en-US" sz="1800" dirty="0">
                          <a:effectLst/>
                        </a:rPr>
                        <a:t> </a:t>
                      </a:r>
                      <a:r>
                        <a:rPr lang="en-US" sz="1800" dirty="0" smtClean="0">
                          <a:effectLst/>
                        </a:rPr>
                        <a:t>4/1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Project Team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smtClean="0">
                          <a:effectLst/>
                        </a:rPr>
                        <a:t>Site </a:t>
                      </a:r>
                      <a:r>
                        <a:rPr lang="en-US" sz="1800" dirty="0">
                          <a:effectLst/>
                        </a:rPr>
                        <a:t>visit </a:t>
                      </a:r>
                      <a:r>
                        <a:rPr lang="en-US" sz="1800" dirty="0" smtClean="0">
                          <a:effectLst/>
                        </a:rPr>
                        <a:t>for scope verification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96493248"/>
                  </a:ext>
                </a:extLst>
              </a:tr>
              <a:tr h="0">
                <a:tc>
                  <a:txBody>
                    <a:bodyPr/>
                    <a:lstStyle/>
                    <a:p>
                      <a:pPr marL="0" marR="0">
                        <a:spcBef>
                          <a:spcPts val="0"/>
                        </a:spcBef>
                        <a:spcAft>
                          <a:spcPts val="0"/>
                        </a:spcAft>
                      </a:pPr>
                      <a:r>
                        <a:rPr lang="en-US" sz="1800" dirty="0">
                          <a:effectLst/>
                        </a:rPr>
                        <a:t> </a:t>
                      </a:r>
                      <a:r>
                        <a:rPr lang="en-US" sz="1800" dirty="0" smtClean="0">
                          <a:effectLst/>
                        </a:rPr>
                        <a:t>4/15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smtClean="0">
                          <a:effectLst/>
                          <a:latin typeface="+mn-lt"/>
                          <a:ea typeface="+mn-ea"/>
                          <a:cs typeface="+mn-cs"/>
                        </a:rPr>
                        <a:t>PM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smtClean="0">
                          <a:effectLst/>
                        </a:rPr>
                        <a:t>Project </a:t>
                      </a:r>
                      <a:r>
                        <a:rPr lang="en-US" sz="1800" dirty="0">
                          <a:effectLst/>
                        </a:rPr>
                        <a:t>Plan to Customer.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746977140"/>
                  </a:ext>
                </a:extLst>
              </a:tr>
              <a:tr h="0">
                <a:tc>
                  <a:txBody>
                    <a:bodyPr/>
                    <a:lstStyle/>
                    <a:p>
                      <a:pPr marL="0" marR="0">
                        <a:spcBef>
                          <a:spcPts val="0"/>
                        </a:spcBef>
                        <a:spcAft>
                          <a:spcPts val="0"/>
                        </a:spcAft>
                      </a:pPr>
                      <a:r>
                        <a:rPr lang="en-US" sz="1800" dirty="0">
                          <a:effectLst/>
                        </a:rPr>
                        <a:t> </a:t>
                      </a:r>
                      <a:r>
                        <a:rPr lang="en-US" sz="1800" dirty="0" smtClean="0">
                          <a:effectLst/>
                        </a:rPr>
                        <a:t>5/1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smtClean="0">
                          <a:effectLst/>
                        </a:rPr>
                        <a:t>Sponsor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smtClean="0">
                          <a:effectLst/>
                        </a:rPr>
                        <a:t>Project </a:t>
                      </a:r>
                      <a:r>
                        <a:rPr lang="en-US" sz="1800" dirty="0">
                          <a:effectLst/>
                        </a:rPr>
                        <a:t>Approval with funding.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607241066"/>
                  </a:ext>
                </a:extLst>
              </a:tr>
              <a:tr h="0">
                <a:tc>
                  <a:txBody>
                    <a:bodyPr/>
                    <a:lstStyle/>
                    <a:p>
                      <a:pPr marL="0" marR="0">
                        <a:spcBef>
                          <a:spcPts val="0"/>
                        </a:spcBef>
                        <a:spcAft>
                          <a:spcPts val="0"/>
                        </a:spcAft>
                      </a:pPr>
                      <a:r>
                        <a:rPr lang="en-US" sz="1800" dirty="0">
                          <a:effectLst/>
                        </a:rPr>
                        <a:t> </a:t>
                      </a:r>
                      <a:r>
                        <a:rPr lang="en-US" sz="1800" dirty="0" smtClean="0">
                          <a:effectLst/>
                        </a:rPr>
                        <a:t>5/14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Project Team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smtClean="0">
                          <a:effectLst/>
                        </a:rPr>
                        <a:t>Project </a:t>
                      </a:r>
                      <a:r>
                        <a:rPr lang="en-US" sz="1800" dirty="0">
                          <a:effectLst/>
                        </a:rPr>
                        <a:t>kick-off.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041600944"/>
                  </a:ext>
                </a:extLst>
              </a:tr>
            </a:tbl>
          </a:graphicData>
        </a:graphic>
      </p:graphicFrame>
      <p:sp>
        <p:nvSpPr>
          <p:cNvPr id="9" name="Rectangle 2"/>
          <p:cNvSpPr>
            <a:spLocks noChangeArrowheads="1"/>
          </p:cNvSpPr>
          <p:nvPr/>
        </p:nvSpPr>
        <p:spPr bwMode="auto">
          <a:xfrm>
            <a:off x="7821930" y="2272840"/>
            <a:ext cx="5501640" cy="9233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ea typeface="Calibri" panose="020F0502020204030204" pitchFamily="34" charset="0"/>
                <a:cs typeface="Calibri" panose="020F0502020204030204" pitchFamily="34" charset="0"/>
              </a:rPr>
              <a:t>Timeline with Deliverables and Responsible Party:</a:t>
            </a:r>
            <a:r>
              <a:rPr kumimoji="0" lang="en-US" altLang="en-US" sz="1800" b="0" i="0" u="none" strike="noStrike" cap="none" normalizeH="0" baseline="0" dirty="0" smtClean="0">
                <a:ln>
                  <a:noFill/>
                </a:ln>
                <a:solidFill>
                  <a:schemeClr val="tx1"/>
                </a:solidFill>
                <a:effectLst/>
                <a:ea typeface="Calibri" panose="020F0502020204030204" pitchFamily="34" charset="0"/>
                <a:cs typeface="Calibri" panose="020F0502020204030204" pitchFamily="34" charset="0"/>
              </a:rPr>
              <a:t> </a:t>
            </a:r>
            <a:endParaRPr kumimoji="0" lang="en-US" altLang="en-US" sz="1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ea typeface="Calibri" panose="020F0502020204030204" pitchFamily="34" charset="0"/>
                <a:cs typeface="Calibri" panose="020F0502020204030204" pitchFamily="34" charset="0"/>
              </a:rPr>
              <a:t>Overall Project Target Date: June 30, 2017</a:t>
            </a:r>
            <a:endParaRPr kumimoji="0" lang="en-US" altLang="en-US" sz="1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957956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5-0647 PPT templates widescreen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9" y="0"/>
            <a:ext cx="13707541" cy="7716838"/>
          </a:xfrm>
          <a:prstGeom prst="rect">
            <a:avLst/>
          </a:prstGeom>
        </p:spPr>
      </p:pic>
      <p:sp>
        <p:nvSpPr>
          <p:cNvPr id="3" name="TextBox 2"/>
          <p:cNvSpPr txBox="1"/>
          <p:nvPr/>
        </p:nvSpPr>
        <p:spPr>
          <a:xfrm>
            <a:off x="12298731" y="7200105"/>
            <a:ext cx="1417269" cy="415498"/>
          </a:xfrm>
          <a:prstGeom prst="rect">
            <a:avLst/>
          </a:prstGeom>
          <a:noFill/>
        </p:spPr>
        <p:txBody>
          <a:bodyPr wrap="square" rtlCol="0">
            <a:spAutoFit/>
          </a:bodyPr>
          <a:lstStyle/>
          <a:p>
            <a:r>
              <a:rPr lang="en-US" sz="2100" dirty="0">
                <a:latin typeface="Gotham Bold"/>
                <a:cs typeface="Gotham Bold"/>
              </a:rPr>
              <a:t>#ISUCIT</a:t>
            </a:r>
          </a:p>
        </p:txBody>
      </p:sp>
      <p:sp>
        <p:nvSpPr>
          <p:cNvPr id="4" name="Title 1"/>
          <p:cNvSpPr>
            <a:spLocks noGrp="1"/>
          </p:cNvSpPr>
          <p:nvPr>
            <p:ph type="title"/>
          </p:nvPr>
        </p:nvSpPr>
        <p:spPr>
          <a:xfrm>
            <a:off x="-50800" y="233680"/>
            <a:ext cx="3718560" cy="3891280"/>
          </a:xfrm>
        </p:spPr>
        <p:txBody>
          <a:bodyPr>
            <a:noAutofit/>
          </a:bodyPr>
          <a:lstStyle/>
          <a:p>
            <a:r>
              <a:rPr lang="en-US" sz="4800" dirty="0" smtClean="0">
                <a:effectLst>
                  <a:outerShdw blurRad="38100" dist="38100" dir="2700000" algn="tl">
                    <a:srgbClr val="000000">
                      <a:alpha val="43137"/>
                    </a:srgbClr>
                  </a:outerShdw>
                </a:effectLst>
              </a:rPr>
              <a:t>Acceptance,</a:t>
            </a:r>
            <a:br>
              <a:rPr lang="en-US" sz="4800" dirty="0" smtClean="0">
                <a:effectLst>
                  <a:outerShdw blurRad="38100" dist="38100" dir="2700000" algn="tl">
                    <a:srgbClr val="000000">
                      <a:alpha val="43137"/>
                    </a:srgbClr>
                  </a:outerShdw>
                </a:effectLst>
              </a:rPr>
            </a:br>
            <a:r>
              <a:rPr lang="en-US" sz="4800" dirty="0" smtClean="0">
                <a:effectLst>
                  <a:outerShdw blurRad="38100" dist="38100" dir="2700000" algn="tl">
                    <a:srgbClr val="000000">
                      <a:alpha val="43137"/>
                    </a:srgbClr>
                  </a:outerShdw>
                </a:effectLst>
              </a:rPr>
              <a:t>Sign-off,</a:t>
            </a:r>
            <a:br>
              <a:rPr lang="en-US" sz="4800" dirty="0" smtClean="0">
                <a:effectLst>
                  <a:outerShdw blurRad="38100" dist="38100" dir="2700000" algn="tl">
                    <a:srgbClr val="000000">
                      <a:alpha val="43137"/>
                    </a:srgbClr>
                  </a:outerShdw>
                </a:effectLst>
              </a:rPr>
            </a:br>
            <a:r>
              <a:rPr lang="en-US" sz="4800" dirty="0" smtClean="0">
                <a:effectLst>
                  <a:outerShdw blurRad="38100" dist="38100" dir="2700000" algn="tl">
                    <a:srgbClr val="000000">
                      <a:alpha val="43137"/>
                    </a:srgbClr>
                  </a:outerShdw>
                </a:effectLst>
              </a:rPr>
              <a:t>Verification,</a:t>
            </a:r>
            <a:br>
              <a:rPr lang="en-US" sz="4800" dirty="0" smtClean="0">
                <a:effectLst>
                  <a:outerShdw blurRad="38100" dist="38100" dir="2700000" algn="tl">
                    <a:srgbClr val="000000">
                      <a:alpha val="43137"/>
                    </a:srgbClr>
                  </a:outerShdw>
                </a:effectLst>
              </a:rPr>
            </a:br>
            <a:r>
              <a:rPr lang="en-US" sz="4800" dirty="0" smtClean="0">
                <a:effectLst>
                  <a:outerShdw blurRad="38100" dist="38100" dir="2700000" algn="tl">
                    <a:srgbClr val="000000">
                      <a:alpha val="43137"/>
                    </a:srgbClr>
                  </a:outerShdw>
                </a:effectLst>
              </a:rPr>
              <a:t>Approval,</a:t>
            </a:r>
            <a:br>
              <a:rPr lang="en-US" sz="4800" dirty="0" smtClean="0">
                <a:effectLst>
                  <a:outerShdw blurRad="38100" dist="38100" dir="2700000" algn="tl">
                    <a:srgbClr val="000000">
                      <a:alpha val="43137"/>
                    </a:srgbClr>
                  </a:outerShdw>
                </a:effectLst>
              </a:rPr>
            </a:br>
            <a:r>
              <a:rPr lang="en-US" sz="4800" dirty="0" smtClean="0">
                <a:effectLst>
                  <a:outerShdw blurRad="38100" dist="38100" dir="2700000" algn="tl">
                    <a:srgbClr val="000000">
                      <a:alpha val="43137"/>
                    </a:srgbClr>
                  </a:outerShdw>
                </a:effectLst>
              </a:rPr>
              <a:t>etc…..</a:t>
            </a:r>
            <a:endParaRPr lang="en-US" sz="4800" dirty="0">
              <a:effectLst>
                <a:outerShdw blurRad="38100" dist="38100" dir="2700000" algn="tl">
                  <a:srgbClr val="000000">
                    <a:alpha val="43137"/>
                  </a:srgbClr>
                </a:outerShdw>
              </a:effectLst>
            </a:endParaRPr>
          </a:p>
        </p:txBody>
      </p:sp>
      <p:sp>
        <p:nvSpPr>
          <p:cNvPr id="2" name="Rectangle 1"/>
          <p:cNvSpPr/>
          <p:nvPr/>
        </p:nvSpPr>
        <p:spPr>
          <a:xfrm>
            <a:off x="6273800" y="361861"/>
            <a:ext cx="6858000" cy="5632311"/>
          </a:xfrm>
          <a:prstGeom prst="rect">
            <a:avLst/>
          </a:prstGeom>
        </p:spPr>
        <p:txBody>
          <a:bodyPr>
            <a:spAutoFit/>
          </a:bodyPr>
          <a:lstStyle/>
          <a:p>
            <a:r>
              <a:rPr lang="en-US" sz="3600" b="1" dirty="0" smtClean="0"/>
              <a:t>A Project has an End</a:t>
            </a:r>
          </a:p>
          <a:p>
            <a:endParaRPr lang="en-US" sz="3600" dirty="0"/>
          </a:p>
          <a:p>
            <a:r>
              <a:rPr lang="en-US" sz="3600" dirty="0" smtClean="0"/>
              <a:t>How do we know we’re done?</a:t>
            </a:r>
          </a:p>
          <a:p>
            <a:pPr>
              <a:buFont typeface="+mj-lt"/>
              <a:buAutoNum type="arabicPeriod"/>
            </a:pPr>
            <a:endParaRPr lang="en-US" sz="3600" dirty="0"/>
          </a:p>
          <a:p>
            <a:r>
              <a:rPr lang="en-US" sz="3600" dirty="0" smtClean="0"/>
              <a:t>Why </a:t>
            </a:r>
            <a:r>
              <a:rPr lang="en-US" sz="3600" dirty="0"/>
              <a:t>do this and write it down?</a:t>
            </a:r>
          </a:p>
          <a:p>
            <a:endParaRPr lang="en-US" sz="3600" dirty="0" smtClean="0"/>
          </a:p>
          <a:p>
            <a:r>
              <a:rPr lang="en-US" sz="3600" dirty="0" smtClean="0"/>
              <a:t>Is </a:t>
            </a:r>
            <a:r>
              <a:rPr lang="en-US" sz="3600" dirty="0"/>
              <a:t>the project work done?  </a:t>
            </a:r>
            <a:endParaRPr lang="en-US" sz="3600" dirty="0" smtClean="0"/>
          </a:p>
          <a:p>
            <a:endParaRPr lang="en-US" sz="3600" dirty="0" smtClean="0"/>
          </a:p>
          <a:p>
            <a:r>
              <a:rPr lang="en-US" sz="3600" dirty="0" smtClean="0"/>
              <a:t>Did </a:t>
            </a:r>
            <a:r>
              <a:rPr lang="en-US" sz="3600" dirty="0"/>
              <a:t>we deliver what was specified in objective and needs?</a:t>
            </a:r>
          </a:p>
        </p:txBody>
      </p:sp>
    </p:spTree>
    <p:extLst>
      <p:ext uri="{BB962C8B-B14F-4D97-AF65-F5344CB8AC3E}">
        <p14:creationId xmlns:p14="http://schemas.microsoft.com/office/powerpoint/2010/main" val="8120179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5-0647 PPT templates widescreen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9" y="0"/>
            <a:ext cx="13707541" cy="7716838"/>
          </a:xfrm>
          <a:prstGeom prst="rect">
            <a:avLst/>
          </a:prstGeom>
        </p:spPr>
      </p:pic>
      <p:sp>
        <p:nvSpPr>
          <p:cNvPr id="3" name="TextBox 2"/>
          <p:cNvSpPr txBox="1"/>
          <p:nvPr/>
        </p:nvSpPr>
        <p:spPr>
          <a:xfrm>
            <a:off x="12298731" y="7200105"/>
            <a:ext cx="1417269" cy="415498"/>
          </a:xfrm>
          <a:prstGeom prst="rect">
            <a:avLst/>
          </a:prstGeom>
          <a:noFill/>
        </p:spPr>
        <p:txBody>
          <a:bodyPr wrap="square" rtlCol="0">
            <a:spAutoFit/>
          </a:bodyPr>
          <a:lstStyle/>
          <a:p>
            <a:r>
              <a:rPr lang="en-US" sz="2100" dirty="0">
                <a:latin typeface="Gotham Bold"/>
                <a:cs typeface="Gotham Bold"/>
              </a:rPr>
              <a:t>#ISUCIT</a:t>
            </a:r>
          </a:p>
        </p:txBody>
      </p:sp>
      <p:sp>
        <p:nvSpPr>
          <p:cNvPr id="4" name="Title 1"/>
          <p:cNvSpPr>
            <a:spLocks noGrp="1"/>
          </p:cNvSpPr>
          <p:nvPr>
            <p:ph type="title"/>
          </p:nvPr>
        </p:nvSpPr>
        <p:spPr>
          <a:xfrm>
            <a:off x="172720" y="264160"/>
            <a:ext cx="2692400" cy="2580640"/>
          </a:xfrm>
        </p:spPr>
        <p:txBody>
          <a:bodyPr>
            <a:noAutofit/>
          </a:bodyPr>
          <a:lstStyle/>
          <a:p>
            <a:r>
              <a:rPr lang="en-US" sz="4800" dirty="0" smtClean="0">
                <a:effectLst>
                  <a:outerShdw blurRad="38100" dist="38100" dir="2700000" algn="tl">
                    <a:srgbClr val="000000">
                      <a:alpha val="43137"/>
                    </a:srgbClr>
                  </a:outerShdw>
                </a:effectLst>
              </a:rPr>
              <a:t>Project Lessons Learned</a:t>
            </a:r>
            <a:endParaRPr lang="en-US" sz="4800" dirty="0">
              <a:effectLst>
                <a:outerShdw blurRad="38100" dist="38100" dir="2700000" algn="tl">
                  <a:srgbClr val="000000">
                    <a:alpha val="43137"/>
                  </a:srgbClr>
                </a:outerShdw>
              </a:effectLst>
            </a:endParaRPr>
          </a:p>
        </p:txBody>
      </p:sp>
      <p:sp>
        <p:nvSpPr>
          <p:cNvPr id="2" name="Rectangle 1"/>
          <p:cNvSpPr/>
          <p:nvPr/>
        </p:nvSpPr>
        <p:spPr>
          <a:xfrm>
            <a:off x="4246880" y="584984"/>
            <a:ext cx="8854440" cy="4401205"/>
          </a:xfrm>
          <a:prstGeom prst="rect">
            <a:avLst/>
          </a:prstGeom>
        </p:spPr>
        <p:txBody>
          <a:bodyPr wrap="square">
            <a:spAutoFit/>
          </a:bodyPr>
          <a:lstStyle/>
          <a:p>
            <a:pPr marL="457200" indent="-457200">
              <a:buFont typeface="+mj-lt"/>
              <a:buAutoNum type="arabicPeriod"/>
            </a:pPr>
            <a:r>
              <a:rPr lang="en-US" sz="4000" dirty="0"/>
              <a:t>What did you learn to make the next project better?</a:t>
            </a:r>
          </a:p>
          <a:p>
            <a:pPr marL="457200" indent="-457200">
              <a:buFont typeface="+mj-lt"/>
              <a:buAutoNum type="arabicPeriod"/>
            </a:pPr>
            <a:r>
              <a:rPr lang="en-US" sz="4000" dirty="0"/>
              <a:t>How do you document those items?</a:t>
            </a:r>
          </a:p>
          <a:p>
            <a:pPr marL="457200" indent="-457200">
              <a:buFont typeface="+mj-lt"/>
              <a:buAutoNum type="arabicPeriod"/>
            </a:pPr>
            <a:r>
              <a:rPr lang="en-US" sz="4000" dirty="0"/>
              <a:t>Example with Security Camera Plans.</a:t>
            </a:r>
          </a:p>
          <a:p>
            <a:pPr marL="457200" indent="-457200">
              <a:buFont typeface="+mj-lt"/>
              <a:buAutoNum type="arabicPeriod"/>
            </a:pPr>
            <a:r>
              <a:rPr lang="en-US" sz="4000" dirty="0"/>
              <a:t>Progressively more complex </a:t>
            </a:r>
            <a:r>
              <a:rPr lang="en-US" sz="4000" dirty="0" smtClean="0"/>
              <a:t>plans</a:t>
            </a:r>
          </a:p>
          <a:p>
            <a:pPr marL="457200" indent="-457200">
              <a:buFont typeface="+mj-lt"/>
              <a:buAutoNum type="arabicPeriod"/>
            </a:pPr>
            <a:endParaRPr lang="en-US" sz="4000" dirty="0"/>
          </a:p>
          <a:p>
            <a:r>
              <a:rPr lang="en-US" sz="4000" dirty="0" smtClean="0"/>
              <a:t>Why</a:t>
            </a:r>
            <a:r>
              <a:rPr lang="en-US" sz="4000" dirty="0"/>
              <a:t>?</a:t>
            </a:r>
          </a:p>
        </p:txBody>
      </p:sp>
    </p:spTree>
    <p:extLst>
      <p:ext uri="{BB962C8B-B14F-4D97-AF65-F5344CB8AC3E}">
        <p14:creationId xmlns:p14="http://schemas.microsoft.com/office/powerpoint/2010/main" val="1232236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5-0647 PPT templates widescreen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9" y="0"/>
            <a:ext cx="13707541" cy="7716838"/>
          </a:xfrm>
          <a:prstGeom prst="rect">
            <a:avLst/>
          </a:prstGeom>
        </p:spPr>
      </p:pic>
      <p:sp>
        <p:nvSpPr>
          <p:cNvPr id="3" name="TextBox 2"/>
          <p:cNvSpPr txBox="1"/>
          <p:nvPr/>
        </p:nvSpPr>
        <p:spPr>
          <a:xfrm>
            <a:off x="12298731" y="7200105"/>
            <a:ext cx="1417269" cy="415498"/>
          </a:xfrm>
          <a:prstGeom prst="rect">
            <a:avLst/>
          </a:prstGeom>
          <a:noFill/>
        </p:spPr>
        <p:txBody>
          <a:bodyPr wrap="square" rtlCol="0">
            <a:spAutoFit/>
          </a:bodyPr>
          <a:lstStyle/>
          <a:p>
            <a:r>
              <a:rPr lang="en-US" sz="2100" dirty="0">
                <a:latin typeface="Gotham Bold"/>
                <a:cs typeface="Gotham Bold"/>
              </a:rPr>
              <a:t>#ISUCIT</a:t>
            </a:r>
          </a:p>
        </p:txBody>
      </p:sp>
      <p:sp>
        <p:nvSpPr>
          <p:cNvPr id="4" name="Title 1"/>
          <p:cNvSpPr>
            <a:spLocks noGrp="1"/>
          </p:cNvSpPr>
          <p:nvPr>
            <p:ph type="title"/>
          </p:nvPr>
        </p:nvSpPr>
        <p:spPr>
          <a:xfrm>
            <a:off x="172720" y="264160"/>
            <a:ext cx="2692400" cy="2580640"/>
          </a:xfrm>
        </p:spPr>
        <p:txBody>
          <a:bodyPr>
            <a:noAutofit/>
          </a:bodyPr>
          <a:lstStyle/>
          <a:p>
            <a:r>
              <a:rPr lang="en-US" sz="4800" dirty="0" smtClean="0">
                <a:effectLst>
                  <a:outerShdw blurRad="38100" dist="38100" dir="2700000" algn="tl">
                    <a:srgbClr val="000000">
                      <a:alpha val="43137"/>
                    </a:srgbClr>
                  </a:outerShdw>
                </a:effectLst>
              </a:rPr>
              <a:t>Who’s got a project?</a:t>
            </a:r>
            <a:endParaRPr lang="en-US" sz="4800" dirty="0">
              <a:effectLst>
                <a:outerShdw blurRad="38100" dist="38100" dir="2700000" algn="tl">
                  <a:srgbClr val="000000">
                    <a:alpha val="43137"/>
                  </a:srgbClr>
                </a:outerShdw>
              </a:effectLst>
            </a:endParaRPr>
          </a:p>
        </p:txBody>
      </p:sp>
      <p:sp>
        <p:nvSpPr>
          <p:cNvPr id="6" name="Content Placeholder 2"/>
          <p:cNvSpPr>
            <a:spLocks noGrp="1"/>
          </p:cNvSpPr>
          <p:nvPr>
            <p:ph idx="1"/>
          </p:nvPr>
        </p:nvSpPr>
        <p:spPr>
          <a:xfrm>
            <a:off x="9194799" y="386255"/>
            <a:ext cx="4116551" cy="6109138"/>
          </a:xfrm>
        </p:spPr>
        <p:txBody>
          <a:bodyPr>
            <a:noAutofit/>
          </a:bodyPr>
          <a:lstStyle/>
          <a:p>
            <a:pPr marL="514350" indent="-514350">
              <a:buFont typeface="+mj-lt"/>
              <a:buAutoNum type="arabicPeriod"/>
            </a:pPr>
            <a:r>
              <a:rPr lang="en-US" sz="3200" b="1" dirty="0" smtClean="0"/>
              <a:t>Scope/Objective</a:t>
            </a:r>
            <a:r>
              <a:rPr lang="en-US" sz="3200" dirty="0" smtClean="0"/>
              <a:t> </a:t>
            </a:r>
            <a:endParaRPr lang="en-US" sz="3200" dirty="0"/>
          </a:p>
          <a:p>
            <a:pPr marL="514350" indent="-514350">
              <a:buFont typeface="+mj-lt"/>
              <a:buAutoNum type="arabicPeriod"/>
            </a:pPr>
            <a:r>
              <a:rPr lang="en-US" sz="3200" b="1" dirty="0" smtClean="0"/>
              <a:t>Needs</a:t>
            </a:r>
            <a:r>
              <a:rPr lang="en-US" sz="3200" dirty="0" smtClean="0"/>
              <a:t> </a:t>
            </a:r>
          </a:p>
          <a:p>
            <a:pPr marL="514350" indent="-514350">
              <a:buFont typeface="+mj-lt"/>
              <a:buAutoNum type="arabicPeriod"/>
            </a:pPr>
            <a:r>
              <a:rPr lang="en-US" sz="3200" dirty="0" smtClean="0"/>
              <a:t>Assumptions </a:t>
            </a:r>
          </a:p>
          <a:p>
            <a:pPr marL="514350" indent="-514350">
              <a:buFont typeface="+mj-lt"/>
              <a:buAutoNum type="arabicPeriod"/>
            </a:pPr>
            <a:r>
              <a:rPr lang="en-US" sz="3200" dirty="0" smtClean="0"/>
              <a:t>Risks</a:t>
            </a:r>
          </a:p>
          <a:p>
            <a:pPr marL="514350" indent="-514350">
              <a:buFont typeface="+mj-lt"/>
              <a:buAutoNum type="arabicPeriod"/>
            </a:pPr>
            <a:r>
              <a:rPr lang="en-US" sz="3200" dirty="0" smtClean="0"/>
              <a:t>Team</a:t>
            </a:r>
          </a:p>
          <a:p>
            <a:pPr marL="514350" indent="-514350">
              <a:buFont typeface="+mj-lt"/>
              <a:buAutoNum type="arabicPeriod"/>
            </a:pPr>
            <a:r>
              <a:rPr lang="en-US" sz="3200" b="1" dirty="0" smtClean="0"/>
              <a:t>Timeline</a:t>
            </a:r>
          </a:p>
          <a:p>
            <a:pPr marL="514350" indent="-514350">
              <a:buFont typeface="+mj-lt"/>
              <a:buAutoNum type="arabicPeriod"/>
            </a:pPr>
            <a:r>
              <a:rPr lang="en-US" sz="3200" b="1" dirty="0" smtClean="0"/>
              <a:t>Acceptance</a:t>
            </a:r>
            <a:r>
              <a:rPr lang="en-US" sz="3200" dirty="0" smtClean="0"/>
              <a:t> </a:t>
            </a:r>
          </a:p>
          <a:p>
            <a:pPr marL="514350" indent="-514350">
              <a:buFont typeface="+mj-lt"/>
              <a:buAutoNum type="arabicPeriod"/>
            </a:pPr>
            <a:r>
              <a:rPr lang="en-US" sz="3200" dirty="0" smtClean="0"/>
              <a:t>Lessons Learned</a:t>
            </a:r>
            <a:endParaRPr lang="en-US" sz="3200" dirty="0"/>
          </a:p>
        </p:txBody>
      </p:sp>
      <p:sp>
        <p:nvSpPr>
          <p:cNvPr id="2" name="TextBox 1"/>
          <p:cNvSpPr txBox="1"/>
          <p:nvPr/>
        </p:nvSpPr>
        <p:spPr>
          <a:xfrm rot="20425751">
            <a:off x="3901440" y="815351"/>
            <a:ext cx="2641600" cy="461665"/>
          </a:xfrm>
          <a:prstGeom prst="rect">
            <a:avLst/>
          </a:prstGeom>
          <a:noFill/>
        </p:spPr>
        <p:txBody>
          <a:bodyPr wrap="square" rtlCol="0">
            <a:spAutoFit/>
          </a:bodyPr>
          <a:lstStyle/>
          <a:p>
            <a:r>
              <a:rPr lang="en-US" dirty="0" smtClean="0"/>
              <a:t>Have you started?</a:t>
            </a:r>
            <a:endParaRPr lang="en-US" dirty="0"/>
          </a:p>
        </p:txBody>
      </p:sp>
      <p:sp>
        <p:nvSpPr>
          <p:cNvPr id="7" name="TextBox 6"/>
          <p:cNvSpPr txBox="1"/>
          <p:nvPr/>
        </p:nvSpPr>
        <p:spPr>
          <a:xfrm rot="20425751">
            <a:off x="3023956" y="2189787"/>
            <a:ext cx="3872822" cy="461665"/>
          </a:xfrm>
          <a:prstGeom prst="rect">
            <a:avLst/>
          </a:prstGeom>
          <a:noFill/>
        </p:spPr>
        <p:txBody>
          <a:bodyPr wrap="square" rtlCol="0">
            <a:spAutoFit/>
          </a:bodyPr>
          <a:lstStyle/>
          <a:p>
            <a:r>
              <a:rPr lang="en-US" dirty="0" smtClean="0"/>
              <a:t>Do you know when it’s done?</a:t>
            </a:r>
            <a:endParaRPr lang="en-US" dirty="0"/>
          </a:p>
        </p:txBody>
      </p:sp>
      <p:sp>
        <p:nvSpPr>
          <p:cNvPr id="9" name="TextBox 8"/>
          <p:cNvSpPr txBox="1"/>
          <p:nvPr/>
        </p:nvSpPr>
        <p:spPr>
          <a:xfrm rot="20425751">
            <a:off x="4291703" y="2906744"/>
            <a:ext cx="4353324" cy="461665"/>
          </a:xfrm>
          <a:prstGeom prst="rect">
            <a:avLst/>
          </a:prstGeom>
          <a:noFill/>
        </p:spPr>
        <p:txBody>
          <a:bodyPr wrap="square" rtlCol="0">
            <a:spAutoFit/>
          </a:bodyPr>
          <a:lstStyle/>
          <a:p>
            <a:r>
              <a:rPr lang="en-US" dirty="0" smtClean="0"/>
              <a:t>Have you done anything similar?</a:t>
            </a:r>
            <a:endParaRPr lang="en-US" dirty="0"/>
          </a:p>
        </p:txBody>
      </p:sp>
      <p:sp>
        <p:nvSpPr>
          <p:cNvPr id="10" name="TextBox 9"/>
          <p:cNvSpPr txBox="1"/>
          <p:nvPr/>
        </p:nvSpPr>
        <p:spPr>
          <a:xfrm rot="20425751">
            <a:off x="3611886" y="4862171"/>
            <a:ext cx="4845018" cy="461665"/>
          </a:xfrm>
          <a:prstGeom prst="rect">
            <a:avLst/>
          </a:prstGeom>
          <a:noFill/>
        </p:spPr>
        <p:txBody>
          <a:bodyPr wrap="square" rtlCol="0">
            <a:spAutoFit/>
          </a:bodyPr>
          <a:lstStyle/>
          <a:p>
            <a:r>
              <a:rPr lang="en-US" dirty="0" smtClean="0"/>
              <a:t>Does the team know when it’s done?</a:t>
            </a:r>
            <a:endParaRPr lang="en-US" dirty="0"/>
          </a:p>
        </p:txBody>
      </p:sp>
    </p:spTree>
    <p:extLst>
      <p:ext uri="{BB962C8B-B14F-4D97-AF65-F5344CB8AC3E}">
        <p14:creationId xmlns:p14="http://schemas.microsoft.com/office/powerpoint/2010/main" val="886951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5-0647 PPT templates widescreen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9" y="0"/>
            <a:ext cx="13707541" cy="7716838"/>
          </a:xfrm>
          <a:prstGeom prst="rect">
            <a:avLst/>
          </a:prstGeom>
        </p:spPr>
      </p:pic>
      <p:sp>
        <p:nvSpPr>
          <p:cNvPr id="3" name="TextBox 2"/>
          <p:cNvSpPr txBox="1"/>
          <p:nvPr/>
        </p:nvSpPr>
        <p:spPr>
          <a:xfrm>
            <a:off x="12298731" y="7200105"/>
            <a:ext cx="1417269" cy="415498"/>
          </a:xfrm>
          <a:prstGeom prst="rect">
            <a:avLst/>
          </a:prstGeom>
          <a:noFill/>
        </p:spPr>
        <p:txBody>
          <a:bodyPr wrap="square" rtlCol="0">
            <a:spAutoFit/>
          </a:bodyPr>
          <a:lstStyle/>
          <a:p>
            <a:r>
              <a:rPr lang="en-US" sz="2100" dirty="0">
                <a:latin typeface="Gotham Bold"/>
                <a:cs typeface="Gotham Bold"/>
              </a:rPr>
              <a:t>#ISUCIT</a:t>
            </a:r>
          </a:p>
        </p:txBody>
      </p:sp>
      <p:sp>
        <p:nvSpPr>
          <p:cNvPr id="4" name="Title 1"/>
          <p:cNvSpPr>
            <a:spLocks noGrp="1"/>
          </p:cNvSpPr>
          <p:nvPr>
            <p:ph type="title"/>
          </p:nvPr>
        </p:nvSpPr>
        <p:spPr>
          <a:xfrm>
            <a:off x="254000" y="259080"/>
            <a:ext cx="3007360" cy="2545080"/>
          </a:xfrm>
        </p:spPr>
        <p:txBody>
          <a:bodyPr>
            <a:normAutofit fontScale="90000"/>
          </a:bodyPr>
          <a:lstStyle/>
          <a:p>
            <a:r>
              <a:rPr lang="en-US" b="1" dirty="0" smtClean="0">
                <a:effectLst>
                  <a:outerShdw blurRad="38100" dist="38100" dir="2700000" algn="tl">
                    <a:srgbClr val="000000">
                      <a:alpha val="43137"/>
                    </a:srgbClr>
                  </a:outerShdw>
                </a:effectLst>
              </a:rPr>
              <a:t>“Build a Deck” Project</a:t>
            </a:r>
            <a:endParaRPr lang="en-US" b="1" dirty="0">
              <a:effectLst>
                <a:outerShdw blurRad="38100" dist="38100" dir="2700000" algn="tl">
                  <a:srgbClr val="000000">
                    <a:alpha val="43137"/>
                  </a:srgbClr>
                </a:outerShdw>
              </a:effectLst>
            </a:endParaRPr>
          </a:p>
        </p:txBody>
      </p:sp>
      <p:sp>
        <p:nvSpPr>
          <p:cNvPr id="6" name="Content Placeholder 2"/>
          <p:cNvSpPr>
            <a:spLocks noGrp="1"/>
          </p:cNvSpPr>
          <p:nvPr>
            <p:ph idx="1"/>
          </p:nvPr>
        </p:nvSpPr>
        <p:spPr>
          <a:xfrm>
            <a:off x="4257040" y="396240"/>
            <a:ext cx="9032240" cy="1239520"/>
          </a:xfrm>
        </p:spPr>
        <p:txBody>
          <a:bodyPr>
            <a:normAutofit/>
          </a:bodyPr>
          <a:lstStyle/>
          <a:p>
            <a:r>
              <a:rPr lang="en-US" sz="2400" dirty="0" smtClean="0"/>
              <a:t>Check out the “template” from this company who </a:t>
            </a:r>
            <a:r>
              <a:rPr lang="en-US" sz="2400" dirty="0"/>
              <a:t>builds decks</a:t>
            </a:r>
            <a:r>
              <a:rPr lang="en-US" sz="2400" dirty="0" smtClean="0"/>
              <a:t>:</a:t>
            </a:r>
            <a:br>
              <a:rPr lang="en-US" sz="2400" dirty="0" smtClean="0"/>
            </a:br>
            <a:r>
              <a:rPr lang="en-US" sz="2400" dirty="0" smtClean="0">
                <a:hlinkClick r:id="rId3"/>
              </a:rPr>
              <a:t>https</a:t>
            </a:r>
            <a:r>
              <a:rPr lang="en-US" sz="2400" dirty="0">
                <a:hlinkClick r:id="rId3"/>
              </a:rPr>
              <a:t>://</a:t>
            </a:r>
            <a:r>
              <a:rPr lang="en-US" sz="2400" dirty="0" smtClean="0">
                <a:hlinkClick r:id="rId3"/>
              </a:rPr>
              <a:t>www.rona.ca/en/projects/Plan-the-construction-of-a-deck</a:t>
            </a:r>
            <a:r>
              <a:rPr lang="en-US" sz="2400" dirty="0" smtClean="0"/>
              <a:t> </a:t>
            </a:r>
          </a:p>
          <a:p>
            <a:endParaRPr lang="en-US" sz="2400" dirty="0"/>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4444" t="20371" r="3334" b="10000"/>
          <a:stretch/>
        </p:blipFill>
        <p:spPr>
          <a:xfrm>
            <a:off x="5476240" y="1690689"/>
            <a:ext cx="7624504" cy="4842591"/>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0832" t="20000" r="15001" b="35555"/>
          <a:stretch/>
        </p:blipFill>
        <p:spPr>
          <a:xfrm>
            <a:off x="4257040" y="3797158"/>
            <a:ext cx="6730028" cy="3024732"/>
          </a:xfrm>
          <a:prstGeom prst="rect">
            <a:avLst/>
          </a:prstGeom>
        </p:spPr>
      </p:pic>
    </p:spTree>
    <p:extLst>
      <p:ext uri="{BB962C8B-B14F-4D97-AF65-F5344CB8AC3E}">
        <p14:creationId xmlns:p14="http://schemas.microsoft.com/office/powerpoint/2010/main" val="7745193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5-0647 PPT templates widescreen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9" y="0"/>
            <a:ext cx="13707541" cy="7716838"/>
          </a:xfrm>
          <a:prstGeom prst="rect">
            <a:avLst/>
          </a:prstGeom>
        </p:spPr>
      </p:pic>
      <p:sp>
        <p:nvSpPr>
          <p:cNvPr id="3" name="TextBox 2"/>
          <p:cNvSpPr txBox="1"/>
          <p:nvPr/>
        </p:nvSpPr>
        <p:spPr>
          <a:xfrm>
            <a:off x="12298731" y="7200105"/>
            <a:ext cx="1417269" cy="415498"/>
          </a:xfrm>
          <a:prstGeom prst="rect">
            <a:avLst/>
          </a:prstGeom>
          <a:noFill/>
        </p:spPr>
        <p:txBody>
          <a:bodyPr wrap="square" rtlCol="0">
            <a:spAutoFit/>
          </a:bodyPr>
          <a:lstStyle/>
          <a:p>
            <a:r>
              <a:rPr lang="en-US" sz="2100" dirty="0">
                <a:latin typeface="Gotham Bold"/>
                <a:cs typeface="Gotham Bold"/>
              </a:rPr>
              <a:t>#ISUCIT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2800" y="269240"/>
            <a:ext cx="11084560" cy="6027230"/>
          </a:xfrm>
          <a:prstGeom prst="rect">
            <a:avLst/>
          </a:prstGeom>
        </p:spPr>
      </p:pic>
    </p:spTree>
    <p:extLst>
      <p:ext uri="{BB962C8B-B14F-4D97-AF65-F5344CB8AC3E}">
        <p14:creationId xmlns:p14="http://schemas.microsoft.com/office/powerpoint/2010/main" val="17051051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5-0647 PPT templates widescreen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9" y="0"/>
            <a:ext cx="13707541" cy="7716838"/>
          </a:xfrm>
          <a:prstGeom prst="rect">
            <a:avLst/>
          </a:prstGeom>
        </p:spPr>
      </p:pic>
      <p:sp>
        <p:nvSpPr>
          <p:cNvPr id="3" name="TextBox 2"/>
          <p:cNvSpPr txBox="1"/>
          <p:nvPr/>
        </p:nvSpPr>
        <p:spPr>
          <a:xfrm>
            <a:off x="12298731" y="7200105"/>
            <a:ext cx="1417269" cy="415498"/>
          </a:xfrm>
          <a:prstGeom prst="rect">
            <a:avLst/>
          </a:prstGeom>
          <a:noFill/>
        </p:spPr>
        <p:txBody>
          <a:bodyPr wrap="square" rtlCol="0">
            <a:spAutoFit/>
          </a:bodyPr>
          <a:lstStyle/>
          <a:p>
            <a:r>
              <a:rPr lang="en-US" sz="2100" dirty="0">
                <a:latin typeface="Gotham Bold"/>
                <a:cs typeface="Gotham Bold"/>
              </a:rPr>
              <a:t>#ISUCIT</a:t>
            </a:r>
          </a:p>
        </p:txBody>
      </p:sp>
      <p:sp>
        <p:nvSpPr>
          <p:cNvPr id="4" name="Title 1"/>
          <p:cNvSpPr>
            <a:spLocks noGrp="1"/>
          </p:cNvSpPr>
          <p:nvPr>
            <p:ph type="title"/>
          </p:nvPr>
        </p:nvSpPr>
        <p:spPr>
          <a:xfrm>
            <a:off x="294640" y="365760"/>
            <a:ext cx="1625600" cy="4023360"/>
          </a:xfrm>
        </p:spPr>
        <p:txBody>
          <a:bodyPr>
            <a:normAutofit fontScale="90000"/>
          </a:bodyPr>
          <a:lstStyle/>
          <a:p>
            <a:r>
              <a:rPr lang="en-US" sz="9600" b="1" dirty="0" smtClean="0">
                <a:effectLst>
                  <a:outerShdw blurRad="38100" dist="38100" dir="2700000" algn="tl">
                    <a:srgbClr val="000000">
                      <a:alpha val="43137"/>
                    </a:srgbClr>
                  </a:outerShdw>
                </a:effectLst>
              </a:rPr>
              <a:t>Q </a:t>
            </a:r>
            <a:br>
              <a:rPr lang="en-US" sz="9600" b="1" dirty="0" smtClean="0">
                <a:effectLst>
                  <a:outerShdw blurRad="38100" dist="38100" dir="2700000" algn="tl">
                    <a:srgbClr val="000000">
                      <a:alpha val="43137"/>
                    </a:srgbClr>
                  </a:outerShdw>
                </a:effectLst>
              </a:rPr>
            </a:br>
            <a:r>
              <a:rPr lang="en-US" sz="9600" b="1" dirty="0" smtClean="0">
                <a:effectLst>
                  <a:outerShdw blurRad="38100" dist="38100" dir="2700000" algn="tl">
                    <a:srgbClr val="000000">
                      <a:alpha val="43137"/>
                    </a:srgbClr>
                  </a:outerShdw>
                </a:effectLst>
              </a:rPr>
              <a:t>&amp; </a:t>
            </a:r>
            <a:br>
              <a:rPr lang="en-US" sz="9600" b="1" dirty="0" smtClean="0">
                <a:effectLst>
                  <a:outerShdw blurRad="38100" dist="38100" dir="2700000" algn="tl">
                    <a:srgbClr val="000000">
                      <a:alpha val="43137"/>
                    </a:srgbClr>
                  </a:outerShdw>
                </a:effectLst>
              </a:rPr>
            </a:br>
            <a:r>
              <a:rPr lang="en-US" sz="9600" b="1" dirty="0" smtClean="0">
                <a:effectLst>
                  <a:outerShdw blurRad="38100" dist="38100" dir="2700000" algn="tl">
                    <a:srgbClr val="000000">
                      <a:alpha val="43137"/>
                    </a:srgbClr>
                  </a:outerShdw>
                </a:effectLst>
              </a:rPr>
              <a:t>A</a:t>
            </a:r>
            <a:endParaRPr lang="en-US" sz="9600" b="1" dirty="0">
              <a:effectLst>
                <a:outerShdw blurRad="38100" dist="38100" dir="2700000" algn="tl">
                  <a:srgbClr val="000000">
                    <a:alpha val="43137"/>
                  </a:srgbClr>
                </a:outerShdw>
              </a:effectLst>
            </a:endParaRPr>
          </a:p>
        </p:txBody>
      </p:sp>
      <p:sp>
        <p:nvSpPr>
          <p:cNvPr id="6" name="Content Placeholder 2"/>
          <p:cNvSpPr>
            <a:spLocks noGrp="1"/>
          </p:cNvSpPr>
          <p:nvPr>
            <p:ph idx="1"/>
          </p:nvPr>
        </p:nvSpPr>
        <p:spPr>
          <a:xfrm>
            <a:off x="3830320" y="543561"/>
            <a:ext cx="9509760" cy="5745479"/>
          </a:xfrm>
        </p:spPr>
        <p:txBody>
          <a:bodyPr>
            <a:normAutofit lnSpcReduction="10000"/>
          </a:bodyPr>
          <a:lstStyle/>
          <a:p>
            <a:r>
              <a:rPr lang="en-US" dirty="0" smtClean="0"/>
              <a:t>Did you see an application?</a:t>
            </a:r>
          </a:p>
          <a:p>
            <a:r>
              <a:rPr lang="en-US" dirty="0" smtClean="0"/>
              <a:t>What’s 1 thing you might use?</a:t>
            </a:r>
          </a:p>
          <a:p>
            <a:r>
              <a:rPr lang="en-US" dirty="0" smtClean="0">
                <a:hlinkClick r:id="rId3"/>
              </a:rPr>
              <a:t>depluma@ilstu.edu</a:t>
            </a:r>
            <a:r>
              <a:rPr lang="en-US" dirty="0" smtClean="0"/>
              <a:t> </a:t>
            </a:r>
          </a:p>
          <a:p>
            <a:r>
              <a:rPr lang="en-US" dirty="0" smtClean="0"/>
              <a:t>Template for </a:t>
            </a:r>
            <a:r>
              <a:rPr lang="en-US" dirty="0" err="1" smtClean="0"/>
              <a:t>FourWinds</a:t>
            </a:r>
            <a:r>
              <a:rPr lang="en-US" dirty="0" smtClean="0"/>
              <a:t> Displays and </a:t>
            </a:r>
            <a:r>
              <a:rPr lang="en-US" dirty="0" err="1" smtClean="0"/>
              <a:t>Conf</a:t>
            </a:r>
            <a:r>
              <a:rPr lang="en-US" dirty="0" smtClean="0"/>
              <a:t> Room Tech, Security Cameras, Micros Upgrade, Business Case, docs available.  Drop me an email and I’ll send these to you.</a:t>
            </a:r>
            <a:endParaRPr lang="en-US" dirty="0"/>
          </a:p>
        </p:txBody>
      </p:sp>
    </p:spTree>
    <p:extLst>
      <p:ext uri="{BB962C8B-B14F-4D97-AF65-F5344CB8AC3E}">
        <p14:creationId xmlns:p14="http://schemas.microsoft.com/office/powerpoint/2010/main" val="26313062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5-0647 PPT templates widescreen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9" y="0"/>
            <a:ext cx="13707541" cy="7716838"/>
          </a:xfrm>
          <a:prstGeom prst="rect">
            <a:avLst/>
          </a:prstGeom>
        </p:spPr>
      </p:pic>
      <p:sp>
        <p:nvSpPr>
          <p:cNvPr id="3" name="TextBox 2"/>
          <p:cNvSpPr txBox="1"/>
          <p:nvPr/>
        </p:nvSpPr>
        <p:spPr>
          <a:xfrm>
            <a:off x="12298731" y="7200105"/>
            <a:ext cx="1417269" cy="415498"/>
          </a:xfrm>
          <a:prstGeom prst="rect">
            <a:avLst/>
          </a:prstGeom>
          <a:noFill/>
        </p:spPr>
        <p:txBody>
          <a:bodyPr wrap="square" rtlCol="0">
            <a:spAutoFit/>
          </a:bodyPr>
          <a:lstStyle/>
          <a:p>
            <a:r>
              <a:rPr lang="en-US" sz="2100" dirty="0">
                <a:latin typeface="Gotham Bold"/>
                <a:cs typeface="Gotham Bold"/>
              </a:rPr>
              <a:t>#ISUCIT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4560" y="304800"/>
            <a:ext cx="8513892" cy="6385419"/>
          </a:xfrm>
          <a:prstGeom prst="rect">
            <a:avLst/>
          </a:prstGeom>
        </p:spPr>
      </p:pic>
      <p:sp>
        <p:nvSpPr>
          <p:cNvPr id="6" name="TextBox 5"/>
          <p:cNvSpPr txBox="1"/>
          <p:nvPr/>
        </p:nvSpPr>
        <p:spPr>
          <a:xfrm rot="19119427">
            <a:off x="474937" y="2047790"/>
            <a:ext cx="5141119" cy="1200329"/>
          </a:xfrm>
          <a:prstGeom prst="rect">
            <a:avLst/>
          </a:prstGeom>
          <a:noFill/>
        </p:spPr>
        <p:txBody>
          <a:bodyPr wrap="square" rtlCol="0">
            <a:spAutoFit/>
          </a:bodyPr>
          <a:lstStyle/>
          <a:p>
            <a:r>
              <a:rPr lang="en-US" sz="7200" dirty="0" smtClean="0">
                <a:solidFill>
                  <a:srgbClr val="00B0F0"/>
                </a:solidFill>
                <a:effectLst>
                  <a:outerShdw blurRad="38100" dist="38100" dir="2700000" algn="tl">
                    <a:srgbClr val="000000">
                      <a:alpha val="43137"/>
                    </a:srgbClr>
                  </a:outerShdw>
                </a:effectLst>
              </a:rPr>
              <a:t>Thank you</a:t>
            </a:r>
            <a:endParaRPr lang="en-US" sz="7200"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395704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5-0647 PPT templates widescre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9" y="0"/>
            <a:ext cx="13707541" cy="7716838"/>
          </a:xfrm>
          <a:prstGeom prst="rect">
            <a:avLst/>
          </a:prstGeom>
        </p:spPr>
      </p:pic>
      <p:sp>
        <p:nvSpPr>
          <p:cNvPr id="2" name="TextBox 1"/>
          <p:cNvSpPr txBox="1"/>
          <p:nvPr/>
        </p:nvSpPr>
        <p:spPr>
          <a:xfrm>
            <a:off x="220874" y="7114785"/>
            <a:ext cx="1923438" cy="415498"/>
          </a:xfrm>
          <a:prstGeom prst="rect">
            <a:avLst/>
          </a:prstGeom>
          <a:noFill/>
        </p:spPr>
        <p:txBody>
          <a:bodyPr wrap="square" rtlCol="0">
            <a:spAutoFit/>
          </a:bodyPr>
          <a:lstStyle/>
          <a:p>
            <a:r>
              <a:rPr lang="en-US" sz="2100" dirty="0">
                <a:solidFill>
                  <a:schemeClr val="bg1"/>
                </a:solidFill>
                <a:latin typeface="Gotham Bold"/>
                <a:cs typeface="Gotham Bold"/>
              </a:rPr>
              <a:t>#ISUCIT</a:t>
            </a:r>
          </a:p>
        </p:txBody>
      </p:sp>
    </p:spTree>
    <p:extLst>
      <p:ext uri="{BB962C8B-B14F-4D97-AF65-F5344CB8AC3E}">
        <p14:creationId xmlns:p14="http://schemas.microsoft.com/office/powerpoint/2010/main" val="913977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5-0647 PPT templates widescreen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9" y="0"/>
            <a:ext cx="13707541" cy="7716838"/>
          </a:xfrm>
          <a:prstGeom prst="rect">
            <a:avLst/>
          </a:prstGeom>
        </p:spPr>
      </p:pic>
      <p:sp>
        <p:nvSpPr>
          <p:cNvPr id="3" name="TextBox 2"/>
          <p:cNvSpPr txBox="1"/>
          <p:nvPr/>
        </p:nvSpPr>
        <p:spPr>
          <a:xfrm>
            <a:off x="12298731" y="7200105"/>
            <a:ext cx="1417269" cy="415498"/>
          </a:xfrm>
          <a:prstGeom prst="rect">
            <a:avLst/>
          </a:prstGeom>
          <a:noFill/>
        </p:spPr>
        <p:txBody>
          <a:bodyPr wrap="square" rtlCol="0">
            <a:spAutoFit/>
          </a:bodyPr>
          <a:lstStyle/>
          <a:p>
            <a:r>
              <a:rPr lang="en-US" sz="2100" dirty="0">
                <a:latin typeface="Gotham Bold"/>
                <a:cs typeface="Gotham Bold"/>
              </a:rPr>
              <a:t>#ISUCIT</a:t>
            </a:r>
          </a:p>
        </p:txBody>
      </p:sp>
      <p:sp>
        <p:nvSpPr>
          <p:cNvPr id="4" name="Rectangle 3"/>
          <p:cNvSpPr/>
          <p:nvPr/>
        </p:nvSpPr>
        <p:spPr>
          <a:xfrm>
            <a:off x="152400" y="1045507"/>
            <a:ext cx="13147040" cy="2554545"/>
          </a:xfrm>
          <a:prstGeom prst="rect">
            <a:avLst/>
          </a:prstGeom>
        </p:spPr>
        <p:txBody>
          <a:bodyPr wrap="square">
            <a:spAutoFit/>
          </a:bodyPr>
          <a:lstStyle/>
          <a:p>
            <a:pPr algn="ctr"/>
            <a:r>
              <a:rPr lang="en-US" sz="8000" dirty="0" smtClean="0"/>
              <a:t>Project Management</a:t>
            </a:r>
          </a:p>
          <a:p>
            <a:pPr algn="ctr"/>
            <a:r>
              <a:rPr lang="en-US" sz="8000" dirty="0" smtClean="0"/>
              <a:t>……..all around………</a:t>
            </a:r>
            <a:endParaRPr lang="en-US" sz="8000" dirty="0"/>
          </a:p>
        </p:txBody>
      </p:sp>
      <p:sp>
        <p:nvSpPr>
          <p:cNvPr id="6" name="Subtitle 2"/>
          <p:cNvSpPr txBox="1">
            <a:spLocks/>
          </p:cNvSpPr>
          <p:nvPr/>
        </p:nvSpPr>
        <p:spPr>
          <a:xfrm>
            <a:off x="233680" y="5659120"/>
            <a:ext cx="13147040" cy="782320"/>
          </a:xfrm>
          <a:prstGeom prst="rect">
            <a:avLst/>
          </a:prstGeom>
        </p:spPr>
        <p:txBody>
          <a:bodyPr vert="horz" lIns="122466" tIns="61233" rIns="122466" bIns="61233" rtlCol="0">
            <a:normAutofit/>
          </a:bodyPr>
          <a:lstStyle>
            <a:lvl1pPr marL="459246" indent="-459246" algn="l" defTabSz="612328" rtl="0" eaLnBrk="1" latinLnBrk="0" hangingPunct="1">
              <a:spcBef>
                <a:spcPct val="20000"/>
              </a:spcBef>
              <a:buFont typeface="Arial"/>
              <a:buChar char="•"/>
              <a:defRPr sz="4300" kern="1200">
                <a:solidFill>
                  <a:schemeClr val="tx1"/>
                </a:solidFill>
                <a:latin typeface="+mn-lt"/>
                <a:ea typeface="+mn-ea"/>
                <a:cs typeface="+mn-cs"/>
              </a:defRPr>
            </a:lvl1pPr>
            <a:lvl2pPr marL="995033" indent="-382705" algn="l" defTabSz="612328" rtl="0" eaLnBrk="1" latinLnBrk="0" hangingPunct="1">
              <a:spcBef>
                <a:spcPct val="20000"/>
              </a:spcBef>
              <a:buFont typeface="Arial"/>
              <a:buChar char="–"/>
              <a:defRPr sz="3800" kern="1200">
                <a:solidFill>
                  <a:schemeClr val="tx1"/>
                </a:solidFill>
                <a:latin typeface="+mn-lt"/>
                <a:ea typeface="+mn-ea"/>
                <a:cs typeface="+mn-cs"/>
              </a:defRPr>
            </a:lvl2pPr>
            <a:lvl3pPr marL="1530820" indent="-306164" algn="l" defTabSz="612328" rtl="0" eaLnBrk="1" latinLnBrk="0" hangingPunct="1">
              <a:spcBef>
                <a:spcPct val="20000"/>
              </a:spcBef>
              <a:buFont typeface="Arial"/>
              <a:buChar char="•"/>
              <a:defRPr sz="3200" kern="1200">
                <a:solidFill>
                  <a:schemeClr val="tx1"/>
                </a:solidFill>
                <a:latin typeface="+mn-lt"/>
                <a:ea typeface="+mn-ea"/>
                <a:cs typeface="+mn-cs"/>
              </a:defRPr>
            </a:lvl3pPr>
            <a:lvl4pPr marL="2143148" indent="-306164" algn="l" defTabSz="612328" rtl="0" eaLnBrk="1" latinLnBrk="0" hangingPunct="1">
              <a:spcBef>
                <a:spcPct val="20000"/>
              </a:spcBef>
              <a:buFont typeface="Arial"/>
              <a:buChar char="–"/>
              <a:defRPr sz="2700" kern="1200">
                <a:solidFill>
                  <a:schemeClr val="tx1"/>
                </a:solidFill>
                <a:latin typeface="+mn-lt"/>
                <a:ea typeface="+mn-ea"/>
                <a:cs typeface="+mn-cs"/>
              </a:defRPr>
            </a:lvl4pPr>
            <a:lvl5pPr marL="2755476" indent="-306164" algn="l" defTabSz="612328" rtl="0" eaLnBrk="1" latinLnBrk="0" hangingPunct="1">
              <a:spcBef>
                <a:spcPct val="20000"/>
              </a:spcBef>
              <a:buFont typeface="Arial"/>
              <a:buChar char="»"/>
              <a:defRPr sz="2700" kern="1200">
                <a:solidFill>
                  <a:schemeClr val="tx1"/>
                </a:solidFill>
                <a:latin typeface="+mn-lt"/>
                <a:ea typeface="+mn-ea"/>
                <a:cs typeface="+mn-cs"/>
              </a:defRPr>
            </a:lvl5pPr>
            <a:lvl6pPr marL="3367804" indent="-306164" algn="l" defTabSz="612328" rtl="0" eaLnBrk="1" latinLnBrk="0" hangingPunct="1">
              <a:spcBef>
                <a:spcPct val="20000"/>
              </a:spcBef>
              <a:buFont typeface="Arial"/>
              <a:buChar char="•"/>
              <a:defRPr sz="2700" kern="1200">
                <a:solidFill>
                  <a:schemeClr val="tx1"/>
                </a:solidFill>
                <a:latin typeface="+mn-lt"/>
                <a:ea typeface="+mn-ea"/>
                <a:cs typeface="+mn-cs"/>
              </a:defRPr>
            </a:lvl6pPr>
            <a:lvl7pPr marL="3980132" indent="-306164" algn="l" defTabSz="612328" rtl="0" eaLnBrk="1" latinLnBrk="0" hangingPunct="1">
              <a:spcBef>
                <a:spcPct val="20000"/>
              </a:spcBef>
              <a:buFont typeface="Arial"/>
              <a:buChar char="•"/>
              <a:defRPr sz="2700" kern="1200">
                <a:solidFill>
                  <a:schemeClr val="tx1"/>
                </a:solidFill>
                <a:latin typeface="+mn-lt"/>
                <a:ea typeface="+mn-ea"/>
                <a:cs typeface="+mn-cs"/>
              </a:defRPr>
            </a:lvl7pPr>
            <a:lvl8pPr marL="4592460" indent="-306164" algn="l" defTabSz="612328" rtl="0" eaLnBrk="1" latinLnBrk="0" hangingPunct="1">
              <a:spcBef>
                <a:spcPct val="20000"/>
              </a:spcBef>
              <a:buFont typeface="Arial"/>
              <a:buChar char="•"/>
              <a:defRPr sz="2700" kern="1200">
                <a:solidFill>
                  <a:schemeClr val="tx1"/>
                </a:solidFill>
                <a:latin typeface="+mn-lt"/>
                <a:ea typeface="+mn-ea"/>
                <a:cs typeface="+mn-cs"/>
              </a:defRPr>
            </a:lvl8pPr>
            <a:lvl9pPr marL="5204788" indent="-306164" algn="l" defTabSz="612328" rtl="0" eaLnBrk="1" latinLnBrk="0" hangingPunct="1">
              <a:spcBef>
                <a:spcPct val="20000"/>
              </a:spcBef>
              <a:buFont typeface="Arial"/>
              <a:buChar char="•"/>
              <a:defRPr sz="2700" kern="1200">
                <a:solidFill>
                  <a:schemeClr val="tx1"/>
                </a:solidFill>
                <a:latin typeface="+mn-lt"/>
                <a:ea typeface="+mn-ea"/>
                <a:cs typeface="+mn-cs"/>
              </a:defRPr>
            </a:lvl9pPr>
          </a:lstStyle>
          <a:p>
            <a:pPr marL="0" indent="0" algn="ctr">
              <a:buNone/>
            </a:pPr>
            <a:r>
              <a:rPr lang="en-US" sz="4000" dirty="0" smtClean="0"/>
              <a:t>Dean Plumadore, MS, PMP, ITIL</a:t>
            </a:r>
          </a:p>
        </p:txBody>
      </p:sp>
    </p:spTree>
    <p:extLst>
      <p:ext uri="{BB962C8B-B14F-4D97-AF65-F5344CB8AC3E}">
        <p14:creationId xmlns:p14="http://schemas.microsoft.com/office/powerpoint/2010/main" val="13613994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5-0647 PPT templates widescreen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9" y="0"/>
            <a:ext cx="13707541" cy="7716838"/>
          </a:xfrm>
          <a:prstGeom prst="rect">
            <a:avLst/>
          </a:prstGeom>
        </p:spPr>
      </p:pic>
      <p:sp>
        <p:nvSpPr>
          <p:cNvPr id="3" name="TextBox 2"/>
          <p:cNvSpPr txBox="1"/>
          <p:nvPr/>
        </p:nvSpPr>
        <p:spPr>
          <a:xfrm>
            <a:off x="12298731" y="7200105"/>
            <a:ext cx="1417269" cy="415498"/>
          </a:xfrm>
          <a:prstGeom prst="rect">
            <a:avLst/>
          </a:prstGeom>
          <a:noFill/>
        </p:spPr>
        <p:txBody>
          <a:bodyPr wrap="square" rtlCol="0">
            <a:spAutoFit/>
          </a:bodyPr>
          <a:lstStyle/>
          <a:p>
            <a:r>
              <a:rPr lang="en-US" sz="2100" dirty="0">
                <a:latin typeface="Gotham Bold"/>
                <a:cs typeface="Gotham Bold"/>
              </a:rPr>
              <a:t>#ISUCIT</a:t>
            </a:r>
          </a:p>
        </p:txBody>
      </p:sp>
      <p:sp>
        <p:nvSpPr>
          <p:cNvPr id="2" name="TextBox 1"/>
          <p:cNvSpPr txBox="1"/>
          <p:nvPr/>
        </p:nvSpPr>
        <p:spPr>
          <a:xfrm>
            <a:off x="3911600" y="314960"/>
            <a:ext cx="7792720" cy="4524315"/>
          </a:xfrm>
          <a:prstGeom prst="rect">
            <a:avLst/>
          </a:prstGeom>
          <a:noFill/>
        </p:spPr>
        <p:txBody>
          <a:bodyPr wrap="square" rtlCol="0">
            <a:spAutoFit/>
          </a:bodyPr>
          <a:lstStyle/>
          <a:p>
            <a:r>
              <a:rPr lang="en-US" dirty="0"/>
              <a:t>We all manage projects; we don't need to be a project manager (PM) to do that. Let's talk about how we can better manage those things we all call "projects.” You know, those little efforts that happen frequently enough you wish you could "remember what you did last time.” What can the project management discipline teach us to incorporate into those small projects we do every day. We'll talk about planning, budget–time–scope relationships, risks and "Plan B," and lessons learned. You can share ideas you may have to make these efforts easier and more predictable. Bring a project you are working on, and we'll see if these tips can help.</a:t>
            </a:r>
          </a:p>
        </p:txBody>
      </p:sp>
      <p:pic>
        <p:nvPicPr>
          <p:cNvPr id="6" name="Picture 2" descr="C:\Users\depluma\SkyDrive\PMI and ITIL\IMG_03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490438"/>
            <a:ext cx="2590800" cy="2562639"/>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5"/>
          <p:cNvPicPr>
            <a:picLocks noGrp="1" noChangeAspect="1"/>
          </p:cNvPicPr>
          <p:nvPr>
            <p:ph idx="1"/>
          </p:nvPr>
        </p:nvPicPr>
        <p:blipFill rotWithShape="1">
          <a:blip r:embed="rId4">
            <a:extLst>
              <a:ext uri="{28A0092B-C50C-407E-A947-70E740481C1C}">
                <a14:useLocalDpi xmlns:a14="http://schemas.microsoft.com/office/drawing/2010/main" val="0"/>
              </a:ext>
            </a:extLst>
          </a:blip>
          <a:srcRect l="17516" t="35685" r="13989" b="15831"/>
          <a:stretch/>
        </p:blipFill>
        <p:spPr>
          <a:xfrm>
            <a:off x="7071360" y="4953351"/>
            <a:ext cx="4036291" cy="2142837"/>
          </a:xfrm>
        </p:spPr>
      </p:pic>
    </p:spTree>
    <p:extLst>
      <p:ext uri="{BB962C8B-B14F-4D97-AF65-F5344CB8AC3E}">
        <p14:creationId xmlns:p14="http://schemas.microsoft.com/office/powerpoint/2010/main" val="40434652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5-0647 PPT templates widescreen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9" y="0"/>
            <a:ext cx="13707541" cy="7716838"/>
          </a:xfrm>
          <a:prstGeom prst="rect">
            <a:avLst/>
          </a:prstGeom>
        </p:spPr>
      </p:pic>
      <p:sp>
        <p:nvSpPr>
          <p:cNvPr id="3" name="TextBox 2"/>
          <p:cNvSpPr txBox="1"/>
          <p:nvPr/>
        </p:nvSpPr>
        <p:spPr>
          <a:xfrm>
            <a:off x="12298731" y="7200105"/>
            <a:ext cx="1417269" cy="415498"/>
          </a:xfrm>
          <a:prstGeom prst="rect">
            <a:avLst/>
          </a:prstGeom>
          <a:noFill/>
        </p:spPr>
        <p:txBody>
          <a:bodyPr wrap="square" rtlCol="0">
            <a:spAutoFit/>
          </a:bodyPr>
          <a:lstStyle/>
          <a:p>
            <a:r>
              <a:rPr lang="en-US" sz="2100" dirty="0">
                <a:latin typeface="Gotham Bold"/>
                <a:cs typeface="Gotham Bold"/>
              </a:rPr>
              <a:t>#ISUCIT</a:t>
            </a:r>
          </a:p>
        </p:txBody>
      </p:sp>
      <p:sp>
        <p:nvSpPr>
          <p:cNvPr id="4" name="Title 1"/>
          <p:cNvSpPr>
            <a:spLocks noGrp="1"/>
          </p:cNvSpPr>
          <p:nvPr>
            <p:ph type="title"/>
          </p:nvPr>
        </p:nvSpPr>
        <p:spPr>
          <a:xfrm>
            <a:off x="223520" y="381000"/>
            <a:ext cx="2794000" cy="2829560"/>
          </a:xfrm>
        </p:spPr>
        <p:txBody>
          <a:bodyPr>
            <a:normAutofit fontScale="90000"/>
          </a:bodyPr>
          <a:lstStyle/>
          <a:p>
            <a:pPr algn="l"/>
            <a:r>
              <a:rPr lang="en-US" dirty="0" smtClean="0">
                <a:effectLst>
                  <a:outerShdw blurRad="38100" dist="38100" dir="2700000" algn="tl">
                    <a:srgbClr val="000000">
                      <a:alpha val="43137"/>
                    </a:srgbClr>
                  </a:outerShdw>
                </a:effectLst>
              </a:rPr>
              <a:t>Let’s talk about this stuff</a:t>
            </a:r>
            <a:endParaRPr lang="en-US" dirty="0">
              <a:effectLst>
                <a:outerShdw blurRad="38100" dist="38100" dir="2700000" algn="tl">
                  <a:srgbClr val="000000">
                    <a:alpha val="43137"/>
                  </a:srgbClr>
                </a:outerShdw>
              </a:effectLst>
            </a:endParaRPr>
          </a:p>
        </p:txBody>
      </p:sp>
      <p:sp>
        <p:nvSpPr>
          <p:cNvPr id="6" name="Content Placeholder 2"/>
          <p:cNvSpPr>
            <a:spLocks noGrp="1"/>
          </p:cNvSpPr>
          <p:nvPr>
            <p:ph idx="1"/>
          </p:nvPr>
        </p:nvSpPr>
        <p:spPr>
          <a:xfrm>
            <a:off x="4236720" y="576739"/>
            <a:ext cx="9022080" cy="5267642"/>
          </a:xfrm>
        </p:spPr>
        <p:txBody>
          <a:bodyPr>
            <a:noAutofit/>
          </a:bodyPr>
          <a:lstStyle/>
          <a:p>
            <a:r>
              <a:rPr lang="en-US" sz="4400" dirty="0" err="1" smtClean="0"/>
              <a:t>PMBoK</a:t>
            </a:r>
            <a:r>
              <a:rPr lang="en-US" sz="4400" dirty="0" smtClean="0"/>
              <a:t>, PRINCE2, and Project Management</a:t>
            </a:r>
          </a:p>
          <a:p>
            <a:r>
              <a:rPr lang="en-US" sz="4400" dirty="0" smtClean="0"/>
              <a:t>Small Projects and Common Sense</a:t>
            </a:r>
          </a:p>
          <a:p>
            <a:r>
              <a:rPr lang="en-US" sz="4400" dirty="0"/>
              <a:t>Templates</a:t>
            </a:r>
          </a:p>
          <a:p>
            <a:r>
              <a:rPr lang="en-US" sz="4400" dirty="0" smtClean="0"/>
              <a:t>Project Lessons Learned</a:t>
            </a:r>
          </a:p>
          <a:p>
            <a:r>
              <a:rPr lang="en-US" sz="4400" dirty="0" smtClean="0"/>
              <a:t>Project List</a:t>
            </a:r>
          </a:p>
          <a:p>
            <a:r>
              <a:rPr lang="en-US" sz="4400" dirty="0" smtClean="0"/>
              <a:t>Q&amp;A</a:t>
            </a:r>
          </a:p>
        </p:txBody>
      </p:sp>
    </p:spTree>
    <p:extLst>
      <p:ext uri="{BB962C8B-B14F-4D97-AF65-F5344CB8AC3E}">
        <p14:creationId xmlns:p14="http://schemas.microsoft.com/office/powerpoint/2010/main" val="4822494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5-0647 PPT templates widescreen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9" y="0"/>
            <a:ext cx="13707541" cy="7716838"/>
          </a:xfrm>
          <a:prstGeom prst="rect">
            <a:avLst/>
          </a:prstGeom>
        </p:spPr>
      </p:pic>
      <p:sp>
        <p:nvSpPr>
          <p:cNvPr id="3" name="TextBox 2"/>
          <p:cNvSpPr txBox="1"/>
          <p:nvPr/>
        </p:nvSpPr>
        <p:spPr>
          <a:xfrm>
            <a:off x="12298731" y="7200105"/>
            <a:ext cx="1417269" cy="415498"/>
          </a:xfrm>
          <a:prstGeom prst="rect">
            <a:avLst/>
          </a:prstGeom>
          <a:noFill/>
        </p:spPr>
        <p:txBody>
          <a:bodyPr wrap="square" rtlCol="0">
            <a:spAutoFit/>
          </a:bodyPr>
          <a:lstStyle/>
          <a:p>
            <a:r>
              <a:rPr lang="en-US" sz="2100" dirty="0">
                <a:latin typeface="Gotham Bold"/>
                <a:cs typeface="Gotham Bold"/>
              </a:rPr>
              <a:t>#ISUCIT</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8564" t="11906" r="8696" b="5484"/>
          <a:stretch/>
        </p:blipFill>
        <p:spPr>
          <a:xfrm>
            <a:off x="3982720" y="232340"/>
            <a:ext cx="9271000" cy="6170827"/>
          </a:xfrm>
        </p:spPr>
      </p:pic>
      <p:sp>
        <p:nvSpPr>
          <p:cNvPr id="6" name="Rounded Rectangle 5"/>
          <p:cNvSpPr/>
          <p:nvPr/>
        </p:nvSpPr>
        <p:spPr>
          <a:xfrm>
            <a:off x="7141594" y="2225040"/>
            <a:ext cx="2396948" cy="2209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Magic</a:t>
            </a:r>
          </a:p>
          <a:p>
            <a:pPr algn="ctr"/>
            <a:r>
              <a:rPr lang="en-US" dirty="0" smtClean="0"/>
              <a:t>Happens</a:t>
            </a:r>
          </a:p>
          <a:p>
            <a:pPr algn="ctr"/>
            <a:r>
              <a:rPr lang="en-US" dirty="0" smtClean="0"/>
              <a:t>Here</a:t>
            </a:r>
            <a:endParaRPr lang="en-US" dirty="0"/>
          </a:p>
        </p:txBody>
      </p:sp>
      <p:sp>
        <p:nvSpPr>
          <p:cNvPr id="7" name="Right Arrow 6"/>
          <p:cNvSpPr/>
          <p:nvPr/>
        </p:nvSpPr>
        <p:spPr>
          <a:xfrm rot="1808179">
            <a:off x="5912956" y="2421831"/>
            <a:ext cx="1695349" cy="685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rot="1808179">
            <a:off x="9150648" y="3794951"/>
            <a:ext cx="2618309" cy="685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94640" y="477520"/>
            <a:ext cx="3383280" cy="1200329"/>
          </a:xfrm>
          <a:prstGeom prst="rect">
            <a:avLst/>
          </a:prstGeom>
          <a:noFill/>
        </p:spPr>
        <p:txBody>
          <a:bodyPr wrap="square" rtlCol="0">
            <a:spAutoFit/>
          </a:bodyPr>
          <a:lstStyle/>
          <a:p>
            <a:r>
              <a:rPr lang="en-US" dirty="0" smtClean="0"/>
              <a:t>A “ big project” that has lots of moving parts and lots of activities……</a:t>
            </a:r>
            <a:endParaRPr lang="en-US" dirty="0"/>
          </a:p>
        </p:txBody>
      </p:sp>
      <p:sp>
        <p:nvSpPr>
          <p:cNvPr id="9" name="TextBox 8"/>
          <p:cNvSpPr txBox="1"/>
          <p:nvPr/>
        </p:nvSpPr>
        <p:spPr>
          <a:xfrm>
            <a:off x="289560" y="477519"/>
            <a:ext cx="3230880" cy="1200329"/>
          </a:xfrm>
          <a:prstGeom prst="rect">
            <a:avLst/>
          </a:prstGeom>
          <a:solidFill>
            <a:srgbClr val="FFFF00"/>
          </a:solidFill>
        </p:spPr>
        <p:txBody>
          <a:bodyPr wrap="square" rtlCol="0">
            <a:spAutoFit/>
          </a:bodyPr>
          <a:lstStyle/>
          <a:p>
            <a:r>
              <a:rPr lang="en-US" dirty="0" smtClean="0"/>
              <a:t>But, most of us have small projects that “magically” get done.</a:t>
            </a:r>
            <a:endParaRPr lang="en-US" dirty="0"/>
          </a:p>
        </p:txBody>
      </p:sp>
    </p:spTree>
    <p:extLst>
      <p:ext uri="{BB962C8B-B14F-4D97-AF65-F5344CB8AC3E}">
        <p14:creationId xmlns:p14="http://schemas.microsoft.com/office/powerpoint/2010/main" val="139011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5-0647 PPT templates widescreen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9" y="0"/>
            <a:ext cx="13707541" cy="7716838"/>
          </a:xfrm>
          <a:prstGeom prst="rect">
            <a:avLst/>
          </a:prstGeom>
        </p:spPr>
      </p:pic>
      <p:sp>
        <p:nvSpPr>
          <p:cNvPr id="3" name="TextBox 2"/>
          <p:cNvSpPr txBox="1"/>
          <p:nvPr/>
        </p:nvSpPr>
        <p:spPr>
          <a:xfrm>
            <a:off x="12298731" y="7200105"/>
            <a:ext cx="1417269" cy="415498"/>
          </a:xfrm>
          <a:prstGeom prst="rect">
            <a:avLst/>
          </a:prstGeom>
          <a:noFill/>
        </p:spPr>
        <p:txBody>
          <a:bodyPr wrap="square" rtlCol="0">
            <a:spAutoFit/>
          </a:bodyPr>
          <a:lstStyle/>
          <a:p>
            <a:r>
              <a:rPr lang="en-US" sz="2100" dirty="0">
                <a:latin typeface="Gotham Bold"/>
                <a:cs typeface="Gotham Bold"/>
              </a:rPr>
              <a:t>#ISUCIT</a:t>
            </a:r>
          </a:p>
        </p:txBody>
      </p:sp>
      <p:sp>
        <p:nvSpPr>
          <p:cNvPr id="4" name="Content Placeholder 2"/>
          <p:cNvSpPr>
            <a:spLocks noGrp="1"/>
          </p:cNvSpPr>
          <p:nvPr>
            <p:ph idx="1"/>
          </p:nvPr>
        </p:nvSpPr>
        <p:spPr>
          <a:xfrm>
            <a:off x="3322320" y="355600"/>
            <a:ext cx="9685045" cy="5953760"/>
          </a:xfrm>
        </p:spPr>
        <p:txBody>
          <a:bodyPr>
            <a:noAutofit/>
          </a:bodyPr>
          <a:lstStyle/>
          <a:p>
            <a:r>
              <a:rPr lang="en-US" sz="3200" dirty="0" smtClean="0"/>
              <a:t>Dictionary:  An </a:t>
            </a:r>
            <a:r>
              <a:rPr lang="en-US" sz="3200" dirty="0"/>
              <a:t>individual or collaborative enterprise that is carefully planned and designed to achieve a particular aim.</a:t>
            </a:r>
            <a:endParaRPr lang="en-US" sz="3200" dirty="0" smtClean="0"/>
          </a:p>
          <a:p>
            <a:r>
              <a:rPr lang="en-US" sz="3200" dirty="0" smtClean="0"/>
              <a:t>PMI:  A </a:t>
            </a:r>
            <a:r>
              <a:rPr lang="en-US" sz="3200" dirty="0"/>
              <a:t>project is </a:t>
            </a:r>
            <a:r>
              <a:rPr lang="en-US" sz="3200" dirty="0" smtClean="0"/>
              <a:t>a temporary endeavor that has </a:t>
            </a:r>
            <a:r>
              <a:rPr lang="en-US" sz="3200" dirty="0"/>
              <a:t>a defined beginning and end in </a:t>
            </a:r>
            <a:r>
              <a:rPr lang="en-US" sz="3200" dirty="0" smtClean="0"/>
              <a:t>time with defined </a:t>
            </a:r>
            <a:r>
              <a:rPr lang="en-US" sz="3200" dirty="0"/>
              <a:t>scope and </a:t>
            </a:r>
            <a:r>
              <a:rPr lang="en-US" sz="3200" dirty="0" smtClean="0"/>
              <a:t>resources.  It is </a:t>
            </a:r>
            <a:r>
              <a:rPr lang="en-US" sz="3200" dirty="0"/>
              <a:t>unique in that it is not a routine operation, but a specific set of operations designed to accomplish a singular goal.</a:t>
            </a:r>
          </a:p>
          <a:p>
            <a:r>
              <a:rPr lang="en-US" sz="3200" b="1" dirty="0" smtClean="0"/>
              <a:t>Common definition “The disciplined, structured, and organized application of common sense to manage a temporary effort”.</a:t>
            </a:r>
          </a:p>
          <a:p>
            <a:r>
              <a:rPr lang="en-US" sz="3200" dirty="0" smtClean="0"/>
              <a:t>“Just follow the recipe” is not a project.</a:t>
            </a:r>
          </a:p>
        </p:txBody>
      </p:sp>
      <p:sp>
        <p:nvSpPr>
          <p:cNvPr id="6" name="Title 1"/>
          <p:cNvSpPr>
            <a:spLocks noGrp="1"/>
          </p:cNvSpPr>
          <p:nvPr>
            <p:ph type="title"/>
          </p:nvPr>
        </p:nvSpPr>
        <p:spPr>
          <a:xfrm>
            <a:off x="233680" y="325120"/>
            <a:ext cx="2499360" cy="2346960"/>
          </a:xfrm>
        </p:spPr>
        <p:txBody>
          <a:bodyPr>
            <a:normAutofit fontScale="90000"/>
          </a:bodyPr>
          <a:lstStyle/>
          <a:p>
            <a:r>
              <a:rPr lang="en-US" sz="5400" dirty="0" smtClean="0">
                <a:effectLst>
                  <a:outerShdw blurRad="38100" dist="38100" dir="2700000" algn="tl">
                    <a:srgbClr val="000000">
                      <a:alpha val="43137"/>
                    </a:srgbClr>
                  </a:outerShdw>
                </a:effectLst>
              </a:rPr>
              <a:t>What </a:t>
            </a:r>
            <a:br>
              <a:rPr lang="en-US" sz="5400" dirty="0" smtClean="0">
                <a:effectLst>
                  <a:outerShdw blurRad="38100" dist="38100" dir="2700000" algn="tl">
                    <a:srgbClr val="000000">
                      <a:alpha val="43137"/>
                    </a:srgbClr>
                  </a:outerShdw>
                </a:effectLst>
              </a:rPr>
            </a:br>
            <a:r>
              <a:rPr lang="en-US" sz="5400" dirty="0" smtClean="0">
                <a:effectLst>
                  <a:outerShdw blurRad="38100" dist="38100" dir="2700000" algn="tl">
                    <a:srgbClr val="000000">
                      <a:alpha val="43137"/>
                    </a:srgbClr>
                  </a:outerShdw>
                </a:effectLst>
              </a:rPr>
              <a:t>is a Project?</a:t>
            </a:r>
            <a:endParaRPr lang="en-US" sz="5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601528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5-0647 PPT templates widescreen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9" y="0"/>
            <a:ext cx="13707541" cy="7716838"/>
          </a:xfrm>
          <a:prstGeom prst="rect">
            <a:avLst/>
          </a:prstGeom>
        </p:spPr>
      </p:pic>
      <p:sp>
        <p:nvSpPr>
          <p:cNvPr id="3" name="TextBox 2"/>
          <p:cNvSpPr txBox="1"/>
          <p:nvPr/>
        </p:nvSpPr>
        <p:spPr>
          <a:xfrm>
            <a:off x="12298731" y="7200105"/>
            <a:ext cx="1417269" cy="415498"/>
          </a:xfrm>
          <a:prstGeom prst="rect">
            <a:avLst/>
          </a:prstGeom>
          <a:noFill/>
        </p:spPr>
        <p:txBody>
          <a:bodyPr wrap="square" rtlCol="0">
            <a:spAutoFit/>
          </a:bodyPr>
          <a:lstStyle/>
          <a:p>
            <a:r>
              <a:rPr lang="en-US" sz="2100" dirty="0">
                <a:latin typeface="Gotham Bold"/>
                <a:cs typeface="Gotham Bold"/>
              </a:rPr>
              <a:t>#ISUCIT</a:t>
            </a:r>
          </a:p>
        </p:txBody>
      </p:sp>
      <p:sp>
        <p:nvSpPr>
          <p:cNvPr id="4" name="Title 1"/>
          <p:cNvSpPr>
            <a:spLocks noGrp="1"/>
          </p:cNvSpPr>
          <p:nvPr>
            <p:ph type="title"/>
          </p:nvPr>
        </p:nvSpPr>
        <p:spPr>
          <a:xfrm>
            <a:off x="162560" y="381000"/>
            <a:ext cx="2814320" cy="4282440"/>
          </a:xfrm>
        </p:spPr>
        <p:txBody>
          <a:bodyPr>
            <a:normAutofit/>
          </a:bodyPr>
          <a:lstStyle/>
          <a:p>
            <a:r>
              <a:rPr lang="en-US" sz="4000" dirty="0" smtClean="0">
                <a:effectLst>
                  <a:outerShdw blurRad="38100" dist="38100" dir="2700000" algn="tl">
                    <a:srgbClr val="000000">
                      <a:alpha val="43137"/>
                    </a:srgbClr>
                  </a:outerShdw>
                </a:effectLst>
              </a:rPr>
              <a:t>Triple Constraint +1</a:t>
            </a:r>
            <a:br>
              <a:rPr lang="en-US" sz="4000" dirty="0" smtClean="0">
                <a:effectLst>
                  <a:outerShdw blurRad="38100" dist="38100" dir="2700000" algn="tl">
                    <a:srgbClr val="000000">
                      <a:alpha val="43137"/>
                    </a:srgbClr>
                  </a:outerShdw>
                </a:effectLst>
              </a:rPr>
            </a:br>
            <a:r>
              <a:rPr lang="en-US" sz="4000" dirty="0" smtClean="0">
                <a:effectLst>
                  <a:outerShdw blurRad="38100" dist="38100" dir="2700000" algn="tl">
                    <a:srgbClr val="000000">
                      <a:alpha val="43137"/>
                    </a:srgbClr>
                  </a:outerShdw>
                </a:effectLst>
              </a:rPr>
              <a:t>or the</a:t>
            </a:r>
            <a:br>
              <a:rPr lang="en-US" sz="4000" dirty="0" smtClean="0">
                <a:effectLst>
                  <a:outerShdw blurRad="38100" dist="38100" dir="2700000" algn="tl">
                    <a:srgbClr val="000000">
                      <a:alpha val="43137"/>
                    </a:srgbClr>
                  </a:outerShdw>
                </a:effectLst>
              </a:rPr>
            </a:br>
            <a:r>
              <a:rPr lang="en-US" sz="4000" dirty="0" smtClean="0">
                <a:effectLst>
                  <a:outerShdw blurRad="38100" dist="38100" dir="2700000" algn="tl">
                    <a:srgbClr val="000000">
                      <a:alpha val="43137"/>
                    </a:srgbClr>
                  </a:outerShdw>
                </a:effectLst>
              </a:rPr>
              <a:t>PM</a:t>
            </a:r>
            <a:br>
              <a:rPr lang="en-US" sz="4000" dirty="0" smtClean="0">
                <a:effectLst>
                  <a:outerShdw blurRad="38100" dist="38100" dir="2700000" algn="tl">
                    <a:srgbClr val="000000">
                      <a:alpha val="43137"/>
                    </a:srgbClr>
                  </a:outerShdw>
                </a:effectLst>
              </a:rPr>
            </a:br>
            <a:r>
              <a:rPr lang="en-US" sz="4000" dirty="0" smtClean="0">
                <a:effectLst>
                  <a:outerShdw blurRad="38100" dist="38100" dir="2700000" algn="tl">
                    <a:srgbClr val="000000">
                      <a:alpha val="43137"/>
                    </a:srgbClr>
                  </a:outerShdw>
                </a:effectLst>
              </a:rPr>
              <a:t>Tetrahedron</a:t>
            </a:r>
            <a:endParaRPr lang="en-US" sz="4000" dirty="0">
              <a:effectLst>
                <a:outerShdw blurRad="38100" dist="38100" dir="2700000" algn="tl">
                  <a:srgbClr val="000000">
                    <a:alpha val="43137"/>
                  </a:srgbClr>
                </a:outerShdw>
              </a:effectLst>
            </a:endParaRPr>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l="17516" t="35685" r="13989" b="15831"/>
          <a:stretch/>
        </p:blipFill>
        <p:spPr>
          <a:xfrm>
            <a:off x="5384800" y="381000"/>
            <a:ext cx="7626326" cy="4048760"/>
          </a:xfrm>
        </p:spPr>
      </p:pic>
      <p:sp>
        <p:nvSpPr>
          <p:cNvPr id="7" name="TextBox 6"/>
          <p:cNvSpPr txBox="1"/>
          <p:nvPr/>
        </p:nvSpPr>
        <p:spPr>
          <a:xfrm>
            <a:off x="6654800" y="5127228"/>
            <a:ext cx="6781800" cy="1200329"/>
          </a:xfrm>
          <a:prstGeom prst="rect">
            <a:avLst/>
          </a:prstGeom>
          <a:noFill/>
        </p:spPr>
        <p:txBody>
          <a:bodyPr wrap="square" rtlCol="0">
            <a:spAutoFit/>
          </a:bodyPr>
          <a:lstStyle/>
          <a:p>
            <a:r>
              <a:rPr lang="en-US" sz="2400" dirty="0" smtClean="0"/>
              <a:t>Balancing the effort to do a project, the cost of the materials, and the “stuff” the customer wants…</a:t>
            </a:r>
            <a:r>
              <a:rPr lang="en-US" sz="2400" dirty="0"/>
              <a:t>.</a:t>
            </a:r>
            <a:r>
              <a:rPr lang="en-US" sz="2400" dirty="0" smtClean="0"/>
              <a:t>all while maintaining a high level of quality.</a:t>
            </a:r>
            <a:endParaRPr lang="en-US" sz="2400" dirty="0"/>
          </a:p>
        </p:txBody>
      </p:sp>
    </p:spTree>
    <p:extLst>
      <p:ext uri="{BB962C8B-B14F-4D97-AF65-F5344CB8AC3E}">
        <p14:creationId xmlns:p14="http://schemas.microsoft.com/office/powerpoint/2010/main" val="37986856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5-0647 PPT templates widescreen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9" y="0"/>
            <a:ext cx="13707541" cy="7716838"/>
          </a:xfrm>
          <a:prstGeom prst="rect">
            <a:avLst/>
          </a:prstGeom>
        </p:spPr>
      </p:pic>
      <p:sp>
        <p:nvSpPr>
          <p:cNvPr id="3" name="TextBox 2"/>
          <p:cNvSpPr txBox="1"/>
          <p:nvPr/>
        </p:nvSpPr>
        <p:spPr>
          <a:xfrm>
            <a:off x="12298731" y="7200105"/>
            <a:ext cx="1417269" cy="415498"/>
          </a:xfrm>
          <a:prstGeom prst="rect">
            <a:avLst/>
          </a:prstGeom>
          <a:noFill/>
        </p:spPr>
        <p:txBody>
          <a:bodyPr wrap="square" rtlCol="0">
            <a:spAutoFit/>
          </a:bodyPr>
          <a:lstStyle/>
          <a:p>
            <a:r>
              <a:rPr lang="en-US" sz="2100" dirty="0">
                <a:latin typeface="Gotham Bold"/>
                <a:cs typeface="Gotham Bold"/>
              </a:rPr>
              <a:t>#ISUCIT</a:t>
            </a:r>
          </a:p>
        </p:txBody>
      </p:sp>
      <p:sp>
        <p:nvSpPr>
          <p:cNvPr id="4" name="Title 1"/>
          <p:cNvSpPr>
            <a:spLocks noGrp="1"/>
          </p:cNvSpPr>
          <p:nvPr>
            <p:ph type="title"/>
          </p:nvPr>
        </p:nvSpPr>
        <p:spPr>
          <a:xfrm>
            <a:off x="314960" y="279400"/>
            <a:ext cx="2804160" cy="4881179"/>
          </a:xfrm>
        </p:spPr>
        <p:txBody>
          <a:bodyPr>
            <a:normAutofit fontScale="90000"/>
          </a:bodyPr>
          <a:lstStyle/>
          <a:p>
            <a:r>
              <a:rPr lang="en-US" dirty="0" smtClean="0">
                <a:effectLst>
                  <a:outerShdw blurRad="38100" dist="38100" dir="2700000" algn="tl">
                    <a:srgbClr val="000000">
                      <a:alpha val="43137"/>
                    </a:srgbClr>
                  </a:outerShdw>
                </a:effectLst>
              </a:rPr>
              <a:t>Yes, but… what about the stuff I do?</a:t>
            </a:r>
            <a:endParaRPr lang="en-US" dirty="0">
              <a:effectLst>
                <a:outerShdw blurRad="38100" dist="38100" dir="2700000" algn="tl">
                  <a:srgbClr val="000000">
                    <a:alpha val="43137"/>
                  </a:srgbClr>
                </a:outerShdw>
              </a:effectLst>
            </a:endParaRPr>
          </a:p>
        </p:txBody>
      </p:sp>
      <p:sp>
        <p:nvSpPr>
          <p:cNvPr id="6" name="Content Placeholder 2"/>
          <p:cNvSpPr>
            <a:spLocks noGrp="1"/>
          </p:cNvSpPr>
          <p:nvPr>
            <p:ph idx="1"/>
          </p:nvPr>
        </p:nvSpPr>
        <p:spPr>
          <a:xfrm>
            <a:off x="4929352" y="388883"/>
            <a:ext cx="8350469" cy="4845269"/>
          </a:xfrm>
        </p:spPr>
        <p:txBody>
          <a:bodyPr>
            <a:normAutofit/>
          </a:bodyPr>
          <a:lstStyle/>
          <a:p>
            <a:pPr marL="0" indent="0">
              <a:buNone/>
            </a:pPr>
            <a:r>
              <a:rPr lang="en-US" dirty="0" smtClean="0"/>
              <a:t>What do we do differently?</a:t>
            </a:r>
          </a:p>
          <a:p>
            <a:pPr marL="0" indent="0">
              <a:buNone/>
            </a:pPr>
            <a:r>
              <a:rPr lang="en-US" dirty="0" smtClean="0"/>
              <a:t>  -- OR --</a:t>
            </a:r>
          </a:p>
          <a:p>
            <a:pPr marL="0" indent="0">
              <a:buNone/>
            </a:pPr>
            <a:r>
              <a:rPr lang="en-US" dirty="0" smtClean="0"/>
              <a:t>Do we “just know”?</a:t>
            </a:r>
          </a:p>
          <a:p>
            <a:pPr marL="0" indent="0">
              <a:buNone/>
            </a:pPr>
            <a:r>
              <a:rPr lang="en-US" dirty="0" smtClean="0"/>
              <a:t>  -- AND --</a:t>
            </a:r>
          </a:p>
          <a:p>
            <a:pPr marL="0" indent="0">
              <a:buNone/>
            </a:pPr>
            <a:r>
              <a:rPr lang="en-US" dirty="0" smtClean="0"/>
              <a:t>What do we leave behind?</a:t>
            </a:r>
          </a:p>
          <a:p>
            <a:pPr marL="0" indent="0">
              <a:buNone/>
            </a:pPr>
            <a:r>
              <a:rPr lang="en-US" dirty="0"/>
              <a:t> </a:t>
            </a:r>
            <a:r>
              <a:rPr lang="en-US" dirty="0" smtClean="0"/>
              <a:t> -- for ourselves, others, ourselves?</a:t>
            </a:r>
          </a:p>
        </p:txBody>
      </p:sp>
    </p:spTree>
    <p:extLst>
      <p:ext uri="{BB962C8B-B14F-4D97-AF65-F5344CB8AC3E}">
        <p14:creationId xmlns:p14="http://schemas.microsoft.com/office/powerpoint/2010/main" val="18179279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128</TotalTime>
  <Words>1167</Words>
  <Application>Microsoft Office PowerPoint</Application>
  <PresentationFormat>Custom</PresentationFormat>
  <Paragraphs>174</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Gotham Bold</vt:lpstr>
      <vt:lpstr>Times New Roman</vt:lpstr>
      <vt:lpstr>Office Theme</vt:lpstr>
      <vt:lpstr>PowerPoint Presentation</vt:lpstr>
      <vt:lpstr>PowerPoint Presentation</vt:lpstr>
      <vt:lpstr>PowerPoint Presentation</vt:lpstr>
      <vt:lpstr>PowerPoint Presentation</vt:lpstr>
      <vt:lpstr>Let’s talk about this stuff</vt:lpstr>
      <vt:lpstr>PowerPoint Presentation</vt:lpstr>
      <vt:lpstr>What  is a Project?</vt:lpstr>
      <vt:lpstr>Triple Constraint +1 or the PM Tetrahedron</vt:lpstr>
      <vt:lpstr>Yes, but… what about the stuff I do?</vt:lpstr>
      <vt:lpstr>Small Project “template”</vt:lpstr>
      <vt:lpstr>Scope for Thing</vt:lpstr>
      <vt:lpstr>Needs –  in a numbered list</vt:lpstr>
      <vt:lpstr>Assumptions   in a numbered  list</vt:lpstr>
      <vt:lpstr>Risks -   in a numbered  list</vt:lpstr>
      <vt:lpstr>Team Members  and Timelines</vt:lpstr>
      <vt:lpstr>Acceptance, Sign-off, Verification, Approval, etc…..</vt:lpstr>
      <vt:lpstr>Project Lessons Learned</vt:lpstr>
      <vt:lpstr>Who’s got a project?</vt:lpstr>
      <vt:lpstr>“Build a Deck” Project</vt:lpstr>
      <vt:lpstr>Q  &amp;  A</vt:lpstr>
      <vt:lpstr>PowerPoint Presentation</vt:lpstr>
      <vt:lpstr>PowerPoint Presentation</vt:lpstr>
    </vt:vector>
  </TitlesOfParts>
  <Company>Illinois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Robinson</dc:creator>
  <cp:lastModifiedBy>Birckelbaw, Carla</cp:lastModifiedBy>
  <cp:revision>16</cp:revision>
  <dcterms:created xsi:type="dcterms:W3CDTF">2014-09-10T13:05:02Z</dcterms:created>
  <dcterms:modified xsi:type="dcterms:W3CDTF">2016-08-03T13:57:11Z</dcterms:modified>
</cp:coreProperties>
</file>