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1" r:id="rId5"/>
    <p:sldId id="260" r:id="rId6"/>
    <p:sldId id="262" r:id="rId7"/>
    <p:sldId id="265" r:id="rId8"/>
    <p:sldId id="263" r:id="rId9"/>
    <p:sldId id="268" r:id="rId10"/>
    <p:sldId id="274" r:id="rId11"/>
    <p:sldId id="270" r:id="rId12"/>
    <p:sldId id="266" r:id="rId13"/>
    <p:sldId id="273" r:id="rId14"/>
    <p:sldId id="259" r:id="rId15"/>
  </p:sldIdLst>
  <p:sldSz cx="13716000" cy="7716838"/>
  <p:notesSz cx="6858000" cy="9144000"/>
  <p:defaultText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1">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564" y="90"/>
      </p:cViewPr>
      <p:guideLst>
        <p:guide orient="horz" pos="2431"/>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F22F4-F745-42E2-9DB9-2618ED703B04}" type="datetimeFigureOut">
              <a:rPr lang="en-US" smtClean="0"/>
              <a:t>8/3/2016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4BE8A-238E-4D58-8585-8EBC93CD650A}" type="slidenum">
              <a:rPr lang="en-US" smtClean="0"/>
              <a:t>‹#›</a:t>
            </a:fld>
            <a:endParaRPr lang="en-US"/>
          </a:p>
        </p:txBody>
      </p:sp>
    </p:spTree>
    <p:extLst>
      <p:ext uri="{BB962C8B-B14F-4D97-AF65-F5344CB8AC3E}">
        <p14:creationId xmlns:p14="http://schemas.microsoft.com/office/powerpoint/2010/main" val="274291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4BE8A-238E-4D58-8585-8EBC93CD650A}" type="slidenum">
              <a:rPr lang="en-US" smtClean="0"/>
              <a:t>6</a:t>
            </a:fld>
            <a:endParaRPr lang="en-US"/>
          </a:p>
        </p:txBody>
      </p:sp>
    </p:spTree>
    <p:extLst>
      <p:ext uri="{BB962C8B-B14F-4D97-AF65-F5344CB8AC3E}">
        <p14:creationId xmlns:p14="http://schemas.microsoft.com/office/powerpoint/2010/main" val="411630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397222"/>
            <a:ext cx="11658600" cy="1654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372875"/>
            <a:ext cx="9601200" cy="1972081"/>
          </a:xfrm>
        </p:spPr>
        <p:txBody>
          <a:bodyPr/>
          <a:lstStyle>
            <a:lvl1pPr marL="0" indent="0" algn="ctr">
              <a:buNone/>
              <a:defRPr>
                <a:solidFill>
                  <a:schemeClr val="tx1">
                    <a:tint val="75000"/>
                  </a:schemeClr>
                </a:solidFill>
              </a:defRPr>
            </a:lvl1pPr>
            <a:lvl2pPr marL="612328" indent="0" algn="ctr">
              <a:buNone/>
              <a:defRPr>
                <a:solidFill>
                  <a:schemeClr val="tx1">
                    <a:tint val="75000"/>
                  </a:schemeClr>
                </a:solidFill>
              </a:defRPr>
            </a:lvl2pPr>
            <a:lvl3pPr marL="1224656" indent="0" algn="ctr">
              <a:buNone/>
              <a:defRPr>
                <a:solidFill>
                  <a:schemeClr val="tx1">
                    <a:tint val="75000"/>
                  </a:schemeClr>
                </a:solidFill>
              </a:defRPr>
            </a:lvl3pPr>
            <a:lvl4pPr marL="1836984" indent="0" algn="ctr">
              <a:buNone/>
              <a:defRPr>
                <a:solidFill>
                  <a:schemeClr val="tx1">
                    <a:tint val="75000"/>
                  </a:schemeClr>
                </a:solidFill>
              </a:defRPr>
            </a:lvl4pPr>
            <a:lvl5pPr marL="2449312" indent="0" algn="ctr">
              <a:buNone/>
              <a:defRPr>
                <a:solidFill>
                  <a:schemeClr val="tx1">
                    <a:tint val="75000"/>
                  </a:schemeClr>
                </a:solidFill>
              </a:defRPr>
            </a:lvl5pPr>
            <a:lvl6pPr marL="3061640" indent="0" algn="ctr">
              <a:buNone/>
              <a:defRPr>
                <a:solidFill>
                  <a:schemeClr val="tx1">
                    <a:tint val="75000"/>
                  </a:schemeClr>
                </a:solidFill>
              </a:defRPr>
            </a:lvl6pPr>
            <a:lvl7pPr marL="3673968" indent="0" algn="ctr">
              <a:buNone/>
              <a:defRPr>
                <a:solidFill>
                  <a:schemeClr val="tx1">
                    <a:tint val="75000"/>
                  </a:schemeClr>
                </a:solidFill>
              </a:defRPr>
            </a:lvl7pPr>
            <a:lvl8pPr marL="4286296" indent="0" algn="ctr">
              <a:buNone/>
              <a:defRPr>
                <a:solidFill>
                  <a:schemeClr val="tx1">
                    <a:tint val="75000"/>
                  </a:schemeClr>
                </a:solidFill>
              </a:defRPr>
            </a:lvl8pPr>
            <a:lvl9pPr marL="48986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6CC5A-AE4B-5042-8495-B5715C059A52}"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58825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6CC5A-AE4B-5042-8495-B5715C059A52}"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4500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48330"/>
            <a:ext cx="4629150" cy="74078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8700" y="348330"/>
            <a:ext cx="13658850" cy="74078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6CC5A-AE4B-5042-8495-B5715C059A52}"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58729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6CC5A-AE4B-5042-8495-B5715C059A52}"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30406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58783"/>
            <a:ext cx="11658600" cy="153265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270726"/>
            <a:ext cx="11658600" cy="1688058"/>
          </a:xfrm>
        </p:spPr>
        <p:txBody>
          <a:bodyPr anchor="b"/>
          <a:lstStyle>
            <a:lvl1pPr marL="0" indent="0">
              <a:buNone/>
              <a:defRPr sz="2700">
                <a:solidFill>
                  <a:schemeClr val="tx1">
                    <a:tint val="75000"/>
                  </a:schemeClr>
                </a:solidFill>
              </a:defRPr>
            </a:lvl1pPr>
            <a:lvl2pPr marL="612328" indent="0">
              <a:buNone/>
              <a:defRPr sz="2400">
                <a:solidFill>
                  <a:schemeClr val="tx1">
                    <a:tint val="75000"/>
                  </a:schemeClr>
                </a:solidFill>
              </a:defRPr>
            </a:lvl2pPr>
            <a:lvl3pPr marL="1224656" indent="0">
              <a:buNone/>
              <a:defRPr sz="2100">
                <a:solidFill>
                  <a:schemeClr val="tx1">
                    <a:tint val="75000"/>
                  </a:schemeClr>
                </a:solidFill>
              </a:defRPr>
            </a:lvl3pPr>
            <a:lvl4pPr marL="1836984" indent="0">
              <a:buNone/>
              <a:defRPr sz="1900">
                <a:solidFill>
                  <a:schemeClr val="tx1">
                    <a:tint val="75000"/>
                  </a:schemeClr>
                </a:solidFill>
              </a:defRPr>
            </a:lvl4pPr>
            <a:lvl5pPr marL="2449312" indent="0">
              <a:buNone/>
              <a:defRPr sz="1900">
                <a:solidFill>
                  <a:schemeClr val="tx1">
                    <a:tint val="75000"/>
                  </a:schemeClr>
                </a:solidFill>
              </a:defRPr>
            </a:lvl5pPr>
            <a:lvl6pPr marL="3061640" indent="0">
              <a:buNone/>
              <a:defRPr sz="1900">
                <a:solidFill>
                  <a:schemeClr val="tx1">
                    <a:tint val="75000"/>
                  </a:schemeClr>
                </a:solidFill>
              </a:defRPr>
            </a:lvl6pPr>
            <a:lvl7pPr marL="3673968" indent="0">
              <a:buNone/>
              <a:defRPr sz="1900">
                <a:solidFill>
                  <a:schemeClr val="tx1">
                    <a:tint val="75000"/>
                  </a:schemeClr>
                </a:solidFill>
              </a:defRPr>
            </a:lvl7pPr>
            <a:lvl8pPr marL="4286296" indent="0">
              <a:buNone/>
              <a:defRPr sz="1900">
                <a:solidFill>
                  <a:schemeClr val="tx1">
                    <a:tint val="75000"/>
                  </a:schemeClr>
                </a:solidFill>
              </a:defRPr>
            </a:lvl8pPr>
            <a:lvl9pPr marL="4898624"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6CC5A-AE4B-5042-8495-B5715C059A52}"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026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6CC5A-AE4B-5042-8495-B5715C059A52}"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61346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09031"/>
            <a:ext cx="12344400" cy="12861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727358"/>
            <a:ext cx="6060282"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800" y="2447238"/>
            <a:ext cx="6060282"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727358"/>
            <a:ext cx="6062663"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967538" y="2447238"/>
            <a:ext cx="6062663"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6CC5A-AE4B-5042-8495-B5715C059A52}" type="datetimeFigureOut">
              <a:rPr lang="en-US" smtClean="0"/>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685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6CC5A-AE4B-5042-8495-B5715C059A52}" type="datetimeFigureOut">
              <a:rPr lang="en-US" smtClean="0"/>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3022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CC5A-AE4B-5042-8495-B5715C059A52}" type="datetimeFigureOut">
              <a:rPr lang="en-US" smtClean="0"/>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667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7245"/>
            <a:ext cx="4512470" cy="1307575"/>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5362575" y="307245"/>
            <a:ext cx="7667625" cy="658610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614820"/>
            <a:ext cx="4512470" cy="5278532"/>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42549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01787"/>
            <a:ext cx="8229600" cy="637711"/>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688432" y="689514"/>
            <a:ext cx="8229600" cy="4630103"/>
          </a:xfrm>
        </p:spPr>
        <p:txBody>
          <a:bodyPr/>
          <a:lstStyle>
            <a:lvl1pPr marL="0" indent="0">
              <a:buNone/>
              <a:defRPr sz="4300"/>
            </a:lvl1pPr>
            <a:lvl2pPr marL="612328" indent="0">
              <a:buNone/>
              <a:defRPr sz="3800"/>
            </a:lvl2pPr>
            <a:lvl3pPr marL="1224656" indent="0">
              <a:buNone/>
              <a:defRPr sz="3200"/>
            </a:lvl3pPr>
            <a:lvl4pPr marL="1836984" indent="0">
              <a:buNone/>
              <a:defRPr sz="2700"/>
            </a:lvl4pPr>
            <a:lvl5pPr marL="2449312" indent="0">
              <a:buNone/>
              <a:defRPr sz="2700"/>
            </a:lvl5pPr>
            <a:lvl6pPr marL="3061640" indent="0">
              <a:buNone/>
              <a:defRPr sz="2700"/>
            </a:lvl6pPr>
            <a:lvl7pPr marL="3673968" indent="0">
              <a:buNone/>
              <a:defRPr sz="2700"/>
            </a:lvl7pPr>
            <a:lvl8pPr marL="4286296" indent="0">
              <a:buNone/>
              <a:defRPr sz="2700"/>
            </a:lvl8pPr>
            <a:lvl9pPr marL="4898624" indent="0">
              <a:buNone/>
              <a:defRPr sz="2700"/>
            </a:lvl9pPr>
          </a:lstStyle>
          <a:p>
            <a:endParaRPr lang="en-US"/>
          </a:p>
        </p:txBody>
      </p:sp>
      <p:sp>
        <p:nvSpPr>
          <p:cNvPr id="4" name="Text Placeholder 3"/>
          <p:cNvSpPr>
            <a:spLocks noGrp="1"/>
          </p:cNvSpPr>
          <p:nvPr>
            <p:ph type="body" sz="half" idx="2"/>
          </p:nvPr>
        </p:nvSpPr>
        <p:spPr>
          <a:xfrm>
            <a:off x="2688432" y="6039498"/>
            <a:ext cx="8229600" cy="905656"/>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76077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09031"/>
            <a:ext cx="12344400" cy="1286140"/>
          </a:xfrm>
          <a:prstGeom prst="rect">
            <a:avLst/>
          </a:prstGeom>
        </p:spPr>
        <p:txBody>
          <a:bodyPr vert="horz" lIns="122466" tIns="61233" rIns="122466" bIns="6123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800596"/>
            <a:ext cx="12344400" cy="5092756"/>
          </a:xfrm>
          <a:prstGeom prst="rect">
            <a:avLst/>
          </a:prstGeom>
        </p:spPr>
        <p:txBody>
          <a:bodyPr vert="horz" lIns="122466" tIns="61233" rIns="122466" bIns="612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7152366"/>
            <a:ext cx="3200400" cy="410850"/>
          </a:xfrm>
          <a:prstGeom prst="rect">
            <a:avLst/>
          </a:prstGeom>
        </p:spPr>
        <p:txBody>
          <a:bodyPr vert="horz" lIns="122466" tIns="61233" rIns="122466" bIns="61233" rtlCol="0" anchor="ctr"/>
          <a:lstStyle>
            <a:lvl1pPr algn="l">
              <a:defRPr sz="1600">
                <a:solidFill>
                  <a:schemeClr val="tx1">
                    <a:tint val="75000"/>
                  </a:schemeClr>
                </a:solidFill>
              </a:defRPr>
            </a:lvl1pPr>
          </a:lstStyle>
          <a:p>
            <a:fld id="{5766CC5A-AE4B-5042-8495-B5715C059A52}" type="datetimeFigureOut">
              <a:rPr lang="en-US" smtClean="0"/>
              <a:t>8/3/2016</a:t>
            </a:fld>
            <a:endParaRPr lang="en-US"/>
          </a:p>
        </p:txBody>
      </p:sp>
      <p:sp>
        <p:nvSpPr>
          <p:cNvPr id="5" name="Footer Placeholder 4"/>
          <p:cNvSpPr>
            <a:spLocks noGrp="1"/>
          </p:cNvSpPr>
          <p:nvPr>
            <p:ph type="ftr" sz="quarter" idx="3"/>
          </p:nvPr>
        </p:nvSpPr>
        <p:spPr>
          <a:xfrm>
            <a:off x="4686300" y="7152366"/>
            <a:ext cx="4343400" cy="410850"/>
          </a:xfrm>
          <a:prstGeom prst="rect">
            <a:avLst/>
          </a:prstGeom>
        </p:spPr>
        <p:txBody>
          <a:bodyPr vert="horz" lIns="122466" tIns="61233" rIns="122466" bIns="6123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152366"/>
            <a:ext cx="3200400" cy="410850"/>
          </a:xfrm>
          <a:prstGeom prst="rect">
            <a:avLst/>
          </a:prstGeom>
        </p:spPr>
        <p:txBody>
          <a:bodyPr vert="horz" lIns="122466" tIns="61233" rIns="122466" bIns="61233" rtlCol="0" anchor="ctr"/>
          <a:lstStyle>
            <a:lvl1pPr algn="r">
              <a:defRPr sz="1600">
                <a:solidFill>
                  <a:schemeClr val="tx1">
                    <a:tint val="75000"/>
                  </a:schemeClr>
                </a:solidFill>
              </a:defRPr>
            </a:lvl1pPr>
          </a:lstStyle>
          <a:p>
            <a:fld id="{CACC1EE2-62C9-7045-B0E4-BBBAAA0B13FB}" type="slidenum">
              <a:rPr lang="en-US" smtClean="0"/>
              <a:t>‹#›</a:t>
            </a:fld>
            <a:endParaRPr lang="en-US"/>
          </a:p>
        </p:txBody>
      </p:sp>
    </p:spTree>
    <p:extLst>
      <p:ext uri="{BB962C8B-B14F-4D97-AF65-F5344CB8AC3E}">
        <p14:creationId xmlns:p14="http://schemas.microsoft.com/office/powerpoint/2010/main" val="385476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2328" rtl="0" eaLnBrk="1" latinLnBrk="0" hangingPunct="1">
        <a:spcBef>
          <a:spcPct val="0"/>
        </a:spcBef>
        <a:buNone/>
        <a:defRPr sz="5900" kern="1200">
          <a:solidFill>
            <a:schemeClr val="tx1"/>
          </a:solidFill>
          <a:latin typeface="+mj-lt"/>
          <a:ea typeface="+mj-ea"/>
          <a:cs typeface="+mj-cs"/>
        </a:defRPr>
      </a:lvl1pPr>
    </p:titleStyle>
    <p:bodyStyle>
      <a:lvl1pPr marL="459246" indent="-459246" algn="l" defTabSz="612328" rtl="0" eaLnBrk="1" latinLnBrk="0" hangingPunct="1">
        <a:spcBef>
          <a:spcPct val="20000"/>
        </a:spcBef>
        <a:buFont typeface="Arial"/>
        <a:buChar char="•"/>
        <a:defRPr sz="4300" kern="1200">
          <a:solidFill>
            <a:schemeClr val="tx1"/>
          </a:solidFill>
          <a:latin typeface="+mn-lt"/>
          <a:ea typeface="+mn-ea"/>
          <a:cs typeface="+mn-cs"/>
        </a:defRPr>
      </a:lvl1pPr>
      <a:lvl2pPr marL="995033" indent="-382705" algn="l" defTabSz="612328" rtl="0" eaLnBrk="1" latinLnBrk="0" hangingPunct="1">
        <a:spcBef>
          <a:spcPct val="20000"/>
        </a:spcBef>
        <a:buFont typeface="Arial"/>
        <a:buChar char="–"/>
        <a:defRPr sz="3800" kern="1200">
          <a:solidFill>
            <a:schemeClr val="tx1"/>
          </a:solidFill>
          <a:latin typeface="+mn-lt"/>
          <a:ea typeface="+mn-ea"/>
          <a:cs typeface="+mn-cs"/>
        </a:defRPr>
      </a:lvl2pPr>
      <a:lvl3pPr marL="1530820" indent="-306164" algn="l" defTabSz="612328" rtl="0" eaLnBrk="1" latinLnBrk="0" hangingPunct="1">
        <a:spcBef>
          <a:spcPct val="20000"/>
        </a:spcBef>
        <a:buFont typeface="Arial"/>
        <a:buChar char="•"/>
        <a:defRPr sz="3200" kern="1200">
          <a:solidFill>
            <a:schemeClr val="tx1"/>
          </a:solidFill>
          <a:latin typeface="+mn-lt"/>
          <a:ea typeface="+mn-ea"/>
          <a:cs typeface="+mn-cs"/>
        </a:defRPr>
      </a:lvl3pPr>
      <a:lvl4pPr marL="2143148" indent="-306164" algn="l" defTabSz="612328" rtl="0" eaLnBrk="1" latinLnBrk="0" hangingPunct="1">
        <a:spcBef>
          <a:spcPct val="20000"/>
        </a:spcBef>
        <a:buFont typeface="Arial"/>
        <a:buChar char="–"/>
        <a:defRPr sz="2700" kern="1200">
          <a:solidFill>
            <a:schemeClr val="tx1"/>
          </a:solidFill>
          <a:latin typeface="+mn-lt"/>
          <a:ea typeface="+mn-ea"/>
          <a:cs typeface="+mn-cs"/>
        </a:defRPr>
      </a:lvl4pPr>
      <a:lvl5pPr marL="2755476" indent="-306164" algn="l" defTabSz="612328" rtl="0" eaLnBrk="1" latinLnBrk="0" hangingPunct="1">
        <a:spcBef>
          <a:spcPct val="20000"/>
        </a:spcBef>
        <a:buFont typeface="Arial"/>
        <a:buChar char="»"/>
        <a:defRPr sz="2700" kern="1200">
          <a:solidFill>
            <a:schemeClr val="tx1"/>
          </a:solidFill>
          <a:latin typeface="+mn-lt"/>
          <a:ea typeface="+mn-ea"/>
          <a:cs typeface="+mn-cs"/>
        </a:defRPr>
      </a:lvl5pPr>
      <a:lvl6pPr marL="3367804" indent="-306164" algn="l" defTabSz="612328" rtl="0" eaLnBrk="1" latinLnBrk="0" hangingPunct="1">
        <a:spcBef>
          <a:spcPct val="20000"/>
        </a:spcBef>
        <a:buFont typeface="Arial"/>
        <a:buChar char="•"/>
        <a:defRPr sz="2700" kern="1200">
          <a:solidFill>
            <a:schemeClr val="tx1"/>
          </a:solidFill>
          <a:latin typeface="+mn-lt"/>
          <a:ea typeface="+mn-ea"/>
          <a:cs typeface="+mn-cs"/>
        </a:defRPr>
      </a:lvl6pPr>
      <a:lvl7pPr marL="3980132" indent="-306164" algn="l" defTabSz="612328" rtl="0" eaLnBrk="1" latinLnBrk="0" hangingPunct="1">
        <a:spcBef>
          <a:spcPct val="20000"/>
        </a:spcBef>
        <a:buFont typeface="Arial"/>
        <a:buChar char="•"/>
        <a:defRPr sz="2700" kern="1200">
          <a:solidFill>
            <a:schemeClr val="tx1"/>
          </a:solidFill>
          <a:latin typeface="+mn-lt"/>
          <a:ea typeface="+mn-ea"/>
          <a:cs typeface="+mn-cs"/>
        </a:defRPr>
      </a:lvl7pPr>
      <a:lvl8pPr marL="4592460" indent="-306164" algn="l" defTabSz="612328" rtl="0" eaLnBrk="1" latinLnBrk="0" hangingPunct="1">
        <a:spcBef>
          <a:spcPct val="20000"/>
        </a:spcBef>
        <a:buFont typeface="Arial"/>
        <a:buChar char="•"/>
        <a:defRPr sz="2700" kern="1200">
          <a:solidFill>
            <a:schemeClr val="tx1"/>
          </a:solidFill>
          <a:latin typeface="+mn-lt"/>
          <a:ea typeface="+mn-ea"/>
          <a:cs typeface="+mn-cs"/>
        </a:defRPr>
      </a:lvl8pPr>
      <a:lvl9pPr marL="5204788" indent="-306164" algn="l" defTabSz="61232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647 PPT templates wide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220874" y="7114785"/>
            <a:ext cx="1923438" cy="415498"/>
          </a:xfrm>
          <a:prstGeom prst="rect">
            <a:avLst/>
          </a:prstGeom>
          <a:noFill/>
        </p:spPr>
        <p:txBody>
          <a:bodyPr wrap="square" rtlCol="0">
            <a:spAutoFit/>
          </a:bodyPr>
          <a:lstStyle/>
          <a:p>
            <a:r>
              <a:rPr lang="en-US" sz="2100" dirty="0">
                <a:solidFill>
                  <a:schemeClr val="bg1"/>
                </a:solidFill>
                <a:latin typeface="Gotham Bold"/>
                <a:cs typeface="Gotham Bold"/>
              </a:rPr>
              <a:t>#ISUCIT</a:t>
            </a:r>
          </a:p>
        </p:txBody>
      </p:sp>
    </p:spTree>
    <p:extLst>
      <p:ext uri="{BB962C8B-B14F-4D97-AF65-F5344CB8AC3E}">
        <p14:creationId xmlns:p14="http://schemas.microsoft.com/office/powerpoint/2010/main" val="232293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pic>
        <p:nvPicPr>
          <p:cNvPr id="4" name="Picture 3"/>
          <p:cNvPicPr/>
          <p:nvPr/>
        </p:nvPicPr>
        <p:blipFill rotWithShape="1">
          <a:blip r:embed="rId3">
            <a:extLst>
              <a:ext uri="{28A0092B-C50C-407E-A947-70E740481C1C}">
                <a14:useLocalDpi xmlns:a14="http://schemas.microsoft.com/office/drawing/2010/main" val="0"/>
              </a:ext>
            </a:extLst>
          </a:blip>
          <a:srcRect l="1281" t="18251" r="2244" b="36698"/>
          <a:stretch/>
        </p:blipFill>
        <p:spPr bwMode="auto">
          <a:xfrm>
            <a:off x="2198788" y="2963879"/>
            <a:ext cx="9326880" cy="29019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385813" y="423710"/>
            <a:ext cx="4952831" cy="646331"/>
          </a:xfrm>
          <a:prstGeom prst="rect">
            <a:avLst/>
          </a:prstGeom>
          <a:noFill/>
        </p:spPr>
        <p:txBody>
          <a:bodyPr wrap="none" rtlCol="0">
            <a:spAutoFit/>
          </a:bodyPr>
          <a:lstStyle/>
          <a:p>
            <a:r>
              <a:rPr lang="en-US" sz="3600" dirty="0" smtClean="0"/>
              <a:t>Resources and Passwords</a:t>
            </a:r>
            <a:endParaRPr lang="en-US" sz="3600" dirty="0"/>
          </a:p>
        </p:txBody>
      </p:sp>
      <p:sp>
        <p:nvSpPr>
          <p:cNvPr id="6" name="TextBox 5"/>
          <p:cNvSpPr txBox="1"/>
          <p:nvPr/>
        </p:nvSpPr>
        <p:spPr>
          <a:xfrm>
            <a:off x="743530" y="1335900"/>
            <a:ext cx="12237396" cy="1200329"/>
          </a:xfrm>
          <a:prstGeom prst="rect">
            <a:avLst/>
          </a:prstGeom>
          <a:noFill/>
        </p:spPr>
        <p:txBody>
          <a:bodyPr wrap="square" rtlCol="0">
            <a:spAutoFit/>
          </a:bodyPr>
          <a:lstStyle/>
          <a:p>
            <a:r>
              <a:rPr lang="en-US" dirty="0" smtClean="0"/>
              <a:t>Resources are shared </a:t>
            </a:r>
            <a:r>
              <a:rPr lang="en-US" dirty="0"/>
              <a:t>administrative passwords </a:t>
            </a:r>
            <a:r>
              <a:rPr lang="en-US" dirty="0" smtClean="0"/>
              <a:t>or </a:t>
            </a:r>
            <a:r>
              <a:rPr lang="en-US" dirty="0"/>
              <a:t>privileged accounts </a:t>
            </a:r>
            <a:r>
              <a:rPr lang="en-US" dirty="0" smtClean="0"/>
              <a:t>used in </a:t>
            </a:r>
            <a:r>
              <a:rPr lang="en-US" dirty="0"/>
              <a:t>servers, databases, network devices, applications, service accounts etc</a:t>
            </a:r>
            <a:r>
              <a:rPr lang="en-US" dirty="0" smtClean="0"/>
              <a:t>.  Passwords may either be displayed or copied </a:t>
            </a:r>
          </a:p>
          <a:p>
            <a:r>
              <a:rPr lang="en-US" dirty="0" smtClean="0"/>
              <a:t>the clipboard to be pasted into the password field of an SSH or RDP terminal session.</a:t>
            </a:r>
            <a:endParaRPr lang="en-US" dirty="0"/>
          </a:p>
        </p:txBody>
      </p:sp>
    </p:spTree>
    <p:extLst>
      <p:ext uri="{BB962C8B-B14F-4D97-AF65-F5344CB8AC3E}">
        <p14:creationId xmlns:p14="http://schemas.microsoft.com/office/powerpoint/2010/main" val="410124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pic>
        <p:nvPicPr>
          <p:cNvPr id="4" name="Picture 3"/>
          <p:cNvPicPr/>
          <p:nvPr/>
        </p:nvPicPr>
        <p:blipFill rotWithShape="1">
          <a:blip r:embed="rId3">
            <a:extLst>
              <a:ext uri="{28A0092B-C50C-407E-A947-70E740481C1C}">
                <a14:useLocalDpi xmlns:a14="http://schemas.microsoft.com/office/drawing/2010/main" val="0"/>
              </a:ext>
            </a:extLst>
          </a:blip>
          <a:srcRect l="802" t="18252" r="1923" b="32470"/>
          <a:stretch/>
        </p:blipFill>
        <p:spPr bwMode="auto">
          <a:xfrm>
            <a:off x="2198785" y="2891308"/>
            <a:ext cx="9326880" cy="329184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093408" y="279950"/>
            <a:ext cx="3537635" cy="646331"/>
          </a:xfrm>
          <a:prstGeom prst="rect">
            <a:avLst/>
          </a:prstGeom>
          <a:noFill/>
        </p:spPr>
        <p:txBody>
          <a:bodyPr wrap="none" rtlCol="0">
            <a:spAutoFit/>
          </a:bodyPr>
          <a:lstStyle/>
          <a:p>
            <a:r>
              <a:rPr lang="en-US" sz="3600" dirty="0" smtClean="0"/>
              <a:t>Resources Groups</a:t>
            </a:r>
            <a:endParaRPr lang="en-US" sz="3600" dirty="0"/>
          </a:p>
        </p:txBody>
      </p:sp>
      <p:sp>
        <p:nvSpPr>
          <p:cNvPr id="6" name="TextBox 5"/>
          <p:cNvSpPr txBox="1"/>
          <p:nvPr/>
        </p:nvSpPr>
        <p:spPr>
          <a:xfrm>
            <a:off x="305786" y="1072673"/>
            <a:ext cx="13112886" cy="1569660"/>
          </a:xfrm>
          <a:prstGeom prst="rect">
            <a:avLst/>
          </a:prstGeom>
          <a:noFill/>
        </p:spPr>
        <p:txBody>
          <a:bodyPr wrap="square" rtlCol="0">
            <a:spAutoFit/>
          </a:bodyPr>
          <a:lstStyle/>
          <a:p>
            <a:r>
              <a:rPr lang="en-US" dirty="0" smtClean="0"/>
              <a:t>Resources may be grouped together for easier management.  The groupings can be done by specifying a</a:t>
            </a:r>
          </a:p>
          <a:p>
            <a:r>
              <a:rPr lang="en-US" dirty="0" smtClean="0"/>
              <a:t>criteria, when a new resource is added is becomes part of that group.  Resource groups may be shared with other users or user groups.  Users who have shared access to the group can see passwords of the resources within the resource group. </a:t>
            </a:r>
            <a:endParaRPr lang="en-US" dirty="0"/>
          </a:p>
        </p:txBody>
      </p:sp>
    </p:spTree>
    <p:extLst>
      <p:ext uri="{BB962C8B-B14F-4D97-AF65-F5344CB8AC3E}">
        <p14:creationId xmlns:p14="http://schemas.microsoft.com/office/powerpoint/2010/main" val="149104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sp>
        <p:nvSpPr>
          <p:cNvPr id="2" name="TextBox 1"/>
          <p:cNvSpPr txBox="1"/>
          <p:nvPr/>
        </p:nvSpPr>
        <p:spPr>
          <a:xfrm>
            <a:off x="3941589" y="486385"/>
            <a:ext cx="5841279" cy="646331"/>
          </a:xfrm>
          <a:prstGeom prst="rect">
            <a:avLst/>
          </a:prstGeom>
          <a:noFill/>
        </p:spPr>
        <p:txBody>
          <a:bodyPr wrap="none" rtlCol="0">
            <a:spAutoFit/>
          </a:bodyPr>
          <a:lstStyle/>
          <a:p>
            <a:r>
              <a:rPr lang="en-US" sz="3600" dirty="0" smtClean="0"/>
              <a:t>Password Manager Pro Access</a:t>
            </a:r>
            <a:endParaRPr lang="en-US" sz="3600" dirty="0"/>
          </a:p>
        </p:txBody>
      </p:sp>
      <p:sp>
        <p:nvSpPr>
          <p:cNvPr id="4" name="TextBox 3"/>
          <p:cNvSpPr txBox="1"/>
          <p:nvPr/>
        </p:nvSpPr>
        <p:spPr>
          <a:xfrm>
            <a:off x="346810" y="2655650"/>
            <a:ext cx="13030836" cy="2677656"/>
          </a:xfrm>
          <a:prstGeom prst="rect">
            <a:avLst/>
          </a:prstGeom>
          <a:noFill/>
        </p:spPr>
        <p:txBody>
          <a:bodyPr wrap="square" rtlCol="0">
            <a:spAutoFit/>
          </a:bodyPr>
          <a:lstStyle/>
          <a:p>
            <a:r>
              <a:rPr lang="en-US" dirty="0" smtClean="0"/>
              <a:t>If you are wanting to obtain access for your support group, you will need to do the following:</a:t>
            </a:r>
          </a:p>
          <a:p>
            <a:endParaRPr lang="en-US" sz="1200" dirty="0" smtClean="0"/>
          </a:p>
          <a:p>
            <a:r>
              <a:rPr lang="en-US" dirty="0"/>
              <a:t>	</a:t>
            </a:r>
            <a:r>
              <a:rPr lang="en-US" dirty="0" smtClean="0"/>
              <a:t>Contact the AT Business Office to request a PMP administrator license.</a:t>
            </a:r>
          </a:p>
          <a:p>
            <a:endParaRPr lang="en-US" sz="1200" dirty="0" smtClean="0"/>
          </a:p>
          <a:p>
            <a:r>
              <a:rPr lang="en-US" dirty="0"/>
              <a:t>	</a:t>
            </a:r>
            <a:r>
              <a:rPr lang="en-US" dirty="0" smtClean="0"/>
              <a:t>Submit a Cherwell ticket to AT ION Infrastructure Apps requesting access for your support group.</a:t>
            </a:r>
          </a:p>
          <a:p>
            <a:endParaRPr lang="en-US" dirty="0"/>
          </a:p>
          <a:p>
            <a:r>
              <a:rPr lang="en-US" dirty="0" smtClean="0"/>
              <a:t>A PMP Administrator from </a:t>
            </a:r>
            <a:r>
              <a:rPr lang="en-US" dirty="0"/>
              <a:t>AT ION Infrastructure </a:t>
            </a:r>
            <a:r>
              <a:rPr lang="en-US" dirty="0" smtClean="0"/>
              <a:t>Apps will then contact you to schedule a time to setup, configure and provide more detailed documentation.   </a:t>
            </a:r>
            <a:endParaRPr lang="en-US" dirty="0"/>
          </a:p>
        </p:txBody>
      </p:sp>
      <p:sp>
        <p:nvSpPr>
          <p:cNvPr id="6" name="TextBox 5"/>
          <p:cNvSpPr txBox="1"/>
          <p:nvPr/>
        </p:nvSpPr>
        <p:spPr>
          <a:xfrm>
            <a:off x="5384035" y="1605063"/>
            <a:ext cx="2956387" cy="523220"/>
          </a:xfrm>
          <a:prstGeom prst="rect">
            <a:avLst/>
          </a:prstGeom>
          <a:noFill/>
        </p:spPr>
        <p:txBody>
          <a:bodyPr wrap="none" rtlCol="0">
            <a:spAutoFit/>
          </a:bodyPr>
          <a:lstStyle/>
          <a:p>
            <a:r>
              <a:rPr lang="en-US" sz="2800" dirty="0" smtClean="0"/>
              <a:t>How do I get PMP?</a:t>
            </a:r>
            <a:endParaRPr lang="en-US" sz="2800" dirty="0"/>
          </a:p>
        </p:txBody>
      </p:sp>
    </p:spTree>
    <p:extLst>
      <p:ext uri="{BB962C8B-B14F-4D97-AF65-F5344CB8AC3E}">
        <p14:creationId xmlns:p14="http://schemas.microsoft.com/office/powerpoint/2010/main" val="336268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pic>
        <p:nvPicPr>
          <p:cNvPr id="4" name="Picture 3" descr="Image result for questions graphic for powerpoint"/>
          <p:cNvPicPr/>
          <p:nvPr/>
        </p:nvPicPr>
        <p:blipFill rotWithShape="1">
          <a:blip r:embed="rId3">
            <a:extLst>
              <a:ext uri="{28A0092B-C50C-407E-A947-70E740481C1C}">
                <a14:useLocalDpi xmlns:a14="http://schemas.microsoft.com/office/drawing/2010/main" val="0"/>
              </a:ext>
            </a:extLst>
          </a:blip>
          <a:srcRect l="19711" t="11111" r="19872" b="7265"/>
          <a:stretch/>
        </p:blipFill>
        <p:spPr bwMode="auto">
          <a:xfrm>
            <a:off x="5066766" y="2039144"/>
            <a:ext cx="3590925" cy="363855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323858" y="614643"/>
            <a:ext cx="307674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289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647 PPT templates wide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2" name="TextBox 1"/>
          <p:cNvSpPr txBox="1"/>
          <p:nvPr/>
        </p:nvSpPr>
        <p:spPr>
          <a:xfrm>
            <a:off x="220874" y="7114785"/>
            <a:ext cx="1923438" cy="415498"/>
          </a:xfrm>
          <a:prstGeom prst="rect">
            <a:avLst/>
          </a:prstGeom>
          <a:noFill/>
        </p:spPr>
        <p:txBody>
          <a:bodyPr wrap="square" rtlCol="0">
            <a:spAutoFit/>
          </a:bodyPr>
          <a:lstStyle/>
          <a:p>
            <a:r>
              <a:rPr lang="en-US" sz="2100" dirty="0">
                <a:solidFill>
                  <a:schemeClr val="bg1"/>
                </a:solidFill>
                <a:latin typeface="Gotham Bold"/>
                <a:cs typeface="Gotham Bold"/>
              </a:rPr>
              <a:t>#ISUCIT</a:t>
            </a:r>
          </a:p>
        </p:txBody>
      </p:sp>
    </p:spTree>
    <p:extLst>
      <p:ext uri="{BB962C8B-B14F-4D97-AF65-F5344CB8AC3E}">
        <p14:creationId xmlns:p14="http://schemas.microsoft.com/office/powerpoint/2010/main" val="91397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24410" t="34880" r="47489" b="52665"/>
          <a:stretch/>
        </p:blipFill>
        <p:spPr bwMode="auto">
          <a:xfrm>
            <a:off x="8459" y="0"/>
            <a:ext cx="6434001" cy="135172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630091" y="2078656"/>
            <a:ext cx="10464275" cy="2800767"/>
          </a:xfrm>
          <a:prstGeom prst="rect">
            <a:avLst/>
          </a:prstGeom>
          <a:noFill/>
        </p:spPr>
        <p:txBody>
          <a:bodyPr wrap="non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Overcoming the Perils</a:t>
            </a:r>
          </a:p>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Password Sharing</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6033379" y="5398850"/>
            <a:ext cx="1657698" cy="461665"/>
          </a:xfrm>
          <a:prstGeom prst="rect">
            <a:avLst/>
          </a:prstGeom>
          <a:noFill/>
        </p:spPr>
        <p:txBody>
          <a:bodyPr wrap="none" rtlCol="0">
            <a:spAutoFit/>
          </a:bodyPr>
          <a:lstStyle/>
          <a:p>
            <a:r>
              <a:rPr lang="en-US" dirty="0" smtClean="0"/>
              <a:t>Doug Wood</a:t>
            </a:r>
            <a:endParaRPr lang="en-US" dirty="0"/>
          </a:p>
        </p:txBody>
      </p:sp>
    </p:spTree>
    <p:extLst>
      <p:ext uri="{BB962C8B-B14F-4D97-AF65-F5344CB8AC3E}">
        <p14:creationId xmlns:p14="http://schemas.microsoft.com/office/powerpoint/2010/main" val="17051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2"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sp>
        <p:nvSpPr>
          <p:cNvPr id="2" name="TextBox 1"/>
          <p:cNvSpPr txBox="1"/>
          <p:nvPr/>
        </p:nvSpPr>
        <p:spPr>
          <a:xfrm>
            <a:off x="695525" y="3576317"/>
            <a:ext cx="12247123" cy="2308324"/>
          </a:xfrm>
          <a:prstGeom prst="rect">
            <a:avLst/>
          </a:prstGeom>
          <a:noFill/>
        </p:spPr>
        <p:txBody>
          <a:bodyPr wrap="square" rtlCol="0">
            <a:spAutoFit/>
          </a:bodyPr>
          <a:lstStyle/>
          <a:p>
            <a:r>
              <a:rPr lang="en-US" dirty="0"/>
              <a:t>Administrative passwords are literally ‘aplenty’ in the enterprise. They are mostly insecurely shared and lie scattered in the enterprise leaving little scope for any internal </a:t>
            </a:r>
            <a:r>
              <a:rPr lang="en-US" dirty="0" smtClean="0"/>
              <a:t>controls.  Though </a:t>
            </a:r>
            <a:r>
              <a:rPr lang="en-US" dirty="0"/>
              <a:t>the security and operational problems caused by shared administrative passwords are so obvious, no organization can afford to eliminate them </a:t>
            </a:r>
            <a:r>
              <a:rPr lang="en-US" dirty="0" smtClean="0"/>
              <a:t>altogether.  This session presents Password Manager Pro, an effective way </a:t>
            </a:r>
            <a:r>
              <a:rPr lang="en-US" dirty="0"/>
              <a:t>to </a:t>
            </a:r>
            <a:r>
              <a:rPr lang="en-US" dirty="0" smtClean="0"/>
              <a:t>meet </a:t>
            </a:r>
            <a:r>
              <a:rPr lang="en-US" dirty="0"/>
              <a:t>this </a:t>
            </a:r>
            <a:r>
              <a:rPr lang="en-US" dirty="0" smtClean="0"/>
              <a:t>challenge and its </a:t>
            </a:r>
            <a:r>
              <a:rPr lang="en-US" dirty="0"/>
              <a:t>importance </a:t>
            </a:r>
            <a:r>
              <a:rPr lang="en-US" dirty="0" smtClean="0"/>
              <a:t>as an effective </a:t>
            </a:r>
            <a:r>
              <a:rPr lang="en-US" dirty="0"/>
              <a:t>Shared Account Password </a:t>
            </a:r>
            <a:r>
              <a:rPr lang="en-US" dirty="0" smtClean="0"/>
              <a:t>Management system.  </a:t>
            </a:r>
            <a:endParaRPr lang="en-US" dirty="0"/>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28477" t="23540" r="51228" b="39598"/>
          <a:stretch/>
        </p:blipFill>
        <p:spPr bwMode="auto">
          <a:xfrm>
            <a:off x="5447488" y="428016"/>
            <a:ext cx="2743200" cy="274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13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sp>
        <p:nvSpPr>
          <p:cNvPr id="2" name="Rectangle 1"/>
          <p:cNvSpPr/>
          <p:nvPr/>
        </p:nvSpPr>
        <p:spPr>
          <a:xfrm>
            <a:off x="2327909" y="673009"/>
            <a:ext cx="906863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Challenge of Shared Passwords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234325" y="2247375"/>
            <a:ext cx="13383151" cy="3416320"/>
          </a:xfrm>
          <a:prstGeom prst="rect">
            <a:avLst/>
          </a:prstGeom>
          <a:noFill/>
        </p:spPr>
        <p:txBody>
          <a:bodyPr wrap="none" rtlCol="0">
            <a:spAutoFit/>
          </a:bodyPr>
          <a:lstStyle/>
          <a:p>
            <a:r>
              <a:rPr lang="en-US" dirty="0" smtClean="0"/>
              <a:t>Administrative passwords are omnipresent and are used to sustain operations through their use</a:t>
            </a:r>
          </a:p>
          <a:p>
            <a:r>
              <a:rPr lang="en-US" dirty="0" smtClean="0"/>
              <a:t> in servers, network devices, databases, and other applications where privileged access is required.</a:t>
            </a:r>
          </a:p>
          <a:p>
            <a:endParaRPr lang="en-US" dirty="0"/>
          </a:p>
          <a:p>
            <a:r>
              <a:rPr lang="en-US" dirty="0" smtClean="0"/>
              <a:t>As an institution, we have many of these administrative privileged accounts used in shared environments.</a:t>
            </a:r>
          </a:p>
          <a:p>
            <a:r>
              <a:rPr lang="en-US" dirty="0" smtClean="0"/>
              <a:t>That means, a group of administrators may use a common privileged account access a particular resource.</a:t>
            </a:r>
          </a:p>
          <a:p>
            <a:r>
              <a:rPr lang="en-US" dirty="0" smtClean="0"/>
              <a:t>Therefore these accounts are accessible to all the members of the team.</a:t>
            </a:r>
          </a:p>
          <a:p>
            <a:endParaRPr lang="en-US" dirty="0"/>
          </a:p>
          <a:p>
            <a:r>
              <a:rPr lang="en-US" dirty="0" smtClean="0"/>
              <a:t> It is always good to avoid sharing administrative passwords.  Practical needs of the university require </a:t>
            </a:r>
          </a:p>
          <a:p>
            <a:r>
              <a:rPr lang="en-US" dirty="0" smtClean="0"/>
              <a:t>selective sharing of administrative passwords without compromising security.</a:t>
            </a:r>
            <a:endParaRPr lang="en-US" dirty="0"/>
          </a:p>
        </p:txBody>
      </p:sp>
    </p:spTree>
    <p:extLst>
      <p:ext uri="{BB962C8B-B14F-4D97-AF65-F5344CB8AC3E}">
        <p14:creationId xmlns:p14="http://schemas.microsoft.com/office/powerpoint/2010/main" val="392743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sp>
        <p:nvSpPr>
          <p:cNvPr id="2" name="Rectangle 1"/>
          <p:cNvSpPr/>
          <p:nvPr/>
        </p:nvSpPr>
        <p:spPr>
          <a:xfrm>
            <a:off x="1768660" y="449274"/>
            <a:ext cx="1017022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Traditional Password Management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254302" y="4611756"/>
            <a:ext cx="13198934" cy="1200329"/>
          </a:xfrm>
          <a:prstGeom prst="rect">
            <a:avLst/>
          </a:prstGeom>
          <a:noFill/>
        </p:spPr>
        <p:txBody>
          <a:bodyPr wrap="none" rtlCol="0">
            <a:spAutoFit/>
          </a:bodyPr>
          <a:lstStyle/>
          <a:p>
            <a:r>
              <a:rPr lang="en-US" dirty="0" smtClean="0"/>
              <a:t>Passwords may be being maintained in text files, spreadsheets, homegrown tools, or physical vaults.</a:t>
            </a:r>
          </a:p>
          <a:p>
            <a:r>
              <a:rPr lang="en-US" dirty="0" smtClean="0"/>
              <a:t>Using these type of methods leads to unintended sharing of passwords.  Developers having full access to</a:t>
            </a:r>
          </a:p>
          <a:p>
            <a:r>
              <a:rPr lang="en-US" dirty="0" smtClean="0"/>
              <a:t>database passwords, UNIX administration team having full access to Windows passwords and so on.</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22917" t="17751" r="43429" b="34211"/>
          <a:stretch/>
        </p:blipFill>
        <p:spPr bwMode="auto">
          <a:xfrm>
            <a:off x="5067831" y="1616449"/>
            <a:ext cx="3571875" cy="27609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122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sp>
        <p:nvSpPr>
          <p:cNvPr id="2" name="Rectangle 1"/>
          <p:cNvSpPr/>
          <p:nvPr/>
        </p:nvSpPr>
        <p:spPr>
          <a:xfrm>
            <a:off x="2104136" y="147716"/>
            <a:ext cx="949926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Security Threats and Drawbacks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3303597" y="1323964"/>
            <a:ext cx="9939978" cy="1200329"/>
          </a:xfrm>
          <a:prstGeom prst="rect">
            <a:avLst/>
          </a:prstGeom>
          <a:noFill/>
        </p:spPr>
        <p:txBody>
          <a:bodyPr wrap="square" rtlCol="0">
            <a:spAutoFit/>
          </a:bodyPr>
          <a:lstStyle/>
          <a:p>
            <a:r>
              <a:rPr lang="en-US" dirty="0"/>
              <a:t>It is common for administrators assigning familiar words </a:t>
            </a:r>
            <a:r>
              <a:rPr lang="en-US" dirty="0" smtClean="0"/>
              <a:t>or short </a:t>
            </a:r>
            <a:r>
              <a:rPr lang="en-US" dirty="0"/>
              <a:t>phrases as passwords, for ease of </a:t>
            </a:r>
            <a:r>
              <a:rPr lang="en-US" dirty="0" smtClean="0"/>
              <a:t>use. Passwords of resources changed and, without close cooperation among administrators, could affect daily operations.</a:t>
            </a:r>
            <a:endParaRPr lang="en-US" dirty="0"/>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l="16186" t="19823" r="40064" b="34615"/>
          <a:stretch/>
        </p:blipFill>
        <p:spPr bwMode="auto">
          <a:xfrm>
            <a:off x="389203" y="1190704"/>
            <a:ext cx="2600325" cy="146685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16346" t="17751" r="39904" b="35503"/>
          <a:stretch/>
        </p:blipFill>
        <p:spPr bwMode="auto">
          <a:xfrm>
            <a:off x="372709" y="2904336"/>
            <a:ext cx="2600325" cy="150495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3303596" y="3056646"/>
            <a:ext cx="10198395" cy="1200329"/>
          </a:xfrm>
          <a:prstGeom prst="rect">
            <a:avLst/>
          </a:prstGeom>
          <a:noFill/>
        </p:spPr>
        <p:txBody>
          <a:bodyPr wrap="square" rtlCol="0">
            <a:spAutoFit/>
          </a:bodyPr>
          <a:lstStyle/>
          <a:p>
            <a:r>
              <a:rPr lang="en-US" dirty="0" smtClean="0"/>
              <a:t>If a text file or spreadsheet containing shared administrative passwords reaches </a:t>
            </a:r>
          </a:p>
          <a:p>
            <a:r>
              <a:rPr lang="en-US" dirty="0" smtClean="0"/>
              <a:t>the hands of a malicious party, data security and the reputation of the institution could be adversely affected.</a:t>
            </a:r>
            <a:endParaRPr lang="en-US" dirty="0"/>
          </a:p>
        </p:txBody>
      </p:sp>
      <p:pic>
        <p:nvPicPr>
          <p:cNvPr id="9" name="Picture 8"/>
          <p:cNvPicPr/>
          <p:nvPr/>
        </p:nvPicPr>
        <p:blipFill rotWithShape="1">
          <a:blip r:embed="rId6" cstate="print">
            <a:extLst>
              <a:ext uri="{28A0092B-C50C-407E-A947-70E740481C1C}">
                <a14:useLocalDpi xmlns:a14="http://schemas.microsoft.com/office/drawing/2010/main" val="0"/>
              </a:ext>
            </a:extLst>
          </a:blip>
          <a:srcRect l="16826" t="18935" r="39423" b="34615"/>
          <a:stretch/>
        </p:blipFill>
        <p:spPr bwMode="auto">
          <a:xfrm>
            <a:off x="389203" y="4643409"/>
            <a:ext cx="2600325" cy="1495425"/>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3303596" y="4790956"/>
            <a:ext cx="9819016" cy="1200329"/>
          </a:xfrm>
          <a:prstGeom prst="rect">
            <a:avLst/>
          </a:prstGeom>
          <a:noFill/>
        </p:spPr>
        <p:txBody>
          <a:bodyPr wrap="square" rtlCol="0">
            <a:spAutoFit/>
          </a:bodyPr>
          <a:lstStyle/>
          <a:p>
            <a:r>
              <a:rPr lang="en-US" dirty="0" smtClean="0"/>
              <a:t>Who has access to what resources.   The traditional password management approach has no provision for this.</a:t>
            </a:r>
          </a:p>
          <a:p>
            <a:endParaRPr lang="en-US" dirty="0"/>
          </a:p>
        </p:txBody>
      </p:sp>
    </p:spTree>
    <p:extLst>
      <p:ext uri="{BB962C8B-B14F-4D97-AF65-F5344CB8AC3E}">
        <p14:creationId xmlns:p14="http://schemas.microsoft.com/office/powerpoint/2010/main" val="379151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sp>
        <p:nvSpPr>
          <p:cNvPr id="2" name="Rectangle 1"/>
          <p:cNvSpPr/>
          <p:nvPr/>
        </p:nvSpPr>
        <p:spPr>
          <a:xfrm>
            <a:off x="1069649" y="371451"/>
            <a:ext cx="1158515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Shared Account Password Management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752255" y="4261718"/>
            <a:ext cx="12219948" cy="1938992"/>
          </a:xfrm>
          <a:prstGeom prst="rect">
            <a:avLst/>
          </a:prstGeom>
          <a:noFill/>
        </p:spPr>
        <p:txBody>
          <a:bodyPr wrap="none" rtlCol="0">
            <a:spAutoFit/>
          </a:bodyPr>
          <a:lstStyle/>
          <a:p>
            <a:r>
              <a:rPr lang="en-US" dirty="0" smtClean="0"/>
              <a:t>Password Manager Pro is an on premise web-based, Shared Account Password Management </a:t>
            </a:r>
          </a:p>
          <a:p>
            <a:r>
              <a:rPr lang="en-US" dirty="0" smtClean="0"/>
              <a:t>solution to control the access to shared administrative passwords and privileged accounts of any</a:t>
            </a:r>
          </a:p>
          <a:p>
            <a:r>
              <a:rPr lang="en-US" dirty="0" smtClean="0"/>
              <a:t>resource.  This enables IT administrators to enforce standard password management practices of</a:t>
            </a:r>
          </a:p>
          <a:p>
            <a:r>
              <a:rPr lang="en-US" dirty="0" smtClean="0"/>
              <a:t>maintaining a central repository of passwords, usage of strong passwords, and aid in controlling </a:t>
            </a:r>
          </a:p>
          <a:p>
            <a:r>
              <a:rPr lang="en-US" dirty="0" smtClean="0"/>
              <a:t>access to these shared </a:t>
            </a:r>
            <a:r>
              <a:rPr lang="en-US" dirty="0"/>
              <a:t>administrative passwords and privileged </a:t>
            </a:r>
            <a:r>
              <a:rPr lang="en-US" dirty="0" smtClean="0"/>
              <a:t>accounts.</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32051" t="32248" r="55128" b="36391"/>
          <a:stretch/>
        </p:blipFill>
        <p:spPr bwMode="auto">
          <a:xfrm>
            <a:off x="5711209" y="1372603"/>
            <a:ext cx="2302040" cy="28633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380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7046" t="33627" r="40338" b="50005"/>
          <a:stretch/>
        </p:blipFill>
        <p:spPr bwMode="auto">
          <a:xfrm>
            <a:off x="1564458" y="4789014"/>
            <a:ext cx="10595541" cy="148579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817756" y="827483"/>
            <a:ext cx="12072025" cy="3939540"/>
          </a:xfrm>
          <a:prstGeom prst="rect">
            <a:avLst/>
          </a:prstGeom>
          <a:noFill/>
        </p:spPr>
        <p:txBody>
          <a:bodyPr wrap="square" rtlCol="0">
            <a:spAutoFit/>
          </a:bodyPr>
          <a:lstStyle/>
          <a:p>
            <a:r>
              <a:rPr lang="en-US" sz="2000" dirty="0" smtClean="0"/>
              <a:t>Password Manager Pro is accessed with an Active Directory user id and is assigned an access role.   The access role</a:t>
            </a:r>
          </a:p>
          <a:p>
            <a:r>
              <a:rPr lang="en-US" sz="2000" dirty="0" smtClean="0"/>
              <a:t>defines the operations that can be performed.</a:t>
            </a:r>
          </a:p>
          <a:p>
            <a:endParaRPr lang="en-US" sz="1000" dirty="0"/>
          </a:p>
          <a:p>
            <a:r>
              <a:rPr lang="en-US" sz="2000" dirty="0" smtClean="0">
                <a:solidFill>
                  <a:schemeClr val="accent1"/>
                </a:solidFill>
              </a:rPr>
              <a:t>Administrator</a:t>
            </a:r>
            <a:r>
              <a:rPr lang="en-US" sz="2000" dirty="0" smtClean="0"/>
              <a:t> – manage the PMP application and perform all the resource and password operations.  They only see resources and passwords they created and the passwords that are shared to them by others.</a:t>
            </a:r>
          </a:p>
          <a:p>
            <a:endParaRPr lang="en-US" sz="1000" dirty="0" smtClean="0"/>
          </a:p>
          <a:p>
            <a:r>
              <a:rPr lang="en-US" sz="2000" dirty="0" smtClean="0">
                <a:solidFill>
                  <a:schemeClr val="accent1"/>
                </a:solidFill>
              </a:rPr>
              <a:t>Password Administrator </a:t>
            </a:r>
            <a:r>
              <a:rPr lang="en-US" sz="2000" dirty="0" smtClean="0"/>
              <a:t>- </a:t>
            </a:r>
            <a:r>
              <a:rPr lang="en-US" sz="2000" dirty="0"/>
              <a:t>perform all the resource and password </a:t>
            </a:r>
            <a:r>
              <a:rPr lang="en-US" sz="2000" dirty="0" smtClean="0"/>
              <a:t>operations within the resource groups assigned to them. </a:t>
            </a:r>
            <a:r>
              <a:rPr lang="en-US" sz="2000" dirty="0"/>
              <a:t>They only see resources and passwords they created and the passwords that are shared to them by others.</a:t>
            </a:r>
          </a:p>
          <a:p>
            <a:endParaRPr lang="en-US" sz="1000" dirty="0" smtClean="0"/>
          </a:p>
          <a:p>
            <a:r>
              <a:rPr lang="en-US" sz="2000" dirty="0" smtClean="0">
                <a:solidFill>
                  <a:schemeClr val="accent1"/>
                </a:solidFill>
              </a:rPr>
              <a:t>Password User </a:t>
            </a:r>
            <a:r>
              <a:rPr lang="en-US" sz="2000" dirty="0" smtClean="0"/>
              <a:t>– Only see passwords that are shared to them by an Administrator or Password Administrator.</a:t>
            </a:r>
          </a:p>
          <a:p>
            <a:endParaRPr lang="en-US" sz="1000" dirty="0"/>
          </a:p>
          <a:p>
            <a:r>
              <a:rPr lang="en-US" sz="2000" dirty="0" smtClean="0">
                <a:solidFill>
                  <a:schemeClr val="accent1"/>
                </a:solidFill>
              </a:rPr>
              <a:t>Password Auditor </a:t>
            </a:r>
            <a:r>
              <a:rPr lang="en-US" sz="2000" dirty="0" smtClean="0"/>
              <a:t>– Same privileges as Password User with the addition of access to audit records and reports.</a:t>
            </a:r>
          </a:p>
          <a:p>
            <a:endParaRPr lang="en-US" sz="1000" dirty="0"/>
          </a:p>
          <a:p>
            <a:r>
              <a:rPr lang="en-US" sz="2000" dirty="0" smtClean="0"/>
              <a:t>Number of Administrators and Password Administrators limited by licensing.  No restriction on the number of Password Users.</a:t>
            </a:r>
            <a:endParaRPr lang="en-US" sz="2000" dirty="0"/>
          </a:p>
        </p:txBody>
      </p:sp>
      <p:sp>
        <p:nvSpPr>
          <p:cNvPr id="6" name="TextBox 5"/>
          <p:cNvSpPr txBox="1"/>
          <p:nvPr/>
        </p:nvSpPr>
        <p:spPr>
          <a:xfrm>
            <a:off x="3389291" y="177729"/>
            <a:ext cx="6945876" cy="646331"/>
          </a:xfrm>
          <a:prstGeom prst="rect">
            <a:avLst/>
          </a:prstGeom>
          <a:noFill/>
        </p:spPr>
        <p:txBody>
          <a:bodyPr wrap="none" rtlCol="0">
            <a:spAutoFit/>
          </a:bodyPr>
          <a:lstStyle/>
          <a:p>
            <a:r>
              <a:rPr lang="en-US" sz="3600" dirty="0" smtClean="0"/>
              <a:t>Password Manager Pro Access Roles</a:t>
            </a:r>
            <a:endParaRPr lang="en-US" sz="3600" dirty="0"/>
          </a:p>
        </p:txBody>
      </p:sp>
    </p:spTree>
    <p:extLst>
      <p:ext uri="{BB962C8B-B14F-4D97-AF65-F5344CB8AC3E}">
        <p14:creationId xmlns:p14="http://schemas.microsoft.com/office/powerpoint/2010/main" val="340913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647 PPT templates widescreen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p:cNvSpPr txBox="1"/>
          <p:nvPr/>
        </p:nvSpPr>
        <p:spPr>
          <a:xfrm>
            <a:off x="12298731" y="7200105"/>
            <a:ext cx="1417269" cy="415498"/>
          </a:xfrm>
          <a:prstGeom prst="rect">
            <a:avLst/>
          </a:prstGeom>
          <a:noFill/>
        </p:spPr>
        <p:txBody>
          <a:bodyPr wrap="square" rtlCol="0">
            <a:spAutoFit/>
          </a:bodyPr>
          <a:lstStyle/>
          <a:p>
            <a:r>
              <a:rPr lang="en-US" sz="2100" dirty="0">
                <a:latin typeface="Gotham Bold"/>
                <a:cs typeface="Gotham Bold"/>
              </a:rPr>
              <a:t>#ISUCIT</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t="12820" b="46978"/>
          <a:stretch/>
        </p:blipFill>
        <p:spPr bwMode="auto">
          <a:xfrm>
            <a:off x="2194907" y="2021713"/>
            <a:ext cx="9334643" cy="3279861"/>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503649" y="622569"/>
            <a:ext cx="6717160" cy="646331"/>
          </a:xfrm>
          <a:prstGeom prst="rect">
            <a:avLst/>
          </a:prstGeom>
          <a:noFill/>
        </p:spPr>
        <p:txBody>
          <a:bodyPr wrap="none" rtlCol="0">
            <a:spAutoFit/>
          </a:bodyPr>
          <a:lstStyle/>
          <a:p>
            <a:r>
              <a:rPr lang="en-US" sz="3600" dirty="0" smtClean="0"/>
              <a:t>Password Manager Pro Home Page</a:t>
            </a:r>
            <a:endParaRPr lang="en-US" sz="3600"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2884" t="59259" r="83333" b="34104"/>
          <a:stretch/>
        </p:blipFill>
        <p:spPr bwMode="auto">
          <a:xfrm>
            <a:off x="3861881" y="2490280"/>
            <a:ext cx="1420238" cy="428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3471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751</Words>
  <Application>Microsoft Office PowerPoint</Application>
  <PresentationFormat>Custom</PresentationFormat>
  <Paragraphs>74</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Gotham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Robinson</dc:creator>
  <cp:lastModifiedBy>Birckelbaw, Carla</cp:lastModifiedBy>
  <cp:revision>58</cp:revision>
  <dcterms:created xsi:type="dcterms:W3CDTF">2014-09-10T13:05:02Z</dcterms:created>
  <dcterms:modified xsi:type="dcterms:W3CDTF">2016-08-03T13:58:18Z</dcterms:modified>
</cp:coreProperties>
</file>