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63" r:id="rId13"/>
    <p:sldId id="265" r:id="rId14"/>
    <p:sldId id="266" r:id="rId15"/>
    <p:sldId id="264" r:id="rId16"/>
    <p:sldId id="267" r:id="rId17"/>
    <p:sldId id="268" r:id="rId18"/>
    <p:sldId id="259" r:id="rId19"/>
  </p:sldIdLst>
  <p:sldSz cx="13716000" cy="7716838"/>
  <p:notesSz cx="6858000" cy="9144000"/>
  <p:defaultTextStyle>
    <a:defPPr>
      <a:defRPr lang="en-US"/>
    </a:defPPr>
    <a:lvl1pPr marL="0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2328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4656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6984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9312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1640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73968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86296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98624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1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014" autoAdjust="0"/>
  </p:normalViewPr>
  <p:slideViewPr>
    <p:cSldViewPr snapToGrid="0" snapToObjects="1">
      <p:cViewPr varScale="1">
        <p:scale>
          <a:sx n="49" d="100"/>
          <a:sy n="49" d="100"/>
        </p:scale>
        <p:origin x="1278" y="48"/>
      </p:cViewPr>
      <p:guideLst>
        <p:guide orient="horz" pos="2431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16BE1-744D-4DCA-8F8F-19509595BE97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D2D83-7B9E-4B18-BEA2-2E0862B7F1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13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Overview of process to include current day activities. From the point a candidate accepts the offer</a:t>
            </a:r>
            <a:r>
              <a:rPr lang="en-US" baseline="0" dirty="0"/>
              <a:t> to their first day, what happens?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Specific pain points will outline system and people issues that break the process. Primarily, incomplete or delayed communication for the new hire.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Improvement efforts to discuss the various initiatives in AT, HR, and the university-wide Enterprise Security Domain Team.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Audience discussion opportunity for questions, feedback on their own experiences, suggestions to improve.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2D83-7B9E-4B18-BEA2-2E0862B7F15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666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2D83-7B9E-4B18-BEA2-2E0862B7F15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03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Continue from the intro, explain the general idea that this is focused on the individual new hire experience.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Give simple examples of the three phases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Explain that through our three focuses, we will hopefully answer why the bad and ugly happens.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2D83-7B9E-4B18-BEA2-2E0862B7F15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415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Lisa Mason to overview and </a:t>
            </a:r>
            <a:r>
              <a:rPr lang="en-US"/>
              <a:t>discuss checklist.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2D83-7B9E-4B18-BEA2-2E0862B7F15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21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Brief discussion of Orientation changes as part of the on boarding process.</a:t>
            </a:r>
            <a:br>
              <a:rPr lang="en-US">
                <a:latin typeface="Calibri"/>
              </a:rPr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2D83-7B9E-4B18-BEA2-2E0862B7F15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940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The piece of the process we are trying to work on.</a:t>
            </a:r>
            <a:br>
              <a:rPr lang="en-US">
                <a:latin typeface="Calibri"/>
              </a:rPr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2D83-7B9E-4B18-BEA2-2E0862B7F15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05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These number are just how many times that transaction happened in the system.</a:t>
            </a:r>
            <a:br>
              <a:rPr lang="en-US">
                <a:latin typeface="Calibri"/>
              </a:rPr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2D83-7B9E-4B18-BEA2-2E0862B7F15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187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Notification is step one. Without that,</a:t>
            </a:r>
            <a:r>
              <a:rPr lang="en-US" baseline="0" dirty="0" smtClean="0"/>
              <a:t> no IT support unit can prepare for delivery of services.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Most cases of bad or ugly are simply late or no notice to the proper individuals.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Working towards reducing areas of individual approvals for supervisors. Previously great delays just for them to sign off of.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Standardization of software and equipment allows for shorter turn around. Leveraging software deployment for self-installation to reduce need for manual install.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2D83-7B9E-4B18-BEA2-2E0862B7F15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76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Discuss tools available to my team and how we use them.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Cherwell for formal request tracking to onboard. Tasks for individual activities.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PowerShell script to complete information looking and provisioning of access.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Keys </a:t>
            </a:r>
            <a:r>
              <a:rPr lang="en-US" baseline="0" smtClean="0"/>
              <a:t>to </a:t>
            </a:r>
            <a:r>
              <a:rPr lang="en-US" baseline="0" dirty="0"/>
              <a:t>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2D83-7B9E-4B18-BEA2-2E0862B7F15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8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Tony Begins speaking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D2D83-7B9E-4B18-BEA2-2E0862B7F15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0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397222"/>
            <a:ext cx="11658600" cy="16541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372875"/>
            <a:ext cx="9601200" cy="19720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2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4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6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9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1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73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8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9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5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48330"/>
            <a:ext cx="4629150" cy="74078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48330"/>
            <a:ext cx="13658850" cy="74078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9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6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58783"/>
            <a:ext cx="11658600" cy="153265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70726"/>
            <a:ext cx="11658600" cy="1688058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23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46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69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93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16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739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862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986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9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025670"/>
            <a:ext cx="9144000" cy="573046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2025670"/>
            <a:ext cx="9144000" cy="573046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46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9031"/>
            <a:ext cx="12344400" cy="12861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27358"/>
            <a:ext cx="6060282" cy="71988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2328" indent="0">
              <a:buNone/>
              <a:defRPr sz="2700" b="1"/>
            </a:lvl2pPr>
            <a:lvl3pPr marL="1224656" indent="0">
              <a:buNone/>
              <a:defRPr sz="2400" b="1"/>
            </a:lvl3pPr>
            <a:lvl4pPr marL="1836984" indent="0">
              <a:buNone/>
              <a:defRPr sz="2100" b="1"/>
            </a:lvl4pPr>
            <a:lvl5pPr marL="2449312" indent="0">
              <a:buNone/>
              <a:defRPr sz="2100" b="1"/>
            </a:lvl5pPr>
            <a:lvl6pPr marL="3061640" indent="0">
              <a:buNone/>
              <a:defRPr sz="2100" b="1"/>
            </a:lvl6pPr>
            <a:lvl7pPr marL="3673968" indent="0">
              <a:buNone/>
              <a:defRPr sz="2100" b="1"/>
            </a:lvl7pPr>
            <a:lvl8pPr marL="4286296" indent="0">
              <a:buNone/>
              <a:defRPr sz="2100" b="1"/>
            </a:lvl8pPr>
            <a:lvl9pPr marL="489862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47238"/>
            <a:ext cx="6060282" cy="444611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27358"/>
            <a:ext cx="6062663" cy="71988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2328" indent="0">
              <a:buNone/>
              <a:defRPr sz="2700" b="1"/>
            </a:lvl2pPr>
            <a:lvl3pPr marL="1224656" indent="0">
              <a:buNone/>
              <a:defRPr sz="2400" b="1"/>
            </a:lvl3pPr>
            <a:lvl4pPr marL="1836984" indent="0">
              <a:buNone/>
              <a:defRPr sz="2100" b="1"/>
            </a:lvl4pPr>
            <a:lvl5pPr marL="2449312" indent="0">
              <a:buNone/>
              <a:defRPr sz="2100" b="1"/>
            </a:lvl5pPr>
            <a:lvl6pPr marL="3061640" indent="0">
              <a:buNone/>
              <a:defRPr sz="2100" b="1"/>
            </a:lvl6pPr>
            <a:lvl7pPr marL="3673968" indent="0">
              <a:buNone/>
              <a:defRPr sz="2100" b="1"/>
            </a:lvl7pPr>
            <a:lvl8pPr marL="4286296" indent="0">
              <a:buNone/>
              <a:defRPr sz="2100" b="1"/>
            </a:lvl8pPr>
            <a:lvl9pPr marL="489862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47238"/>
            <a:ext cx="6062663" cy="444611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8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22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9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7245"/>
            <a:ext cx="4512470" cy="130757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7245"/>
            <a:ext cx="7667625" cy="6586107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14820"/>
            <a:ext cx="4512470" cy="5278532"/>
          </a:xfrm>
        </p:spPr>
        <p:txBody>
          <a:bodyPr/>
          <a:lstStyle>
            <a:lvl1pPr marL="0" indent="0">
              <a:buNone/>
              <a:defRPr sz="1900"/>
            </a:lvl1pPr>
            <a:lvl2pPr marL="612328" indent="0">
              <a:buNone/>
              <a:defRPr sz="1600"/>
            </a:lvl2pPr>
            <a:lvl3pPr marL="1224656" indent="0">
              <a:buNone/>
              <a:defRPr sz="1300"/>
            </a:lvl3pPr>
            <a:lvl4pPr marL="1836984" indent="0">
              <a:buNone/>
              <a:defRPr sz="1200"/>
            </a:lvl4pPr>
            <a:lvl5pPr marL="2449312" indent="0">
              <a:buNone/>
              <a:defRPr sz="1200"/>
            </a:lvl5pPr>
            <a:lvl6pPr marL="3061640" indent="0">
              <a:buNone/>
              <a:defRPr sz="1200"/>
            </a:lvl6pPr>
            <a:lvl7pPr marL="3673968" indent="0">
              <a:buNone/>
              <a:defRPr sz="1200"/>
            </a:lvl7pPr>
            <a:lvl8pPr marL="4286296" indent="0">
              <a:buNone/>
              <a:defRPr sz="1200"/>
            </a:lvl8pPr>
            <a:lvl9pPr marL="489862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90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01787"/>
            <a:ext cx="8229600" cy="63771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89514"/>
            <a:ext cx="8229600" cy="4630103"/>
          </a:xfrm>
        </p:spPr>
        <p:txBody>
          <a:bodyPr/>
          <a:lstStyle>
            <a:lvl1pPr marL="0" indent="0">
              <a:buNone/>
              <a:defRPr sz="4300"/>
            </a:lvl1pPr>
            <a:lvl2pPr marL="612328" indent="0">
              <a:buNone/>
              <a:defRPr sz="3800"/>
            </a:lvl2pPr>
            <a:lvl3pPr marL="1224656" indent="0">
              <a:buNone/>
              <a:defRPr sz="3200"/>
            </a:lvl3pPr>
            <a:lvl4pPr marL="1836984" indent="0">
              <a:buNone/>
              <a:defRPr sz="2700"/>
            </a:lvl4pPr>
            <a:lvl5pPr marL="2449312" indent="0">
              <a:buNone/>
              <a:defRPr sz="2700"/>
            </a:lvl5pPr>
            <a:lvl6pPr marL="3061640" indent="0">
              <a:buNone/>
              <a:defRPr sz="2700"/>
            </a:lvl6pPr>
            <a:lvl7pPr marL="3673968" indent="0">
              <a:buNone/>
              <a:defRPr sz="2700"/>
            </a:lvl7pPr>
            <a:lvl8pPr marL="4286296" indent="0">
              <a:buNone/>
              <a:defRPr sz="2700"/>
            </a:lvl8pPr>
            <a:lvl9pPr marL="4898624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39498"/>
            <a:ext cx="8229600" cy="905656"/>
          </a:xfrm>
        </p:spPr>
        <p:txBody>
          <a:bodyPr/>
          <a:lstStyle>
            <a:lvl1pPr marL="0" indent="0">
              <a:buNone/>
              <a:defRPr sz="1900"/>
            </a:lvl1pPr>
            <a:lvl2pPr marL="612328" indent="0">
              <a:buNone/>
              <a:defRPr sz="1600"/>
            </a:lvl2pPr>
            <a:lvl3pPr marL="1224656" indent="0">
              <a:buNone/>
              <a:defRPr sz="1300"/>
            </a:lvl3pPr>
            <a:lvl4pPr marL="1836984" indent="0">
              <a:buNone/>
              <a:defRPr sz="1200"/>
            </a:lvl4pPr>
            <a:lvl5pPr marL="2449312" indent="0">
              <a:buNone/>
              <a:defRPr sz="1200"/>
            </a:lvl5pPr>
            <a:lvl6pPr marL="3061640" indent="0">
              <a:buNone/>
              <a:defRPr sz="1200"/>
            </a:lvl6pPr>
            <a:lvl7pPr marL="3673968" indent="0">
              <a:buNone/>
              <a:defRPr sz="1200"/>
            </a:lvl7pPr>
            <a:lvl8pPr marL="4286296" indent="0">
              <a:buNone/>
              <a:defRPr sz="1200"/>
            </a:lvl8pPr>
            <a:lvl9pPr marL="489862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7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9031"/>
            <a:ext cx="12344400" cy="1286140"/>
          </a:xfrm>
          <a:prstGeom prst="rect">
            <a:avLst/>
          </a:prstGeom>
        </p:spPr>
        <p:txBody>
          <a:bodyPr vert="horz" lIns="122466" tIns="61233" rIns="122466" bIns="6123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00596"/>
            <a:ext cx="12344400" cy="5092756"/>
          </a:xfrm>
          <a:prstGeom prst="rect">
            <a:avLst/>
          </a:prstGeom>
        </p:spPr>
        <p:txBody>
          <a:bodyPr vert="horz" lIns="122466" tIns="61233" rIns="122466" bIns="6123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152366"/>
            <a:ext cx="3200400" cy="410850"/>
          </a:xfrm>
          <a:prstGeom prst="rect">
            <a:avLst/>
          </a:prstGeom>
        </p:spPr>
        <p:txBody>
          <a:bodyPr vert="horz" lIns="122466" tIns="61233" rIns="122466" bIns="6123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6CC5A-AE4B-5042-8495-B5715C059A52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152366"/>
            <a:ext cx="4343400" cy="410850"/>
          </a:xfrm>
          <a:prstGeom prst="rect">
            <a:avLst/>
          </a:prstGeom>
        </p:spPr>
        <p:txBody>
          <a:bodyPr vert="horz" lIns="122466" tIns="61233" rIns="122466" bIns="6123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152366"/>
            <a:ext cx="3200400" cy="410850"/>
          </a:xfrm>
          <a:prstGeom prst="rect">
            <a:avLst/>
          </a:prstGeom>
        </p:spPr>
        <p:txBody>
          <a:bodyPr vert="horz" lIns="122466" tIns="61233" rIns="122466" bIns="6123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C1EE2-62C9-7045-B0E4-BBBAAA0B13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6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12328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9246" indent="-459246" algn="l" defTabSz="612328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5033" indent="-382705" algn="l" defTabSz="612328" rtl="0" eaLnBrk="1" latinLnBrk="0" hangingPunct="1">
        <a:spcBef>
          <a:spcPct val="20000"/>
        </a:spcBef>
        <a:buFont typeface="Arial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0820" indent="-306164" algn="l" defTabSz="61232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3148" indent="-306164" algn="l" defTabSz="612328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55476" indent="-306164" algn="l" defTabSz="612328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7804" indent="-306164" algn="l" defTabSz="61232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80132" indent="-306164" algn="l" defTabSz="61232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92460" indent="-306164" algn="l" defTabSz="61232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04788" indent="-306164" algn="l" defTabSz="61232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2328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656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984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312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1640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73968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86296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98624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-0647 PPT templates widescre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" y="0"/>
            <a:ext cx="13707541" cy="7716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874" y="7114785"/>
            <a:ext cx="19234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Gotham Bold"/>
                <a:cs typeface="Gotham Bold"/>
              </a:rPr>
              <a:t>#ISUCIT</a:t>
            </a:r>
          </a:p>
        </p:txBody>
      </p:sp>
    </p:spTree>
    <p:extLst>
      <p:ext uri="{BB962C8B-B14F-4D97-AF65-F5344CB8AC3E}">
        <p14:creationId xmlns:p14="http://schemas.microsoft.com/office/powerpoint/2010/main" val="2322939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-0647 PPT templates widescreen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7" y="0"/>
            <a:ext cx="13707541" cy="7716838"/>
          </a:xfrm>
          <a:prstGeom prst="rect">
            <a:avLst/>
          </a:prstGeom>
        </p:spPr>
      </p:pic>
      <p:pic>
        <p:nvPicPr>
          <p:cNvPr id="1026" name="Picture 2" descr="http://icons.iconarchive.com/icons/visualpharm/green-emo/64/batman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580" y="644364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cons.iconarchive.com/icons/visualpharm/green-emo/64/pirat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18" y="644196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cons.iconarchive.com/icons/visualpharm/green-emo/64/clown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56" y="644364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98731" y="7200105"/>
            <a:ext cx="14172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Gotham Bold"/>
                <a:cs typeface="Gotham Bold"/>
              </a:rPr>
              <a:t>#ISUCIT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309031"/>
            <a:ext cx="12344400" cy="1286140"/>
          </a:xfrm>
        </p:spPr>
        <p:txBody>
          <a:bodyPr/>
          <a:lstStyle/>
          <a:p>
            <a:r>
              <a:rPr lang="en-US" dirty="0"/>
              <a:t>Equipment and Access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5876" y="2390896"/>
            <a:ext cx="1843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Good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32643" y="2393846"/>
            <a:ext cx="149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Bad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362166" y="2393846"/>
            <a:ext cx="169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Ugly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300" y="2855511"/>
            <a:ext cx="43570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dirty="0"/>
              <a:t>Early Notice of New Hire</a:t>
            </a:r>
          </a:p>
          <a:p>
            <a:pPr marL="342900" indent="-342900">
              <a:buFontTx/>
              <a:buChar char="-"/>
            </a:pPr>
            <a:r>
              <a:rPr lang="en-US" dirty="0"/>
              <a:t>Match to Existing Employee</a:t>
            </a:r>
          </a:p>
          <a:p>
            <a:pPr marL="342900" indent="-342900">
              <a:buFontTx/>
              <a:buChar char="-"/>
            </a:pPr>
            <a:r>
              <a:rPr lang="en-US" dirty="0"/>
              <a:t>Standard Software Only</a:t>
            </a:r>
          </a:p>
          <a:p>
            <a:pPr marL="342900" indent="-342900">
              <a:buFontTx/>
              <a:buChar char="-"/>
            </a:pPr>
            <a:r>
              <a:rPr lang="en-US" dirty="0"/>
              <a:t>Supervisor Approvals Received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80158" y="2852561"/>
            <a:ext cx="40770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dirty="0"/>
              <a:t>Two-Day Notice of New Hire</a:t>
            </a:r>
          </a:p>
          <a:p>
            <a:pPr marL="342900" indent="-342900">
              <a:buFontTx/>
              <a:buChar char="-"/>
            </a:pPr>
            <a:r>
              <a:rPr lang="en-US" dirty="0"/>
              <a:t>No Detail of Permissions</a:t>
            </a:r>
          </a:p>
          <a:p>
            <a:pPr marL="342900" indent="-342900">
              <a:buFontTx/>
              <a:buChar char="-"/>
            </a:pPr>
            <a:r>
              <a:rPr lang="en-US" dirty="0"/>
              <a:t>Long List of Special Software</a:t>
            </a:r>
          </a:p>
          <a:p>
            <a:pPr marL="342900" indent="-342900">
              <a:buFontTx/>
              <a:buChar char="-"/>
            </a:pPr>
            <a:r>
              <a:rPr lang="en-US" dirty="0"/>
              <a:t>No Supervisor Approvals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37486" y="2852561"/>
            <a:ext cx="35682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dirty="0"/>
              <a:t>No Notice of New Hire</a:t>
            </a:r>
          </a:p>
          <a:p>
            <a:pPr marL="342900" indent="-342900">
              <a:buFontTx/>
              <a:buChar char="-"/>
            </a:pPr>
            <a:r>
              <a:rPr lang="en-US" dirty="0"/>
              <a:t>No Detail of Permissions</a:t>
            </a:r>
          </a:p>
          <a:p>
            <a:pPr marL="342900" indent="-342900">
              <a:buFontTx/>
              <a:buChar char="-"/>
            </a:pPr>
            <a:r>
              <a:rPr lang="en-US" dirty="0"/>
              <a:t>No Software Needs</a:t>
            </a:r>
          </a:p>
          <a:p>
            <a:pPr marL="342900" indent="-342900">
              <a:buFontTx/>
              <a:buChar char="-"/>
            </a:pPr>
            <a:r>
              <a:rPr lang="en-US" dirty="0"/>
              <a:t>No Hardware Needs</a:t>
            </a:r>
          </a:p>
        </p:txBody>
      </p:sp>
    </p:spTree>
    <p:extLst>
      <p:ext uri="{BB962C8B-B14F-4D97-AF65-F5344CB8AC3E}">
        <p14:creationId xmlns:p14="http://schemas.microsoft.com/office/powerpoint/2010/main" val="194911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174E-6 L -0.2831 -0.6278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5" y="-31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7 4.30158E-6 L 0.00579 -0.6274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" y="-313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-0.00103 L 1.48148E-6 -0.00082 C 0.02616 0.0035 0.01273 0.00206 0.06204 -0.00103 C 0.06447 -0.00123 0.0669 -0.00226 0.06944 -0.00267 L 0.08704 -0.00617 C 0.08947 -0.0074 0.0919 -0.00884 0.09444 -0.00967 C 0.09768 -0.0109 0.10636 -0.01275 0.10926 -0.01316 C 0.11134 -0.01481 0.11342 -0.01687 0.11574 -0.01831 C 0.11713 -0.01954 0.11875 -0.01954 0.12037 -0.02016 C 0.1228 -0.02119 0.12535 -0.02201 0.12778 -0.02345 C 0.1309 -0.0253 0.13379 -0.02859 0.13704 -0.03044 C 0.13796 -0.03106 0.13889 -0.03147 0.13981 -0.03209 C 0.14838 -0.03929 0.14213 -0.03579 0.14907 -0.03909 C 0.15 -0.04094 0.15069 -0.04299 0.15185 -0.04423 C 0.15382 -0.0469 0.15613 -0.04896 0.15833 -0.05122 C 0.15961 -0.05266 0.16076 -0.05493 0.16204 -0.05637 C 0.16285 -0.0576 0.16389 -0.05863 0.16481 -0.05986 C 0.16736 -0.06439 0.1691 -0.07097 0.17222 -0.07365 C 0.17338 -0.07488 0.17465 -0.07591 0.17592 -0.07714 C 0.17928 -0.08126 0.18044 -0.08393 0.18333 -0.08949 C 0.18356 -0.09113 0.18356 -0.09319 0.18426 -0.09442 C 0.18495 -0.09628 0.18611 -0.09689 0.18704 -0.09813 C 0.18854 -0.10039 0.19028 -0.10224 0.19167 -0.10492 C 0.19375 -0.10924 0.19722 -0.1189 0.19722 -0.1187 C 0.19745 -0.12117 0.19768 -0.12343 0.19815 -0.12569 C 0.19838 -0.12754 0.19907 -0.12919 0.19907 -0.13084 C 0.19907 -0.15676 0.19861 -0.18288 0.19815 -0.20901 C 0.19803 -0.21086 0.19757 -0.21251 0.19722 -0.21395 C 0.19548 -0.22032 0.19502 -0.21909 0.19259 -0.22444 C 0.19155 -0.2265 0.19086 -0.22958 0.18981 -0.23143 C 0.18808 -0.23411 0.18611 -0.23616 0.18426 -0.23843 L 0.18148 -0.24172 C 0.18055 -0.24316 0.17974 -0.2446 0.1787 -0.24522 L 0.17315 -0.24871 C 0.17222 -0.24933 0.17129 -0.25015 0.17037 -0.25056 L 0.16667 -0.25221 C 0.15266 -0.25056 0.14572 -0.25262 0.13518 -0.24707 C 0.13414 -0.24645 0.13333 -0.24583 0.13241 -0.24522 C 0.13113 -0.24357 0.12998 -0.24151 0.1287 -0.24007 C 0.12778 -0.23925 0.12673 -0.23904 0.12592 -0.23843 C 0.1243 -0.2374 0.1228 -0.23616 0.12129 -0.23472 C 0.12037 -0.23308 0.11944 -0.23123 0.11852 -0.22979 C 0.11759 -0.22835 0.11643 -0.22773 0.11574 -0.22608 C 0.11423 -0.2232 0.11204 -0.2158 0.11204 -0.21559 C 0.11227 -0.20963 0.11192 -0.20304 0.11296 -0.19667 C 0.11331 -0.1944 0.1147 -0.19296 0.11574 -0.19152 C 0.11875 -0.1872 0.11886 -0.18823 0.12315 -0.18617 C 0.13298 -0.1872 0.14282 -0.18741 0.15278 -0.18823 C 0.15393 -0.18844 0.15521 -0.18947 0.15648 -0.18988 C 0.15798 -0.19049 0.15949 -0.19111 0.16111 -0.19152 C 0.17211 -0.20716 0.1581 -0.18885 0.16852 -0.19852 C 0.16979 -0.19975 0.17083 -0.20222 0.17222 -0.20366 C 0.17361 -0.20551 0.17523 -0.20736 0.17685 -0.20901 C 0.17801 -0.21024 0.1794 -0.21086 0.18055 -0.2123 C 0.1816 -0.21374 0.18217 -0.216 0.18333 -0.21765 C 0.18472 -0.21971 0.18634 -0.22094 0.18796 -0.22279 C 0.18889 -0.22506 0.18958 -0.22773 0.19074 -0.22979 C 0.19143 -0.23123 0.19282 -0.23164 0.19352 -0.23308 C 0.19467 -0.23637 0.19514 -0.24028 0.19629 -0.24357 C 0.19699 -0.24604 0.19815 -0.2483 0.19907 -0.25056 C 0.20058 -0.26208 0.19919 -0.25303 0.20185 -0.26599 C 0.20208 -0.26784 0.20231 -0.2697 0.20278 -0.27134 C 0.20359 -0.27484 0.20474 -0.27834 0.20555 -0.28163 C 0.20914 -0.29891 0.20185 -0.27566 0.21018 -0.29911 C 0.21042 -0.30199 0.21076 -0.30467 0.21111 -0.30775 C 0.21134 -0.31002 0.2118 -0.31207 0.21204 -0.31454 C 0.21238 -0.32154 0.21227 -0.32874 0.21296 -0.33532 C 0.21319 -0.33902 0.21423 -0.34231 0.21481 -0.34561 C 0.21516 -0.34931 0.21539 -0.3526 0.21574 -0.3563 C 0.21504 -0.3777 0.21493 -0.39909 0.21389 -0.42028 C 0.21366 -0.42316 0.21238 -0.42604 0.21204 -0.42892 C 0.21146 -0.43242 0.21157 -0.43612 0.21111 -0.43941 C 0.21042 -0.44353 0.20937 -0.44764 0.20833 -0.45135 C 0.20775 -0.4534 0.20706 -0.45484 0.20648 -0.45669 C 0.20544 -0.45957 0.2044 -0.46225 0.2037 -0.46533 C 0.20324 -0.46719 0.20324 -0.46904 0.20278 -0.47048 C 0.20197 -0.47254 0.20081 -0.47377 0.2 -0.47583 C 0.19734 -0.48179 0.19919 -0.48076 0.19537 -0.48426 C 0.19444 -0.48529 0.19352 -0.4857 0.19259 -0.48611 C 0.19004 -0.48755 0.1875 -0.48817 0.18518 -0.48961 C 0.18032 -0.49249 0.18333 -0.49105 0.17592 -0.4929 C 0.16875 -0.49228 0.16169 -0.49228 0.15463 -0.49126 C 0.15208 -0.49084 0.15104 -0.48838 0.14907 -0.48611 C 0.1478 -0.48467 0.14653 -0.48364 0.14537 -0.48262 C 0.14502 -0.48097 0.14479 -0.47912 0.14444 -0.47747 C 0.14074 -0.46389 0.14398 -0.48015 0.14167 -0.46719 C 0.1419 -0.46081 0.14201 -0.45423 0.14259 -0.44805 C 0.14282 -0.44373 0.14398 -0.44106 0.14537 -0.43756 C 0.14873 -0.42892 0.14988 -0.42337 0.15463 -0.41864 C 0.15544 -0.41781 0.15648 -0.41761 0.15741 -0.41679 C 0.15833 -0.41493 0.15903 -0.41308 0.16018 -0.41164 C 0.1662 -0.403 0.16273 -0.40876 0.16759 -0.40465 C 0.17002 -0.40238 0.17234 -0.39971 0.175 -0.39786 C 0.1765 -0.39683 0.17812 -0.3958 0.17963 -0.39416 C 0.18055 -0.39333 0.18136 -0.39169 0.18241 -0.39086 C 0.18379 -0.38963 0.18542 -0.3886 0.18704 -0.38737 C 0.18889 -0.38593 0.19051 -0.38325 0.19259 -0.38202 C 0.19583 -0.38037 0.1993 -0.38017 0.20278 -0.37873 C 0.20463 -0.3779 0.20636 -0.37605 0.20833 -0.37502 C 0.21169 -0.374 0.21504 -0.374 0.21852 -0.37338 C 0.22095 -0.37297 0.22338 -0.37235 0.22592 -0.37173 L 0.23426 -0.37009 L 0.32129 -0.37338 C 0.32315 -0.37358 0.32488 -0.37626 0.32685 -0.37708 C 0.32859 -0.3779 0.33055 -0.37811 0.33241 -0.37873 C 0.33738 -0.38428 0.35417 -0.39868 0.35926 -0.41329 C 0.36528 -0.43139 0.3706 -0.44991 0.37592 -0.46883 C 0.37673 -0.47192 0.37697 -0.47583 0.37778 -0.47912 C 0.39004 -0.53693 0.38391 -0.50195 0.39074 -0.5433 C 0.39097 -0.55133 0.39097 -0.55955 0.39167 -0.56758 C 0.39259 -0.58033 0.39456 -0.59288 0.39537 -0.60584 C 0.39606 -0.61818 0.39595 -0.63094 0.39629 -0.64369 C 0.39502 -0.65912 0.39572 -0.66509 0.39167 -0.67681 C 0.38993 -0.68113 0.3853 -0.68669 0.38333 -0.68875 C 0.37373 -0.69924 0.38148 -0.6906 0.37407 -0.69574 C 0.36261 -0.70397 0.38217 -0.6943 0.36204 -0.70253 C 0.34143 -0.70171 0.3316 -0.70747 0.31574 -0.69574 C 0.30729 -0.68977 0.3103 -0.6908 0.30463 -0.68381 C 0.30197 -0.68031 0.29849 -0.67764 0.29629 -0.67311 C 0.29259 -0.66653 0.29213 -0.65953 0.28981 -0.65069 C 0.28923 -0.64884 0.28842 -0.64719 0.28796 -0.64554 C 0.28692 -0.64205 0.28623 -0.63834 0.28518 -0.63526 C 0.28252 -0.62806 0.27882 -0.62209 0.27685 -0.61448 L 0.275 -0.60749 " pathEditMode="relative" rAng="0" ptsTypes="AAAAAAAAAAAAAAAAAAAAAAAAAAAAAAAAAAAAAAAAAAAAAAAAAAAAAAAAAAAAAAAAAAAAAAAAAAAAAAAAAAAAAAAAAAAAAAAAAAAAAAAAAAAAAAAAAAAAAAAAAAAA">
                                      <p:cBhvr>
                                        <p:cTn id="30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15" y="-34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-0647 PPT templates widescreen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" y="0"/>
            <a:ext cx="13707541" cy="7716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98731" y="7200105"/>
            <a:ext cx="14172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Gotham Bold"/>
                <a:cs typeface="Gotham Bold"/>
              </a:rPr>
              <a:t>#ISUCIT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309031"/>
            <a:ext cx="12344400" cy="1286140"/>
          </a:xfrm>
        </p:spPr>
        <p:txBody>
          <a:bodyPr/>
          <a:lstStyle/>
          <a:p>
            <a:r>
              <a:rPr lang="en-US" dirty="0"/>
              <a:t>Toolbox of Endpoint Support</a:t>
            </a:r>
          </a:p>
        </p:txBody>
      </p:sp>
      <p:pic>
        <p:nvPicPr>
          <p:cNvPr id="2052" name="Picture 4" descr="http://icons.iconarchive.com/icons/mirella-gabriele/steampunk/128/Steampunk-Light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414069"/>
            <a:ext cx="1219200" cy="121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cons.iconarchive.com/icons/mirella-gabriele/steampunk/128/Steampunk-Robot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350" y="39502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4491" y="1633271"/>
            <a:ext cx="7363143" cy="5566834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711700" y="1481754"/>
            <a:ext cx="4787899" cy="60413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9400" y="1899557"/>
            <a:ext cx="40378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Keys to Success</a:t>
            </a:r>
          </a:p>
          <a:p>
            <a:pPr marL="342900" indent="-342900">
              <a:buFontTx/>
              <a:buChar char="-"/>
            </a:pPr>
            <a:r>
              <a:rPr lang="en-US" dirty="0"/>
              <a:t>Early Notification</a:t>
            </a:r>
          </a:p>
          <a:p>
            <a:pPr marL="342900" indent="-342900">
              <a:buFontTx/>
              <a:buChar char="-"/>
            </a:pPr>
            <a:r>
              <a:rPr lang="en-US" dirty="0"/>
              <a:t>Existing Employee to Copy</a:t>
            </a:r>
          </a:p>
          <a:p>
            <a:pPr marL="342900" indent="-342900">
              <a:buFontTx/>
              <a:buChar char="-"/>
            </a:pPr>
            <a:r>
              <a:rPr lang="en-US" dirty="0"/>
              <a:t>Reduce Supervisor Approval</a:t>
            </a:r>
          </a:p>
          <a:p>
            <a:pPr marL="342900" indent="-342900">
              <a:buFontTx/>
              <a:buChar char="-"/>
            </a:pPr>
            <a:r>
              <a:rPr lang="en-US" dirty="0"/>
              <a:t>Contacts in Departments</a:t>
            </a:r>
          </a:p>
        </p:txBody>
      </p:sp>
    </p:spTree>
    <p:extLst>
      <p:ext uri="{BB962C8B-B14F-4D97-AF65-F5344CB8AC3E}">
        <p14:creationId xmlns:p14="http://schemas.microsoft.com/office/powerpoint/2010/main" val="101367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-2.24234E-7 L -0.30718 -0.0588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9" y="-294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9.50422E-7 L 0.30648 -0.0567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24" y="-28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-0647 PPT templates widescreen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" y="0"/>
            <a:ext cx="13707541" cy="771683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1800596"/>
            <a:ext cx="12344400" cy="5092756"/>
          </a:xfrm>
        </p:spPr>
        <p:txBody>
          <a:bodyPr/>
          <a:lstStyle/>
          <a:p>
            <a:r>
              <a:rPr lang="en-US" dirty="0"/>
              <a:t>First Question: What is a system? </a:t>
            </a:r>
          </a:p>
          <a:p>
            <a:r>
              <a:rPr lang="en-US" dirty="0"/>
              <a:t>Source of Work Record: HCM system (</a:t>
            </a:r>
            <a:r>
              <a:rPr lang="en-US" dirty="0" err="1"/>
              <a:t>iPeople</a:t>
            </a:r>
            <a:r>
              <a:rPr lang="en-US" dirty="0"/>
              <a:t>)</a:t>
            </a:r>
          </a:p>
          <a:p>
            <a:r>
              <a:rPr lang="en-US" dirty="0"/>
              <a:t>Source of Person Record: SIS system (Campus Solutions)</a:t>
            </a:r>
          </a:p>
          <a:p>
            <a:r>
              <a:rPr lang="en-US" dirty="0"/>
              <a:t>Source of Identity: Oracle Identity Manager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298731" y="7200105"/>
            <a:ext cx="14172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Gotham Bold"/>
                <a:cs typeface="Gotham Bold"/>
              </a:rPr>
              <a:t>#ISUCIT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309031"/>
            <a:ext cx="12344400" cy="1286140"/>
          </a:xfrm>
        </p:spPr>
        <p:txBody>
          <a:bodyPr/>
          <a:lstStyle/>
          <a:p>
            <a:r>
              <a:rPr lang="en-US" dirty="0"/>
              <a:t>What systems are involved?</a:t>
            </a:r>
          </a:p>
        </p:txBody>
      </p:sp>
    </p:spTree>
    <p:extLst>
      <p:ext uri="{BB962C8B-B14F-4D97-AF65-F5344CB8AC3E}">
        <p14:creationId xmlns:p14="http://schemas.microsoft.com/office/powerpoint/2010/main" val="192135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-0647 PPT templates widescreen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" y="0"/>
            <a:ext cx="13707541" cy="771683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1800596"/>
            <a:ext cx="12344400" cy="5092756"/>
          </a:xfrm>
        </p:spPr>
        <p:txBody>
          <a:bodyPr/>
          <a:lstStyle/>
          <a:p>
            <a:r>
              <a:rPr lang="en-US" dirty="0"/>
              <a:t>Systems acting in concert</a:t>
            </a:r>
          </a:p>
          <a:p>
            <a:r>
              <a:rPr lang="en-US" dirty="0"/>
              <a:t>Provisioning of Resources – sometimes slow</a:t>
            </a:r>
          </a:p>
          <a:p>
            <a:r>
              <a:rPr lang="en-US" dirty="0"/>
              <a:t>Email, computer logins, address book information</a:t>
            </a:r>
          </a:p>
          <a:p>
            <a:r>
              <a:rPr lang="en-US" dirty="0"/>
              <a:t>Directory information</a:t>
            </a:r>
          </a:p>
          <a:p>
            <a:r>
              <a:rPr lang="en-US" dirty="0"/>
              <a:t>Security &amp; Access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298731" y="7200105"/>
            <a:ext cx="14172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Gotham Bold"/>
                <a:cs typeface="Gotham Bold"/>
              </a:rPr>
              <a:t>#ISUCIT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309031"/>
            <a:ext cx="12344400" cy="1286140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 the systems impact onboarding?</a:t>
            </a:r>
          </a:p>
        </p:txBody>
      </p:sp>
    </p:spTree>
    <p:extLst>
      <p:ext uri="{BB962C8B-B14F-4D97-AF65-F5344CB8AC3E}">
        <p14:creationId xmlns:p14="http://schemas.microsoft.com/office/powerpoint/2010/main" val="137264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-0647 PPT templates widescreen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" y="0"/>
            <a:ext cx="13707541" cy="7716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98731" y="7200105"/>
            <a:ext cx="14172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Gotham Bold"/>
                <a:cs typeface="Gotham Bold"/>
              </a:rPr>
              <a:t>#ISUCIT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309031"/>
            <a:ext cx="12344400" cy="1286140"/>
          </a:xfrm>
        </p:spPr>
        <p:txBody>
          <a:bodyPr>
            <a:normAutofit fontScale="90000"/>
          </a:bodyPr>
          <a:lstStyle/>
          <a:p>
            <a:r>
              <a:rPr lang="en-US" dirty="0"/>
              <a:t>Function Dictates Technical Implementation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152" y="1441140"/>
            <a:ext cx="11847696" cy="5657730"/>
          </a:xfrm>
          <a:prstGeom prst="rect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86533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-0647 PPT templates widescreen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" y="0"/>
            <a:ext cx="13707541" cy="771683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1800596"/>
            <a:ext cx="12344400" cy="5092756"/>
          </a:xfrm>
        </p:spPr>
        <p:txBody>
          <a:bodyPr vert="horz" lIns="122466" tIns="61233" rIns="122466" bIns="61233" rtlCol="0" anchor="t">
            <a:normAutofit/>
          </a:bodyPr>
          <a:lstStyle/>
          <a:p>
            <a:r>
              <a:rPr lang="en-US" dirty="0"/>
              <a:t>Enterprise Security Domain Team (ESDT) Effort</a:t>
            </a:r>
          </a:p>
          <a:p>
            <a:r>
              <a:rPr lang="en-US" dirty="0"/>
              <a:t>Plan for the entire lifecycle</a:t>
            </a:r>
          </a:p>
          <a:p>
            <a:r>
              <a:rPr lang="en-US" dirty="0"/>
              <a:t>Solid business practices, well documented</a:t>
            </a:r>
          </a:p>
          <a:p>
            <a:r>
              <a:rPr lang="en-US" dirty="0"/>
              <a:t>Allow processes to change – if something isn’t working, why keep it?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98731" y="7200105"/>
            <a:ext cx="14172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Gotham Bold"/>
                <a:cs typeface="Gotham Bold"/>
              </a:rPr>
              <a:t>#ISUCIT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309031"/>
            <a:ext cx="12344400" cy="1286140"/>
          </a:xfrm>
        </p:spPr>
        <p:txBody>
          <a:bodyPr/>
          <a:lstStyle/>
          <a:p>
            <a:r>
              <a:rPr lang="en-US" dirty="0"/>
              <a:t>Continuous Improvement</a:t>
            </a:r>
          </a:p>
        </p:txBody>
      </p:sp>
    </p:spTree>
    <p:extLst>
      <p:ext uri="{BB962C8B-B14F-4D97-AF65-F5344CB8AC3E}">
        <p14:creationId xmlns:p14="http://schemas.microsoft.com/office/powerpoint/2010/main" val="191020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-0647 PPT templates widescreen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" y="0"/>
            <a:ext cx="13707541" cy="771683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1800596"/>
            <a:ext cx="12344400" cy="5092756"/>
          </a:xfrm>
        </p:spPr>
        <p:txBody>
          <a:bodyPr/>
          <a:lstStyle/>
          <a:p>
            <a:r>
              <a:rPr lang="en-US" dirty="0"/>
              <a:t>Oracle Identity Manager maturity</a:t>
            </a:r>
          </a:p>
          <a:p>
            <a:r>
              <a:rPr lang="en-US" dirty="0"/>
              <a:t>Automation of communication</a:t>
            </a:r>
          </a:p>
          <a:p>
            <a:r>
              <a:rPr lang="en-US" dirty="0"/>
              <a:t>Customer-facing experience – Staff is just as much a customer as the students are!</a:t>
            </a:r>
          </a:p>
          <a:p>
            <a:r>
              <a:rPr lang="en-US" dirty="0"/>
              <a:t>Integrity and Security of the university comes first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98731" y="7200105"/>
            <a:ext cx="14172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Gotham Bold"/>
                <a:cs typeface="Gotham Bold"/>
              </a:rPr>
              <a:t>#ISUCIT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309031"/>
            <a:ext cx="12344400" cy="1286140"/>
          </a:xfrm>
        </p:spPr>
        <p:txBody>
          <a:bodyPr/>
          <a:lstStyle/>
          <a:p>
            <a:r>
              <a:rPr lang="en-US" dirty="0"/>
              <a:t>Long-Term Improvement</a:t>
            </a:r>
          </a:p>
        </p:txBody>
      </p:sp>
    </p:spTree>
    <p:extLst>
      <p:ext uri="{BB962C8B-B14F-4D97-AF65-F5344CB8AC3E}">
        <p14:creationId xmlns:p14="http://schemas.microsoft.com/office/powerpoint/2010/main" val="16533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-0647 PPT templates widescreen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" y="0"/>
            <a:ext cx="13707541" cy="771683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1800596"/>
            <a:ext cx="12344400" cy="5092756"/>
          </a:xfrm>
        </p:spPr>
        <p:txBody>
          <a:bodyPr/>
          <a:lstStyle/>
          <a:p>
            <a:r>
              <a:rPr lang="en-US" dirty="0"/>
              <a:t>High Level – Revisit ongoing attempts at improvement</a:t>
            </a:r>
          </a:p>
          <a:p>
            <a:r>
              <a:rPr lang="en-US" dirty="0"/>
              <a:t>Recommendations </a:t>
            </a:r>
          </a:p>
          <a:p>
            <a:r>
              <a:rPr lang="en-US" dirty="0"/>
              <a:t>Success Stories and Challenges: “Things we Missed”</a:t>
            </a:r>
          </a:p>
          <a:p>
            <a:r>
              <a:rPr lang="en-US" dirty="0"/>
              <a:t>Positive feedback loop – working together to make everything better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98731" y="7200105"/>
            <a:ext cx="14172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Gotham Bold"/>
                <a:cs typeface="Gotham Bold"/>
              </a:rPr>
              <a:t>#ISUCIT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309031"/>
            <a:ext cx="12344400" cy="1286140"/>
          </a:xfrm>
        </p:spPr>
        <p:txBody>
          <a:bodyPr/>
          <a:lstStyle/>
          <a:p>
            <a:r>
              <a:rPr lang="en-US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1619165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-0647 PPT templates widescre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" y="0"/>
            <a:ext cx="13707541" cy="77168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874" y="7114785"/>
            <a:ext cx="19234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Gotham Bold"/>
                <a:cs typeface="Gotham Bold"/>
              </a:rPr>
              <a:t>#ISUCIT</a:t>
            </a:r>
          </a:p>
        </p:txBody>
      </p:sp>
    </p:spTree>
    <p:extLst>
      <p:ext uri="{BB962C8B-B14F-4D97-AF65-F5344CB8AC3E}">
        <p14:creationId xmlns:p14="http://schemas.microsoft.com/office/powerpoint/2010/main" val="913977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-0647 PPT templates widescreen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" y="0"/>
            <a:ext cx="13707541" cy="7716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98731" y="7200105"/>
            <a:ext cx="14172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Gotham Bold"/>
                <a:cs typeface="Gotham Bold"/>
              </a:rPr>
              <a:t>#ISUCIT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62632" y="1052052"/>
            <a:ext cx="750201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Onboarding</a:t>
            </a:r>
          </a:p>
          <a:p>
            <a:r>
              <a:rPr lang="en-US" sz="4000" dirty="0"/>
              <a:t>The Past, Present, and Future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62325" y="3032125"/>
            <a:ext cx="301006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/>
              <a:t>Lisa Mason</a:t>
            </a:r>
          </a:p>
          <a:p>
            <a:r>
              <a:rPr lang="en-US" dirty="0"/>
              <a:t>Dave </a:t>
            </a:r>
            <a:r>
              <a:rPr lang="en-US" dirty="0" err="1"/>
              <a:t>Schaafsma</a:t>
            </a:r>
            <a:endParaRPr lang="en-US" dirty="0"/>
          </a:p>
          <a:p>
            <a:r>
              <a:rPr lang="en-US" dirty="0"/>
              <a:t>Tony Brook</a:t>
            </a:r>
          </a:p>
          <a:p>
            <a:r>
              <a:rPr lang="en-US" dirty="0"/>
              <a:t>Dan Taube</a:t>
            </a:r>
          </a:p>
        </p:txBody>
      </p:sp>
    </p:spTree>
    <p:extLst>
      <p:ext uri="{BB962C8B-B14F-4D97-AF65-F5344CB8AC3E}">
        <p14:creationId xmlns:p14="http://schemas.microsoft.com/office/powerpoint/2010/main" val="1705105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-0647 PPT templates widescreen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" y="0"/>
            <a:ext cx="13707541" cy="771683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1800596"/>
            <a:ext cx="12344400" cy="5092756"/>
          </a:xfrm>
        </p:spPr>
        <p:txBody>
          <a:bodyPr/>
          <a:lstStyle/>
          <a:p>
            <a:r>
              <a:rPr lang="en-US" dirty="0"/>
              <a:t>Overview the onboarding process</a:t>
            </a:r>
          </a:p>
          <a:p>
            <a:r>
              <a:rPr lang="en-US" dirty="0"/>
              <a:t>Detail specific pain points</a:t>
            </a:r>
          </a:p>
          <a:p>
            <a:r>
              <a:rPr lang="en-US" dirty="0"/>
              <a:t>Share improvement efforts</a:t>
            </a:r>
          </a:p>
          <a:p>
            <a:r>
              <a:rPr lang="en-US" dirty="0"/>
              <a:t>Open to audience discussion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298731" y="7200105"/>
            <a:ext cx="14172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Gotham Bold"/>
                <a:cs typeface="Gotham Bold"/>
              </a:rPr>
              <a:t>#ISUCIT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309031"/>
            <a:ext cx="12344400" cy="1286140"/>
          </a:xfrm>
        </p:spPr>
        <p:txBody>
          <a:bodyPr/>
          <a:lstStyle/>
          <a:p>
            <a:r>
              <a:rPr lang="en-US" dirty="0"/>
              <a:t>Today’s Objectives</a:t>
            </a:r>
          </a:p>
        </p:txBody>
      </p:sp>
    </p:spTree>
    <p:extLst>
      <p:ext uri="{BB962C8B-B14F-4D97-AF65-F5344CB8AC3E}">
        <p14:creationId xmlns:p14="http://schemas.microsoft.com/office/powerpoint/2010/main" val="136139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-0647 PPT templates widescreen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" y="0"/>
            <a:ext cx="13707541" cy="771683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760686" y="1465943"/>
            <a:ext cx="8476343" cy="38189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298731" y="7200105"/>
            <a:ext cx="14172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Gotham Bold"/>
                <a:cs typeface="Gotham Bold"/>
              </a:rPr>
              <a:t>#ISUCIT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309031"/>
            <a:ext cx="12344400" cy="1286140"/>
          </a:xfrm>
        </p:spPr>
        <p:txBody>
          <a:bodyPr/>
          <a:lstStyle/>
          <a:p>
            <a:r>
              <a:rPr lang="en-US" dirty="0"/>
              <a:t>Welcome to ISU! Day One</a:t>
            </a:r>
          </a:p>
        </p:txBody>
      </p:sp>
      <p:pic>
        <p:nvPicPr>
          <p:cNvPr id="13" name="Picture 2" descr="http://icons.iconarchive.com/icons/visualpharm/green-emo/64/displeased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18" y="647337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icons.iconarchive.com/icons/visualpharm/green-emo/64/devil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56" y="644196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cons.iconarchive.com/icons/visualpharm/green-emo/64/party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580" y="647337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86376" y="2390896"/>
            <a:ext cx="1843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Good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43743" y="2393846"/>
            <a:ext cx="149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Bad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362166" y="2393846"/>
            <a:ext cx="169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Ugly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2855511"/>
            <a:ext cx="32539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dirty="0"/>
              <a:t>Account Activated</a:t>
            </a:r>
          </a:p>
          <a:p>
            <a:pPr marL="342900" indent="-342900">
              <a:buFontTx/>
              <a:buChar char="-"/>
            </a:pPr>
            <a:r>
              <a:rPr lang="en-US" dirty="0"/>
              <a:t>Computer Setup Early</a:t>
            </a:r>
          </a:p>
          <a:p>
            <a:pPr marL="342900" indent="-342900">
              <a:buFontTx/>
              <a:buChar char="-"/>
            </a:pPr>
            <a:r>
              <a:rPr lang="en-US" dirty="0"/>
              <a:t>Email Working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91258" y="2852561"/>
            <a:ext cx="34079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dirty="0"/>
              <a:t>Account Activated</a:t>
            </a:r>
          </a:p>
          <a:p>
            <a:pPr marL="342900" indent="-342900">
              <a:buFontTx/>
              <a:buChar char="-"/>
            </a:pPr>
            <a:r>
              <a:rPr lang="en-US" dirty="0"/>
              <a:t>Computer Setup Late</a:t>
            </a:r>
          </a:p>
          <a:p>
            <a:pPr marL="342900" indent="-342900">
              <a:buFontTx/>
              <a:buChar char="-"/>
            </a:pPr>
            <a:r>
              <a:rPr lang="en-US" dirty="0"/>
              <a:t>Email Partially Working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37486" y="2852561"/>
            <a:ext cx="3355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dirty="0"/>
              <a:t>Account Can’t Activate</a:t>
            </a:r>
          </a:p>
          <a:p>
            <a:pPr marL="342900" indent="-342900">
              <a:buFontTx/>
              <a:buChar char="-"/>
            </a:pPr>
            <a:r>
              <a:rPr lang="en-US" dirty="0"/>
              <a:t>No Computer Setup</a:t>
            </a:r>
          </a:p>
          <a:p>
            <a:pPr marL="342900" indent="-342900">
              <a:buFontTx/>
              <a:buChar char="-"/>
            </a:pPr>
            <a:r>
              <a:rPr lang="en-US" dirty="0"/>
              <a:t>Email Unavailable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66194" y="4245662"/>
            <a:ext cx="7767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/>
              <a:t>What causes these outcomes?</a:t>
            </a:r>
          </a:p>
        </p:txBody>
      </p:sp>
    </p:spTree>
    <p:extLst>
      <p:ext uri="{BB962C8B-B14F-4D97-AF65-F5344CB8AC3E}">
        <p14:creationId xmlns:p14="http://schemas.microsoft.com/office/powerpoint/2010/main" val="350006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81732E-8 L -0.27766 -0.6317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9" y="-315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7 -7.81732E-8 L 0.00428 -0.6317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315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4.30158E-6 L 0.28125 -0.6276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-31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-0647 PPT templates widescreen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" y="0"/>
            <a:ext cx="13707541" cy="7716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98731" y="7200105"/>
            <a:ext cx="14172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Gotham Bold"/>
                <a:cs typeface="Gotham Bold"/>
              </a:rPr>
              <a:t>#ISUCIT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284" y="4045604"/>
            <a:ext cx="4423794" cy="3024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10326">
            <a:off x="1244831" y="724974"/>
            <a:ext cx="3738834" cy="4884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7250">
            <a:off x="7933110" y="1252519"/>
            <a:ext cx="4564286" cy="21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21394">
            <a:off x="1496804" y="4416140"/>
            <a:ext cx="2432143" cy="1746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2747" y="123449"/>
            <a:ext cx="3470202" cy="3581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4621" y="2030487"/>
            <a:ext cx="5442123" cy="5361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042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-0647 PPT templates widescreen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07541" cy="7716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98731" y="7200105"/>
            <a:ext cx="14172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Gotham Bold"/>
                <a:cs typeface="Gotham Bold"/>
              </a:rPr>
              <a:t>#ISUCIT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644" y="326797"/>
            <a:ext cx="7230323" cy="616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25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-0647 PPT templates widescreen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" y="0"/>
            <a:ext cx="13707541" cy="7716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98731" y="7200105"/>
            <a:ext cx="14172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Gotham Bold"/>
                <a:cs typeface="Gotham Bold"/>
              </a:rPr>
              <a:t>#ISUCIT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09031"/>
            <a:ext cx="12344400" cy="128614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0" y="1800596"/>
            <a:ext cx="12344400" cy="50927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940" y="124116"/>
            <a:ext cx="6651441" cy="35238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35" y="124115"/>
            <a:ext cx="6404108" cy="34903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935" y="3901877"/>
            <a:ext cx="6404108" cy="33384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9043" y="4000143"/>
            <a:ext cx="6681233" cy="33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-0647 PPT templates widescreen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" y="0"/>
            <a:ext cx="13707541" cy="7716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98731" y="7200105"/>
            <a:ext cx="14172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Gotham Bold"/>
                <a:cs typeface="Gotham Bold"/>
              </a:rPr>
              <a:t>#ISUCIT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13900"/>
          <a:stretch/>
        </p:blipFill>
        <p:spPr>
          <a:xfrm>
            <a:off x="-64036" y="0"/>
            <a:ext cx="11877686" cy="7242857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5423770" y="2830882"/>
            <a:ext cx="1340285" cy="1315233"/>
          </a:xfrm>
          <a:prstGeom prst="donut">
            <a:avLst>
              <a:gd name="adj" fmla="val 654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44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-0647 PPT templates widescreen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" y="0"/>
            <a:ext cx="13707541" cy="7716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98731" y="7200105"/>
            <a:ext cx="14172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Gotham Bold"/>
                <a:cs typeface="Gotham Bold"/>
              </a:rPr>
              <a:t>#ISUCIT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309031"/>
            <a:ext cx="12344400" cy="1286140"/>
          </a:xfrm>
        </p:spPr>
        <p:txBody>
          <a:bodyPr/>
          <a:lstStyle/>
          <a:p>
            <a:pPr algn="ctr"/>
            <a:r>
              <a:rPr lang="en-US" dirty="0"/>
              <a:t>Some Raw 2015 Numbers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800596"/>
            <a:ext cx="12344400" cy="5092756"/>
          </a:xfrm>
        </p:spPr>
        <p:txBody>
          <a:bodyPr/>
          <a:lstStyle/>
          <a:p>
            <a:r>
              <a:rPr lang="en-US" dirty="0"/>
              <a:t>New Hires - 365</a:t>
            </a:r>
          </a:p>
          <a:p>
            <a:r>
              <a:rPr lang="en-US" dirty="0"/>
              <a:t>Transfers - 348</a:t>
            </a:r>
          </a:p>
          <a:p>
            <a:r>
              <a:rPr lang="en-US" dirty="0"/>
              <a:t>Rehires – 1481 ( Students, GA’s and NTT make up the bulk)</a:t>
            </a:r>
          </a:p>
        </p:txBody>
      </p:sp>
    </p:spTree>
    <p:extLst>
      <p:ext uri="{BB962C8B-B14F-4D97-AF65-F5344CB8AC3E}">
        <p14:creationId xmlns:p14="http://schemas.microsoft.com/office/powerpoint/2010/main" val="150086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691</Words>
  <Application>Microsoft Office PowerPoint</Application>
  <PresentationFormat>Custom</PresentationFormat>
  <Paragraphs>126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Gotham Bold</vt:lpstr>
      <vt:lpstr>Office Theme</vt:lpstr>
      <vt:lpstr>PowerPoint Presentation</vt:lpstr>
      <vt:lpstr>PowerPoint Presentation</vt:lpstr>
      <vt:lpstr>Today’s Objectives</vt:lpstr>
      <vt:lpstr>Welcome to ISU! Day One</vt:lpstr>
      <vt:lpstr>PowerPoint Presentation</vt:lpstr>
      <vt:lpstr>PowerPoint Presentation</vt:lpstr>
      <vt:lpstr>PowerPoint Presentation</vt:lpstr>
      <vt:lpstr>PowerPoint Presentation</vt:lpstr>
      <vt:lpstr>Some Raw 2015 Numbers</vt:lpstr>
      <vt:lpstr>Equipment and Access</vt:lpstr>
      <vt:lpstr>Toolbox of Endpoint Support</vt:lpstr>
      <vt:lpstr>What systems are involved?</vt:lpstr>
      <vt:lpstr>How do the systems impact onboarding?</vt:lpstr>
      <vt:lpstr>Function Dictates Technical Implementation</vt:lpstr>
      <vt:lpstr>Continuous Improvement</vt:lpstr>
      <vt:lpstr>Long-Term Improvement</vt:lpstr>
      <vt:lpstr>Feedback</vt:lpstr>
      <vt:lpstr>PowerPoint Presentation</vt:lpstr>
    </vt:vector>
  </TitlesOfParts>
  <Company>Illinois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Robinson</dc:creator>
  <cp:lastModifiedBy>Birckelbaw, Carla</cp:lastModifiedBy>
  <cp:revision>26</cp:revision>
  <dcterms:created xsi:type="dcterms:W3CDTF">2014-09-10T13:05:02Z</dcterms:created>
  <dcterms:modified xsi:type="dcterms:W3CDTF">2016-10-26T23:07:48Z</dcterms:modified>
</cp:coreProperties>
</file>