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handoutMasterIdLst>
    <p:handoutMasterId r:id="rId31"/>
  </p:handoutMasterIdLst>
  <p:sldIdLst>
    <p:sldId id="280" r:id="rId6"/>
    <p:sldId id="260" r:id="rId7"/>
    <p:sldId id="262" r:id="rId8"/>
    <p:sldId id="265" r:id="rId9"/>
    <p:sldId id="267" r:id="rId10"/>
    <p:sldId id="266" r:id="rId11"/>
    <p:sldId id="264" r:id="rId12"/>
    <p:sldId id="268" r:id="rId13"/>
    <p:sldId id="269" r:id="rId14"/>
    <p:sldId id="275" r:id="rId15"/>
    <p:sldId id="282" r:id="rId16"/>
    <p:sldId id="281" r:id="rId17"/>
    <p:sldId id="276" r:id="rId18"/>
    <p:sldId id="277" r:id="rId19"/>
    <p:sldId id="278" r:id="rId20"/>
    <p:sldId id="279" r:id="rId21"/>
    <p:sldId id="271" r:id="rId22"/>
    <p:sldId id="270" r:id="rId23"/>
    <p:sldId id="272" r:id="rId24"/>
    <p:sldId id="283" r:id="rId25"/>
    <p:sldId id="273" r:id="rId26"/>
    <p:sldId id="263" r:id="rId27"/>
    <p:sldId id="284" r:id="rId28"/>
    <p:sldId id="285" r:id="rId29"/>
    <p:sldId id="286"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7" autoAdjust="0"/>
  </p:normalViewPr>
  <p:slideViewPr>
    <p:cSldViewPr snapToGrid="0" snapToObjects="1">
      <p:cViewPr varScale="1">
        <p:scale>
          <a:sx n="125" d="100"/>
          <a:sy n="125" d="100"/>
        </p:scale>
        <p:origin x="11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21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6CA8D1E-D0C0-4B0F-BD9C-39EA5C0D2B1E}" type="datetimeFigureOut">
              <a:rPr lang="en-US" smtClean="0"/>
              <a:pPr/>
              <a:t>5/20/2015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728AB87-85A9-4EBC-A806-1882E4C1574C}" type="slidenum">
              <a:rPr lang="en-US" smtClean="0"/>
              <a:pPr/>
              <a:t>‹#›</a:t>
            </a:fld>
            <a:endParaRPr lang="en-US"/>
          </a:p>
        </p:txBody>
      </p:sp>
    </p:spTree>
    <p:extLst>
      <p:ext uri="{BB962C8B-B14F-4D97-AF65-F5344CB8AC3E}">
        <p14:creationId xmlns:p14="http://schemas.microsoft.com/office/powerpoint/2010/main" val="22098789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20898" y="4328298"/>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720897" y="563320"/>
            <a:ext cx="5486400" cy="3656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20898" y="4905532"/>
            <a:ext cx="5486400" cy="80486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66496" y="364465"/>
            <a:ext cx="911160" cy="5303520"/>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67566" y="369102"/>
            <a:ext cx="5572985" cy="52988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908620"/>
          </a:xfrm>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2057400" y="1524000"/>
            <a:ext cx="6629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quarter" idx="10"/>
          </p:nvPr>
        </p:nvSpPr>
        <p:spPr>
          <a:xfrm>
            <a:off x="6245665" y="3200400"/>
            <a:ext cx="2279904" cy="2279904"/>
          </a:xfrm>
        </p:spPr>
        <p:txBody>
          <a:bodyPr/>
          <a:lstStyle/>
          <a:p>
            <a:r>
              <a:rPr lang="en-US" smtClean="0"/>
              <a:t>Click icon to add clip art</a:t>
            </a:r>
            <a:endParaRPr lang="en-US"/>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7" name="TextBox 6"/>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91440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2057400" y="1524000"/>
            <a:ext cx="3200400" cy="4114800"/>
          </a:xfrm>
        </p:spPr>
        <p:txBody>
          <a:bodyPr/>
          <a:lstStyle/>
          <a:p>
            <a:r>
              <a:rPr lang="en-US" smtClean="0"/>
              <a:t>Click icon to add picture</a:t>
            </a:r>
            <a:endParaRPr lang="en-US"/>
          </a:p>
        </p:txBody>
      </p:sp>
      <p:sp>
        <p:nvSpPr>
          <p:cNvPr id="6" name="Text Placeholder 5"/>
          <p:cNvSpPr>
            <a:spLocks noGrp="1"/>
          </p:cNvSpPr>
          <p:nvPr>
            <p:ph type="body" sz="quarter" idx="11"/>
          </p:nvPr>
        </p:nvSpPr>
        <p:spPr>
          <a:xfrm>
            <a:off x="5486400" y="2514600"/>
            <a:ext cx="3200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2"/>
          </p:nvPr>
        </p:nvSpPr>
        <p:spPr>
          <a:xfrm>
            <a:off x="5486400" y="1524000"/>
            <a:ext cx="3200400" cy="914400"/>
          </a:xfrm>
        </p:spPr>
        <p:txBody>
          <a:bodyPr vert="horz" lIns="91440" tIns="45720" rIns="91440" bIns="45720" rtlCol="0" anchor="ctr">
            <a:noAutofit/>
          </a:bodyPr>
          <a:lstStyle>
            <a:lvl1pPr algn="l" defTabSz="457200" rtl="0" eaLnBrk="1" latinLnBrk="0" hangingPunct="1">
              <a:spcBef>
                <a:spcPct val="0"/>
              </a:spcBef>
              <a:buNone/>
              <a:defRPr lang="en-US" sz="2600" b="1" i="0" kern="1200" cap="small" dirty="0" smtClean="0">
                <a:solidFill>
                  <a:schemeClr val="tx1">
                    <a:lumMod val="95000"/>
                    <a:lumOff val="5000"/>
                  </a:schemeClr>
                </a:solidFill>
                <a:latin typeface="Times New Roman"/>
                <a:ea typeface="+mj-ea"/>
                <a:cs typeface="Times New Roman"/>
              </a:defRPr>
            </a:lvl1pPr>
          </a:lstStyle>
          <a:p>
            <a:pPr lvl="0"/>
            <a:r>
              <a:rPr lang="en-US" smtClean="0"/>
              <a:t>Click to edit Master text styles</a:t>
            </a:r>
          </a:p>
        </p:txBody>
      </p:sp>
      <p:sp>
        <p:nvSpPr>
          <p:cNvPr id="7" name="TextBox 6"/>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9" name="TextBox 8"/>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p:spPr>
        <p:txBody>
          <a:bodyPr/>
          <a:lstStyle/>
          <a:p>
            <a:r>
              <a:rPr lang="en-US" smtClean="0"/>
              <a:t>Click to edit Master title style</a:t>
            </a:r>
            <a:endParaRPr lang="en-US" dirty="0"/>
          </a:p>
        </p:txBody>
      </p:sp>
      <p:sp>
        <p:nvSpPr>
          <p:cNvPr id="4" name="Media Placeholder 3"/>
          <p:cNvSpPr>
            <a:spLocks noGrp="1"/>
          </p:cNvSpPr>
          <p:nvPr>
            <p:ph type="media" sz="quarter" idx="10"/>
          </p:nvPr>
        </p:nvSpPr>
        <p:spPr>
          <a:xfrm>
            <a:off x="2245986" y="1524000"/>
            <a:ext cx="6172200" cy="3429000"/>
          </a:xfrm>
        </p:spPr>
        <p:txBody>
          <a:bodyPr/>
          <a:lstStyle/>
          <a:p>
            <a:r>
              <a:rPr lang="en-US" smtClean="0"/>
              <a:t>Click icon to add media</a:t>
            </a:r>
            <a:endParaRPr lang="en-US"/>
          </a:p>
        </p:txBody>
      </p:sp>
      <p:sp>
        <p:nvSpPr>
          <p:cNvPr id="6" name="Text Placeholder 5"/>
          <p:cNvSpPr>
            <a:spLocks noGrp="1"/>
          </p:cNvSpPr>
          <p:nvPr>
            <p:ph type="body" sz="quarter" idx="11" hasCustomPrompt="1"/>
          </p:nvPr>
        </p:nvSpPr>
        <p:spPr>
          <a:xfrm>
            <a:off x="2245986" y="5029200"/>
            <a:ext cx="6172200" cy="457200"/>
          </a:xfrm>
        </p:spPr>
        <p:txBody>
          <a:bodyPr>
            <a:normAutofit/>
          </a:bodyPr>
          <a:lstStyle>
            <a:lvl1pPr>
              <a:buNone/>
              <a:defRPr sz="1400">
                <a:latin typeface="Times New Roman"/>
                <a:cs typeface="Times New Roman"/>
              </a:defRPr>
            </a:lvl1pPr>
          </a:lstStyle>
          <a:p>
            <a:pPr lvl="0"/>
            <a:r>
              <a:rPr lang="en-US" dirty="0" smtClean="0"/>
              <a:t>Caption</a:t>
            </a:r>
            <a:endParaRPr lang="en-US" dirty="0"/>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7" name="TextBox 6"/>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2057400" y="1524000"/>
            <a:ext cx="6629400" cy="4114800"/>
          </a:xfrm>
        </p:spPr>
        <p:txBody>
          <a:bodyPr/>
          <a:lstStyle/>
          <a:p>
            <a:r>
              <a:rPr lang="en-US" smtClean="0"/>
              <a:t>Click icon to add chart</a:t>
            </a:r>
            <a:endParaRPr lang="en-US"/>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7566" y="2130425"/>
            <a:ext cx="6622514" cy="11430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067566" y="3283922"/>
            <a:ext cx="6622514" cy="909499"/>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TextBox 3"/>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 Q1</a:t>
            </a:r>
            <a:r>
              <a:rPr lang="en-US" sz="900" baseline="0" dirty="0" smtClean="0">
                <a:latin typeface="Arial"/>
                <a:cs typeface="Arial"/>
              </a:rPr>
              <a:t> FY12</a:t>
            </a:r>
            <a:r>
              <a:rPr lang="en-US" sz="900" dirty="0" smtClean="0">
                <a:latin typeface="Arial"/>
                <a:cs typeface="Arial"/>
              </a:rPr>
              <a:t> All-Staff</a:t>
            </a:r>
            <a:r>
              <a:rPr lang="en-US" sz="900" baseline="0" dirty="0" smtClean="0">
                <a:latin typeface="Arial"/>
                <a:cs typeface="Arial"/>
              </a:rPr>
              <a:t> Meeting</a:t>
            </a:r>
            <a:endParaRPr lang="en-US" sz="900" dirty="0">
              <a:latin typeface="Arial"/>
              <a:cs typeface="Arial"/>
            </a:endParaRPr>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Administrative Technologies</a:t>
            </a:r>
            <a:endParaRPr lang="en-US" sz="900"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7566" y="3840855"/>
            <a:ext cx="6629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067566" y="3143795"/>
            <a:ext cx="6629400" cy="6865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57072" y="1358786"/>
            <a:ext cx="3246120" cy="4434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0680" y="1358786"/>
            <a:ext cx="3246120" cy="4434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057072" y="1346180"/>
            <a:ext cx="324612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072" y="1996438"/>
            <a:ext cx="3246120" cy="3794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40680" y="1346180"/>
            <a:ext cx="324612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40680" y="1996438"/>
            <a:ext cx="3246120" cy="3794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77" y="451340"/>
            <a:ext cx="2109548" cy="766227"/>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166620" y="451340"/>
            <a:ext cx="4572000" cy="52518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46577" y="1226712"/>
            <a:ext cx="2109548" cy="4476497"/>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072" y="274637"/>
            <a:ext cx="6629728" cy="9144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057072" y="1343522"/>
            <a:ext cx="6629728"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4200" b="1" kern="1200" cap="small">
          <a:solidFill>
            <a:srgbClr val="CE1126"/>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lumMod val="95000"/>
              <a:lumOff val="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tdwi.org/portals/business-intelligence.aspx"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txBox="1">
            <a:spLocks/>
          </p:cNvSpPr>
          <p:nvPr/>
        </p:nvSpPr>
        <p:spPr>
          <a:xfrm>
            <a:off x="1950720" y="1867519"/>
            <a:ext cx="7193280" cy="11275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t>Welcome Remarks from </a:t>
            </a:r>
          </a:p>
          <a:p>
            <a:pPr marL="0" indent="0" algn="ctr">
              <a:buNone/>
            </a:pPr>
            <a:r>
              <a:rPr lang="en-US" sz="4800" dirty="0">
                <a:solidFill>
                  <a:srgbClr val="C00000"/>
                </a:solidFill>
              </a:rPr>
              <a:t>Dr. Janet </a:t>
            </a:r>
            <a:r>
              <a:rPr lang="en-US" sz="4800" dirty="0" smtClean="0">
                <a:solidFill>
                  <a:srgbClr val="C00000"/>
                </a:solidFill>
              </a:rPr>
              <a:t>Krejci,</a:t>
            </a:r>
            <a:endParaRPr lang="en-US" sz="4800" dirty="0">
              <a:solidFill>
                <a:srgbClr val="C00000"/>
              </a:solidFill>
            </a:endParaRPr>
          </a:p>
          <a:p>
            <a:pPr marL="0" indent="0" algn="ctr">
              <a:buNone/>
            </a:pPr>
            <a:r>
              <a:rPr lang="en-US" sz="4800" dirty="0" smtClean="0">
                <a:solidFill>
                  <a:srgbClr val="C00000"/>
                </a:solidFill>
              </a:rPr>
              <a:t>Vice </a:t>
            </a:r>
            <a:r>
              <a:rPr lang="en-US" sz="4800" dirty="0">
                <a:solidFill>
                  <a:srgbClr val="C00000"/>
                </a:solidFill>
              </a:rPr>
              <a:t>President for Academic Affairs </a:t>
            </a:r>
            <a:r>
              <a:rPr lang="en-US" sz="4800" dirty="0" smtClean="0">
                <a:solidFill>
                  <a:srgbClr val="C00000"/>
                </a:solidFill>
              </a:rPr>
              <a:t>and Provost</a:t>
            </a:r>
            <a:endParaRPr lang="en-US" sz="4800" b="1" dirty="0">
              <a:solidFill>
                <a:srgbClr val="C00000"/>
              </a:solidFill>
            </a:endParaRPr>
          </a:p>
        </p:txBody>
      </p:sp>
    </p:spTree>
    <p:extLst>
      <p:ext uri="{BB962C8B-B14F-4D97-AF65-F5344CB8AC3E}">
        <p14:creationId xmlns:p14="http://schemas.microsoft.com/office/powerpoint/2010/main" val="1598731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2057072" y="2755140"/>
            <a:ext cx="6629728" cy="914400"/>
          </a:xfrm>
        </p:spPr>
        <p:txBody>
          <a:bodyPr/>
          <a:lstStyle/>
          <a:p>
            <a:r>
              <a:rPr lang="en-US" dirty="0" err="1" smtClean="0"/>
              <a:t>Formstack</a:t>
            </a:r>
            <a:r>
              <a:rPr lang="en-US" dirty="0" smtClean="0"/>
              <a:t>/Web Survey</a:t>
            </a:r>
            <a:endParaRPr lang="en-US" dirty="0"/>
          </a:p>
        </p:txBody>
      </p:sp>
    </p:spTree>
    <p:extLst>
      <p:ext uri="{BB962C8B-B14F-4D97-AF65-F5344CB8AC3E}">
        <p14:creationId xmlns:p14="http://schemas.microsoft.com/office/powerpoint/2010/main" val="422603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2057072" y="2755140"/>
            <a:ext cx="6629728" cy="914400"/>
          </a:xfrm>
        </p:spPr>
        <p:txBody>
          <a:bodyPr/>
          <a:lstStyle/>
          <a:p>
            <a:r>
              <a:rPr lang="en-US" dirty="0" smtClean="0"/>
              <a:t>State of the WEB</a:t>
            </a:r>
            <a:endParaRPr lang="en-US" dirty="0"/>
          </a:p>
        </p:txBody>
      </p:sp>
    </p:spTree>
    <p:extLst>
      <p:ext uri="{BB962C8B-B14F-4D97-AF65-F5344CB8AC3E}">
        <p14:creationId xmlns:p14="http://schemas.microsoft.com/office/powerpoint/2010/main" val="2396302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txBox="1">
            <a:spLocks/>
          </p:cNvSpPr>
          <p:nvPr/>
        </p:nvSpPr>
        <p:spPr>
          <a:xfrm>
            <a:off x="1946327" y="1394847"/>
            <a:ext cx="7031066" cy="4231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EDUCAUSE - Higher </a:t>
            </a:r>
            <a:r>
              <a:rPr lang="en-US" dirty="0"/>
              <a:t>Education’s Top 10 Strategic Technologies </a:t>
            </a:r>
            <a:r>
              <a:rPr lang="en-US" dirty="0" smtClean="0"/>
              <a:t>report:</a:t>
            </a:r>
          </a:p>
          <a:p>
            <a:pPr marL="0" indent="0">
              <a:buNone/>
            </a:pPr>
            <a:endParaRPr lang="en-US" b="1" i="1" dirty="0" smtClean="0"/>
          </a:p>
          <a:p>
            <a:pPr marL="0" indent="0">
              <a:buNone/>
            </a:pPr>
            <a:endParaRPr lang="en-US" b="1" i="1" dirty="0"/>
          </a:p>
          <a:p>
            <a:pPr marL="0" indent="0">
              <a:buNone/>
            </a:pPr>
            <a:endParaRPr lang="en-US" b="1" i="1" dirty="0" smtClean="0"/>
          </a:p>
          <a:p>
            <a:pPr marL="0" indent="0">
              <a:buNone/>
            </a:pPr>
            <a:endParaRPr lang="en-US" b="1" i="1" dirty="0"/>
          </a:p>
          <a:p>
            <a:r>
              <a:rPr lang="en-US" dirty="0" smtClean="0"/>
              <a:t>Mobile initiatives allow us to </a:t>
            </a:r>
            <a:r>
              <a:rPr lang="en-US" i="1" dirty="0" smtClean="0"/>
              <a:t>promote </a:t>
            </a:r>
            <a:r>
              <a:rPr lang="en-US" i="1" dirty="0"/>
              <a:t>and advance the University's reputation and brand </a:t>
            </a:r>
            <a:r>
              <a:rPr lang="en-US" dirty="0"/>
              <a:t>(Educating Illinois Goal 3, Strategy 4</a:t>
            </a:r>
            <a:r>
              <a:rPr lang="en-US" dirty="0" smtClean="0"/>
              <a:t>)</a:t>
            </a:r>
            <a:endParaRPr lang="en-US" b="1" i="1" dirty="0" smtClean="0"/>
          </a:p>
        </p:txBody>
      </p:sp>
      <p:sp>
        <p:nvSpPr>
          <p:cNvPr id="5" name="Subtitle 2"/>
          <p:cNvSpPr txBox="1">
            <a:spLocks/>
          </p:cNvSpPr>
          <p:nvPr/>
        </p:nvSpPr>
        <p:spPr>
          <a:xfrm>
            <a:off x="1946327" y="267319"/>
            <a:ext cx="7031066" cy="11275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Mobile is the future of everything</a:t>
            </a:r>
            <a:endParaRPr lang="en-US" sz="3600" b="1" dirty="0"/>
          </a:p>
        </p:txBody>
      </p:sp>
      <p:sp>
        <p:nvSpPr>
          <p:cNvPr id="7" name="TextBox 6"/>
          <p:cNvSpPr txBox="1"/>
          <p:nvPr/>
        </p:nvSpPr>
        <p:spPr>
          <a:xfrm>
            <a:off x="1946327" y="2522375"/>
            <a:ext cx="6730082" cy="1384995"/>
          </a:xfrm>
          <a:prstGeom prst="rect">
            <a:avLst/>
          </a:prstGeom>
          <a:solidFill>
            <a:srgbClr val="C00000"/>
          </a:solidFill>
        </p:spPr>
        <p:txBody>
          <a:bodyPr wrap="square" rtlCol="0">
            <a:spAutoFit/>
          </a:bodyPr>
          <a:lstStyle/>
          <a:p>
            <a:pPr algn="ctr"/>
            <a:r>
              <a:rPr lang="en-US" sz="2800" i="1" dirty="0">
                <a:solidFill>
                  <a:schemeClr val="bg1"/>
                </a:solidFill>
              </a:rPr>
              <a:t>“The year 2015 is all about </a:t>
            </a:r>
            <a:r>
              <a:rPr lang="en-US" sz="2800" i="1" dirty="0" smtClean="0">
                <a:solidFill>
                  <a:schemeClr val="bg1"/>
                </a:solidFill>
              </a:rPr>
              <a:t>mobile; </a:t>
            </a:r>
          </a:p>
          <a:p>
            <a:pPr algn="ctr"/>
            <a:r>
              <a:rPr lang="en-US" sz="2800" i="1" dirty="0" smtClean="0">
                <a:solidFill>
                  <a:schemeClr val="bg1"/>
                </a:solidFill>
              </a:rPr>
              <a:t>7 </a:t>
            </a:r>
            <a:r>
              <a:rPr lang="en-US" sz="2800" i="1" dirty="0">
                <a:solidFill>
                  <a:schemeClr val="bg1"/>
                </a:solidFill>
              </a:rPr>
              <a:t>of </a:t>
            </a:r>
            <a:r>
              <a:rPr lang="en-US" sz="2800" i="1" dirty="0" smtClean="0">
                <a:solidFill>
                  <a:schemeClr val="bg1"/>
                </a:solidFill>
              </a:rPr>
              <a:t>the top </a:t>
            </a:r>
            <a:r>
              <a:rPr lang="en-US" sz="2800" i="1" dirty="0">
                <a:solidFill>
                  <a:schemeClr val="bg1"/>
                </a:solidFill>
              </a:rPr>
              <a:t>10 strategic technologies are related to mobile </a:t>
            </a:r>
            <a:r>
              <a:rPr lang="en-US" sz="2800" i="1" dirty="0" smtClean="0">
                <a:solidFill>
                  <a:schemeClr val="bg1"/>
                </a:solidFill>
              </a:rPr>
              <a:t>computing.”</a:t>
            </a:r>
            <a:endParaRPr lang="en-US" sz="2800" i="1" dirty="0">
              <a:solidFill>
                <a:schemeClr val="bg1"/>
              </a:solidFill>
            </a:endParaRPr>
          </a:p>
        </p:txBody>
      </p:sp>
    </p:spTree>
    <p:extLst>
      <p:ext uri="{BB962C8B-B14F-4D97-AF65-F5344CB8AC3E}">
        <p14:creationId xmlns:p14="http://schemas.microsoft.com/office/powerpoint/2010/main" val="145506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1"/>
            <a:ext cx="9144000" cy="6858000"/>
          </a:xfrm>
          <a:prstGeom prst="rect">
            <a:avLst/>
          </a:prstGeom>
        </p:spPr>
      </p:pic>
      <p:sp>
        <p:nvSpPr>
          <p:cNvPr id="3" name="Subtitle 2"/>
          <p:cNvSpPr txBox="1">
            <a:spLocks/>
          </p:cNvSpPr>
          <p:nvPr/>
        </p:nvSpPr>
        <p:spPr>
          <a:xfrm>
            <a:off x="1946326" y="1394847"/>
            <a:ext cx="4481443" cy="4231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i="1" dirty="0" smtClean="0"/>
              <a:t>Enhance the mobile </a:t>
            </a:r>
            <a:r>
              <a:rPr lang="en-US" i="1" dirty="0"/>
              <a:t>web presence for </a:t>
            </a:r>
            <a:r>
              <a:rPr lang="en-US" i="1" dirty="0" smtClean="0"/>
              <a:t>Illinois State University</a:t>
            </a:r>
            <a:r>
              <a:rPr lang="en-US" dirty="0" smtClean="0"/>
              <a:t> </a:t>
            </a:r>
            <a:endParaRPr lang="en-US" dirty="0"/>
          </a:p>
          <a:p>
            <a:pPr marL="514350" lvl="0" indent="-514350">
              <a:buFont typeface="+mj-lt"/>
              <a:buAutoNum type="arabicPeriod"/>
            </a:pPr>
            <a:r>
              <a:rPr lang="en-US" i="1" dirty="0" smtClean="0"/>
              <a:t>Develop </a:t>
            </a:r>
            <a:r>
              <a:rPr lang="en-US" i="1" dirty="0"/>
              <a:t>mobile </a:t>
            </a:r>
            <a:r>
              <a:rPr lang="en-US" i="1" dirty="0" smtClean="0"/>
              <a:t>interfaces for </a:t>
            </a:r>
            <a:r>
              <a:rPr lang="en-US" i="1" dirty="0"/>
              <a:t>Enterprise </a:t>
            </a:r>
            <a:r>
              <a:rPr lang="en-US" i="1" dirty="0" smtClean="0"/>
              <a:t>applications</a:t>
            </a:r>
          </a:p>
          <a:p>
            <a:pPr marL="514350" lvl="0" indent="-514350">
              <a:buFont typeface="+mj-lt"/>
              <a:buAutoNum type="arabicPeriod"/>
            </a:pPr>
            <a:endParaRPr lang="en-US" i="1" dirty="0"/>
          </a:p>
        </p:txBody>
      </p:sp>
      <p:sp>
        <p:nvSpPr>
          <p:cNvPr id="5" name="Subtitle 2"/>
          <p:cNvSpPr txBox="1">
            <a:spLocks/>
          </p:cNvSpPr>
          <p:nvPr/>
        </p:nvSpPr>
        <p:spPr>
          <a:xfrm>
            <a:off x="1946327" y="267319"/>
            <a:ext cx="7031066" cy="11275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WEB: Mobile friendly &amp; Easy to use</a:t>
            </a:r>
            <a:endParaRPr lang="en-US" sz="3600" b="1" dirty="0"/>
          </a:p>
        </p:txBody>
      </p:sp>
      <p:sp>
        <p:nvSpPr>
          <p:cNvPr id="7" name="Rectangle 6"/>
          <p:cNvSpPr/>
          <p:nvPr/>
        </p:nvSpPr>
        <p:spPr>
          <a:xfrm>
            <a:off x="2185260" y="1270861"/>
            <a:ext cx="4432515" cy="369332"/>
          </a:xfrm>
          <a:prstGeom prst="rect">
            <a:avLst/>
          </a:prstGeom>
        </p:spPr>
        <p:txBody>
          <a:bodyPr wrap="square">
            <a:spAutoFit/>
          </a:bodyPr>
          <a:lstStyle/>
          <a:p>
            <a:r>
              <a:rPr lang="en-US"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7769" y="1022891"/>
            <a:ext cx="2623243" cy="4910402"/>
          </a:xfrm>
          <a:prstGeom prst="rect">
            <a:avLst/>
          </a:prstGeom>
        </p:spPr>
      </p:pic>
      <p:sp>
        <p:nvSpPr>
          <p:cNvPr id="9" name="TextBox 8"/>
          <p:cNvSpPr txBox="1"/>
          <p:nvPr/>
        </p:nvSpPr>
        <p:spPr>
          <a:xfrm>
            <a:off x="2050237" y="3895153"/>
            <a:ext cx="4175504" cy="1384995"/>
          </a:xfrm>
          <a:prstGeom prst="rect">
            <a:avLst/>
          </a:prstGeom>
          <a:solidFill>
            <a:srgbClr val="C00000"/>
          </a:solidFill>
        </p:spPr>
        <p:txBody>
          <a:bodyPr wrap="square" rtlCol="0">
            <a:spAutoFit/>
          </a:bodyPr>
          <a:lstStyle/>
          <a:p>
            <a:pPr lvl="0" algn="ctr"/>
            <a:r>
              <a:rPr lang="en-US" sz="2800" i="1" dirty="0">
                <a:solidFill>
                  <a:schemeClr val="bg1"/>
                </a:solidFill>
              </a:rPr>
              <a:t>“UX is the overriding measure of success for every technology </a:t>
            </a:r>
            <a:r>
              <a:rPr lang="en-US" sz="2800" i="1" dirty="0" smtClean="0">
                <a:solidFill>
                  <a:schemeClr val="bg1"/>
                </a:solidFill>
              </a:rPr>
              <a:t>project.”</a:t>
            </a:r>
            <a:endParaRPr lang="en-US" sz="2800" dirty="0">
              <a:solidFill>
                <a:schemeClr val="bg1"/>
              </a:solidFill>
            </a:endParaRPr>
          </a:p>
        </p:txBody>
      </p:sp>
    </p:spTree>
    <p:extLst>
      <p:ext uri="{BB962C8B-B14F-4D97-AF65-F5344CB8AC3E}">
        <p14:creationId xmlns:p14="http://schemas.microsoft.com/office/powerpoint/2010/main" val="115135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txBox="1">
            <a:spLocks/>
          </p:cNvSpPr>
          <p:nvPr/>
        </p:nvSpPr>
        <p:spPr>
          <a:xfrm>
            <a:off x="1946326" y="1270155"/>
            <a:ext cx="4503291" cy="426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t>“Facilitate accessibility to information resources by all members of the University </a:t>
            </a:r>
            <a:r>
              <a:rPr lang="en-US" sz="2400" i="1" dirty="0" smtClean="0"/>
              <a:t>community” - IT </a:t>
            </a:r>
            <a:r>
              <a:rPr lang="en-US" sz="2400" i="1" dirty="0"/>
              <a:t>Strategic </a:t>
            </a:r>
            <a:r>
              <a:rPr lang="en-US" sz="2400" i="1" dirty="0" smtClean="0"/>
              <a:t>Plan</a:t>
            </a:r>
            <a:endParaRPr lang="en-US" sz="2000" i="1" dirty="0" smtClean="0"/>
          </a:p>
          <a:p>
            <a:pPr marL="0" indent="0">
              <a:buNone/>
            </a:pPr>
            <a:endParaRPr lang="en-US" sz="1000" i="1" dirty="0" smtClean="0"/>
          </a:p>
          <a:p>
            <a:pPr marL="0" indent="0">
              <a:buNone/>
            </a:pPr>
            <a:r>
              <a:rPr lang="en-US" sz="2000" i="1" dirty="0" smtClean="0"/>
              <a:t>60+ Responsive websites launched</a:t>
            </a:r>
          </a:p>
          <a:p>
            <a:pPr marL="0" indent="0">
              <a:buNone/>
            </a:pPr>
            <a:r>
              <a:rPr lang="en-US" sz="2000" i="1" dirty="0" smtClean="0"/>
              <a:t>30+ In the past 4 months</a:t>
            </a:r>
          </a:p>
          <a:p>
            <a:pPr marL="0" indent="0">
              <a:buNone/>
            </a:pPr>
            <a:endParaRPr lang="en-US" sz="1000" dirty="0" smtClean="0"/>
          </a:p>
          <a:p>
            <a:pPr marL="0" indent="0">
              <a:buNone/>
            </a:pPr>
            <a:r>
              <a:rPr lang="en-US" sz="2000" u="sng" dirty="0" smtClean="0"/>
              <a:t>How do we accomplish this?</a:t>
            </a:r>
            <a:r>
              <a:rPr lang="en-US" sz="2000" i="1" u="sng" dirty="0" smtClean="0"/>
              <a:t> </a:t>
            </a:r>
          </a:p>
          <a:p>
            <a:r>
              <a:rPr lang="en-US" sz="2000" i="1" dirty="0"/>
              <a:t>S</a:t>
            </a:r>
            <a:r>
              <a:rPr lang="en-US" sz="2000" i="1" dirty="0" smtClean="0"/>
              <a:t>olid </a:t>
            </a:r>
            <a:r>
              <a:rPr lang="en-US" sz="2000" i="1" dirty="0"/>
              <a:t>r</a:t>
            </a:r>
            <a:r>
              <a:rPr lang="en-US" sz="2000" i="1" dirty="0" smtClean="0"/>
              <a:t>esponsive template features</a:t>
            </a:r>
          </a:p>
          <a:p>
            <a:r>
              <a:rPr lang="en-US" sz="2000" i="1" dirty="0" smtClean="0"/>
              <a:t>WEB’s Complexity/Prioritization rubric</a:t>
            </a:r>
          </a:p>
          <a:p>
            <a:r>
              <a:rPr lang="en-US" sz="2000" i="1" dirty="0" smtClean="0"/>
              <a:t>Basecamp for project management</a:t>
            </a:r>
          </a:p>
          <a:p>
            <a:pPr marL="0" indent="0">
              <a:buNone/>
            </a:pPr>
            <a:endParaRPr lang="en-US" sz="2000" i="1" dirty="0"/>
          </a:p>
        </p:txBody>
      </p:sp>
      <p:sp>
        <p:nvSpPr>
          <p:cNvPr id="4" name="Subtitle 2"/>
          <p:cNvSpPr txBox="1">
            <a:spLocks/>
          </p:cNvSpPr>
          <p:nvPr/>
        </p:nvSpPr>
        <p:spPr>
          <a:xfrm>
            <a:off x="1946327" y="267319"/>
            <a:ext cx="7031066" cy="11275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1. Illinois State’s mobile </a:t>
            </a:r>
            <a:r>
              <a:rPr lang="en-US" sz="3600" b="1" dirty="0"/>
              <a:t>presence</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039" y="1004316"/>
            <a:ext cx="2687320" cy="4943330"/>
          </a:xfrm>
          <a:prstGeom prst="rect">
            <a:avLst/>
          </a:prstGeom>
        </p:spPr>
      </p:pic>
      <p:sp>
        <p:nvSpPr>
          <p:cNvPr id="8" name="TextBox 7"/>
          <p:cNvSpPr txBox="1"/>
          <p:nvPr/>
        </p:nvSpPr>
        <p:spPr>
          <a:xfrm>
            <a:off x="1946326" y="2997777"/>
            <a:ext cx="4419071" cy="830997"/>
          </a:xfrm>
          <a:prstGeom prst="rect">
            <a:avLst/>
          </a:prstGeom>
          <a:solidFill>
            <a:srgbClr val="C00000"/>
          </a:solidFill>
        </p:spPr>
        <p:txBody>
          <a:bodyPr wrap="square" rtlCol="0">
            <a:spAutoFit/>
          </a:bodyPr>
          <a:lstStyle/>
          <a:p>
            <a:r>
              <a:rPr lang="en-US" sz="2400" i="1" dirty="0">
                <a:solidFill>
                  <a:schemeClr val="bg1"/>
                </a:solidFill>
              </a:rPr>
              <a:t>60+ Responsive websites launched</a:t>
            </a:r>
          </a:p>
          <a:p>
            <a:r>
              <a:rPr lang="en-US" sz="2400" i="1" dirty="0">
                <a:solidFill>
                  <a:schemeClr val="bg1"/>
                </a:solidFill>
              </a:rPr>
              <a:t>30+ In the past 4 </a:t>
            </a:r>
            <a:r>
              <a:rPr lang="en-US" sz="2400" i="1" dirty="0" smtClean="0">
                <a:solidFill>
                  <a:schemeClr val="bg1"/>
                </a:solidFill>
              </a:rPr>
              <a:t>months</a:t>
            </a:r>
            <a:endParaRPr lang="en-US" sz="2400" i="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413" y="1646536"/>
            <a:ext cx="2117969" cy="3581957"/>
          </a:xfrm>
          <a:prstGeom prst="rect">
            <a:avLst/>
          </a:prstGeom>
        </p:spPr>
      </p:pic>
    </p:spTree>
    <p:extLst>
      <p:ext uri="{BB962C8B-B14F-4D97-AF65-F5344CB8AC3E}">
        <p14:creationId xmlns:p14="http://schemas.microsoft.com/office/powerpoint/2010/main" val="400573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txBox="1">
            <a:spLocks/>
          </p:cNvSpPr>
          <p:nvPr/>
        </p:nvSpPr>
        <p:spPr>
          <a:xfrm>
            <a:off x="1814971" y="1270155"/>
            <a:ext cx="4658566" cy="426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smtClean="0"/>
              <a:t>Increase Recruitment (Admissions)</a:t>
            </a:r>
          </a:p>
          <a:p>
            <a:pPr marL="0" indent="0">
              <a:buNone/>
            </a:pPr>
            <a:r>
              <a:rPr lang="en-US" sz="2000" i="1" dirty="0" smtClean="0"/>
              <a:t>-  107</a:t>
            </a:r>
            <a:r>
              <a:rPr lang="en-US" sz="2000" i="1" dirty="0"/>
              <a:t>% </a:t>
            </a:r>
            <a:r>
              <a:rPr lang="en-US" sz="2000" i="1" dirty="0" smtClean="0"/>
              <a:t>traffic increase from </a:t>
            </a:r>
            <a:r>
              <a:rPr lang="en-US" sz="2000" i="1" dirty="0"/>
              <a:t>2013 to </a:t>
            </a:r>
            <a:r>
              <a:rPr lang="en-US" sz="2000" i="1" dirty="0" smtClean="0"/>
              <a:t>2014</a:t>
            </a:r>
          </a:p>
          <a:p>
            <a:pPr marL="0" indent="0">
              <a:buNone/>
            </a:pPr>
            <a:r>
              <a:rPr lang="en-US" sz="2000" i="1" dirty="0" smtClean="0"/>
              <a:t>-  47% of the visits originate from mobile </a:t>
            </a:r>
          </a:p>
          <a:p>
            <a:pPr marL="0" lvl="0" indent="0">
              <a:buNone/>
            </a:pPr>
            <a:r>
              <a:rPr lang="en-US" sz="2000" i="1" dirty="0" smtClean="0"/>
              <a:t>-  760,000 </a:t>
            </a:r>
            <a:r>
              <a:rPr lang="en-US" sz="2000" i="1" dirty="0"/>
              <a:t>mobile page views in </a:t>
            </a:r>
            <a:r>
              <a:rPr lang="en-US" sz="2000" i="1" dirty="0" smtClean="0"/>
              <a:t>2014</a:t>
            </a:r>
          </a:p>
          <a:p>
            <a:pPr marL="0" lvl="0" indent="0">
              <a:buNone/>
            </a:pPr>
            <a:endParaRPr lang="en-US" sz="1600" dirty="0"/>
          </a:p>
          <a:p>
            <a:pPr marL="0" lvl="0" indent="0">
              <a:buNone/>
            </a:pPr>
            <a:r>
              <a:rPr lang="en-US" sz="2400" u="sng" dirty="0" smtClean="0"/>
              <a:t>Increase Retention (</a:t>
            </a:r>
            <a:r>
              <a:rPr lang="en-US" sz="2400" u="sng" dirty="0"/>
              <a:t>Campus Rec</a:t>
            </a:r>
            <a:r>
              <a:rPr lang="en-US" sz="2400" u="sng" dirty="0" smtClean="0"/>
              <a:t>)</a:t>
            </a:r>
          </a:p>
          <a:p>
            <a:pPr marL="0" lvl="0" indent="0">
              <a:buNone/>
            </a:pPr>
            <a:r>
              <a:rPr lang="en-US" sz="2000" i="1" dirty="0" smtClean="0"/>
              <a:t>-  National </a:t>
            </a:r>
            <a:r>
              <a:rPr lang="en-US" sz="2000" i="1" dirty="0"/>
              <a:t>Intramural Recreational Sports Association </a:t>
            </a:r>
            <a:r>
              <a:rPr lang="en-US" sz="2000" i="1" dirty="0" smtClean="0"/>
              <a:t>- Creative </a:t>
            </a:r>
            <a:r>
              <a:rPr lang="en-US" sz="2000" i="1" dirty="0"/>
              <a:t>Excellence </a:t>
            </a:r>
            <a:r>
              <a:rPr lang="en-US" sz="2000" i="1" dirty="0" smtClean="0"/>
              <a:t>Award</a:t>
            </a:r>
            <a:endParaRPr lang="en-US" sz="2000" i="1" dirty="0"/>
          </a:p>
          <a:p>
            <a:pPr marL="0" indent="0">
              <a:buNone/>
            </a:pPr>
            <a:r>
              <a:rPr lang="en-US" sz="2000" i="1" dirty="0" smtClean="0"/>
              <a:t>-  53% </a:t>
            </a:r>
            <a:r>
              <a:rPr lang="en-US" sz="2000" i="1" dirty="0"/>
              <a:t>of the visits originate from mobile </a:t>
            </a:r>
          </a:p>
          <a:p>
            <a:pPr marL="0" lvl="0" indent="0">
              <a:buNone/>
            </a:pPr>
            <a:endParaRPr lang="en-US" sz="2000" dirty="0"/>
          </a:p>
          <a:p>
            <a:pPr marL="0" indent="0">
              <a:buNone/>
            </a:pPr>
            <a:endParaRPr lang="en-US" sz="2000" i="1" dirty="0"/>
          </a:p>
        </p:txBody>
      </p:sp>
      <p:sp>
        <p:nvSpPr>
          <p:cNvPr id="4" name="Subtitle 2"/>
          <p:cNvSpPr txBox="1">
            <a:spLocks/>
          </p:cNvSpPr>
          <p:nvPr/>
        </p:nvSpPr>
        <p:spPr>
          <a:xfrm>
            <a:off x="1946327" y="267319"/>
            <a:ext cx="7031066" cy="11275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Mobile usage at Illinois State </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039" y="1004316"/>
            <a:ext cx="2687320" cy="4943330"/>
          </a:xfrm>
          <a:prstGeom prst="rect">
            <a:avLst/>
          </a:prstGeom>
        </p:spPr>
      </p:pic>
      <p:sp>
        <p:nvSpPr>
          <p:cNvPr id="9" name="TextBox 8"/>
          <p:cNvSpPr txBox="1"/>
          <p:nvPr/>
        </p:nvSpPr>
        <p:spPr>
          <a:xfrm>
            <a:off x="1903470" y="5050503"/>
            <a:ext cx="4419071" cy="461665"/>
          </a:xfrm>
          <a:prstGeom prst="rect">
            <a:avLst/>
          </a:prstGeom>
          <a:solidFill>
            <a:srgbClr val="C00000"/>
          </a:solidFill>
        </p:spPr>
        <p:txBody>
          <a:bodyPr wrap="square" rtlCol="0">
            <a:spAutoFit/>
          </a:bodyPr>
          <a:lstStyle/>
          <a:p>
            <a:pPr algn="ctr"/>
            <a:r>
              <a:rPr lang="en-US" sz="2400" i="1" dirty="0" smtClean="0">
                <a:solidFill>
                  <a:schemeClr val="bg1"/>
                </a:solidFill>
              </a:rPr>
              <a:t>Create goal oriented websites!</a:t>
            </a:r>
            <a:endParaRPr lang="en-US" sz="2400" i="1" dirty="0">
              <a:solidFill>
                <a:schemeClr val="bg1"/>
              </a:solidFill>
            </a:endParaRPr>
          </a:p>
        </p:txBody>
      </p:sp>
    </p:spTree>
    <p:extLst>
      <p:ext uri="{BB962C8B-B14F-4D97-AF65-F5344CB8AC3E}">
        <p14:creationId xmlns:p14="http://schemas.microsoft.com/office/powerpoint/2010/main" val="1836808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txBox="1">
            <a:spLocks/>
          </p:cNvSpPr>
          <p:nvPr/>
        </p:nvSpPr>
        <p:spPr>
          <a:xfrm>
            <a:off x="1946326" y="1394847"/>
            <a:ext cx="4454473" cy="4231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a:p>
            <a:pPr marL="0" indent="0">
              <a:buNone/>
            </a:pPr>
            <a:endParaRPr lang="en-US" dirty="0"/>
          </a:p>
          <a:p>
            <a:pPr marL="0" indent="0">
              <a:buNone/>
            </a:pPr>
            <a:endParaRPr lang="en-US" sz="2400" dirty="0" smtClean="0"/>
          </a:p>
          <a:p>
            <a:pPr marL="0" indent="0">
              <a:buNone/>
            </a:pPr>
            <a:r>
              <a:rPr lang="en-US" sz="2400" u="sng" dirty="0"/>
              <a:t>AWS, </a:t>
            </a:r>
            <a:r>
              <a:rPr lang="en-US" sz="2400" u="sng" dirty="0" err="1"/>
              <a:t>Formstack</a:t>
            </a:r>
            <a:r>
              <a:rPr lang="en-US" sz="2400" u="sng" dirty="0"/>
              <a:t>, Guidebook</a:t>
            </a:r>
            <a:r>
              <a:rPr lang="en-US" sz="2400" dirty="0"/>
              <a:t> – </a:t>
            </a:r>
            <a:r>
              <a:rPr lang="en-US" sz="2400" i="1" dirty="0" smtClean="0"/>
              <a:t>enhancing communications and delivering time/budget savings to the institution </a:t>
            </a:r>
            <a:endParaRPr lang="en-US" sz="2400" i="1" dirty="0"/>
          </a:p>
          <a:p>
            <a:pPr marL="0" indent="0">
              <a:buNone/>
            </a:pPr>
            <a:endParaRPr lang="en-US" sz="1200" u="sng" dirty="0"/>
          </a:p>
          <a:p>
            <a:pPr marL="0" indent="0">
              <a:buNone/>
            </a:pPr>
            <a:r>
              <a:rPr lang="en-US" sz="2400" u="sng" dirty="0" smtClean="0"/>
              <a:t>Google SEO </a:t>
            </a:r>
            <a:r>
              <a:rPr lang="en-US" sz="2400" dirty="0" smtClean="0"/>
              <a:t>– </a:t>
            </a:r>
            <a:r>
              <a:rPr lang="en-US" sz="2400" i="1" dirty="0" smtClean="0"/>
              <a:t>ready for significant impact on mobile search results</a:t>
            </a:r>
            <a:endParaRPr lang="en-US" i="1" dirty="0" smtClean="0"/>
          </a:p>
          <a:p>
            <a:pPr marL="0" indent="0">
              <a:buNone/>
            </a:pPr>
            <a:endParaRPr lang="en-US" dirty="0" smtClean="0"/>
          </a:p>
        </p:txBody>
      </p:sp>
      <p:sp>
        <p:nvSpPr>
          <p:cNvPr id="4" name="Subtitle 2"/>
          <p:cNvSpPr txBox="1">
            <a:spLocks/>
          </p:cNvSpPr>
          <p:nvPr/>
        </p:nvSpPr>
        <p:spPr>
          <a:xfrm>
            <a:off x="1946326" y="256928"/>
            <a:ext cx="7197673" cy="112752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2. Mobile for Enterprise applications</a:t>
            </a:r>
            <a:endParaRPr lang="en-US" sz="36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461" y="1028700"/>
            <a:ext cx="2734652" cy="4956462"/>
          </a:xfrm>
          <a:prstGeom prst="rect">
            <a:avLst/>
          </a:prstGeom>
        </p:spPr>
      </p:pic>
      <p:sp>
        <p:nvSpPr>
          <p:cNvPr id="8" name="TextBox 7"/>
          <p:cNvSpPr txBox="1"/>
          <p:nvPr/>
        </p:nvSpPr>
        <p:spPr>
          <a:xfrm>
            <a:off x="1873589" y="1324836"/>
            <a:ext cx="4419071" cy="1200329"/>
          </a:xfrm>
          <a:prstGeom prst="rect">
            <a:avLst/>
          </a:prstGeom>
          <a:solidFill>
            <a:srgbClr val="C00000"/>
          </a:solidFill>
        </p:spPr>
        <p:txBody>
          <a:bodyPr wrap="square" rtlCol="0">
            <a:spAutoFit/>
          </a:bodyPr>
          <a:lstStyle/>
          <a:p>
            <a:r>
              <a:rPr lang="en-US" sz="2400" u="sng" dirty="0">
                <a:solidFill>
                  <a:schemeClr val="bg1"/>
                </a:solidFill>
              </a:rPr>
              <a:t>Course Finder </a:t>
            </a:r>
            <a:r>
              <a:rPr lang="en-US" sz="2400" dirty="0">
                <a:solidFill>
                  <a:schemeClr val="bg1"/>
                </a:solidFill>
              </a:rPr>
              <a:t>– </a:t>
            </a:r>
            <a:r>
              <a:rPr lang="en-US" sz="2400" i="1" dirty="0">
                <a:solidFill>
                  <a:schemeClr val="bg1"/>
                </a:solidFill>
              </a:rPr>
              <a:t>blueprint on how ISU can leverage CS data with mobile &amp; modern User Interface</a:t>
            </a:r>
          </a:p>
        </p:txBody>
      </p:sp>
    </p:spTree>
    <p:extLst>
      <p:ext uri="{BB962C8B-B14F-4D97-AF65-F5344CB8AC3E}">
        <p14:creationId xmlns:p14="http://schemas.microsoft.com/office/powerpoint/2010/main" val="2500878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HCM (</a:t>
            </a:r>
            <a:r>
              <a:rPr lang="en-US" dirty="0" err="1" smtClean="0"/>
              <a:t>iPeople</a:t>
            </a:r>
            <a:r>
              <a:rPr lang="en-US" dirty="0" smtClean="0"/>
              <a:t>) Upgrade</a:t>
            </a:r>
            <a:endParaRPr lang="en-US" dirty="0"/>
          </a:p>
        </p:txBody>
      </p:sp>
      <p:sp>
        <p:nvSpPr>
          <p:cNvPr id="3" name="Content Placeholder 2"/>
          <p:cNvSpPr>
            <a:spLocks noGrp="1"/>
          </p:cNvSpPr>
          <p:nvPr>
            <p:ph idx="1"/>
          </p:nvPr>
        </p:nvSpPr>
        <p:spPr/>
        <p:txBody>
          <a:bodyPr>
            <a:normAutofit/>
          </a:bodyPr>
          <a:lstStyle/>
          <a:p>
            <a:r>
              <a:rPr lang="en-US" dirty="0" smtClean="0"/>
              <a:t>HCM upgraded to 9.2 and integrated with Campus Solutions</a:t>
            </a:r>
          </a:p>
          <a:p>
            <a:r>
              <a:rPr lang="en-US" dirty="0" smtClean="0"/>
              <a:t>Campus </a:t>
            </a:r>
            <a:r>
              <a:rPr lang="en-US" dirty="0"/>
              <a:t>Solutions will be the Source of Record for all People </a:t>
            </a:r>
            <a:r>
              <a:rPr lang="en-US" dirty="0" smtClean="0"/>
              <a:t>information</a:t>
            </a:r>
            <a:endParaRPr lang="en-US" dirty="0"/>
          </a:p>
          <a:p>
            <a:endParaRPr lang="en-US" dirty="0"/>
          </a:p>
        </p:txBody>
      </p:sp>
    </p:spTree>
    <p:extLst>
      <p:ext uri="{BB962C8B-B14F-4D97-AF65-F5344CB8AC3E}">
        <p14:creationId xmlns:p14="http://schemas.microsoft.com/office/powerpoint/2010/main" val="29507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Overview</a:t>
            </a:r>
            <a:endParaRPr lang="en-US" dirty="0"/>
          </a:p>
        </p:txBody>
      </p:sp>
      <p:pic>
        <p:nvPicPr>
          <p:cNvPr id="1728" name="Content Placeholder 1727"/>
          <p:cNvPicPr>
            <a:picLocks noGrp="1" noChangeAspect="1"/>
          </p:cNvPicPr>
          <p:nvPr>
            <p:ph idx="1"/>
          </p:nvPr>
        </p:nvPicPr>
        <p:blipFill>
          <a:blip r:embed="rId2"/>
          <a:stretch>
            <a:fillRect/>
          </a:stretch>
        </p:blipFill>
        <p:spPr>
          <a:xfrm>
            <a:off x="2057400" y="1359328"/>
            <a:ext cx="6629400" cy="4310793"/>
          </a:xfrm>
          <a:prstGeom prst="rect">
            <a:avLst/>
          </a:prstGeom>
        </p:spPr>
      </p:pic>
    </p:spTree>
    <p:extLst>
      <p:ext uri="{BB962C8B-B14F-4D97-AF65-F5344CB8AC3E}">
        <p14:creationId xmlns:p14="http://schemas.microsoft.com/office/powerpoint/2010/main" val="24717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 on ULIDs</a:t>
            </a:r>
            <a:endParaRPr lang="en-US" dirty="0"/>
          </a:p>
        </p:txBody>
      </p:sp>
      <p:sp>
        <p:nvSpPr>
          <p:cNvPr id="3" name="Content Placeholder 2"/>
          <p:cNvSpPr>
            <a:spLocks noGrp="1"/>
          </p:cNvSpPr>
          <p:nvPr>
            <p:ph idx="1"/>
          </p:nvPr>
        </p:nvSpPr>
        <p:spPr/>
        <p:txBody>
          <a:bodyPr>
            <a:normAutofit/>
          </a:bodyPr>
          <a:lstStyle/>
          <a:p>
            <a:r>
              <a:rPr lang="en-US" dirty="0" smtClean="0"/>
              <a:t>Having a ULID doesn’t mean you have access to any service</a:t>
            </a:r>
          </a:p>
          <a:p>
            <a:pPr lvl="1"/>
            <a:r>
              <a:rPr lang="en-US" dirty="0" smtClean="0"/>
              <a:t>Ex. Prospect ULID only gives access to Admissions Application and </a:t>
            </a:r>
            <a:r>
              <a:rPr lang="en-US" dirty="0" err="1" smtClean="0"/>
              <a:t>Go.IllinoisState</a:t>
            </a:r>
            <a:endParaRPr lang="en-US" dirty="0" smtClean="0"/>
          </a:p>
          <a:p>
            <a:r>
              <a:rPr lang="en-US" dirty="0" smtClean="0"/>
              <a:t>No more reuse of ULIDs</a:t>
            </a:r>
          </a:p>
        </p:txBody>
      </p:sp>
    </p:spTree>
    <p:extLst>
      <p:ext uri="{BB962C8B-B14F-4D97-AF65-F5344CB8AC3E}">
        <p14:creationId xmlns:p14="http://schemas.microsoft.com/office/powerpoint/2010/main" val="47868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3578" y="5785658"/>
            <a:ext cx="7910422" cy="598267"/>
          </a:xfrm>
        </p:spPr>
      </p:pic>
      <p:pic>
        <p:nvPicPr>
          <p:cNvPr id="1028" name="Picture 4" descr="Q:\LEAP\Marketing and Communications\Images\Logos\LEAP Logo\A_LEAP_knowledge_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352" y="1597634"/>
            <a:ext cx="6984362" cy="2444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ITSM Implementation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8337432"/>
              </p:ext>
            </p:extLst>
          </p:nvPr>
        </p:nvGraphicFramePr>
        <p:xfrm>
          <a:off x="2057400" y="1529330"/>
          <a:ext cx="6865620" cy="2737869"/>
        </p:xfrm>
        <a:graphic>
          <a:graphicData uri="http://schemas.openxmlformats.org/drawingml/2006/table">
            <a:tbl>
              <a:tblPr firstRow="1" firstCol="1" bandRow="1">
                <a:tableStyleId>{5C22544A-7EE6-4342-B048-85BDC9FD1C3A}</a:tableStyleId>
              </a:tblPr>
              <a:tblGrid>
                <a:gridCol w="1716140"/>
                <a:gridCol w="1716140"/>
                <a:gridCol w="1716670"/>
                <a:gridCol w="1716670"/>
              </a:tblGrid>
              <a:tr h="456309">
                <a:tc>
                  <a:txBody>
                    <a:bodyPr/>
                    <a:lstStyle/>
                    <a:p>
                      <a:pPr marL="0" marR="0">
                        <a:lnSpc>
                          <a:spcPct val="107000"/>
                        </a:lnSpc>
                        <a:spcBef>
                          <a:spcPts val="0"/>
                        </a:spcBef>
                        <a:spcAft>
                          <a:spcPts val="0"/>
                        </a:spcAft>
                      </a:pPr>
                      <a:r>
                        <a:rPr lang="en-US" sz="900" dirty="0">
                          <a:effectLst/>
                        </a:rPr>
                        <a:t>Phase 1 (Go live summer 2015)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dirty="0">
                          <a:effectLst/>
                        </a:rPr>
                        <a:t>Phase 2 (Go live </a:t>
                      </a:r>
                      <a:r>
                        <a:rPr lang="en-US" sz="900" dirty="0" smtClean="0">
                          <a:effectLst/>
                        </a:rPr>
                        <a:t>summer/early fall </a:t>
                      </a:r>
                      <a:r>
                        <a:rPr lang="en-US" sz="900" dirty="0">
                          <a:effectLst/>
                        </a:rPr>
                        <a:t>2015)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Phase 3 (go live November 2015)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Phase 4 (Go live March 2016)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Change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Incident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Service Level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Problem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Knowledge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Request Fulfillment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Release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CMDB – remaining CI types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Service Catalog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Self-Service Portal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SCCM Integration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Reservation Manager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CMDB – Infrastructure CI types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Customer Profile Populated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New Discovery Tool integration*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Lightspeed Replacement**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Basic Authentication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CMDB – Endpoint CI types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Project/Portfolio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Email Integration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Basic Discovery Tool Integration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Customer Profile Setup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Named users established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r h="228156">
                <a:tc>
                  <a:txBody>
                    <a:bodyPr/>
                    <a:lstStyle/>
                    <a:p>
                      <a:pPr marL="0" marR="0">
                        <a:lnSpc>
                          <a:spcPct val="107000"/>
                        </a:lnSpc>
                        <a:spcBef>
                          <a:spcPts val="0"/>
                        </a:spcBef>
                        <a:spcAft>
                          <a:spcPts val="0"/>
                        </a:spcAft>
                      </a:pPr>
                      <a:r>
                        <a:rPr lang="en-US" sz="900">
                          <a:effectLst/>
                        </a:rPr>
                        <a:t>Security Groups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88" marR="55288" marT="0" marB="0"/>
                </a:tc>
              </a:tr>
            </a:tbl>
          </a:graphicData>
        </a:graphic>
      </p:graphicFrame>
      <p:sp>
        <p:nvSpPr>
          <p:cNvPr id="5" name="Rectangle 1"/>
          <p:cNvSpPr>
            <a:spLocks noChangeArrowheads="1"/>
          </p:cNvSpPr>
          <p:nvPr/>
        </p:nvSpPr>
        <p:spPr bwMode="auto">
          <a:xfrm>
            <a:off x="1973252" y="4605560"/>
            <a:ext cx="684308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ITSM Implementation Timeframe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phases have a corresponding development cycle – workshops, requirements, configuration, training, User Acceptance Testing, and Go Live.</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Dependent upon release of new discovery tool by Cherwell</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Optional implementations, decisions pending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939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320" y="1063749"/>
            <a:ext cx="6208789" cy="969266"/>
          </a:xfrm>
          <a:prstGeom prst="rect">
            <a:avLst/>
          </a:prstGeom>
        </p:spPr>
      </p:pic>
      <p:sp>
        <p:nvSpPr>
          <p:cNvPr id="5" name="TextBox 4"/>
          <p:cNvSpPr txBox="1"/>
          <p:nvPr/>
        </p:nvSpPr>
        <p:spPr>
          <a:xfrm>
            <a:off x="2834639" y="2795452"/>
            <a:ext cx="5434149" cy="923330"/>
          </a:xfrm>
          <a:prstGeom prst="rect">
            <a:avLst/>
          </a:prstGeom>
          <a:noFill/>
        </p:spPr>
        <p:txBody>
          <a:bodyPr wrap="square" rtlCol="0">
            <a:spAutoFit/>
          </a:bodyPr>
          <a:lstStyle/>
          <a:p>
            <a:pPr algn="ctr"/>
            <a:r>
              <a:rPr lang="en-US" sz="5400" dirty="0" smtClean="0"/>
              <a:t>News and Notes</a:t>
            </a:r>
            <a:endParaRPr lang="en-US" sz="5400" dirty="0"/>
          </a:p>
        </p:txBody>
      </p:sp>
    </p:spTree>
    <p:extLst>
      <p:ext uri="{BB962C8B-B14F-4D97-AF65-F5344CB8AC3E}">
        <p14:creationId xmlns:p14="http://schemas.microsoft.com/office/powerpoint/2010/main" val="2375832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057072" y="407324"/>
            <a:ext cx="6629728" cy="5120640"/>
          </a:xfrm>
        </p:spPr>
        <p:txBody>
          <a:bodyPr/>
          <a:lstStyle/>
          <a:p>
            <a:pPr algn="ctr"/>
            <a:endParaRPr lang="en-US" dirty="0" smtClean="0"/>
          </a:p>
          <a:p>
            <a:pPr algn="ctr"/>
            <a:endParaRPr lang="en-US" dirty="0"/>
          </a:p>
          <a:p>
            <a:pPr algn="ctr"/>
            <a:endParaRPr lang="en-US" dirty="0" smtClean="0"/>
          </a:p>
          <a:p>
            <a:pPr marL="0" indent="0" algn="ctr">
              <a:buNone/>
            </a:pPr>
            <a:r>
              <a:rPr lang="en-US" sz="3600" dirty="0" smtClean="0"/>
              <a:t>Infrastructure Operations and Networking (ION) updates</a:t>
            </a:r>
            <a:endParaRPr lang="en-US" sz="3600" dirty="0"/>
          </a:p>
        </p:txBody>
      </p:sp>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78" y="5785658"/>
            <a:ext cx="7910422" cy="598267"/>
          </a:xfrm>
          <a:prstGeom prst="rect">
            <a:avLst/>
          </a:prstGeom>
        </p:spPr>
      </p:pic>
    </p:spTree>
    <p:extLst>
      <p:ext uri="{BB962C8B-B14F-4D97-AF65-F5344CB8AC3E}">
        <p14:creationId xmlns:p14="http://schemas.microsoft.com/office/powerpoint/2010/main" val="876380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Project update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Phase I complete!</a:t>
            </a:r>
          </a:p>
          <a:p>
            <a:pPr lvl="1"/>
            <a:r>
              <a:rPr lang="en-US" dirty="0" smtClean="0"/>
              <a:t>Updated designs and equipment</a:t>
            </a:r>
          </a:p>
          <a:p>
            <a:pPr lvl="2"/>
            <a:r>
              <a:rPr lang="en-US" dirty="0" smtClean="0"/>
              <a:t>Bone Student Center, Milner, Schroeder Hall, Moulton Hall, Williams Hall, Julian Hall, Science Lab Building, Ewing manor, Student Accounts Building, MLAB, NSB, Office of Residential Life, University Galleries in Uptown Station</a:t>
            </a:r>
          </a:p>
          <a:p>
            <a:pPr lvl="1"/>
            <a:r>
              <a:rPr lang="en-US" dirty="0" smtClean="0"/>
              <a:t>Swap-outs completed</a:t>
            </a:r>
          </a:p>
          <a:p>
            <a:pPr lvl="2"/>
            <a:r>
              <a:rPr lang="en-US" dirty="0" smtClean="0"/>
              <a:t>Turner Hall, Alumni Center, College of Fine Arts buildings, Hudelson, ITDC, President’s Residence, Uptown Crossing, Energy House, Educational Administration Building</a:t>
            </a:r>
          </a:p>
          <a:p>
            <a:r>
              <a:rPr lang="en-US" dirty="0" smtClean="0"/>
              <a:t>Phase II beginning later this summer!</a:t>
            </a:r>
          </a:p>
          <a:p>
            <a:pPr lvl="1"/>
            <a:r>
              <a:rPr lang="en-US" dirty="0" smtClean="0"/>
              <a:t>Includes: </a:t>
            </a:r>
          </a:p>
          <a:p>
            <a:pPr lvl="2"/>
            <a:r>
              <a:rPr lang="en-US" dirty="0" smtClean="0"/>
              <a:t>Edwards Hall, Hovey Hall, Stevenson Hall, Degarmo Hall, Student Services Building, State Farm Hall of Business, CPA, Office of Energy Management, Vidette Building, Nelson Smith Building, Old Union, Turner Hall, Warehouse I &amp;II, Fitness Center and more.</a:t>
            </a:r>
          </a:p>
          <a:p>
            <a:pPr lvl="1"/>
            <a:r>
              <a:rPr lang="en-US" dirty="0" smtClean="0"/>
              <a:t>Additional swap-outs to further buildings on campus</a:t>
            </a:r>
          </a:p>
          <a:p>
            <a:r>
              <a:rPr lang="en-US" dirty="0" smtClean="0"/>
              <a:t>GuestNet changes</a:t>
            </a:r>
          </a:p>
          <a:p>
            <a:r>
              <a:rPr lang="en-US" dirty="0" smtClean="0"/>
              <a:t>Updating coverage on the Quad</a:t>
            </a:r>
          </a:p>
          <a:p>
            <a:pPr lvl="2"/>
            <a:endParaRPr lang="en-US" dirty="0"/>
          </a:p>
        </p:txBody>
      </p:sp>
    </p:spTree>
    <p:extLst>
      <p:ext uri="{BB962C8B-B14F-4D97-AF65-F5344CB8AC3E}">
        <p14:creationId xmlns:p14="http://schemas.microsoft.com/office/powerpoint/2010/main" val="1271264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update</a:t>
            </a:r>
            <a:endParaRPr lang="en-US" dirty="0"/>
          </a:p>
        </p:txBody>
      </p:sp>
      <p:sp>
        <p:nvSpPr>
          <p:cNvPr id="3" name="Content Placeholder 2"/>
          <p:cNvSpPr>
            <a:spLocks noGrp="1"/>
          </p:cNvSpPr>
          <p:nvPr>
            <p:ph idx="1"/>
          </p:nvPr>
        </p:nvSpPr>
        <p:spPr/>
        <p:txBody>
          <a:bodyPr>
            <a:normAutofit fontScale="92500"/>
          </a:bodyPr>
          <a:lstStyle/>
          <a:p>
            <a:r>
              <a:rPr lang="en-US" dirty="0" smtClean="0"/>
              <a:t>Prepping to build production Office 365 hybrid email environment</a:t>
            </a:r>
          </a:p>
          <a:p>
            <a:r>
              <a:rPr lang="en-US" dirty="0" smtClean="0"/>
              <a:t>Targeting early Fall ‘15 for Student email cutover</a:t>
            </a:r>
          </a:p>
          <a:p>
            <a:r>
              <a:rPr lang="en-US" dirty="0" smtClean="0"/>
              <a:t>Looking for early adopter units</a:t>
            </a:r>
          </a:p>
          <a:p>
            <a:r>
              <a:rPr lang="en-US" dirty="0" smtClean="0"/>
              <a:t>Plan to migrate remaining mailboxes on campus to Office 365 over fall semester/winter break</a:t>
            </a:r>
          </a:p>
          <a:p>
            <a:endParaRPr lang="en-US" dirty="0" smtClean="0"/>
          </a:p>
          <a:p>
            <a:endParaRPr lang="en-US" dirty="0"/>
          </a:p>
        </p:txBody>
      </p:sp>
    </p:spTree>
    <p:extLst>
      <p:ext uri="{BB962C8B-B14F-4D97-AF65-F5344CB8AC3E}">
        <p14:creationId xmlns:p14="http://schemas.microsoft.com/office/powerpoint/2010/main" val="185426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VoIP/UC update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All campus buildings converted to VoIP phones.</a:t>
            </a:r>
          </a:p>
          <a:p>
            <a:pPr lvl="1"/>
            <a:r>
              <a:rPr lang="en-US" dirty="0" smtClean="0"/>
              <a:t>Recent upgrade in December of ‘14 brought campus to latest version.</a:t>
            </a:r>
          </a:p>
          <a:p>
            <a:r>
              <a:rPr lang="en-US" dirty="0" smtClean="0"/>
              <a:t>Remaining work in U-high underway to be completed before Fall ‘15.  In discussions about Metcalf.</a:t>
            </a:r>
          </a:p>
          <a:p>
            <a:r>
              <a:rPr lang="en-US" dirty="0" smtClean="0"/>
              <a:t>UC (Jabber) available to all faculty and/or staff.</a:t>
            </a:r>
          </a:p>
          <a:p>
            <a:pPr lvl="1"/>
            <a:r>
              <a:rPr lang="en-US" dirty="0" smtClean="0"/>
              <a:t>Instant messaging client</a:t>
            </a:r>
          </a:p>
          <a:p>
            <a:pPr lvl="1"/>
            <a:r>
              <a:rPr lang="en-US" dirty="0"/>
              <a:t>S</a:t>
            </a:r>
            <a:r>
              <a:rPr lang="en-US" dirty="0" smtClean="0"/>
              <a:t>oft phone capability</a:t>
            </a:r>
          </a:p>
          <a:p>
            <a:pPr lvl="1"/>
            <a:r>
              <a:rPr lang="en-US" dirty="0"/>
              <a:t>C</a:t>
            </a:r>
            <a:r>
              <a:rPr lang="en-US" dirty="0" smtClean="0"/>
              <a:t>ontrol your desk phone</a:t>
            </a:r>
          </a:p>
          <a:p>
            <a:pPr lvl="1"/>
            <a:r>
              <a:rPr lang="en-US" dirty="0" smtClean="0"/>
              <a:t>Interact with your voicemail</a:t>
            </a:r>
          </a:p>
          <a:p>
            <a:pPr lvl="1"/>
            <a:r>
              <a:rPr lang="en-US" dirty="0" smtClean="0"/>
              <a:t>Persistent chatrooms</a:t>
            </a:r>
          </a:p>
          <a:p>
            <a:r>
              <a:rPr lang="en-US" dirty="0" smtClean="0"/>
              <a:t>WebEx news</a:t>
            </a:r>
            <a:endParaRPr lang="en-US" dirty="0"/>
          </a:p>
        </p:txBody>
      </p:sp>
    </p:spTree>
    <p:extLst>
      <p:ext uri="{BB962C8B-B14F-4D97-AF65-F5344CB8AC3E}">
        <p14:creationId xmlns:p14="http://schemas.microsoft.com/office/powerpoint/2010/main" val="2318339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a:t>
            </a:r>
            <a:endParaRPr lang="en-US" dirty="0"/>
          </a:p>
        </p:txBody>
      </p:sp>
      <p:sp>
        <p:nvSpPr>
          <p:cNvPr id="5" name="Content Placeholder 4"/>
          <p:cNvSpPr>
            <a:spLocks noGrp="1"/>
          </p:cNvSpPr>
          <p:nvPr>
            <p:ph idx="1"/>
          </p:nvPr>
        </p:nvSpPr>
        <p:spPr/>
        <p:txBody>
          <a:bodyPr/>
          <a:lstStyle/>
          <a:p>
            <a:r>
              <a:rPr lang="en-US" dirty="0" smtClean="0"/>
              <a:t>Campus Solutions</a:t>
            </a:r>
          </a:p>
          <a:p>
            <a:r>
              <a:rPr lang="en-US" dirty="0" smtClean="0"/>
              <a:t>Interaction Hub (Portal)</a:t>
            </a:r>
          </a:p>
          <a:p>
            <a:r>
              <a:rPr lang="en-US" dirty="0" smtClean="0"/>
              <a:t>Room Scheduling (Series 25)</a:t>
            </a:r>
          </a:p>
          <a:p>
            <a:r>
              <a:rPr lang="en-US" dirty="0" smtClean="0"/>
              <a:t>Housing and Dining (</a:t>
            </a:r>
            <a:r>
              <a:rPr lang="en-US" dirty="0" err="1" smtClean="0"/>
              <a:t>StarRez</a:t>
            </a:r>
            <a:r>
              <a:rPr lang="en-US" dirty="0" smtClean="0"/>
              <a:t>)</a:t>
            </a:r>
          </a:p>
          <a:p>
            <a:r>
              <a:rPr lang="en-US" dirty="0" smtClean="0"/>
              <a:t>Identity Management (OIM)</a:t>
            </a:r>
          </a:p>
          <a:p>
            <a:endParaRPr lang="en-US" dirty="0" smtClean="0"/>
          </a:p>
          <a:p>
            <a:pPr lvl="1"/>
            <a:endParaRPr lang="en-US" dirty="0"/>
          </a:p>
        </p:txBody>
      </p:sp>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78" y="5785658"/>
            <a:ext cx="7910422" cy="5982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Implementation Approach</a:t>
            </a:r>
            <a:endParaRPr lang="en-US" sz="4000" dirty="0"/>
          </a:p>
        </p:txBody>
      </p:sp>
      <p:sp>
        <p:nvSpPr>
          <p:cNvPr id="3" name="Content Placeholder 2"/>
          <p:cNvSpPr>
            <a:spLocks noGrp="1"/>
          </p:cNvSpPr>
          <p:nvPr>
            <p:ph idx="1"/>
          </p:nvPr>
        </p:nvSpPr>
        <p:spPr/>
        <p:txBody>
          <a:bodyPr>
            <a:normAutofit lnSpcReduction="10000"/>
          </a:bodyPr>
          <a:lstStyle/>
          <a:p>
            <a:r>
              <a:rPr lang="en-US" dirty="0"/>
              <a:t>Critical Success </a:t>
            </a:r>
            <a:r>
              <a:rPr lang="en-US" dirty="0" smtClean="0"/>
              <a:t>Factors</a:t>
            </a:r>
          </a:p>
          <a:p>
            <a:r>
              <a:rPr lang="en-US" dirty="0" smtClean="0"/>
              <a:t>Milestones</a:t>
            </a:r>
            <a:endParaRPr lang="en-US" dirty="0"/>
          </a:p>
          <a:p>
            <a:r>
              <a:rPr lang="en-US" dirty="0"/>
              <a:t>Spotlights</a:t>
            </a:r>
          </a:p>
          <a:p>
            <a:r>
              <a:rPr lang="en-US" dirty="0" smtClean="0"/>
              <a:t>Collaborative workspace (big room)</a:t>
            </a:r>
          </a:p>
          <a:p>
            <a:r>
              <a:rPr lang="en-US" dirty="0" smtClean="0"/>
              <a:t>Daily stand-up meetings</a:t>
            </a:r>
          </a:p>
          <a:p>
            <a:r>
              <a:rPr lang="en-US" dirty="0"/>
              <a:t>Effective change management</a:t>
            </a:r>
          </a:p>
          <a:p>
            <a:r>
              <a:rPr lang="en-US" dirty="0" smtClean="0"/>
              <a:t>Regular production releases</a:t>
            </a:r>
          </a:p>
          <a:p>
            <a:endParaRPr lang="en-US" dirty="0"/>
          </a:p>
        </p:txBody>
      </p:sp>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78" y="5785658"/>
            <a:ext cx="7910422" cy="598267"/>
          </a:xfrm>
          <a:prstGeom prst="rect">
            <a:avLst/>
          </a:prstGeom>
        </p:spPr>
      </p:pic>
    </p:spTree>
    <p:extLst>
      <p:ext uri="{BB962C8B-B14F-4D97-AF65-F5344CB8AC3E}">
        <p14:creationId xmlns:p14="http://schemas.microsoft.com/office/powerpoint/2010/main" val="288094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Remaining</a:t>
            </a:r>
            <a:endParaRPr lang="en-US" dirty="0"/>
          </a:p>
        </p:txBody>
      </p:sp>
      <p:sp>
        <p:nvSpPr>
          <p:cNvPr id="3" name="Content Placeholder 2"/>
          <p:cNvSpPr>
            <a:spLocks noGrp="1"/>
          </p:cNvSpPr>
          <p:nvPr>
            <p:ph idx="1"/>
          </p:nvPr>
        </p:nvSpPr>
        <p:spPr/>
        <p:txBody>
          <a:bodyPr/>
          <a:lstStyle/>
          <a:p>
            <a:r>
              <a:rPr lang="en-US" dirty="0" err="1" smtClean="0"/>
              <a:t>TouchNet</a:t>
            </a:r>
            <a:endParaRPr lang="en-US" dirty="0" smtClean="0"/>
          </a:p>
          <a:p>
            <a:r>
              <a:rPr lang="en-US" dirty="0"/>
              <a:t>Computer-Aided Facility Management (CAFM)</a:t>
            </a:r>
          </a:p>
          <a:p>
            <a:r>
              <a:rPr lang="en-US" dirty="0"/>
              <a:t>Information Technology Service Management (ITSM)</a:t>
            </a:r>
          </a:p>
          <a:p>
            <a:r>
              <a:rPr lang="en-US" dirty="0" smtClean="0"/>
              <a:t>Mainframe Data Transition</a:t>
            </a:r>
          </a:p>
          <a:p>
            <a:r>
              <a:rPr lang="en-US" dirty="0" smtClean="0"/>
              <a:t>Business </a:t>
            </a:r>
            <a:r>
              <a:rPr lang="en-US" dirty="0"/>
              <a:t>Intelligence</a:t>
            </a:r>
          </a:p>
          <a:p>
            <a:endParaRPr lang="en-US" dirty="0" smtClean="0"/>
          </a:p>
        </p:txBody>
      </p:sp>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78" y="5785658"/>
            <a:ext cx="7910422" cy="598267"/>
          </a:xfrm>
          <a:prstGeom prst="rect">
            <a:avLst/>
          </a:prstGeom>
        </p:spPr>
      </p:pic>
    </p:spTree>
    <p:extLst>
      <p:ext uri="{BB962C8B-B14F-4D97-AF65-F5344CB8AC3E}">
        <p14:creationId xmlns:p14="http://schemas.microsoft.com/office/powerpoint/2010/main" val="884075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Mainframe Data Transition</a:t>
            </a:r>
            <a:endParaRPr lang="en-US" sz="3600" dirty="0"/>
          </a:p>
        </p:txBody>
      </p:sp>
      <p:sp>
        <p:nvSpPr>
          <p:cNvPr id="3" name="Content Placeholder 2"/>
          <p:cNvSpPr>
            <a:spLocks noGrp="1"/>
          </p:cNvSpPr>
          <p:nvPr>
            <p:ph idx="1"/>
          </p:nvPr>
        </p:nvSpPr>
        <p:spPr/>
        <p:txBody>
          <a:bodyPr/>
          <a:lstStyle/>
          <a:p>
            <a:r>
              <a:rPr lang="en-US" dirty="0" smtClean="0"/>
              <a:t>Identification of data</a:t>
            </a:r>
          </a:p>
          <a:p>
            <a:r>
              <a:rPr lang="en-US" dirty="0" smtClean="0"/>
              <a:t>Work with business partners/data owners</a:t>
            </a:r>
          </a:p>
          <a:p>
            <a:r>
              <a:rPr lang="en-US" dirty="0" smtClean="0"/>
              <a:t>Storage based on requirements</a:t>
            </a:r>
          </a:p>
          <a:p>
            <a:r>
              <a:rPr lang="en-US" dirty="0" smtClean="0"/>
              <a:t>Migration of data</a:t>
            </a:r>
            <a:endParaRPr lang="en-US" dirty="0"/>
          </a:p>
        </p:txBody>
      </p:sp>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78" y="5785658"/>
            <a:ext cx="7910422" cy="598267"/>
          </a:xfrm>
          <a:prstGeom prst="rect">
            <a:avLst/>
          </a:prstGeom>
        </p:spPr>
      </p:pic>
    </p:spTree>
    <p:extLst>
      <p:ext uri="{BB962C8B-B14F-4D97-AF65-F5344CB8AC3E}">
        <p14:creationId xmlns:p14="http://schemas.microsoft.com/office/powerpoint/2010/main" val="4191185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b="1" i="1" dirty="0"/>
              <a:t>Business </a:t>
            </a:r>
            <a:r>
              <a:rPr lang="en-US" sz="4000" b="1" i="1" dirty="0" smtClean="0"/>
              <a:t>Intelligence</a:t>
            </a:r>
            <a:r>
              <a:rPr lang="en-US" sz="4000" i="1" dirty="0"/>
              <a:t> (BI) unites data, technology, analytics, and human knowledge to optimize business decisions and ultimately drive an enterprise’s success. BI programs usually combine an enterprise data warehouse and a BI platform or tool set to transform data into usable, actionable business information</a:t>
            </a:r>
            <a:r>
              <a:rPr lang="en-US" sz="4000" i="1" dirty="0" smtClean="0"/>
              <a:t>.</a:t>
            </a:r>
          </a:p>
          <a:p>
            <a:pPr marL="0" indent="0">
              <a:buNone/>
            </a:pPr>
            <a:endParaRPr lang="en-US" i="1" dirty="0" smtClean="0"/>
          </a:p>
          <a:p>
            <a:pPr marL="0" indent="0">
              <a:buNone/>
            </a:pPr>
            <a:r>
              <a:rPr lang="en-US" sz="2600" i="1" dirty="0" smtClean="0"/>
              <a:t>Source:  TDWI (The Data Warehouse Institute)</a:t>
            </a:r>
          </a:p>
          <a:p>
            <a:pPr marL="0" indent="0">
              <a:buNone/>
            </a:pPr>
            <a:endParaRPr lang="en-US" sz="2600" i="1" dirty="0" smtClean="0">
              <a:hlinkClick r:id="rId3"/>
            </a:endParaRPr>
          </a:p>
          <a:p>
            <a:pPr marL="0" indent="0">
              <a:buNone/>
            </a:pPr>
            <a:r>
              <a:rPr lang="en-US" sz="2600" i="1" dirty="0" smtClean="0">
                <a:hlinkClick r:id="rId3"/>
              </a:rPr>
              <a:t>http</a:t>
            </a:r>
            <a:r>
              <a:rPr lang="en-US" sz="2600" i="1" dirty="0">
                <a:hlinkClick r:id="rId3"/>
              </a:rPr>
              <a:t>://</a:t>
            </a:r>
            <a:r>
              <a:rPr lang="en-US" sz="2600" i="1" dirty="0" smtClean="0">
                <a:hlinkClick r:id="rId3"/>
              </a:rPr>
              <a:t>tdwi.org/portals/business-intelligence.aspx</a:t>
            </a:r>
            <a:endParaRPr lang="en-US" sz="2600" i="1" dirty="0" smtClean="0"/>
          </a:p>
          <a:p>
            <a:endParaRPr lang="en-US" dirty="0"/>
          </a:p>
        </p:txBody>
      </p:sp>
      <p:pic>
        <p:nvPicPr>
          <p:cNvPr id="6" name="Content Placeholder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578" y="5785658"/>
            <a:ext cx="7910422" cy="598267"/>
          </a:xfrm>
          <a:prstGeom prst="rect">
            <a:avLst/>
          </a:prstGeom>
        </p:spPr>
      </p:pic>
    </p:spTree>
    <p:extLst>
      <p:ext uri="{BB962C8B-B14F-4D97-AF65-F5344CB8AC3E}">
        <p14:creationId xmlns:p14="http://schemas.microsoft.com/office/powerpoint/2010/main" val="3134856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a:t>
            </a:r>
            <a:endParaRPr lang="en-US" dirty="0"/>
          </a:p>
        </p:txBody>
      </p:sp>
      <p:sp>
        <p:nvSpPr>
          <p:cNvPr id="3" name="Content Placeholder 2"/>
          <p:cNvSpPr>
            <a:spLocks noGrp="1"/>
          </p:cNvSpPr>
          <p:nvPr>
            <p:ph idx="1"/>
          </p:nvPr>
        </p:nvSpPr>
        <p:spPr/>
        <p:txBody>
          <a:bodyPr>
            <a:normAutofit lnSpcReduction="10000"/>
          </a:bodyPr>
          <a:lstStyle/>
          <a:p>
            <a:r>
              <a:rPr lang="en-US" dirty="0" smtClean="0"/>
              <a:t>Initial Focus – Operational </a:t>
            </a:r>
            <a:r>
              <a:rPr lang="en-US" dirty="0"/>
              <a:t>R</a:t>
            </a:r>
            <a:r>
              <a:rPr lang="en-US" dirty="0" smtClean="0"/>
              <a:t>eporting</a:t>
            </a:r>
          </a:p>
          <a:p>
            <a:pPr lvl="1"/>
            <a:r>
              <a:rPr lang="en-US" dirty="0" smtClean="0"/>
              <a:t>Identify data needs</a:t>
            </a:r>
          </a:p>
          <a:p>
            <a:pPr lvl="1"/>
            <a:r>
              <a:rPr lang="en-US" dirty="0" smtClean="0"/>
              <a:t>Determine structure of data</a:t>
            </a:r>
          </a:p>
          <a:p>
            <a:pPr lvl="1"/>
            <a:r>
              <a:rPr lang="en-US" dirty="0" smtClean="0"/>
              <a:t>Migrate data to warehouse</a:t>
            </a:r>
          </a:p>
          <a:p>
            <a:pPr lvl="1"/>
            <a:r>
              <a:rPr lang="en-US" dirty="0" smtClean="0"/>
              <a:t>Data available in </a:t>
            </a:r>
            <a:r>
              <a:rPr lang="en-US" dirty="0" err="1" smtClean="0"/>
              <a:t>Cognos</a:t>
            </a:r>
            <a:endParaRPr lang="en-US" dirty="0"/>
          </a:p>
          <a:p>
            <a:pPr lvl="1"/>
            <a:r>
              <a:rPr lang="en-US" dirty="0" smtClean="0"/>
              <a:t>Standard reports created as needed</a:t>
            </a:r>
          </a:p>
          <a:p>
            <a:pPr lvl="1"/>
            <a:r>
              <a:rPr lang="en-US" dirty="0" smtClean="0"/>
              <a:t>Training for users</a:t>
            </a:r>
          </a:p>
          <a:p>
            <a:pPr lvl="1"/>
            <a:endParaRPr lang="en-US" dirty="0" smtClean="0"/>
          </a:p>
          <a:p>
            <a:endParaRPr lang="en-US" dirty="0"/>
          </a:p>
        </p:txBody>
      </p:sp>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78" y="5785658"/>
            <a:ext cx="7910422" cy="598267"/>
          </a:xfrm>
          <a:prstGeom prst="rect">
            <a:avLst/>
          </a:prstGeom>
        </p:spPr>
      </p:pic>
    </p:spTree>
    <p:extLst>
      <p:ext uri="{BB962C8B-B14F-4D97-AF65-F5344CB8AC3E}">
        <p14:creationId xmlns:p14="http://schemas.microsoft.com/office/powerpoint/2010/main" val="159002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a:t>
            </a:r>
            <a:endParaRPr lang="en-US" dirty="0"/>
          </a:p>
        </p:txBody>
      </p:sp>
      <p:sp>
        <p:nvSpPr>
          <p:cNvPr id="3" name="Content Placeholder 2"/>
          <p:cNvSpPr>
            <a:spLocks noGrp="1"/>
          </p:cNvSpPr>
          <p:nvPr>
            <p:ph idx="1"/>
          </p:nvPr>
        </p:nvSpPr>
        <p:spPr/>
        <p:txBody>
          <a:bodyPr>
            <a:normAutofit/>
          </a:bodyPr>
          <a:lstStyle/>
          <a:p>
            <a:r>
              <a:rPr lang="en-US" dirty="0" smtClean="0"/>
              <a:t>Current Status</a:t>
            </a:r>
          </a:p>
          <a:p>
            <a:pPr lvl="1"/>
            <a:r>
              <a:rPr lang="en-US" dirty="0" smtClean="0"/>
              <a:t>Admissions data/reports available</a:t>
            </a:r>
          </a:p>
          <a:p>
            <a:pPr lvl="1"/>
            <a:r>
              <a:rPr lang="en-US" dirty="0" smtClean="0"/>
              <a:t>Initial Financial Aid reports available</a:t>
            </a:r>
          </a:p>
          <a:p>
            <a:pPr lvl="1"/>
            <a:r>
              <a:rPr lang="en-US" dirty="0" smtClean="0"/>
              <a:t>Enrollment data in progress</a:t>
            </a:r>
          </a:p>
          <a:p>
            <a:pPr lvl="1"/>
            <a:r>
              <a:rPr lang="en-US" dirty="0" smtClean="0"/>
              <a:t>Census data in progress</a:t>
            </a:r>
          </a:p>
          <a:p>
            <a:pPr lvl="1"/>
            <a:r>
              <a:rPr lang="en-US" dirty="0" err="1" smtClean="0"/>
              <a:t>Cognos</a:t>
            </a:r>
            <a:r>
              <a:rPr lang="en-US" dirty="0" smtClean="0"/>
              <a:t> training available end of June</a:t>
            </a:r>
          </a:p>
          <a:p>
            <a:pPr lvl="1"/>
            <a:endParaRPr lang="en-US" dirty="0" smtClean="0"/>
          </a:p>
          <a:p>
            <a:endParaRPr lang="en-US" dirty="0"/>
          </a:p>
        </p:txBody>
      </p:sp>
      <p:pic>
        <p:nvPicPr>
          <p:cNvPr id="6"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78" y="5785658"/>
            <a:ext cx="7910422" cy="598267"/>
          </a:xfrm>
          <a:prstGeom prst="rect">
            <a:avLst/>
          </a:prstGeom>
        </p:spPr>
      </p:pic>
    </p:spTree>
    <p:extLst>
      <p:ext uri="{BB962C8B-B14F-4D97-AF65-F5344CB8AC3E}">
        <p14:creationId xmlns:p14="http://schemas.microsoft.com/office/powerpoint/2010/main" val="68358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ISU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PersistId xmlns="55478b95-3cbb-4f20-874a-e24bfdb6d4e8">false</_dlc_DocIdPersistId>
    <_dlc_DocId xmlns="55478b95-3cbb-4f20-874a-e24bfdb6d4e8">JFS46ZVXNA3J-367-430</_dlc_DocId>
    <_dlc_DocIdUrl xmlns="55478b95-3cbb-4f20-874a-e24bfdb6d4e8">
      <Url>https://at.sharepoint.illinoisstate.edu/InternalCommittees/LT/_layouts/DocIdRedir.aspx?ID=JFS46ZVXNA3J-367-430</Url>
      <Description>JFS46ZVXNA3J-367-430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C80C7AF8A8B6F4A946587D2652EA6BF" ma:contentTypeVersion="0" ma:contentTypeDescription="Create a new document." ma:contentTypeScope="" ma:versionID="a5f29d43a49c10a34cff791397aaf4f8">
  <xsd:schema xmlns:xsd="http://www.w3.org/2001/XMLSchema" xmlns:xs="http://www.w3.org/2001/XMLSchema" xmlns:p="http://schemas.microsoft.com/office/2006/metadata/properties" xmlns:ns2="55478b95-3cbb-4f20-874a-e24bfdb6d4e8" targetNamespace="http://schemas.microsoft.com/office/2006/metadata/properties" ma:root="true" ma:fieldsID="c806f070a9ea6f9a9a2522170f959518" ns2:_="">
    <xsd:import namespace="55478b95-3cbb-4f20-874a-e24bfdb6d4e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78b95-3cbb-4f20-874a-e24bfdb6d4e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3ABBBD-D3CD-4043-9CAC-B694AA4CA7A6}">
  <ds:schemaRefs>
    <ds:schemaRef ds:uri="http://www.w3.org/XML/1998/namespace"/>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55478b95-3cbb-4f20-874a-e24bfdb6d4e8"/>
    <ds:schemaRef ds:uri="http://schemas.microsoft.com/office/2006/metadata/properties"/>
  </ds:schemaRefs>
</ds:datastoreItem>
</file>

<file path=customXml/itemProps2.xml><?xml version="1.0" encoding="utf-8"?>
<ds:datastoreItem xmlns:ds="http://schemas.openxmlformats.org/officeDocument/2006/customXml" ds:itemID="{39C0212D-4D48-4583-9919-8A3862EB7E35}">
  <ds:schemaRefs>
    <ds:schemaRef ds:uri="http://schemas.microsoft.com/sharepoint/v3/contenttype/forms"/>
  </ds:schemaRefs>
</ds:datastoreItem>
</file>

<file path=customXml/itemProps3.xml><?xml version="1.0" encoding="utf-8"?>
<ds:datastoreItem xmlns:ds="http://schemas.openxmlformats.org/officeDocument/2006/customXml" ds:itemID="{4E372497-4043-4FC2-B5A5-D8AAECEAB520}">
  <ds:schemaRefs>
    <ds:schemaRef ds:uri="http://schemas.microsoft.com/sharepoint/events"/>
  </ds:schemaRefs>
</ds:datastoreItem>
</file>

<file path=customXml/itemProps4.xml><?xml version="1.0" encoding="utf-8"?>
<ds:datastoreItem xmlns:ds="http://schemas.openxmlformats.org/officeDocument/2006/customXml" ds:itemID="{B3166630-4C07-41E1-842D-74BBA9987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78b95-3cbb-4f20-874a-e24bfdb6d4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1732</TotalTime>
  <Words>899</Words>
  <Application>Microsoft Office PowerPoint</Application>
  <PresentationFormat>On-screen Show (4:3)</PresentationFormat>
  <Paragraphs>185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ISUGray</vt:lpstr>
      <vt:lpstr>PowerPoint Presentation</vt:lpstr>
      <vt:lpstr>PowerPoint Presentation</vt:lpstr>
      <vt:lpstr>Accomplishments</vt:lpstr>
      <vt:lpstr>Implementation Approach</vt:lpstr>
      <vt:lpstr>Items Remaining</vt:lpstr>
      <vt:lpstr>Mainframe Data Transition</vt:lpstr>
      <vt:lpstr>Business Intelligence</vt:lpstr>
      <vt:lpstr>Business Intelligence</vt:lpstr>
      <vt:lpstr>Business Intelligence</vt:lpstr>
      <vt:lpstr>Formstack/Web Survey</vt:lpstr>
      <vt:lpstr>State of the WEB</vt:lpstr>
      <vt:lpstr>PowerPoint Presentation</vt:lpstr>
      <vt:lpstr>PowerPoint Presentation</vt:lpstr>
      <vt:lpstr>PowerPoint Presentation</vt:lpstr>
      <vt:lpstr>PowerPoint Presentation</vt:lpstr>
      <vt:lpstr>PowerPoint Presentation</vt:lpstr>
      <vt:lpstr>HCM (iPeople) Upgrade</vt:lpstr>
      <vt:lpstr>Identity Overview</vt:lpstr>
      <vt:lpstr>Info on ULIDs</vt:lpstr>
      <vt:lpstr>ITSM Implementation</vt:lpstr>
      <vt:lpstr>PowerPoint Presentation</vt:lpstr>
      <vt:lpstr>PowerPoint Presentation</vt:lpstr>
      <vt:lpstr>Wireless Project update</vt:lpstr>
      <vt:lpstr>Office 365 update</vt:lpstr>
      <vt:lpstr>VoIP/UC update</vt:lpstr>
    </vt:vector>
  </TitlesOfParts>
  <Company>Illinois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 2015 Presentation</dc:title>
  <dc:creator>Andrea Ballinger,</dc:creator>
  <cp:lastModifiedBy>Birckelbaw, Carla</cp:lastModifiedBy>
  <cp:revision>187</cp:revision>
  <dcterms:created xsi:type="dcterms:W3CDTF">2010-11-02T00:34:24Z</dcterms:created>
  <dcterms:modified xsi:type="dcterms:W3CDTF">2015-05-20T14:53:10Z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0x0101007C80C7AF8A8B6F4A946587D2652EA6BF</vt:lpwstr>
  </property>
  <property fmtid="{D5CDD505-2E9C-101B-9397-08002B2CF9AE}" pid="3" name="TemplateUrl">
    <vt:lpwstr/>
  </property>
  <property fmtid="{D5CDD505-2E9C-101B-9397-08002B2CF9AE}" pid="4" name="Order">
    <vt:r8>24700</vt:r8>
  </property>
  <property fmtid="{D5CDD505-2E9C-101B-9397-08002B2CF9AE}" pid="5" name="xd_Signature">
    <vt:bool>false</vt:bool>
  </property>
  <property fmtid="{D5CDD505-2E9C-101B-9397-08002B2CF9AE}" pid="6" name="xd_ProgID">
    <vt:lpwstr/>
  </property>
  <property fmtid="{D5CDD505-2E9C-101B-9397-08002B2CF9AE}" pid="7" name="_dlc_DocIdItemGuid">
    <vt:lpwstr>683038a2-4287-4bda-806b-78343e78db0b</vt:lpwstr>
  </property>
  <property fmtid="{D5CDD505-2E9C-101B-9397-08002B2CF9AE}" pid="8" name="_dlc_DocIdPersistId">
    <vt:bool>false</vt:bool>
  </property>
  <property fmtid="{D5CDD505-2E9C-101B-9397-08002B2CF9AE}" pid="9" name="_dlc_DocId">
    <vt:lpwstr>JEMPU2FSYKV7-77-431</vt:lpwstr>
  </property>
  <property fmtid="{D5CDD505-2E9C-101B-9397-08002B2CF9AE}" pid="10" name="_dlc_DocIdUrl">
    <vt:lpwstr>https://at.sharepoint.illinoisstate.edu/sites/@Home/_layouts/DocIdRedir.aspx?ID=JEMPU2FSYKV7-77-431, JEMPU2FSYKV7-77-431</vt:lpwstr>
  </property>
  <property fmtid="{D5CDD505-2E9C-101B-9397-08002B2CF9AE}" pid="11" name="_CopySource">
    <vt:lpwstr>https://at.sharepoint.illinoisstate.edu/sites/@Home/Shared Documents/AT Powerpoint template.pptx</vt:lpwstr>
  </property>
</Properties>
</file>