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4" r:id="rId8"/>
  </p:sldMasterIdLst>
  <p:notesMasterIdLst>
    <p:notesMasterId r:id="rId41"/>
  </p:notesMasterIdLst>
  <p:sldIdLst>
    <p:sldId id="320" r:id="rId9"/>
    <p:sldId id="257" r:id="rId10"/>
    <p:sldId id="258" r:id="rId11"/>
    <p:sldId id="300" r:id="rId12"/>
    <p:sldId id="340" r:id="rId13"/>
    <p:sldId id="302" r:id="rId14"/>
    <p:sldId id="303" r:id="rId15"/>
    <p:sldId id="304" r:id="rId16"/>
    <p:sldId id="305" r:id="rId17"/>
    <p:sldId id="306" r:id="rId18"/>
    <p:sldId id="318" r:id="rId19"/>
    <p:sldId id="289" r:id="rId20"/>
    <p:sldId id="328" r:id="rId21"/>
    <p:sldId id="344" r:id="rId22"/>
    <p:sldId id="346" r:id="rId23"/>
    <p:sldId id="345" r:id="rId24"/>
    <p:sldId id="321" r:id="rId25"/>
    <p:sldId id="322" r:id="rId26"/>
    <p:sldId id="327" r:id="rId27"/>
    <p:sldId id="339" r:id="rId28"/>
    <p:sldId id="338" r:id="rId29"/>
    <p:sldId id="342" r:id="rId30"/>
    <p:sldId id="330" r:id="rId31"/>
    <p:sldId id="333" r:id="rId32"/>
    <p:sldId id="335" r:id="rId33"/>
    <p:sldId id="332" r:id="rId34"/>
    <p:sldId id="334" r:id="rId35"/>
    <p:sldId id="325" r:id="rId36"/>
    <p:sldId id="337" r:id="rId37"/>
    <p:sldId id="323" r:id="rId38"/>
    <p:sldId id="319" r:id="rId39"/>
    <p:sldId id="34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3018">
          <p15:clr>
            <a:srgbClr val="A4A3A4"/>
          </p15:clr>
        </p15:guide>
        <p15:guide id="3" pos="2686">
          <p15:clr>
            <a:srgbClr val="A4A3A4"/>
          </p15:clr>
        </p15:guide>
        <p15:guide id="4" pos="4226">
          <p15:clr>
            <a:srgbClr val="A4A3A4"/>
          </p15:clr>
        </p15:guide>
        <p15:guide id="5" pos="34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D88"/>
    <a:srgbClr val="FFE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82293" autoAdjust="0"/>
  </p:normalViewPr>
  <p:slideViewPr>
    <p:cSldViewPr snapToGrid="0">
      <p:cViewPr varScale="1">
        <p:scale>
          <a:sx n="109" d="100"/>
          <a:sy n="109" d="100"/>
        </p:scale>
        <p:origin x="1482" y="102"/>
      </p:cViewPr>
      <p:guideLst>
        <p:guide orient="horz" pos="1296"/>
        <p:guide orient="horz" pos="3018"/>
        <p:guide pos="2686"/>
        <p:guide pos="4226"/>
        <p:guide pos="3457"/>
      </p:guideLst>
    </p:cSldViewPr>
  </p:slideViewPr>
  <p:notesTextViewPr>
    <p:cViewPr>
      <p:scale>
        <a:sx n="3" d="2"/>
        <a:sy n="3" d="2"/>
      </p:scale>
      <p:origin x="0" y="0"/>
    </p:cViewPr>
  </p:notesTextViewPr>
  <p:notesViewPr>
    <p:cSldViewPr snapToGrid="0">
      <p:cViewPr varScale="1">
        <p:scale>
          <a:sx n="79" d="100"/>
          <a:sy n="79" d="100"/>
        </p:scale>
        <p:origin x="-23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50EEE-93D6-48F4-B56B-48DB8350E3EC}" type="datetimeFigureOut">
              <a:rPr lang="en-US" smtClean="0"/>
              <a:t>6/12/2015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C68B7-3C44-4584-8AB4-E1DC7AA120A1}" type="slidenum">
              <a:rPr lang="en-US" smtClean="0"/>
              <a:t>‹#›</a:t>
            </a:fld>
            <a:endParaRPr lang="en-US"/>
          </a:p>
        </p:txBody>
      </p:sp>
    </p:spTree>
    <p:extLst>
      <p:ext uri="{BB962C8B-B14F-4D97-AF65-F5344CB8AC3E}">
        <p14:creationId xmlns:p14="http://schemas.microsoft.com/office/powerpoint/2010/main" val="264760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684C68B7-3C44-4584-8AB4-E1DC7AA120A1}" type="slidenum">
              <a:rPr lang="en-US" smtClean="0"/>
              <a:t>2</a:t>
            </a:fld>
            <a:endParaRPr lang="en-US"/>
          </a:p>
        </p:txBody>
      </p:sp>
    </p:spTree>
    <p:extLst>
      <p:ext uri="{BB962C8B-B14F-4D97-AF65-F5344CB8AC3E}">
        <p14:creationId xmlns:p14="http://schemas.microsoft.com/office/powerpoint/2010/main" val="1479820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12</a:t>
            </a:fld>
            <a:endParaRPr lang="en-US"/>
          </a:p>
        </p:txBody>
      </p:sp>
    </p:spTree>
    <p:extLst>
      <p:ext uri="{BB962C8B-B14F-4D97-AF65-F5344CB8AC3E}">
        <p14:creationId xmlns:p14="http://schemas.microsoft.com/office/powerpoint/2010/main" val="410428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13</a:t>
            </a:fld>
            <a:endParaRPr lang="en-US"/>
          </a:p>
        </p:txBody>
      </p:sp>
    </p:spTree>
    <p:extLst>
      <p:ext uri="{BB962C8B-B14F-4D97-AF65-F5344CB8AC3E}">
        <p14:creationId xmlns:p14="http://schemas.microsoft.com/office/powerpoint/2010/main" val="144641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14</a:t>
            </a:fld>
            <a:endParaRPr lang="en-US"/>
          </a:p>
        </p:txBody>
      </p:sp>
    </p:spTree>
    <p:extLst>
      <p:ext uri="{BB962C8B-B14F-4D97-AF65-F5344CB8AC3E}">
        <p14:creationId xmlns:p14="http://schemas.microsoft.com/office/powerpoint/2010/main" val="27163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15</a:t>
            </a:fld>
            <a:endParaRPr lang="en-US"/>
          </a:p>
        </p:txBody>
      </p:sp>
    </p:spTree>
    <p:extLst>
      <p:ext uri="{BB962C8B-B14F-4D97-AF65-F5344CB8AC3E}">
        <p14:creationId xmlns:p14="http://schemas.microsoft.com/office/powerpoint/2010/main" val="2659337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16</a:t>
            </a:fld>
            <a:endParaRPr lang="en-US"/>
          </a:p>
        </p:txBody>
      </p:sp>
    </p:spTree>
    <p:extLst>
      <p:ext uri="{BB962C8B-B14F-4D97-AF65-F5344CB8AC3E}">
        <p14:creationId xmlns:p14="http://schemas.microsoft.com/office/powerpoint/2010/main" val="366368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17</a:t>
            </a:fld>
            <a:endParaRPr lang="en-US"/>
          </a:p>
        </p:txBody>
      </p:sp>
    </p:spTree>
    <p:extLst>
      <p:ext uri="{BB962C8B-B14F-4D97-AF65-F5344CB8AC3E}">
        <p14:creationId xmlns:p14="http://schemas.microsoft.com/office/powerpoint/2010/main" val="170971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18</a:t>
            </a:fld>
            <a:endParaRPr lang="en-US"/>
          </a:p>
        </p:txBody>
      </p:sp>
    </p:spTree>
    <p:extLst>
      <p:ext uri="{BB962C8B-B14F-4D97-AF65-F5344CB8AC3E}">
        <p14:creationId xmlns:p14="http://schemas.microsoft.com/office/powerpoint/2010/main" val="1946283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06900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3249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3749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68B7-3C44-4584-8AB4-E1DC7AA120A1}" type="slidenum">
              <a:rPr lang="en-US" smtClean="0"/>
              <a:t>4</a:t>
            </a:fld>
            <a:endParaRPr lang="en-US"/>
          </a:p>
        </p:txBody>
      </p:sp>
    </p:spTree>
    <p:extLst>
      <p:ext uri="{BB962C8B-B14F-4D97-AF65-F5344CB8AC3E}">
        <p14:creationId xmlns:p14="http://schemas.microsoft.com/office/powerpoint/2010/main" val="11277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59330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15715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11756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64016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0677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13738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803095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479274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200"/>
              </a:spcAft>
              <a:buNone/>
            </a:pPr>
            <a:r>
              <a:rPr lang="en-US" sz="1200" dirty="0" smtClean="0"/>
              <a:t>Academic Advisement</a:t>
            </a:r>
          </a:p>
          <a:p>
            <a:pPr marL="0" indent="0" algn="l">
              <a:spcAft>
                <a:spcPts val="1200"/>
              </a:spcAft>
              <a:buNone/>
            </a:pPr>
            <a:r>
              <a:rPr lang="en-US" sz="1200" dirty="0" smtClean="0"/>
              <a:t>Financial Aid</a:t>
            </a:r>
          </a:p>
          <a:p>
            <a:pPr marL="0" indent="0" algn="l">
              <a:spcAft>
                <a:spcPts val="1200"/>
              </a:spcAft>
              <a:buNone/>
            </a:pPr>
            <a:r>
              <a:rPr lang="en-US" sz="1200" dirty="0" smtClean="0"/>
              <a:t>Student Financials</a:t>
            </a:r>
          </a:p>
          <a:p>
            <a:pPr marL="0" indent="0" algn="l">
              <a:spcAft>
                <a:spcPts val="1200"/>
              </a:spcAft>
              <a:buNone/>
            </a:pPr>
            <a:r>
              <a:rPr lang="en-US" sz="1200" dirty="0" smtClean="0"/>
              <a:t>Textbook</a:t>
            </a:r>
          </a:p>
          <a:p>
            <a:pPr marL="0" indent="0" algn="l">
              <a:spcAft>
                <a:spcPts val="1200"/>
              </a:spcAft>
              <a:buNone/>
            </a:pPr>
            <a:r>
              <a:rPr lang="en-US" sz="1200" dirty="0" smtClean="0"/>
              <a:t>Teacher Education </a:t>
            </a:r>
          </a:p>
          <a:p>
            <a:pPr marL="0" indent="0" algn="l">
              <a:spcAft>
                <a:spcPts val="1200"/>
              </a:spcAft>
              <a:buNone/>
            </a:pPr>
            <a:r>
              <a:rPr lang="en-US" sz="1200" dirty="0" smtClean="0"/>
              <a:t>Student Records</a:t>
            </a:r>
          </a:p>
          <a:p>
            <a:pPr marL="0" indent="0" algn="l">
              <a:spcAft>
                <a:spcPts val="1200"/>
              </a:spcAft>
              <a:buNone/>
            </a:pPr>
            <a:r>
              <a:rPr lang="en-US" sz="1200" dirty="0" smtClean="0"/>
              <a:t>SEVIS/Admissions</a:t>
            </a:r>
          </a:p>
          <a:p>
            <a:pPr marL="0" indent="0" algn="l">
              <a:spcAft>
                <a:spcPts val="1200"/>
              </a:spcAft>
              <a:buNone/>
            </a:pPr>
            <a:r>
              <a:rPr lang="en-US" sz="1200" dirty="0" smtClean="0"/>
              <a:t>Students</a:t>
            </a:r>
          </a:p>
          <a:p>
            <a:pPr marL="0" indent="0" algn="l">
              <a:spcAft>
                <a:spcPts val="1200"/>
              </a:spcAft>
              <a:buNone/>
            </a:pPr>
            <a:r>
              <a:rPr lang="en-US" sz="1200" dirty="0" smtClean="0"/>
              <a:t>Faculty</a:t>
            </a:r>
          </a:p>
          <a:p>
            <a:pPr marL="0" marR="0">
              <a:lnSpc>
                <a:spcPct val="107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796329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We’re going to take a lot of time for questions</a:t>
            </a:r>
            <a:r>
              <a:rPr lang="en-US" baseline="0" dirty="0" smtClean="0"/>
              <a:t> now, </a:t>
            </a:r>
          </a:p>
          <a:p>
            <a:pPr marL="171450" indent="-171450">
              <a:buFont typeface="Arial" panose="020B0604020202020204" pitchFamily="34" charset="0"/>
              <a:buChar char="•"/>
            </a:pPr>
            <a:r>
              <a:rPr lang="en-US" baseline="0" dirty="0" smtClean="0"/>
              <a:t>Any other questions you have as well, I’m happy to answer.</a:t>
            </a:r>
            <a:endParaRPr lang="en-US" dirty="0" smtClean="0"/>
          </a:p>
          <a:p>
            <a:endParaRPr lang="en-US" dirty="0"/>
          </a:p>
        </p:txBody>
      </p:sp>
      <p:sp>
        <p:nvSpPr>
          <p:cNvPr id="4" name="Slide Number Placeholder 3"/>
          <p:cNvSpPr>
            <a:spLocks noGrp="1"/>
          </p:cNvSpPr>
          <p:nvPr>
            <p:ph type="sldNum" sz="quarter" idx="10"/>
          </p:nvPr>
        </p:nvSpPr>
        <p:spPr/>
        <p:txBody>
          <a:bodyPr/>
          <a:lstStyle/>
          <a:p>
            <a:fld id="{684C68B7-3C44-4584-8AB4-E1DC7AA120A1}" type="slidenum">
              <a:rPr lang="en-US" smtClean="0"/>
              <a:t>31</a:t>
            </a:fld>
            <a:endParaRPr lang="en-US"/>
          </a:p>
        </p:txBody>
      </p:sp>
    </p:spTree>
    <p:extLst>
      <p:ext uri="{BB962C8B-B14F-4D97-AF65-F5344CB8AC3E}">
        <p14:creationId xmlns:p14="http://schemas.microsoft.com/office/powerpoint/2010/main" val="1037405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68B7-3C44-4584-8AB4-E1DC7AA120A1}" type="slidenum">
              <a:rPr lang="en-US" smtClean="0"/>
              <a:t>5</a:t>
            </a:fld>
            <a:endParaRPr lang="en-US"/>
          </a:p>
        </p:txBody>
      </p:sp>
    </p:spTree>
    <p:extLst>
      <p:ext uri="{BB962C8B-B14F-4D97-AF65-F5344CB8AC3E}">
        <p14:creationId xmlns:p14="http://schemas.microsoft.com/office/powerpoint/2010/main" val="3349797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68B7-3C44-4584-8AB4-E1DC7AA120A1}" type="slidenum">
              <a:rPr lang="en-US" smtClean="0"/>
              <a:t>32</a:t>
            </a:fld>
            <a:endParaRPr lang="en-US"/>
          </a:p>
        </p:txBody>
      </p:sp>
    </p:spTree>
    <p:extLst>
      <p:ext uri="{BB962C8B-B14F-4D97-AF65-F5344CB8AC3E}">
        <p14:creationId xmlns:p14="http://schemas.microsoft.com/office/powerpoint/2010/main" val="526666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Campus Community – hub of the system that stores bio/demo data like names, address, numbers, etc.</a:t>
            </a:r>
          </a:p>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6</a:t>
            </a:fld>
            <a:endParaRPr lang="en-US"/>
          </a:p>
        </p:txBody>
      </p:sp>
    </p:spTree>
    <p:extLst>
      <p:ext uri="{BB962C8B-B14F-4D97-AF65-F5344CB8AC3E}">
        <p14:creationId xmlns:p14="http://schemas.microsoft.com/office/powerpoint/2010/main" val="3448045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Recruiting and Admissions - handles the University’s admission process, including student applications and associated documents, fees, and evaluation.</a:t>
            </a:r>
          </a:p>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7</a:t>
            </a:fld>
            <a:endParaRPr lang="en-US"/>
          </a:p>
        </p:txBody>
      </p:sp>
    </p:spTree>
    <p:extLst>
      <p:ext uri="{BB962C8B-B14F-4D97-AF65-F5344CB8AC3E}">
        <p14:creationId xmlns:p14="http://schemas.microsoft.com/office/powerpoint/2010/main" val="155827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 Records - manages all academic information. Generally does everything the Registrar's office handles.</a:t>
            </a:r>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8</a:t>
            </a:fld>
            <a:endParaRPr lang="en-US"/>
          </a:p>
        </p:txBody>
      </p:sp>
    </p:spTree>
    <p:extLst>
      <p:ext uri="{BB962C8B-B14F-4D97-AF65-F5344CB8AC3E}">
        <p14:creationId xmlns:p14="http://schemas.microsoft.com/office/powerpoint/2010/main" val="53707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Financial Aid – does what you would imagine</a:t>
            </a:r>
          </a:p>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9</a:t>
            </a:fld>
            <a:endParaRPr lang="en-US"/>
          </a:p>
        </p:txBody>
      </p:sp>
    </p:spTree>
    <p:extLst>
      <p:ext uri="{BB962C8B-B14F-4D97-AF65-F5344CB8AC3E}">
        <p14:creationId xmlns:p14="http://schemas.microsoft.com/office/powerpoint/2010/main" val="374456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 Financials - essentially equivalent to ISU's Student Accounts. </a:t>
            </a:r>
          </a:p>
          <a:p>
            <a:endParaRPr lang="en-US" dirty="0"/>
          </a:p>
        </p:txBody>
      </p:sp>
      <p:sp>
        <p:nvSpPr>
          <p:cNvPr id="4" name="Slide Number Placeholder 3"/>
          <p:cNvSpPr>
            <a:spLocks noGrp="1"/>
          </p:cNvSpPr>
          <p:nvPr>
            <p:ph type="sldNum" sz="quarter" idx="10"/>
          </p:nvPr>
        </p:nvSpPr>
        <p:spPr/>
        <p:txBody>
          <a:bodyPr/>
          <a:lstStyle/>
          <a:p>
            <a:fld id="{6B697D60-51D0-45F1-98A5-A5BCFC3FC142}" type="slidenum">
              <a:rPr lang="en-US"/>
              <a:t>10</a:t>
            </a:fld>
            <a:endParaRPr lang="en-US"/>
          </a:p>
        </p:txBody>
      </p:sp>
    </p:spTree>
    <p:extLst>
      <p:ext uri="{BB962C8B-B14F-4D97-AF65-F5344CB8AC3E}">
        <p14:creationId xmlns:p14="http://schemas.microsoft.com/office/powerpoint/2010/main" val="327988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Finally, Academic Advisement tracks students' progress toward their degrees.</a:t>
            </a:r>
          </a:p>
          <a:p>
            <a:pPr lvl="0"/>
            <a:r>
              <a:rPr lang="en-US" sz="1200" kern="1200" dirty="0" smtClean="0">
                <a:solidFill>
                  <a:schemeClr val="tx1"/>
                </a:solidFill>
                <a:effectLst/>
                <a:latin typeface="+mn-lt"/>
                <a:ea typeface="+mn-ea"/>
                <a:cs typeface="+mn-cs"/>
              </a:rPr>
              <a:t>*Question: Why is this important?</a:t>
            </a:r>
            <a:r>
              <a:rPr lang="en-US" sz="1200" kern="1200" baseline="0" dirty="0" smtClean="0">
                <a:solidFill>
                  <a:schemeClr val="tx1"/>
                </a:solidFill>
                <a:effectLst/>
                <a:latin typeface="+mn-lt"/>
                <a:ea typeface="+mn-ea"/>
                <a:cs typeface="+mn-cs"/>
              </a:rPr>
              <a:t> Anyone want to guess? </a:t>
            </a:r>
            <a:r>
              <a:rPr lang="en-US" sz="1200" kern="1200" baseline="0" dirty="0" err="1" smtClean="0">
                <a:solidFill>
                  <a:schemeClr val="tx1"/>
                </a:solidFill>
                <a:effectLst/>
                <a:latin typeface="+mn-lt"/>
                <a:ea typeface="+mn-ea"/>
                <a:cs typeface="+mn-cs"/>
              </a:rPr>
              <a:t>Bueller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Bueller</a:t>
            </a:r>
            <a:r>
              <a:rPr lang="en-US" sz="1200" kern="1200" baseline="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Because what you do in your module effects other modules and because they effect you</a:t>
            </a:r>
          </a:p>
          <a:p>
            <a:pPr lvl="1"/>
            <a:r>
              <a:rPr lang="en-US" sz="1200" kern="1200" dirty="0" smtClean="0">
                <a:solidFill>
                  <a:schemeClr val="tx1"/>
                </a:solidFill>
                <a:effectLst/>
                <a:latin typeface="+mn-lt"/>
                <a:ea typeface="+mn-ea"/>
                <a:cs typeface="+mn-cs"/>
              </a:rPr>
              <a:t>Example – can’t give financial</a:t>
            </a:r>
            <a:r>
              <a:rPr lang="en-US" sz="1200" kern="1200" baseline="0" dirty="0" smtClean="0">
                <a:solidFill>
                  <a:schemeClr val="tx1"/>
                </a:solidFill>
                <a:effectLst/>
                <a:latin typeface="+mn-lt"/>
                <a:ea typeface="+mn-ea"/>
                <a:cs typeface="+mn-cs"/>
              </a:rPr>
              <a:t> aid to a student unless they are admitted.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good part about what I’m going to show you today is that you will only have view access to the Admissions screens, so you can’t really change anything.</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can see the other modules surrounding Campus Community.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lot of the data in the system is stored and shared there.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Acts as the master repository of personal data to ensure that the Jordan Jeffers we admit is the same one that we matriculate, and loan money to, and bill, and graduate at the end of his degree. </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B697D60-51D0-45F1-98A5-A5BCFC3FC142}" type="slidenum">
              <a:rPr lang="en-US"/>
              <a:t>11</a:t>
            </a:fld>
            <a:endParaRPr lang="en-US"/>
          </a:p>
        </p:txBody>
      </p:sp>
    </p:spTree>
    <p:extLst>
      <p:ext uri="{BB962C8B-B14F-4D97-AF65-F5344CB8AC3E}">
        <p14:creationId xmlns:p14="http://schemas.microsoft.com/office/powerpoint/2010/main" val="139371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508168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61323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660566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5980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63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6128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0386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508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1533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8252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9321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386326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7515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930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0378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192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398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184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51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9411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78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57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t>6/12/2015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1875206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260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88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402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37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086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953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711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2643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588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8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FA7AC5-6045-4418-8E60-F48788734473}"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401293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591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415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739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50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34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FA7AC5-6045-4418-8E60-F48788734473}" type="datetimeFigureOut">
              <a:rPr lang="en-US" smtClean="0"/>
              <a:t>6/12/2015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056490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FA7AC5-6045-4418-8E60-F48788734473}" type="datetimeFigureOut">
              <a:rPr lang="en-US" smtClean="0"/>
              <a:t>6/12/2015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5739763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7AC5-6045-4418-8E60-F48788734473}" type="datetimeFigureOut">
              <a:rPr lang="en-US" smtClean="0"/>
              <a:t>6/12/2015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3201795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526201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7AC5-6045-4418-8E60-F48788734473}" type="datetimeFigureOut">
              <a:rPr lang="en-US" smtClean="0"/>
              <a:t>6/12/2015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1CAF9-4461-454A-B702-D536C3775752}" type="slidenum">
              <a:rPr lang="en-US" smtClean="0"/>
              <a:t>‹#›</a:t>
            </a:fld>
            <a:endParaRPr lang="en-US"/>
          </a:p>
        </p:txBody>
      </p:sp>
    </p:spTree>
    <p:extLst>
      <p:ext uri="{BB962C8B-B14F-4D97-AF65-F5344CB8AC3E}">
        <p14:creationId xmlns:p14="http://schemas.microsoft.com/office/powerpoint/2010/main" val="242868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t>6/12/2015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t>‹#›</a:t>
            </a:fld>
            <a:endParaRPr lang="en-US"/>
          </a:p>
        </p:txBody>
      </p:sp>
    </p:spTree>
    <p:extLst>
      <p:ext uri="{BB962C8B-B14F-4D97-AF65-F5344CB8AC3E}">
        <p14:creationId xmlns:p14="http://schemas.microsoft.com/office/powerpoint/2010/main" val="3931132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solidFill>
                  <a:prstClr val="black">
                    <a:tint val="75000"/>
                  </a:prstClr>
                </a:solidFill>
              </a:rPr>
              <a:pPr/>
              <a:t>6/12/2015</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788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433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A7AC5-6045-4418-8E60-F48788734473}" type="datetimeFigureOut">
              <a:rPr lang="en-US" smtClean="0">
                <a:solidFill>
                  <a:prstClr val="black">
                    <a:tint val="75000"/>
                  </a:prstClr>
                </a:solidFill>
              </a:rPr>
              <a:pPr/>
              <a:t>6/12/2015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1CAF9-4461-454A-B702-D536C37757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254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32.gif"/><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28.png"/><Relationship Id="rId5" Type="http://schemas.openxmlformats.org/officeDocument/2006/relationships/image" Target="../media/image36.emf"/><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40.gif"/><Relationship Id="rId5" Type="http://schemas.openxmlformats.org/officeDocument/2006/relationships/image" Target="../media/image6.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42900" y="556736"/>
            <a:ext cx="8458200" cy="3046988"/>
          </a:xfrm>
          <a:prstGeom prst="rect">
            <a:avLst/>
          </a:prstGeom>
          <a:noFill/>
        </p:spPr>
        <p:txBody>
          <a:bodyPr wrap="square" rtlCol="0">
            <a:spAutoFit/>
          </a:bodyPr>
          <a:lstStyle/>
          <a:p>
            <a:pPr algn="ctr"/>
            <a:r>
              <a:rPr lang="en-US" sz="9600" dirty="0" smtClean="0">
                <a:solidFill>
                  <a:prstClr val="white"/>
                </a:solidFill>
                <a:effectLst>
                  <a:outerShdw blurRad="38100" dist="38100" dir="2700000" algn="tl">
                    <a:srgbClr val="000000">
                      <a:alpha val="43137"/>
                    </a:srgbClr>
                  </a:outerShdw>
                </a:effectLst>
                <a:latin typeface="Garamond" panose="02020404030301010803" pitchFamily="18" charset="0"/>
              </a:rPr>
              <a:t>CS for IT Support Staff</a:t>
            </a:r>
            <a:endParaRPr lang="en-US" sz="9600" dirty="0">
              <a:solidFill>
                <a:prstClr val="white"/>
              </a:solidFill>
              <a:effectLst>
                <a:outerShdw blurRad="38100" dist="38100" dir="2700000" algn="tl">
                  <a:srgbClr val="000000">
                    <a:alpha val="43137"/>
                  </a:srgbClr>
                </a:outerShdw>
              </a:effectLst>
              <a:latin typeface="Garamond" panose="02020404030301010803" pitchFamily="18" charset="0"/>
            </a:endParaRPr>
          </a:p>
        </p:txBody>
      </p:sp>
      <p:sp>
        <p:nvSpPr>
          <p:cNvPr id="6" name="TextBox 5"/>
          <p:cNvSpPr txBox="1"/>
          <p:nvPr/>
        </p:nvSpPr>
        <p:spPr>
          <a:xfrm>
            <a:off x="355600" y="4932408"/>
            <a:ext cx="8458200" cy="1477328"/>
          </a:xfrm>
          <a:prstGeom prst="rect">
            <a:avLst/>
          </a:prstGeom>
          <a:noFill/>
        </p:spPr>
        <p:txBody>
          <a:bodyPr wrap="square" rtlCol="0">
            <a:spAutoFit/>
          </a:bodyPr>
          <a:lstStyle/>
          <a:p>
            <a:pPr algn="ctr"/>
            <a:r>
              <a:rPr lang="en-US" sz="4500" dirty="0" smtClean="0">
                <a:solidFill>
                  <a:prstClr val="white"/>
                </a:solidFill>
                <a:effectLst>
                  <a:outerShdw blurRad="38100" dist="38100" dir="2700000" algn="tl">
                    <a:srgbClr val="000000">
                      <a:alpha val="43137"/>
                    </a:srgbClr>
                  </a:outerShdw>
                </a:effectLst>
                <a:latin typeface="Garamond" panose="02020404030301010803" pitchFamily="18" charset="0"/>
              </a:rPr>
              <a:t>CIT Conference</a:t>
            </a:r>
          </a:p>
          <a:p>
            <a:pPr algn="ctr"/>
            <a:endParaRPr lang="en-US" sz="4500" dirty="0" smtClean="0">
              <a:solidFill>
                <a:prstClr val="white"/>
              </a:solidFill>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230366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090419" y="1663170"/>
            <a:ext cx="3124200" cy="341632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Charges tuition and fees</a:t>
            </a:r>
          </a:p>
          <a:p>
            <a:pPr marL="342900" indent="-342900">
              <a:buFont typeface="Arial" panose="020B0604020202020204" pitchFamily="34" charset="0"/>
              <a:buChar char="•"/>
            </a:pPr>
            <a:r>
              <a:rPr lang="en-US" sz="2400" dirty="0" smtClean="0">
                <a:latin typeface="Georgia" panose="02040502050405020303" pitchFamily="18" charset="0"/>
              </a:rPr>
              <a:t>Bills students</a:t>
            </a:r>
          </a:p>
          <a:p>
            <a:pPr marL="342900" indent="-342900">
              <a:buFont typeface="Arial" panose="020B0604020202020204" pitchFamily="34" charset="0"/>
              <a:buChar char="•"/>
            </a:pPr>
            <a:r>
              <a:rPr lang="en-US" sz="2400" dirty="0" smtClean="0">
                <a:latin typeface="Georgia" panose="02040502050405020303" pitchFamily="18" charset="0"/>
              </a:rPr>
              <a:t>Issues refunds</a:t>
            </a:r>
          </a:p>
          <a:p>
            <a:pPr marL="342900" indent="-342900">
              <a:buFont typeface="Arial" panose="020B0604020202020204" pitchFamily="34" charset="0"/>
              <a:buChar char="•"/>
            </a:pPr>
            <a:r>
              <a:rPr lang="en-US" sz="2400" dirty="0" smtClean="0">
                <a:latin typeface="Georgia" panose="02040502050405020303" pitchFamily="18" charset="0"/>
              </a:rPr>
              <a:t>Processes collections</a:t>
            </a:r>
          </a:p>
          <a:p>
            <a:pPr marL="342900" indent="-342900">
              <a:buFont typeface="Arial" panose="020B0604020202020204" pitchFamily="34" charset="0"/>
              <a:buChar char="•"/>
            </a:pPr>
            <a:r>
              <a:rPr lang="en-US" sz="2400" dirty="0" smtClean="0">
                <a:latin typeface="Georgia" panose="02040502050405020303" pitchFamily="18" charset="0"/>
              </a:rPr>
              <a:t>Prints tax forms</a:t>
            </a:r>
          </a:p>
          <a:p>
            <a:pPr marL="342900" indent="-342900">
              <a:buFont typeface="Arial" panose="020B0604020202020204" pitchFamily="34" charset="0"/>
              <a:buChar char="•"/>
            </a:pPr>
            <a:r>
              <a:rPr lang="en-US" sz="2400" dirty="0" smtClean="0">
                <a:latin typeface="Georgia" panose="02040502050405020303" pitchFamily="18" charset="0"/>
              </a:rPr>
              <a:t>Student Accounts Office</a:t>
            </a:r>
          </a:p>
        </p:txBody>
      </p:sp>
      <p:sp>
        <p:nvSpPr>
          <p:cNvPr id="28" name="Oval 27"/>
          <p:cNvSpPr>
            <a:spLocks noChangeAspect="1"/>
          </p:cNvSpPr>
          <p:nvPr/>
        </p:nvSpPr>
        <p:spPr>
          <a:xfrm>
            <a:off x="5069774" y="1523256"/>
            <a:ext cx="3696150" cy="3696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5242540" y="2617442"/>
            <a:ext cx="1675310" cy="7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8" idx="0"/>
          </p:cNvCxnSpPr>
          <p:nvPr/>
        </p:nvCxnSpPr>
        <p:spPr>
          <a:xfrm>
            <a:off x="6917849" y="1523256"/>
            <a:ext cx="1" cy="184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917850" y="2617442"/>
            <a:ext cx="1675310" cy="7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6862007" y="3315488"/>
            <a:ext cx="1172715" cy="153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00976" y="3343410"/>
            <a:ext cx="1172717" cy="15077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163961" y="2617442"/>
            <a:ext cx="1507778" cy="1507778"/>
            <a:chOff x="5067301" y="2438399"/>
            <a:chExt cx="2057400" cy="2057400"/>
          </a:xfrm>
        </p:grpSpPr>
        <p:sp>
          <p:nvSpPr>
            <p:cNvPr id="36" name="Oval 35"/>
            <p:cNvSpPr>
              <a:spLocks noChangeAspect="1"/>
            </p:cNvSpPr>
            <p:nvPr/>
          </p:nvSpPr>
          <p:spPr>
            <a:xfrm>
              <a:off x="5067301" y="2438399"/>
              <a:ext cx="2057400" cy="2057400"/>
            </a:xfrm>
            <a:prstGeom prst="ellipse">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72076" y="2933443"/>
              <a:ext cx="1847850" cy="954378"/>
            </a:xfrm>
            <a:prstGeom prst="rect">
              <a:avLst/>
            </a:prstGeom>
          </p:spPr>
          <p:txBody>
            <a:bodyPr wrap="square">
              <a:spAutoFit/>
            </a:bodyPr>
            <a:lstStyle/>
            <a:p>
              <a:pPr algn="ctr">
                <a:lnSpc>
                  <a:spcPct val="150000"/>
                </a:lnSpc>
              </a:pPr>
              <a:r>
                <a:rPr lang="en-US" sz="1400" b="1" dirty="0" smtClean="0">
                  <a:latin typeface="Georgia" panose="02040502050405020303" pitchFamily="18" charset="0"/>
                </a:rPr>
                <a:t>Campus Community</a:t>
              </a:r>
            </a:p>
          </p:txBody>
        </p:sp>
      </p:grpSp>
      <p:sp>
        <p:nvSpPr>
          <p:cNvPr id="38" name="TextBox 37"/>
          <p:cNvSpPr txBox="1"/>
          <p:nvPr/>
        </p:nvSpPr>
        <p:spPr>
          <a:xfrm>
            <a:off x="5610620" y="2157264"/>
            <a:ext cx="1106682" cy="307777"/>
          </a:xfrm>
          <a:prstGeom prst="rect">
            <a:avLst/>
          </a:prstGeom>
          <a:noFill/>
        </p:spPr>
        <p:txBody>
          <a:bodyPr wrap="square" rtlCol="0">
            <a:spAutoFit/>
          </a:bodyPr>
          <a:lstStyle/>
          <a:p>
            <a:r>
              <a:rPr lang="en-US" sz="1400" b="1" dirty="0" smtClean="0"/>
              <a:t>Admissions</a:t>
            </a:r>
            <a:endParaRPr lang="en-US" sz="1400" b="1" dirty="0"/>
          </a:p>
        </p:txBody>
      </p:sp>
      <p:sp>
        <p:nvSpPr>
          <p:cNvPr id="40" name="TextBox 39"/>
          <p:cNvSpPr txBox="1"/>
          <p:nvPr/>
        </p:nvSpPr>
        <p:spPr>
          <a:xfrm>
            <a:off x="6232050" y="4323610"/>
            <a:ext cx="1371600" cy="523220"/>
          </a:xfrm>
          <a:prstGeom prst="rect">
            <a:avLst/>
          </a:prstGeom>
          <a:noFill/>
        </p:spPr>
        <p:txBody>
          <a:bodyPr wrap="square" rtlCol="0">
            <a:spAutoFit/>
          </a:bodyPr>
          <a:lstStyle/>
          <a:p>
            <a:pPr algn="ctr"/>
            <a:r>
              <a:rPr lang="en-US" sz="1400" b="1" dirty="0" smtClean="0"/>
              <a:t>Student Financials</a:t>
            </a:r>
            <a:endParaRPr lang="en-US" sz="1400" b="1" dirty="0"/>
          </a:p>
        </p:txBody>
      </p:sp>
      <p:sp>
        <p:nvSpPr>
          <p:cNvPr id="41" name="TextBox 40"/>
          <p:cNvSpPr txBox="1"/>
          <p:nvPr/>
        </p:nvSpPr>
        <p:spPr>
          <a:xfrm>
            <a:off x="7488079" y="3598676"/>
            <a:ext cx="1371600" cy="307777"/>
          </a:xfrm>
          <a:prstGeom prst="rect">
            <a:avLst/>
          </a:prstGeom>
          <a:noFill/>
        </p:spPr>
        <p:txBody>
          <a:bodyPr wrap="square" rtlCol="0">
            <a:spAutoFit/>
          </a:bodyPr>
          <a:lstStyle/>
          <a:p>
            <a:pPr algn="ctr"/>
            <a:r>
              <a:rPr lang="en-US" sz="1400" b="1" dirty="0" smtClean="0"/>
              <a:t>Financial Aid</a:t>
            </a:r>
            <a:endParaRPr lang="en-US" sz="1400" b="1" dirty="0"/>
          </a:p>
        </p:txBody>
      </p:sp>
      <p:sp>
        <p:nvSpPr>
          <p:cNvPr id="42" name="TextBox 41"/>
          <p:cNvSpPr txBox="1"/>
          <p:nvPr/>
        </p:nvSpPr>
        <p:spPr>
          <a:xfrm>
            <a:off x="6914318" y="2049542"/>
            <a:ext cx="1371600" cy="523220"/>
          </a:xfrm>
          <a:prstGeom prst="rect">
            <a:avLst/>
          </a:prstGeom>
          <a:noFill/>
        </p:spPr>
        <p:txBody>
          <a:bodyPr wrap="square" rtlCol="0">
            <a:spAutoFit/>
          </a:bodyPr>
          <a:lstStyle/>
          <a:p>
            <a:pPr algn="ctr"/>
            <a:r>
              <a:rPr lang="en-US" sz="1400" b="1" dirty="0" smtClean="0"/>
              <a:t>Student Records</a:t>
            </a:r>
            <a:endParaRPr lang="en-US" sz="1400" b="1" dirty="0"/>
          </a:p>
        </p:txBody>
      </p:sp>
      <p:sp>
        <p:nvSpPr>
          <p:cNvPr id="16" name="TextBox 15"/>
          <p:cNvSpPr txBox="1"/>
          <p:nvPr/>
        </p:nvSpPr>
        <p:spPr>
          <a:xfrm>
            <a:off x="1839951" y="337608"/>
            <a:ext cx="7304049"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Garamond" panose="02020404030301010803" pitchFamily="18" charset="0"/>
              </a:rPr>
              <a:t>Student Financials</a:t>
            </a:r>
            <a:endParaRPr lang="en-US" sz="6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62292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93855" y="2545119"/>
            <a:ext cx="3124200" cy="156966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Tracks </a:t>
            </a:r>
            <a:r>
              <a:rPr lang="en-US" sz="2400" dirty="0">
                <a:latin typeface="Georgia" panose="02040502050405020303" pitchFamily="18" charset="0"/>
              </a:rPr>
              <a:t>progress toward the degree</a:t>
            </a:r>
          </a:p>
          <a:p>
            <a:pPr marL="342900" indent="-342900">
              <a:buFont typeface="Arial" panose="020B0604020202020204" pitchFamily="34" charset="0"/>
              <a:buChar char="•"/>
            </a:pPr>
            <a:r>
              <a:rPr lang="en-US" sz="2400" dirty="0">
                <a:latin typeface="Georgia" panose="02040502050405020303" pitchFamily="18" charset="0"/>
              </a:rPr>
              <a:t>Creates advisement </a:t>
            </a:r>
            <a:r>
              <a:rPr lang="en-US" sz="2400" dirty="0" smtClean="0">
                <a:latin typeface="Georgia" panose="02040502050405020303" pitchFamily="18" charset="0"/>
              </a:rPr>
              <a:t>reports</a:t>
            </a:r>
            <a:endParaRPr lang="en-US" sz="2400" dirty="0">
              <a:latin typeface="Georgia" panose="02040502050405020303" pitchFamily="18" charset="0"/>
            </a:endParaRPr>
          </a:p>
        </p:txBody>
      </p:sp>
      <p:sp>
        <p:nvSpPr>
          <p:cNvPr id="18" name="Oval 17"/>
          <p:cNvSpPr>
            <a:spLocks noChangeAspect="1"/>
          </p:cNvSpPr>
          <p:nvPr/>
        </p:nvSpPr>
        <p:spPr>
          <a:xfrm>
            <a:off x="5069774" y="1523256"/>
            <a:ext cx="3696150" cy="3696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5242540" y="2617442"/>
            <a:ext cx="1675310" cy="7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p:cNvCxnSpPr>
          <p:nvPr/>
        </p:nvCxnSpPr>
        <p:spPr>
          <a:xfrm>
            <a:off x="6917849" y="1523256"/>
            <a:ext cx="1" cy="184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917850" y="2617442"/>
            <a:ext cx="1675310" cy="7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6862007" y="3315488"/>
            <a:ext cx="1172715" cy="153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800976" y="3343410"/>
            <a:ext cx="1172717" cy="1507778"/>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63961" y="2617442"/>
            <a:ext cx="1507778" cy="1507778"/>
            <a:chOff x="5067301" y="2438399"/>
            <a:chExt cx="2057400" cy="2057400"/>
          </a:xfrm>
        </p:grpSpPr>
        <p:sp>
          <p:nvSpPr>
            <p:cNvPr id="27" name="Oval 26"/>
            <p:cNvSpPr>
              <a:spLocks noChangeAspect="1"/>
            </p:cNvSpPr>
            <p:nvPr/>
          </p:nvSpPr>
          <p:spPr>
            <a:xfrm>
              <a:off x="5067301" y="2438399"/>
              <a:ext cx="2057400" cy="2057400"/>
            </a:xfrm>
            <a:prstGeom prst="ellipse">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172076" y="2933443"/>
              <a:ext cx="1847850" cy="954378"/>
            </a:xfrm>
            <a:prstGeom prst="rect">
              <a:avLst/>
            </a:prstGeom>
          </p:spPr>
          <p:txBody>
            <a:bodyPr wrap="square">
              <a:spAutoFit/>
            </a:bodyPr>
            <a:lstStyle/>
            <a:p>
              <a:pPr algn="ctr">
                <a:lnSpc>
                  <a:spcPct val="150000"/>
                </a:lnSpc>
              </a:pPr>
              <a:r>
                <a:rPr lang="en-US" sz="1400" b="1" dirty="0" smtClean="0">
                  <a:latin typeface="Georgia" panose="02040502050405020303" pitchFamily="18" charset="0"/>
                </a:rPr>
                <a:t>Campus Community</a:t>
              </a:r>
            </a:p>
          </p:txBody>
        </p:sp>
      </p:grpSp>
      <p:sp>
        <p:nvSpPr>
          <p:cNvPr id="35" name="TextBox 34"/>
          <p:cNvSpPr txBox="1"/>
          <p:nvPr/>
        </p:nvSpPr>
        <p:spPr>
          <a:xfrm>
            <a:off x="5610620" y="2157264"/>
            <a:ext cx="1106682" cy="307777"/>
          </a:xfrm>
          <a:prstGeom prst="rect">
            <a:avLst/>
          </a:prstGeom>
          <a:noFill/>
        </p:spPr>
        <p:txBody>
          <a:bodyPr wrap="square" rtlCol="0">
            <a:spAutoFit/>
          </a:bodyPr>
          <a:lstStyle/>
          <a:p>
            <a:r>
              <a:rPr lang="en-US" sz="1400" b="1" dirty="0" smtClean="0"/>
              <a:t>Admissions</a:t>
            </a:r>
            <a:endParaRPr lang="en-US" sz="1400" b="1" dirty="0"/>
          </a:p>
        </p:txBody>
      </p:sp>
      <p:sp>
        <p:nvSpPr>
          <p:cNvPr id="17" name="TextBox 16"/>
          <p:cNvSpPr txBox="1"/>
          <p:nvPr/>
        </p:nvSpPr>
        <p:spPr>
          <a:xfrm>
            <a:off x="5019820" y="3478206"/>
            <a:ext cx="1371600" cy="523220"/>
          </a:xfrm>
          <a:prstGeom prst="rect">
            <a:avLst/>
          </a:prstGeom>
          <a:noFill/>
        </p:spPr>
        <p:txBody>
          <a:bodyPr wrap="square" rtlCol="0">
            <a:spAutoFit/>
          </a:bodyPr>
          <a:lstStyle/>
          <a:p>
            <a:pPr algn="ctr"/>
            <a:r>
              <a:rPr lang="en-US" sz="1400" b="1" dirty="0"/>
              <a:t>Academic Advisement</a:t>
            </a:r>
          </a:p>
        </p:txBody>
      </p:sp>
      <p:sp>
        <p:nvSpPr>
          <p:cNvPr id="16" name="TextBox 15"/>
          <p:cNvSpPr txBox="1"/>
          <p:nvPr/>
        </p:nvSpPr>
        <p:spPr>
          <a:xfrm>
            <a:off x="6232050" y="4323610"/>
            <a:ext cx="1371600" cy="523220"/>
          </a:xfrm>
          <a:prstGeom prst="rect">
            <a:avLst/>
          </a:prstGeom>
          <a:noFill/>
        </p:spPr>
        <p:txBody>
          <a:bodyPr wrap="square" rtlCol="0">
            <a:spAutoFit/>
          </a:bodyPr>
          <a:lstStyle/>
          <a:p>
            <a:pPr algn="ctr"/>
            <a:r>
              <a:rPr lang="en-US" sz="1400" b="1" dirty="0" smtClean="0"/>
              <a:t>Student Financials</a:t>
            </a:r>
            <a:endParaRPr lang="en-US" sz="1400" b="1" dirty="0"/>
          </a:p>
        </p:txBody>
      </p:sp>
      <p:sp>
        <p:nvSpPr>
          <p:cNvPr id="15" name="TextBox 14"/>
          <p:cNvSpPr txBox="1"/>
          <p:nvPr/>
        </p:nvSpPr>
        <p:spPr>
          <a:xfrm>
            <a:off x="7488079" y="3598676"/>
            <a:ext cx="1371600" cy="307777"/>
          </a:xfrm>
          <a:prstGeom prst="rect">
            <a:avLst/>
          </a:prstGeom>
          <a:noFill/>
        </p:spPr>
        <p:txBody>
          <a:bodyPr wrap="square" rtlCol="0">
            <a:spAutoFit/>
          </a:bodyPr>
          <a:lstStyle/>
          <a:p>
            <a:pPr algn="ctr"/>
            <a:r>
              <a:rPr lang="en-US" sz="1400" b="1" dirty="0" smtClean="0"/>
              <a:t>Financial Aid</a:t>
            </a:r>
            <a:endParaRPr lang="en-US" sz="1400" b="1" dirty="0"/>
          </a:p>
        </p:txBody>
      </p:sp>
      <p:sp>
        <p:nvSpPr>
          <p:cNvPr id="13" name="TextBox 12"/>
          <p:cNvSpPr txBox="1"/>
          <p:nvPr/>
        </p:nvSpPr>
        <p:spPr>
          <a:xfrm>
            <a:off x="6914318" y="2049542"/>
            <a:ext cx="1371600" cy="523220"/>
          </a:xfrm>
          <a:prstGeom prst="rect">
            <a:avLst/>
          </a:prstGeom>
          <a:noFill/>
        </p:spPr>
        <p:txBody>
          <a:bodyPr wrap="square" rtlCol="0">
            <a:spAutoFit/>
          </a:bodyPr>
          <a:lstStyle/>
          <a:p>
            <a:pPr algn="ctr"/>
            <a:r>
              <a:rPr lang="en-US" sz="1400" b="1" dirty="0" smtClean="0"/>
              <a:t>Student Records</a:t>
            </a:r>
            <a:endParaRPr lang="en-US" sz="1400" b="1" dirty="0"/>
          </a:p>
        </p:txBody>
      </p:sp>
      <p:sp>
        <p:nvSpPr>
          <p:cNvPr id="23" name="TextBox 22"/>
          <p:cNvSpPr txBox="1"/>
          <p:nvPr/>
        </p:nvSpPr>
        <p:spPr>
          <a:xfrm>
            <a:off x="1839951" y="337608"/>
            <a:ext cx="7304049"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Garamond" panose="02020404030301010803" pitchFamily="18" charset="0"/>
              </a:rPr>
              <a:t>Academic Advisement</a:t>
            </a:r>
            <a:endParaRPr lang="en-US" sz="6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516942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095" y="-213533"/>
            <a:ext cx="3990646" cy="3144629"/>
          </a:xfrm>
          <a:prstGeom prst="rect">
            <a:avLst/>
          </a:prstGeom>
        </p:spPr>
      </p:pic>
      <p:sp>
        <p:nvSpPr>
          <p:cNvPr id="4" name="TextBox 3"/>
          <p:cNvSpPr txBox="1"/>
          <p:nvPr/>
        </p:nvSpPr>
        <p:spPr>
          <a:xfrm>
            <a:off x="1090447" y="17268"/>
            <a:ext cx="8458200"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Users </a:t>
            </a:r>
            <a:endParaRPr lang="en-US" sz="7000" dirty="0">
              <a:effectLst>
                <a:outerShdw blurRad="38100" dist="38100" dir="2700000" algn="tl">
                  <a:srgbClr val="000000">
                    <a:alpha val="43137"/>
                  </a:srgbClr>
                </a:outerShdw>
              </a:effectLst>
              <a:latin typeface="Garamond" panose="02020404030301010803" pitchFamily="18" charset="0"/>
            </a:endParaRPr>
          </a:p>
        </p:txBody>
      </p:sp>
      <p:sp>
        <p:nvSpPr>
          <p:cNvPr id="12" name="AutoShape 4" descr="Image result for office sta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http://ddf76e8d8b054943f4c3-f9c2b758a71c108480c206134b2640c7.r75.cf2.rackcdn.com/wp-content/uploads/laptop-gu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00" y="-18700"/>
            <a:ext cx="3061071" cy="275496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6" descr="Image result for office staf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7226" y="412768"/>
            <a:ext cx="3831445" cy="2554296"/>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6281" y="-130663"/>
            <a:ext cx="4063492" cy="350476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407" y="286101"/>
            <a:ext cx="5244834" cy="4248316"/>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06" y="3839312"/>
            <a:ext cx="4523680" cy="3018687"/>
          </a:xfrm>
          <a:prstGeom prst="rect">
            <a:avLst/>
          </a:prstGeom>
        </p:spPr>
      </p:pic>
      <p:pic>
        <p:nvPicPr>
          <p:cNvPr id="5128" name="Picture 8" descr="http://www.orlandorapidrefund.com/wp-content/uploads/2015/01/editable-lancashire-website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3717" y="2288358"/>
            <a:ext cx="2092424" cy="22565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55846" y="3125567"/>
            <a:ext cx="3936915" cy="2607190"/>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6120" y="1052992"/>
            <a:ext cx="3326483" cy="3485920"/>
          </a:xfrm>
          <a:prstGeom prst="rect">
            <a:avLst/>
          </a:prstGeom>
        </p:spPr>
      </p:pic>
      <p:pic>
        <p:nvPicPr>
          <p:cNvPr id="5132" name="Picture 12" descr="http://www.responsive.net/img/happyStudent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7814" y="3796414"/>
            <a:ext cx="4416186" cy="306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56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132"/>
                                        </p:tgtEl>
                                        <p:attrNameLst>
                                          <p:attrName>style.visibility</p:attrName>
                                        </p:attrNameLst>
                                      </p:cBhvr>
                                      <p:to>
                                        <p:strVal val="visible"/>
                                      </p:to>
                                    </p:set>
                                    <p:anim calcmode="lin" valueType="num">
                                      <p:cBhvr>
                                        <p:cTn id="23" dur="1000" fill="hold"/>
                                        <p:tgtEl>
                                          <p:spTgt spid="5132"/>
                                        </p:tgtEl>
                                        <p:attrNameLst>
                                          <p:attrName>ppt_w</p:attrName>
                                        </p:attrNameLst>
                                      </p:cBhvr>
                                      <p:tavLst>
                                        <p:tav tm="0">
                                          <p:val>
                                            <p:fltVal val="0"/>
                                          </p:val>
                                        </p:tav>
                                        <p:tav tm="100000">
                                          <p:val>
                                            <p:strVal val="#ppt_w"/>
                                          </p:val>
                                        </p:tav>
                                      </p:tavLst>
                                    </p:anim>
                                    <p:anim calcmode="lin" valueType="num">
                                      <p:cBhvr>
                                        <p:cTn id="24" dur="1000" fill="hold"/>
                                        <p:tgtEl>
                                          <p:spTgt spid="5132"/>
                                        </p:tgtEl>
                                        <p:attrNameLst>
                                          <p:attrName>ppt_h</p:attrName>
                                        </p:attrNameLst>
                                      </p:cBhvr>
                                      <p:tavLst>
                                        <p:tav tm="0">
                                          <p:val>
                                            <p:fltVal val="0"/>
                                          </p:val>
                                        </p:tav>
                                        <p:tav tm="100000">
                                          <p:val>
                                            <p:strVal val="#ppt_h"/>
                                          </p:val>
                                        </p:tav>
                                      </p:tavLst>
                                    </p:anim>
                                    <p:anim calcmode="lin" valueType="num">
                                      <p:cBhvr>
                                        <p:cTn id="25" dur="1000" fill="hold"/>
                                        <p:tgtEl>
                                          <p:spTgt spid="5132"/>
                                        </p:tgtEl>
                                        <p:attrNameLst>
                                          <p:attrName>style.rotation</p:attrName>
                                        </p:attrNameLst>
                                      </p:cBhvr>
                                      <p:tavLst>
                                        <p:tav tm="0">
                                          <p:val>
                                            <p:fltVal val="90"/>
                                          </p:val>
                                        </p:tav>
                                        <p:tav tm="100000">
                                          <p:val>
                                            <p:fltVal val="0"/>
                                          </p:val>
                                        </p:tav>
                                      </p:tavLst>
                                    </p:anim>
                                    <p:animEffect transition="in" filter="fade">
                                      <p:cBhvr>
                                        <p:cTn id="26" dur="1000"/>
                                        <p:tgtEl>
                                          <p:spTgt spid="513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par>
                          <p:cTn id="35" fill="hold">
                            <p:stCondLst>
                              <p:cond delay="1000"/>
                            </p:stCondLst>
                            <p:childTnLst>
                              <p:par>
                                <p:cTn id="36" presetID="31" presetClass="entr" presetSubtype="0" fill="hold" nodeType="afterEffect">
                                  <p:stCondLst>
                                    <p:cond delay="0"/>
                                  </p:stCondLst>
                                  <p:childTnLst>
                                    <p:set>
                                      <p:cBhvr>
                                        <p:cTn id="37" dur="1" fill="hold">
                                          <p:stCondLst>
                                            <p:cond delay="0"/>
                                          </p:stCondLst>
                                        </p:cTn>
                                        <p:tgtEl>
                                          <p:spTgt spid="5134"/>
                                        </p:tgtEl>
                                        <p:attrNameLst>
                                          <p:attrName>style.visibility</p:attrName>
                                        </p:attrNameLst>
                                      </p:cBhvr>
                                      <p:to>
                                        <p:strVal val="visible"/>
                                      </p:to>
                                    </p:set>
                                    <p:anim calcmode="lin" valueType="num">
                                      <p:cBhvr>
                                        <p:cTn id="38" dur="1000" fill="hold"/>
                                        <p:tgtEl>
                                          <p:spTgt spid="5134"/>
                                        </p:tgtEl>
                                        <p:attrNameLst>
                                          <p:attrName>ppt_w</p:attrName>
                                        </p:attrNameLst>
                                      </p:cBhvr>
                                      <p:tavLst>
                                        <p:tav tm="0">
                                          <p:val>
                                            <p:fltVal val="0"/>
                                          </p:val>
                                        </p:tav>
                                        <p:tav tm="100000">
                                          <p:val>
                                            <p:strVal val="#ppt_w"/>
                                          </p:val>
                                        </p:tav>
                                      </p:tavLst>
                                    </p:anim>
                                    <p:anim calcmode="lin" valueType="num">
                                      <p:cBhvr>
                                        <p:cTn id="39" dur="1000" fill="hold"/>
                                        <p:tgtEl>
                                          <p:spTgt spid="5134"/>
                                        </p:tgtEl>
                                        <p:attrNameLst>
                                          <p:attrName>ppt_h</p:attrName>
                                        </p:attrNameLst>
                                      </p:cBhvr>
                                      <p:tavLst>
                                        <p:tav tm="0">
                                          <p:val>
                                            <p:fltVal val="0"/>
                                          </p:val>
                                        </p:tav>
                                        <p:tav tm="100000">
                                          <p:val>
                                            <p:strVal val="#ppt_h"/>
                                          </p:val>
                                        </p:tav>
                                      </p:tavLst>
                                    </p:anim>
                                    <p:anim calcmode="lin" valueType="num">
                                      <p:cBhvr>
                                        <p:cTn id="40" dur="1000" fill="hold"/>
                                        <p:tgtEl>
                                          <p:spTgt spid="5134"/>
                                        </p:tgtEl>
                                        <p:attrNameLst>
                                          <p:attrName>style.rotation</p:attrName>
                                        </p:attrNameLst>
                                      </p:cBhvr>
                                      <p:tavLst>
                                        <p:tav tm="0">
                                          <p:val>
                                            <p:fltVal val="90"/>
                                          </p:val>
                                        </p:tav>
                                        <p:tav tm="100000">
                                          <p:val>
                                            <p:fltVal val="0"/>
                                          </p:val>
                                        </p:tav>
                                      </p:tavLst>
                                    </p:anim>
                                    <p:animEffect transition="in" filter="fade">
                                      <p:cBhvr>
                                        <p:cTn id="41" dur="1000"/>
                                        <p:tgtEl>
                                          <p:spTgt spid="5134"/>
                                        </p:tgtEl>
                                      </p:cBhvr>
                                    </p:animEffect>
                                  </p:childTnLst>
                                </p:cTn>
                              </p:par>
                            </p:childTnLst>
                          </p:cTn>
                        </p:par>
                        <p:par>
                          <p:cTn id="42" fill="hold">
                            <p:stCondLst>
                              <p:cond delay="2000"/>
                            </p:stCondLst>
                            <p:childTnLst>
                              <p:par>
                                <p:cTn id="43" presetID="31" presetClass="entr" presetSubtype="0" fill="hold" nodeType="afterEffect">
                                  <p:stCondLst>
                                    <p:cond delay="0"/>
                                  </p:stCondLst>
                                  <p:childTnLst>
                                    <p:set>
                                      <p:cBhvr>
                                        <p:cTn id="44" dur="1" fill="hold">
                                          <p:stCondLst>
                                            <p:cond delay="0"/>
                                          </p:stCondLst>
                                        </p:cTn>
                                        <p:tgtEl>
                                          <p:spTgt spid="5128"/>
                                        </p:tgtEl>
                                        <p:attrNameLst>
                                          <p:attrName>style.visibility</p:attrName>
                                        </p:attrNameLst>
                                      </p:cBhvr>
                                      <p:to>
                                        <p:strVal val="visible"/>
                                      </p:to>
                                    </p:set>
                                    <p:anim calcmode="lin" valueType="num">
                                      <p:cBhvr>
                                        <p:cTn id="45" dur="1000" fill="hold"/>
                                        <p:tgtEl>
                                          <p:spTgt spid="5128"/>
                                        </p:tgtEl>
                                        <p:attrNameLst>
                                          <p:attrName>ppt_w</p:attrName>
                                        </p:attrNameLst>
                                      </p:cBhvr>
                                      <p:tavLst>
                                        <p:tav tm="0">
                                          <p:val>
                                            <p:fltVal val="0"/>
                                          </p:val>
                                        </p:tav>
                                        <p:tav tm="100000">
                                          <p:val>
                                            <p:strVal val="#ppt_w"/>
                                          </p:val>
                                        </p:tav>
                                      </p:tavLst>
                                    </p:anim>
                                    <p:anim calcmode="lin" valueType="num">
                                      <p:cBhvr>
                                        <p:cTn id="46" dur="1000" fill="hold"/>
                                        <p:tgtEl>
                                          <p:spTgt spid="5128"/>
                                        </p:tgtEl>
                                        <p:attrNameLst>
                                          <p:attrName>ppt_h</p:attrName>
                                        </p:attrNameLst>
                                      </p:cBhvr>
                                      <p:tavLst>
                                        <p:tav tm="0">
                                          <p:val>
                                            <p:fltVal val="0"/>
                                          </p:val>
                                        </p:tav>
                                        <p:tav tm="100000">
                                          <p:val>
                                            <p:strVal val="#ppt_h"/>
                                          </p:val>
                                        </p:tav>
                                      </p:tavLst>
                                    </p:anim>
                                    <p:anim calcmode="lin" valueType="num">
                                      <p:cBhvr>
                                        <p:cTn id="47" dur="1000" fill="hold"/>
                                        <p:tgtEl>
                                          <p:spTgt spid="5128"/>
                                        </p:tgtEl>
                                        <p:attrNameLst>
                                          <p:attrName>style.rotation</p:attrName>
                                        </p:attrNameLst>
                                      </p:cBhvr>
                                      <p:tavLst>
                                        <p:tav tm="0">
                                          <p:val>
                                            <p:fltVal val="90"/>
                                          </p:val>
                                        </p:tav>
                                        <p:tav tm="100000">
                                          <p:val>
                                            <p:fltVal val="0"/>
                                          </p:val>
                                        </p:tav>
                                      </p:tavLst>
                                    </p:anim>
                                    <p:animEffect transition="in" filter="fade">
                                      <p:cBhvr>
                                        <p:cTn id="48" dur="1000"/>
                                        <p:tgtEl>
                                          <p:spTgt spid="5128"/>
                                        </p:tgtEl>
                                      </p:cBhvr>
                                    </p:animEffect>
                                  </p:childTnLst>
                                </p:cTn>
                              </p:par>
                            </p:childTnLst>
                          </p:cTn>
                        </p:par>
                        <p:par>
                          <p:cTn id="49" fill="hold">
                            <p:stCondLst>
                              <p:cond delay="3000"/>
                            </p:stCondLst>
                            <p:childTnLst>
                              <p:par>
                                <p:cTn id="50" presetID="31"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90"/>
                                          </p:val>
                                        </p:tav>
                                        <p:tav tm="100000">
                                          <p:val>
                                            <p:fltVal val="0"/>
                                          </p:val>
                                        </p:tav>
                                      </p:tavLst>
                                    </p:anim>
                                    <p:animEffect transition="in" filter="fade">
                                      <p:cBhvr>
                                        <p:cTn id="55" dur="1000"/>
                                        <p:tgtEl>
                                          <p:spTgt spid="18"/>
                                        </p:tgtEl>
                                      </p:cBhvr>
                                    </p:animEffect>
                                  </p:childTnLst>
                                </p:cTn>
                              </p:par>
                            </p:childTnLst>
                          </p:cTn>
                        </p:par>
                        <p:par>
                          <p:cTn id="56" fill="hold">
                            <p:stCondLst>
                              <p:cond delay="4000"/>
                            </p:stCondLst>
                            <p:childTnLst>
                              <p:par>
                                <p:cTn id="57" presetID="31"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1000" fill="hold"/>
                                        <p:tgtEl>
                                          <p:spTgt spid="19"/>
                                        </p:tgtEl>
                                        <p:attrNameLst>
                                          <p:attrName>ppt_w</p:attrName>
                                        </p:attrNameLst>
                                      </p:cBhvr>
                                      <p:tavLst>
                                        <p:tav tm="0">
                                          <p:val>
                                            <p:fltVal val="0"/>
                                          </p:val>
                                        </p:tav>
                                        <p:tav tm="100000">
                                          <p:val>
                                            <p:strVal val="#ppt_w"/>
                                          </p:val>
                                        </p:tav>
                                      </p:tavLst>
                                    </p:anim>
                                    <p:anim calcmode="lin" valueType="num">
                                      <p:cBhvr>
                                        <p:cTn id="60" dur="1000" fill="hold"/>
                                        <p:tgtEl>
                                          <p:spTgt spid="19"/>
                                        </p:tgtEl>
                                        <p:attrNameLst>
                                          <p:attrName>ppt_h</p:attrName>
                                        </p:attrNameLst>
                                      </p:cBhvr>
                                      <p:tavLst>
                                        <p:tav tm="0">
                                          <p:val>
                                            <p:fltVal val="0"/>
                                          </p:val>
                                        </p:tav>
                                        <p:tav tm="100000">
                                          <p:val>
                                            <p:strVal val="#ppt_h"/>
                                          </p:val>
                                        </p:tav>
                                      </p:tavLst>
                                    </p:anim>
                                    <p:anim calcmode="lin" valueType="num">
                                      <p:cBhvr>
                                        <p:cTn id="61" dur="1000" fill="hold"/>
                                        <p:tgtEl>
                                          <p:spTgt spid="19"/>
                                        </p:tgtEl>
                                        <p:attrNameLst>
                                          <p:attrName>style.rotation</p:attrName>
                                        </p:attrNameLst>
                                      </p:cBhvr>
                                      <p:tavLst>
                                        <p:tav tm="0">
                                          <p:val>
                                            <p:fltVal val="90"/>
                                          </p:val>
                                        </p:tav>
                                        <p:tav tm="100000">
                                          <p:val>
                                            <p:fltVal val="0"/>
                                          </p:val>
                                        </p:tav>
                                      </p:tavLst>
                                    </p:anim>
                                    <p:animEffect transition="in" filter="fade">
                                      <p:cBhvr>
                                        <p:cTn id="62" dur="1000"/>
                                        <p:tgtEl>
                                          <p:spTgt spid="19"/>
                                        </p:tgtEl>
                                      </p:cBhvr>
                                    </p:animEffect>
                                  </p:childTnLst>
                                </p:cTn>
                              </p:par>
                            </p:childTnLst>
                          </p:cTn>
                        </p:par>
                        <p:par>
                          <p:cTn id="63" fill="hold">
                            <p:stCondLst>
                              <p:cond delay="5000"/>
                            </p:stCondLst>
                            <p:childTnLst>
                              <p:par>
                                <p:cTn id="64" presetID="31"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1000" fill="hold"/>
                                        <p:tgtEl>
                                          <p:spTgt spid="20"/>
                                        </p:tgtEl>
                                        <p:attrNameLst>
                                          <p:attrName>ppt_w</p:attrName>
                                        </p:attrNameLst>
                                      </p:cBhvr>
                                      <p:tavLst>
                                        <p:tav tm="0">
                                          <p:val>
                                            <p:fltVal val="0"/>
                                          </p:val>
                                        </p:tav>
                                        <p:tav tm="100000">
                                          <p:val>
                                            <p:strVal val="#ppt_w"/>
                                          </p:val>
                                        </p:tav>
                                      </p:tavLst>
                                    </p:anim>
                                    <p:anim calcmode="lin" valueType="num">
                                      <p:cBhvr>
                                        <p:cTn id="67" dur="1000" fill="hold"/>
                                        <p:tgtEl>
                                          <p:spTgt spid="20"/>
                                        </p:tgtEl>
                                        <p:attrNameLst>
                                          <p:attrName>ppt_h</p:attrName>
                                        </p:attrNameLst>
                                      </p:cBhvr>
                                      <p:tavLst>
                                        <p:tav tm="0">
                                          <p:val>
                                            <p:fltVal val="0"/>
                                          </p:val>
                                        </p:tav>
                                        <p:tav tm="100000">
                                          <p:val>
                                            <p:strVal val="#ppt_h"/>
                                          </p:val>
                                        </p:tav>
                                      </p:tavLst>
                                    </p:anim>
                                    <p:anim calcmode="lin" valueType="num">
                                      <p:cBhvr>
                                        <p:cTn id="68" dur="1000" fill="hold"/>
                                        <p:tgtEl>
                                          <p:spTgt spid="20"/>
                                        </p:tgtEl>
                                        <p:attrNameLst>
                                          <p:attrName>style.rotation</p:attrName>
                                        </p:attrNameLst>
                                      </p:cBhvr>
                                      <p:tavLst>
                                        <p:tav tm="0">
                                          <p:val>
                                            <p:fltVal val="90"/>
                                          </p:val>
                                        </p:tav>
                                        <p:tav tm="100000">
                                          <p:val>
                                            <p:fltVal val="0"/>
                                          </p:val>
                                        </p:tav>
                                      </p:tavLst>
                                    </p:anim>
                                    <p:animEffect transition="in" filter="fade">
                                      <p:cBhvr>
                                        <p:cTn id="69" dur="1000"/>
                                        <p:tgtEl>
                                          <p:spTgt spid="20"/>
                                        </p:tgtEl>
                                      </p:cBhvr>
                                    </p:animEffect>
                                  </p:childTnLst>
                                </p:cTn>
                              </p:par>
                            </p:childTnLst>
                          </p:cTn>
                        </p:par>
                        <p:par>
                          <p:cTn id="70" fill="hold">
                            <p:stCondLst>
                              <p:cond delay="6000"/>
                            </p:stCondLst>
                            <p:childTnLst>
                              <p:par>
                                <p:cTn id="71" presetID="31"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style.rotation</p:attrName>
                                        </p:attrNameLst>
                                      </p:cBhvr>
                                      <p:tavLst>
                                        <p:tav tm="0">
                                          <p:val>
                                            <p:fltVal val="90"/>
                                          </p:val>
                                        </p:tav>
                                        <p:tav tm="100000">
                                          <p:val>
                                            <p:fltVal val="0"/>
                                          </p:val>
                                        </p:tav>
                                      </p:tavLst>
                                    </p:anim>
                                    <p:animEffect transition="in" filter="fade">
                                      <p:cBhvr>
                                        <p:cTn id="7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8888" y="291652"/>
            <a:ext cx="8458200"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Students</a:t>
            </a:r>
            <a:endParaRPr lang="en-US" sz="7000" dirty="0">
              <a:effectLst>
                <a:outerShdw blurRad="38100" dist="38100" dir="2700000" algn="tl">
                  <a:srgbClr val="000000">
                    <a:alpha val="43137"/>
                  </a:srgbClr>
                </a:outerShdw>
              </a:effectLst>
              <a:latin typeface="Garamond" panose="02020404030301010803" pitchFamily="18" charset="0"/>
            </a:endParaRPr>
          </a:p>
        </p:txBody>
      </p:sp>
      <p:sp>
        <p:nvSpPr>
          <p:cNvPr id="2" name="Rectangle 1"/>
          <p:cNvSpPr/>
          <p:nvPr/>
        </p:nvSpPr>
        <p:spPr>
          <a:xfrm>
            <a:off x="2054950" y="1241737"/>
            <a:ext cx="7305675" cy="4524315"/>
          </a:xfrm>
          <a:prstGeom prst="rect">
            <a:avLst/>
          </a:prstGeom>
        </p:spPr>
        <p:txBody>
          <a:bodyPr wrap="square">
            <a:spAutoFit/>
          </a:bodyPr>
          <a:lstStyle/>
          <a:p>
            <a:pPr>
              <a:lnSpc>
                <a:spcPct val="150000"/>
              </a:lnSpc>
            </a:pPr>
            <a:r>
              <a:rPr lang="en-US" sz="3200" dirty="0" smtClean="0">
                <a:latin typeface="Georgia" panose="02040502050405020303" pitchFamily="18" charset="0"/>
              </a:rPr>
              <a:t>Register for Classes</a:t>
            </a:r>
          </a:p>
          <a:p>
            <a:pPr>
              <a:lnSpc>
                <a:spcPct val="150000"/>
              </a:lnSpc>
            </a:pPr>
            <a:r>
              <a:rPr lang="en-US" sz="3200" dirty="0" smtClean="0">
                <a:latin typeface="Georgia" panose="02040502050405020303" pitchFamily="18" charset="0"/>
              </a:rPr>
              <a:t>View Progress Toward Degree</a:t>
            </a:r>
          </a:p>
          <a:p>
            <a:pPr>
              <a:lnSpc>
                <a:spcPct val="150000"/>
              </a:lnSpc>
            </a:pPr>
            <a:r>
              <a:rPr lang="en-US" sz="3200" dirty="0" smtClean="0">
                <a:latin typeface="Georgia" panose="02040502050405020303" pitchFamily="18" charset="0"/>
              </a:rPr>
              <a:t>Accept/Decline Financial Aid</a:t>
            </a:r>
          </a:p>
          <a:p>
            <a:pPr>
              <a:lnSpc>
                <a:spcPct val="150000"/>
              </a:lnSpc>
            </a:pPr>
            <a:r>
              <a:rPr lang="en-US" sz="3200" dirty="0">
                <a:latin typeface="Georgia" panose="02040502050405020303" pitchFamily="18" charset="0"/>
              </a:rPr>
              <a:t>Pay Bill</a:t>
            </a:r>
          </a:p>
          <a:p>
            <a:pPr>
              <a:lnSpc>
                <a:spcPct val="150000"/>
              </a:lnSpc>
            </a:pPr>
            <a:r>
              <a:rPr lang="en-US" sz="3200" dirty="0" smtClean="0">
                <a:latin typeface="Georgia" panose="02040502050405020303" pitchFamily="18" charset="0"/>
              </a:rPr>
              <a:t>View Grades</a:t>
            </a:r>
          </a:p>
          <a:p>
            <a:pPr>
              <a:lnSpc>
                <a:spcPct val="150000"/>
              </a:lnSpc>
            </a:pPr>
            <a:r>
              <a:rPr lang="en-US" sz="3200" dirty="0" smtClean="0">
                <a:latin typeface="Georgia" panose="02040502050405020303" pitchFamily="18" charset="0"/>
              </a:rPr>
              <a:t>And More!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00" y="3022990"/>
            <a:ext cx="3785393" cy="3966825"/>
          </a:xfrm>
          <a:prstGeom prst="rect">
            <a:avLst/>
          </a:prstGeom>
        </p:spPr>
      </p:pic>
      <p:sp>
        <p:nvSpPr>
          <p:cNvPr id="5" name="Rectangle 4"/>
          <p:cNvSpPr/>
          <p:nvPr/>
        </p:nvSpPr>
        <p:spPr>
          <a:xfrm>
            <a:off x="1994403" y="2667556"/>
            <a:ext cx="6987169" cy="1107996"/>
          </a:xfrm>
          <a:prstGeom prst="rect">
            <a:avLst/>
          </a:prstGeom>
          <a:solidFill>
            <a:srgbClr val="FF0000"/>
          </a:solidFill>
          <a:ln>
            <a:noFill/>
          </a:ln>
          <a:effectLst>
            <a:innerShdw blurRad="63500" dist="50800" dir="13500000">
              <a:prstClr val="black">
                <a:alpha val="50000"/>
              </a:prstClr>
            </a:innerShdw>
            <a:softEdge rad="63500"/>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Go.illinoisstate.edu</a:t>
            </a:r>
            <a:endParaRPr lang="en-US" sz="6600" b="1" dirty="0">
              <a:ln/>
              <a:solidFill>
                <a:schemeClr val="accent3"/>
              </a:solidFill>
            </a:endParaRPr>
          </a:p>
        </p:txBody>
      </p:sp>
    </p:spTree>
    <p:extLst>
      <p:ext uri="{BB962C8B-B14F-4D97-AF65-F5344CB8AC3E}">
        <p14:creationId xmlns:p14="http://schemas.microsoft.com/office/powerpoint/2010/main" val="1059229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0779369" cy="6858000"/>
          </a:xfrm>
          <a:prstGeom prst="rect">
            <a:avLst/>
          </a:prstGeom>
        </p:spPr>
      </p:pic>
    </p:spTree>
    <p:extLst>
      <p:ext uri="{BB962C8B-B14F-4D97-AF65-F5344CB8AC3E}">
        <p14:creationId xmlns:p14="http://schemas.microsoft.com/office/powerpoint/2010/main" val="3853435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0753511" cy="7092631"/>
          </a:xfrm>
          <a:prstGeom prst="rect">
            <a:avLst/>
          </a:prstGeom>
        </p:spPr>
      </p:pic>
      <p:sp>
        <p:nvSpPr>
          <p:cNvPr id="4" name="Left Arrow 3"/>
          <p:cNvSpPr/>
          <p:nvPr/>
        </p:nvSpPr>
        <p:spPr>
          <a:xfrm>
            <a:off x="2565400" y="723900"/>
            <a:ext cx="1244600" cy="1197476"/>
          </a:xfrm>
          <a:prstGeom prst="leftArrow">
            <a:avLst/>
          </a:prstGeom>
          <a:solidFill>
            <a:srgbClr val="FF0000"/>
          </a:solidFill>
          <a:ln w="15240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579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4377"/>
            <a:ext cx="9369061" cy="7012065"/>
          </a:xfrm>
          <a:prstGeom prst="rect">
            <a:avLst/>
          </a:prstGeom>
        </p:spPr>
      </p:pic>
    </p:spTree>
    <p:extLst>
      <p:ext uri="{BB962C8B-B14F-4D97-AF65-F5344CB8AC3E}">
        <p14:creationId xmlns:p14="http://schemas.microsoft.com/office/powerpoint/2010/main" val="3541351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8888" y="63741"/>
            <a:ext cx="8458200"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Faculty</a:t>
            </a:r>
            <a:endParaRPr lang="en-US" sz="7000" dirty="0">
              <a:effectLst>
                <a:outerShdw blurRad="38100" dist="38100" dir="2700000" algn="tl">
                  <a:srgbClr val="000000">
                    <a:alpha val="43137"/>
                  </a:srgbClr>
                </a:outerShdw>
              </a:effectLst>
              <a:latin typeface="Garamond" panose="02020404030301010803" pitchFamily="18" charset="0"/>
            </a:endParaRPr>
          </a:p>
        </p:txBody>
      </p:sp>
      <p:sp>
        <p:nvSpPr>
          <p:cNvPr id="3" name="TextBox 2"/>
          <p:cNvSpPr txBox="1"/>
          <p:nvPr/>
        </p:nvSpPr>
        <p:spPr>
          <a:xfrm>
            <a:off x="2065338" y="1474592"/>
            <a:ext cx="7353300" cy="4308872"/>
          </a:xfrm>
          <a:prstGeom prst="rect">
            <a:avLst/>
          </a:prstGeom>
          <a:noFill/>
        </p:spPr>
        <p:txBody>
          <a:bodyPr wrap="square" numCol="2" rtlCol="0">
            <a:spAutoFit/>
          </a:bodyPr>
          <a:lstStyle/>
          <a:p>
            <a:pPr lvl="0">
              <a:spcBef>
                <a:spcPts val="1200"/>
              </a:spcBef>
            </a:pPr>
            <a:r>
              <a:rPr lang="en-US" sz="3200" dirty="0">
                <a:solidFill>
                  <a:prstClr val="black"/>
                </a:solidFill>
                <a:latin typeface="Georgia" panose="02040502050405020303" pitchFamily="18" charset="0"/>
              </a:rPr>
              <a:t>Class Schedule</a:t>
            </a:r>
          </a:p>
          <a:p>
            <a:pPr lvl="0">
              <a:spcBef>
                <a:spcPts val="1200"/>
              </a:spcBef>
            </a:pPr>
            <a:r>
              <a:rPr lang="en-US" sz="3200" dirty="0">
                <a:solidFill>
                  <a:prstClr val="black"/>
                </a:solidFill>
                <a:latin typeface="Georgia" panose="02040502050405020303" pitchFamily="18" charset="0"/>
              </a:rPr>
              <a:t>Class Rosters</a:t>
            </a:r>
          </a:p>
          <a:p>
            <a:pPr lvl="0">
              <a:spcBef>
                <a:spcPts val="1200"/>
              </a:spcBef>
            </a:pPr>
            <a:r>
              <a:rPr lang="en-US" sz="3200" dirty="0">
                <a:solidFill>
                  <a:prstClr val="black"/>
                </a:solidFill>
                <a:latin typeface="Georgia" panose="02040502050405020303" pitchFamily="18" charset="0"/>
              </a:rPr>
              <a:t>Textbook </a:t>
            </a:r>
            <a:r>
              <a:rPr lang="en-US" sz="3200" dirty="0" smtClean="0">
                <a:solidFill>
                  <a:prstClr val="black"/>
                </a:solidFill>
                <a:latin typeface="Georgia" panose="02040502050405020303" pitchFamily="18" charset="0"/>
              </a:rPr>
              <a:t>Information</a:t>
            </a:r>
          </a:p>
          <a:p>
            <a:pPr lvl="0">
              <a:spcBef>
                <a:spcPts val="1200"/>
              </a:spcBef>
            </a:pPr>
            <a:endParaRPr lang="en-US" sz="3200" dirty="0" smtClean="0">
              <a:solidFill>
                <a:prstClr val="black"/>
              </a:solidFill>
              <a:latin typeface="Georgia" panose="02040502050405020303" pitchFamily="18" charset="0"/>
            </a:endParaRPr>
          </a:p>
          <a:p>
            <a:pPr lvl="0">
              <a:spcBef>
                <a:spcPts val="1200"/>
              </a:spcBef>
            </a:pPr>
            <a:endParaRPr lang="en-US" sz="3200" dirty="0">
              <a:solidFill>
                <a:prstClr val="black"/>
              </a:solidFill>
              <a:latin typeface="Georgia" panose="02040502050405020303" pitchFamily="18" charset="0"/>
            </a:endParaRPr>
          </a:p>
          <a:p>
            <a:pPr lvl="0">
              <a:spcBef>
                <a:spcPts val="1200"/>
              </a:spcBef>
            </a:pPr>
            <a:endParaRPr lang="en-US" sz="3200" dirty="0">
              <a:solidFill>
                <a:prstClr val="black"/>
              </a:solidFill>
              <a:latin typeface="Georgia" panose="02040502050405020303" pitchFamily="18" charset="0"/>
            </a:endParaRPr>
          </a:p>
          <a:p>
            <a:pPr lvl="0">
              <a:spcBef>
                <a:spcPts val="1200"/>
              </a:spcBef>
            </a:pPr>
            <a:r>
              <a:rPr lang="en-US" sz="3200" dirty="0">
                <a:solidFill>
                  <a:prstClr val="black"/>
                </a:solidFill>
                <a:latin typeface="Georgia" panose="02040502050405020303" pitchFamily="18" charset="0"/>
              </a:rPr>
              <a:t>Final Exam Schedule</a:t>
            </a:r>
          </a:p>
          <a:p>
            <a:pPr lvl="0">
              <a:spcBef>
                <a:spcPts val="1200"/>
              </a:spcBef>
            </a:pPr>
            <a:r>
              <a:rPr lang="en-US" sz="3200" dirty="0">
                <a:solidFill>
                  <a:prstClr val="black"/>
                </a:solidFill>
                <a:latin typeface="Georgia" panose="02040502050405020303" pitchFamily="18" charset="0"/>
              </a:rPr>
              <a:t>Assign Grades</a:t>
            </a:r>
          </a:p>
          <a:p>
            <a:pPr lvl="0">
              <a:spcBef>
                <a:spcPts val="1200"/>
              </a:spcBef>
            </a:pPr>
            <a:r>
              <a:rPr lang="en-US" sz="3200" dirty="0">
                <a:solidFill>
                  <a:prstClr val="black"/>
                </a:solidFill>
                <a:latin typeface="Georgia" panose="02040502050405020303" pitchFamily="18" charset="0"/>
              </a:rPr>
              <a:t>Approve Grades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166" y="2609684"/>
            <a:ext cx="5244834" cy="4248316"/>
          </a:xfrm>
          <a:prstGeom prst="rect">
            <a:avLst/>
          </a:prstGeom>
        </p:spPr>
      </p:pic>
      <p:sp>
        <p:nvSpPr>
          <p:cNvPr id="5" name="Rectangle 4"/>
          <p:cNvSpPr/>
          <p:nvPr/>
        </p:nvSpPr>
        <p:spPr>
          <a:xfrm>
            <a:off x="1994403" y="2667556"/>
            <a:ext cx="6987169" cy="1107996"/>
          </a:xfrm>
          <a:prstGeom prst="rect">
            <a:avLst/>
          </a:prstGeom>
          <a:solidFill>
            <a:srgbClr val="FF0000"/>
          </a:solidFill>
          <a:ln>
            <a:noFill/>
          </a:ln>
          <a:effectLst>
            <a:innerShdw blurRad="63500" dist="50800" dir="13500000">
              <a:prstClr val="black">
                <a:alpha val="50000"/>
              </a:prstClr>
            </a:innerShdw>
            <a:softEdge rad="63500"/>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Go.illinoisstate.edu</a:t>
            </a:r>
            <a:endParaRPr lang="en-US" sz="6600" b="1" dirty="0">
              <a:ln/>
              <a:solidFill>
                <a:schemeClr val="accent3"/>
              </a:solidFill>
            </a:endParaRPr>
          </a:p>
        </p:txBody>
      </p:sp>
    </p:spTree>
    <p:extLst>
      <p:ext uri="{BB962C8B-B14F-4D97-AF65-F5344CB8AC3E}">
        <p14:creationId xmlns:p14="http://schemas.microsoft.com/office/powerpoint/2010/main" val="2542842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8888" y="-76200"/>
            <a:ext cx="8458200"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Staff</a:t>
            </a:r>
            <a:endParaRPr lang="en-US" sz="7000" dirty="0">
              <a:effectLst>
                <a:outerShdw blurRad="38100" dist="38100" dir="2700000" algn="tl">
                  <a:srgbClr val="000000">
                    <a:alpha val="43137"/>
                  </a:srgbClr>
                </a:outerShdw>
              </a:effectLst>
              <a:latin typeface="Garamond" panose="02020404030301010803" pitchFamily="18" charset="0"/>
            </a:endParaRPr>
          </a:p>
        </p:txBody>
      </p:sp>
      <p:sp>
        <p:nvSpPr>
          <p:cNvPr id="5" name="Rectangle 4"/>
          <p:cNvSpPr/>
          <p:nvPr/>
        </p:nvSpPr>
        <p:spPr>
          <a:xfrm>
            <a:off x="1930400" y="834455"/>
            <a:ext cx="7213600" cy="6078587"/>
          </a:xfrm>
          <a:prstGeom prst="rect">
            <a:avLst/>
          </a:prstGeom>
        </p:spPr>
        <p:txBody>
          <a:bodyPr wrap="square" numCol="1">
            <a:spAutoFit/>
          </a:bodyPr>
          <a:lstStyle/>
          <a:p>
            <a:pPr algn="ctr">
              <a:spcAft>
                <a:spcPts val="1200"/>
              </a:spcAft>
            </a:pPr>
            <a:r>
              <a:rPr lang="en-US" sz="3000" dirty="0" smtClean="0">
                <a:latin typeface="Georgia" panose="02040502050405020303" pitchFamily="18" charset="0"/>
              </a:rPr>
              <a:t>Varies Greatly</a:t>
            </a:r>
          </a:p>
          <a:p>
            <a:pPr algn="ctr">
              <a:spcAft>
                <a:spcPts val="1200"/>
              </a:spcAft>
            </a:pPr>
            <a:r>
              <a:rPr lang="en-US" sz="2800" dirty="0" smtClean="0">
                <a:latin typeface="Georgia" panose="02040502050405020303" pitchFamily="18" charset="0"/>
              </a:rPr>
              <a:t>Overrides</a:t>
            </a:r>
          </a:p>
          <a:p>
            <a:pPr algn="ctr">
              <a:spcAft>
                <a:spcPts val="1200"/>
              </a:spcAft>
            </a:pPr>
            <a:r>
              <a:rPr lang="en-US" sz="2800" dirty="0" smtClean="0">
                <a:latin typeface="Georgia" panose="02040502050405020303" pitchFamily="18" charset="0"/>
              </a:rPr>
              <a:t>Student Information</a:t>
            </a:r>
          </a:p>
          <a:p>
            <a:pPr algn="ctr">
              <a:spcAft>
                <a:spcPts val="1200"/>
              </a:spcAft>
            </a:pPr>
            <a:r>
              <a:rPr lang="en-US" sz="2800" dirty="0" smtClean="0">
                <a:latin typeface="Georgia" panose="02040502050405020303" pitchFamily="18" charset="0"/>
              </a:rPr>
              <a:t>Class Scheduling</a:t>
            </a:r>
          </a:p>
          <a:p>
            <a:pPr algn="ctr">
              <a:spcAft>
                <a:spcPts val="1200"/>
              </a:spcAft>
            </a:pPr>
            <a:r>
              <a:rPr lang="en-US" sz="2800" dirty="0" smtClean="0">
                <a:latin typeface="Georgia" panose="02040502050405020303" pitchFamily="18" charset="0"/>
              </a:rPr>
              <a:t>Most things that were done on the Mainframe will be done in Campus Solutions</a:t>
            </a:r>
          </a:p>
          <a:p>
            <a:pPr>
              <a:lnSpc>
                <a:spcPct val="150000"/>
              </a:lnSpc>
            </a:pPr>
            <a:endParaRPr lang="en-US" sz="3000" dirty="0" smtClean="0">
              <a:latin typeface="Georgia" panose="02040502050405020303" pitchFamily="18" charset="0"/>
            </a:endParaRPr>
          </a:p>
          <a:p>
            <a:pPr>
              <a:lnSpc>
                <a:spcPct val="150000"/>
              </a:lnSpc>
            </a:pPr>
            <a:endParaRPr lang="en-US" sz="3200" dirty="0" smtClean="0">
              <a:latin typeface="Georgia" panose="02040502050405020303" pitchFamily="18" charset="0"/>
            </a:endParaRPr>
          </a:p>
          <a:p>
            <a:pPr>
              <a:lnSpc>
                <a:spcPct val="150000"/>
              </a:lnSpc>
            </a:pPr>
            <a:endParaRPr lang="en-US" sz="3200" dirty="0">
              <a:latin typeface="Georgia" panose="02040502050405020303" pitchFamily="18" charset="0"/>
            </a:endParaRPr>
          </a:p>
        </p:txBody>
      </p:sp>
      <p:pic>
        <p:nvPicPr>
          <p:cNvPr id="6" name="Picture 12" descr="http://www.responsive.net/img/happyStud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800" y="4245867"/>
            <a:ext cx="3759200" cy="2612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48905" y="2311485"/>
            <a:ext cx="6878166" cy="1107996"/>
          </a:xfrm>
          <a:prstGeom prst="rect">
            <a:avLst/>
          </a:prstGeom>
          <a:solidFill>
            <a:srgbClr val="FF0000"/>
          </a:solidFill>
          <a:ln>
            <a:noFill/>
          </a:ln>
          <a:effectLst>
            <a:innerShdw blurRad="63500" dist="50800" dir="13500000">
              <a:prstClr val="black">
                <a:alpha val="50000"/>
              </a:prstClr>
            </a:innerShdw>
            <a:softEdge rad="63500"/>
          </a:effectLst>
          <a:scene3d>
            <a:camera prst="orthographicFront">
              <a:rot lat="0" lon="0" rev="0"/>
            </a:camera>
            <a:lightRig rig="contrasting" dir="t">
              <a:rot lat="0" lon="0" rev="7800000"/>
            </a:lightRig>
          </a:scene3d>
          <a:sp3d>
            <a:bevelT w="139700" h="139700"/>
          </a:sp3d>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dirty="0" smtClean="0">
                <a:ln/>
                <a:solidFill>
                  <a:schemeClr val="accent3"/>
                </a:solidFill>
              </a:rPr>
              <a:t>sis.illinoisstate.edu</a:t>
            </a:r>
            <a:endParaRPr lang="en-US" sz="6600" b="1" dirty="0">
              <a:ln/>
              <a:solidFill>
                <a:schemeClr val="accent3"/>
              </a:solidFill>
            </a:endParaRPr>
          </a:p>
        </p:txBody>
      </p:sp>
    </p:spTree>
    <p:extLst>
      <p:ext uri="{BB962C8B-B14F-4D97-AF65-F5344CB8AC3E}">
        <p14:creationId xmlns:p14="http://schemas.microsoft.com/office/powerpoint/2010/main" val="1956047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3942"/>
            <a:ext cx="9420079" cy="4578158"/>
          </a:xfrm>
          <a:prstGeom prst="rect">
            <a:avLst/>
          </a:prstGeom>
        </p:spPr>
      </p:pic>
    </p:spTree>
    <p:extLst>
      <p:ext uri="{BB962C8B-B14F-4D97-AF65-F5344CB8AC3E}">
        <p14:creationId xmlns:p14="http://schemas.microsoft.com/office/powerpoint/2010/main" val="4248026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757912" y="4484992"/>
            <a:ext cx="7386088" cy="947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dirty="0" smtClean="0">
                <a:latin typeface="Times New Roman" panose="02020603050405020304" pitchFamily="18" charset="0"/>
                <a:cs typeface="Times New Roman" panose="02020603050405020304" pitchFamily="18" charset="0"/>
              </a:rPr>
              <a:t>Welcome to… </a:t>
            </a:r>
            <a:r>
              <a:rPr lang="en-US" sz="3000" i="1" dirty="0" smtClean="0">
                <a:latin typeface="Times New Roman" panose="02020603050405020304" pitchFamily="18" charset="0"/>
                <a:cs typeface="Times New Roman" panose="02020603050405020304" pitchFamily="18" charset="0"/>
              </a:rPr>
              <a:t>Campus Solutions for IT Support Staff</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6125" y="168454"/>
            <a:ext cx="5549661" cy="4162246"/>
          </a:xfrm>
          <a:prstGeom prst="rect">
            <a:avLst/>
          </a:prstGeom>
        </p:spPr>
      </p:pic>
    </p:spTree>
    <p:extLst>
      <p:ext uri="{BB962C8B-B14F-4D97-AF65-F5344CB8AC3E}">
        <p14:creationId xmlns:p14="http://schemas.microsoft.com/office/powerpoint/2010/main" val="3839506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1" y="3552866"/>
            <a:ext cx="2352729" cy="2352729"/>
          </a:xfrm>
          <a:prstGeom prst="rect">
            <a:avLst/>
          </a:prstGeom>
        </p:spPr>
      </p:pic>
      <p:sp>
        <p:nvSpPr>
          <p:cNvPr id="11" name="Text Placeholder 2"/>
          <p:cNvSpPr>
            <a:spLocks noGrp="1"/>
          </p:cNvSpPr>
          <p:nvPr>
            <p:ph type="body" idx="1"/>
          </p:nvPr>
        </p:nvSpPr>
        <p:spPr>
          <a:xfrm>
            <a:off x="1828800" y="148375"/>
            <a:ext cx="7315200" cy="1134325"/>
          </a:xfrm>
        </p:spPr>
        <p:txBody>
          <a:bodyPr>
            <a:noAutofit/>
          </a:bodyPr>
          <a:lstStyle/>
          <a:p>
            <a:pPr algn="ctr"/>
            <a:r>
              <a:rPr lang="en-US" sz="6600" b="0" dirty="0" smtClean="0">
                <a:effectLst>
                  <a:outerShdw blurRad="38100" dist="38100" dir="2700000" algn="tl">
                    <a:srgbClr val="000000">
                      <a:alpha val="43137"/>
                    </a:srgbClr>
                  </a:outerShdw>
                </a:effectLst>
                <a:latin typeface="Garamond" panose="02020404030301010803" pitchFamily="18" charset="0"/>
              </a:rPr>
              <a:t>Best Web Browser</a:t>
            </a:r>
            <a:endParaRPr lang="en-US" sz="6600" b="0" dirty="0">
              <a:effectLst>
                <a:outerShdw blurRad="38100" dist="38100" dir="2700000" algn="tl">
                  <a:srgbClr val="000000">
                    <a:alpha val="43137"/>
                  </a:srgbClr>
                </a:outerShdw>
              </a:effectLst>
              <a:latin typeface="Garamond" panose="02020404030301010803"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571749"/>
            <a:ext cx="2324101" cy="23338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400" y="1201535"/>
            <a:ext cx="2324101" cy="23338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4501" y="1203543"/>
            <a:ext cx="2311399" cy="2350002"/>
          </a:xfrm>
          <a:prstGeom prst="rect">
            <a:avLst/>
          </a:prstGeom>
        </p:spPr>
      </p:pic>
      <p:pic>
        <p:nvPicPr>
          <p:cNvPr id="9" name="Picture 2" descr="http://mnfigureskating.com/wp-content/uploads/2014/12/FAQ.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8"/>
          <a:stretch>
            <a:fillRect/>
          </a:stretch>
        </p:blipFill>
        <p:spPr>
          <a:xfrm>
            <a:off x="3566813" y="1428838"/>
            <a:ext cx="3915376" cy="4248055"/>
          </a:xfrm>
          <a:prstGeom prst="rect">
            <a:avLst/>
          </a:prstGeom>
        </p:spPr>
      </p:pic>
    </p:spTree>
    <p:extLst>
      <p:ext uri="{BB962C8B-B14F-4D97-AF65-F5344CB8AC3E}">
        <p14:creationId xmlns:p14="http://schemas.microsoft.com/office/powerpoint/2010/main" val="1530339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1828800" y="681775"/>
            <a:ext cx="7315200" cy="1147025"/>
          </a:xfrm>
        </p:spPr>
        <p:txBody>
          <a:bodyPr>
            <a:noAutofit/>
          </a:bodyPr>
          <a:lstStyle/>
          <a:p>
            <a:pPr algn="ctr"/>
            <a:r>
              <a:rPr lang="en-US" sz="6600" b="0" dirty="0" smtClean="0">
                <a:effectLst>
                  <a:outerShdw blurRad="38100" dist="38100" dir="2700000" algn="tl">
                    <a:srgbClr val="000000">
                      <a:alpha val="43137"/>
                    </a:srgbClr>
                  </a:outerShdw>
                </a:effectLst>
                <a:latin typeface="Garamond" panose="02020404030301010803" pitchFamily="18" charset="0"/>
              </a:rPr>
              <a:t>Browser Requirements</a:t>
            </a:r>
            <a:endParaRPr lang="en-US" sz="6600" b="0" dirty="0">
              <a:effectLst>
                <a:outerShdw blurRad="38100" dist="38100" dir="2700000" algn="tl">
                  <a:srgbClr val="000000">
                    <a:alpha val="43137"/>
                  </a:srgbClr>
                </a:outerShdw>
              </a:effectLst>
              <a:latin typeface="Garamond" panose="02020404030301010803" pitchFamily="18" charset="0"/>
            </a:endParaRPr>
          </a:p>
        </p:txBody>
      </p:sp>
      <p:pic>
        <p:nvPicPr>
          <p:cNvPr id="4" name="Picture 3"/>
          <p:cNvPicPr>
            <a:picLocks noChangeAspect="1"/>
          </p:cNvPicPr>
          <p:nvPr/>
        </p:nvPicPr>
        <p:blipFill rotWithShape="1">
          <a:blip r:embed="rId3"/>
          <a:srcRect r="937"/>
          <a:stretch/>
        </p:blipFill>
        <p:spPr>
          <a:xfrm>
            <a:off x="1982694" y="1828800"/>
            <a:ext cx="3320446" cy="27755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139" y="3644900"/>
            <a:ext cx="3554593" cy="218408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7025" y="3785431"/>
            <a:ext cx="1903019" cy="1903019"/>
          </a:xfrm>
          <a:prstGeom prst="rect">
            <a:avLst/>
          </a:prstGeom>
        </p:spPr>
      </p:pic>
      <p:pic>
        <p:nvPicPr>
          <p:cNvPr id="9" name="Picture 2" descr="http://mnfigureskating.com/wp-content/uploads/2014/12/FAQ.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66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1663700" y="-118325"/>
            <a:ext cx="7315200" cy="1362925"/>
          </a:xfrm>
        </p:spPr>
        <p:txBody>
          <a:bodyPr>
            <a:noAutofit/>
          </a:bodyPr>
          <a:lstStyle/>
          <a:p>
            <a:pPr algn="ctr"/>
            <a:r>
              <a:rPr lang="en-US" sz="6600" b="0" dirty="0" smtClean="0">
                <a:effectLst>
                  <a:outerShdw blurRad="38100" dist="38100" dir="2700000" algn="tl">
                    <a:srgbClr val="000000">
                      <a:alpha val="43137"/>
                    </a:srgbClr>
                  </a:outerShdw>
                </a:effectLst>
                <a:latin typeface="Garamond" panose="02020404030301010803" pitchFamily="18" charset="0"/>
              </a:rPr>
              <a:t>Mobile Devices</a:t>
            </a:r>
            <a:endParaRPr lang="en-US" sz="6600" b="0" dirty="0">
              <a:effectLst>
                <a:outerShdw blurRad="38100" dist="38100" dir="2700000" algn="tl">
                  <a:srgbClr val="000000">
                    <a:alpha val="43137"/>
                  </a:srgbClr>
                </a:outerShdw>
              </a:effectLst>
              <a:latin typeface="Garamond" panose="02020404030301010803"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252" y="901700"/>
            <a:ext cx="6805252" cy="5207000"/>
          </a:xfrm>
          <a:prstGeom prst="rect">
            <a:avLst/>
          </a:prstGeom>
        </p:spPr>
      </p:pic>
      <p:pic>
        <p:nvPicPr>
          <p:cNvPr id="6" name="Picture 2" descr="http://mnfigureskating.com/wp-content/uploads/2014/12/FA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9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63627" y="3060700"/>
            <a:ext cx="7045545" cy="1820751"/>
          </a:xfrm>
        </p:spPr>
        <p:txBody>
          <a:bodyPr>
            <a:noAutofit/>
          </a:bodyPr>
          <a:lstStyle/>
          <a:p>
            <a:pPr marL="0" indent="0" algn="ctr">
              <a:spcAft>
                <a:spcPts val="1200"/>
              </a:spcAft>
              <a:buNone/>
            </a:pPr>
            <a:endParaRPr lang="en-US" sz="4000" dirty="0">
              <a:latin typeface="Georgia" panose="02040502050405020303" pitchFamily="18" charset="0"/>
            </a:endParaRPr>
          </a:p>
        </p:txBody>
      </p:sp>
      <p:sp>
        <p:nvSpPr>
          <p:cNvPr id="11" name="Text Placeholder 2"/>
          <p:cNvSpPr>
            <a:spLocks noGrp="1"/>
          </p:cNvSpPr>
          <p:nvPr>
            <p:ph type="body" idx="1"/>
          </p:nvPr>
        </p:nvSpPr>
        <p:spPr>
          <a:xfrm>
            <a:off x="1828800" y="375188"/>
            <a:ext cx="7315200" cy="932544"/>
          </a:xfrm>
        </p:spPr>
        <p:txBody>
          <a:bodyPr>
            <a:noAutofit/>
          </a:bodyPr>
          <a:lstStyle/>
          <a:p>
            <a:pPr algn="ctr"/>
            <a:r>
              <a:rPr lang="en-US" sz="6600" b="0" dirty="0" smtClean="0">
                <a:effectLst>
                  <a:outerShdw blurRad="38100" dist="38100" dir="2700000" algn="tl">
                    <a:srgbClr val="000000">
                      <a:alpha val="43137"/>
                    </a:srgbClr>
                  </a:outerShdw>
                </a:effectLst>
                <a:latin typeface="Garamond" panose="02020404030301010803" pitchFamily="18" charset="0"/>
              </a:rPr>
              <a:t>Time Out Message</a:t>
            </a:r>
            <a:endParaRPr lang="en-US" sz="6600" b="0" dirty="0">
              <a:effectLst>
                <a:outerShdw blurRad="38100" dist="38100" dir="2700000" algn="tl">
                  <a:srgbClr val="000000">
                    <a:alpha val="43137"/>
                  </a:srgbClr>
                </a:outerShdw>
              </a:effectLst>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3175870" y="1611653"/>
            <a:ext cx="4621057" cy="3826605"/>
          </a:xfrm>
          <a:prstGeom prst="rect">
            <a:avLst/>
          </a:prstGeom>
        </p:spPr>
      </p:pic>
      <p:pic>
        <p:nvPicPr>
          <p:cNvPr id="7" name="Picture 2" descr="http://mnfigureskating.com/wp-content/uploads/2014/12/FA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07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63627" y="3060700"/>
            <a:ext cx="7045545" cy="1820751"/>
          </a:xfrm>
        </p:spPr>
        <p:txBody>
          <a:bodyPr>
            <a:noAutofit/>
          </a:bodyPr>
          <a:lstStyle/>
          <a:p>
            <a:pPr marL="0" indent="0" algn="ctr">
              <a:spcAft>
                <a:spcPts val="1200"/>
              </a:spcAft>
              <a:buNone/>
            </a:pPr>
            <a:endParaRPr lang="en-US" sz="4000" dirty="0">
              <a:latin typeface="Georgia" panose="02040502050405020303" pitchFamily="18" charset="0"/>
            </a:endParaRPr>
          </a:p>
        </p:txBody>
      </p:sp>
      <p:sp>
        <p:nvSpPr>
          <p:cNvPr id="11" name="Text Placeholder 2"/>
          <p:cNvSpPr>
            <a:spLocks noGrp="1"/>
          </p:cNvSpPr>
          <p:nvPr>
            <p:ph type="body" idx="1"/>
          </p:nvPr>
        </p:nvSpPr>
        <p:spPr>
          <a:xfrm>
            <a:off x="1828799" y="342900"/>
            <a:ext cx="7315200" cy="1009650"/>
          </a:xfrm>
        </p:spPr>
        <p:txBody>
          <a:bodyPr>
            <a:noAutofit/>
          </a:bodyPr>
          <a:lstStyle/>
          <a:p>
            <a:pPr algn="ctr"/>
            <a:r>
              <a:rPr lang="en-US" sz="6600" b="0" dirty="0" err="1" smtClean="0">
                <a:effectLst>
                  <a:outerShdw blurRad="38100" dist="38100" dir="2700000" algn="tl">
                    <a:srgbClr val="000000">
                      <a:alpha val="43137"/>
                    </a:srgbClr>
                  </a:outerShdw>
                </a:effectLst>
                <a:latin typeface="Garamond" panose="02020404030301010803" pitchFamily="18" charset="0"/>
              </a:rPr>
              <a:t>Empl</a:t>
            </a:r>
            <a:r>
              <a:rPr lang="en-US" sz="6600" b="0" dirty="0" smtClean="0">
                <a:effectLst>
                  <a:outerShdw blurRad="38100" dist="38100" dir="2700000" algn="tl">
                    <a:srgbClr val="000000">
                      <a:alpha val="43137"/>
                    </a:srgbClr>
                  </a:outerShdw>
                </a:effectLst>
                <a:latin typeface="Garamond" panose="02020404030301010803" pitchFamily="18" charset="0"/>
              </a:rPr>
              <a:t> ID vs. UID</a:t>
            </a:r>
            <a:endParaRPr lang="en-US" sz="6600" b="0" dirty="0">
              <a:effectLst>
                <a:outerShdw blurRad="38100" dist="38100" dir="2700000" algn="tl">
                  <a:srgbClr val="000000">
                    <a:alpha val="43137"/>
                  </a:srgbClr>
                </a:outerShdw>
              </a:effectLst>
              <a:latin typeface="Garamond" panose="02020404030301010803" pitchFamily="18" charset="0"/>
            </a:endParaRPr>
          </a:p>
        </p:txBody>
      </p:sp>
      <p:pic>
        <p:nvPicPr>
          <p:cNvPr id="5" name="Picture 4"/>
          <p:cNvPicPr>
            <a:picLocks noChangeAspect="1"/>
          </p:cNvPicPr>
          <p:nvPr/>
        </p:nvPicPr>
        <p:blipFill>
          <a:blip r:embed="rId3"/>
          <a:stretch>
            <a:fillRect/>
          </a:stretch>
        </p:blipFill>
        <p:spPr>
          <a:xfrm>
            <a:off x="1963627" y="1834209"/>
            <a:ext cx="8494458" cy="3356916"/>
          </a:xfrm>
          <a:prstGeom prst="rect">
            <a:avLst/>
          </a:prstGeom>
        </p:spPr>
      </p:pic>
      <p:pic>
        <p:nvPicPr>
          <p:cNvPr id="7" name="Picture 2" descr="http://mnfigureskating.com/wp-content/uploads/2014/12/FA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7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8888" y="281522"/>
            <a:ext cx="8458200" cy="1169551"/>
          </a:xfrm>
          <a:prstGeom prst="rect">
            <a:avLst/>
          </a:prstGeom>
          <a:noFill/>
        </p:spPr>
        <p:txBody>
          <a:bodyPr wrap="square" rtlCol="0">
            <a:spAutoFit/>
          </a:bodyPr>
          <a:lstStyle/>
          <a:p>
            <a:pPr algn="ctr"/>
            <a:r>
              <a:rPr lang="en-US" sz="7000" dirty="0" err="1" smtClean="0">
                <a:solidFill>
                  <a:prstClr val="black"/>
                </a:solidFill>
                <a:effectLst>
                  <a:outerShdw blurRad="38100" dist="38100" dir="2700000" algn="tl">
                    <a:srgbClr val="000000">
                      <a:alpha val="43137"/>
                    </a:srgbClr>
                  </a:outerShdw>
                </a:effectLst>
                <a:latin typeface="Garamond" panose="02020404030301010803" pitchFamily="18" charset="0"/>
              </a:rPr>
              <a:t>Empl</a:t>
            </a:r>
            <a:r>
              <a:rPr lang="en-US" sz="7000" dirty="0" smtClean="0">
                <a:solidFill>
                  <a:prstClr val="black"/>
                </a:solidFill>
                <a:effectLst>
                  <a:outerShdw blurRad="38100" dist="38100" dir="2700000" algn="tl">
                    <a:srgbClr val="000000">
                      <a:alpha val="43137"/>
                    </a:srgbClr>
                  </a:outerShdw>
                </a:effectLst>
                <a:latin typeface="Garamond" panose="02020404030301010803" pitchFamily="18" charset="0"/>
              </a:rPr>
              <a:t> ID vs UID</a:t>
            </a:r>
            <a:endParaRPr lang="en-US" sz="7000" dirty="0">
              <a:solidFill>
                <a:prstClr val="black"/>
              </a:solidFill>
              <a:effectLst>
                <a:outerShdw blurRad="38100" dist="38100" dir="2700000" algn="tl">
                  <a:srgbClr val="000000">
                    <a:alpha val="43137"/>
                  </a:srgbClr>
                </a:outerShdw>
              </a:effectLst>
              <a:latin typeface="Garamond" panose="02020404030301010803" pitchFamily="18" charset="0"/>
            </a:endParaRPr>
          </a:p>
        </p:txBody>
      </p:sp>
      <p:sp>
        <p:nvSpPr>
          <p:cNvPr id="3" name="Rectangle 2"/>
          <p:cNvSpPr/>
          <p:nvPr/>
        </p:nvSpPr>
        <p:spPr>
          <a:xfrm>
            <a:off x="2025636" y="1752879"/>
            <a:ext cx="5285900" cy="923330"/>
          </a:xfrm>
          <a:prstGeom prst="rect">
            <a:avLst/>
          </a:prstGeom>
        </p:spPr>
        <p:txBody>
          <a:bodyPr wrap="square">
            <a:spAutoFit/>
          </a:bodyPr>
          <a:lstStyle/>
          <a:p>
            <a:pPr>
              <a:lnSpc>
                <a:spcPct val="150000"/>
              </a:lnSpc>
            </a:pPr>
            <a:r>
              <a:rPr lang="en-US" dirty="0" smtClean="0">
                <a:solidFill>
                  <a:prstClr val="black"/>
                </a:solidFill>
                <a:latin typeface="Georgia" panose="02040502050405020303" pitchFamily="18" charset="0"/>
              </a:rPr>
              <a:t>The ID number of people in Campus Solutions.</a:t>
            </a:r>
          </a:p>
          <a:p>
            <a:pPr marL="742950" lvl="1" indent="-285750">
              <a:lnSpc>
                <a:spcPct val="150000"/>
              </a:lnSpc>
              <a:buFont typeface="Arial" panose="020B0604020202020204" pitchFamily="34" charset="0"/>
              <a:buChar char="•"/>
            </a:pPr>
            <a:r>
              <a:rPr lang="en-US" dirty="0" smtClean="0">
                <a:solidFill>
                  <a:prstClr val="black"/>
                </a:solidFill>
                <a:latin typeface="Georgia" panose="02040502050405020303" pitchFamily="18" charset="0"/>
              </a:rPr>
              <a:t>Not the same as UID or User ID</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173"/>
          <a:stretch/>
        </p:blipFill>
        <p:spPr bwMode="auto">
          <a:xfrm>
            <a:off x="4740142" y="2717010"/>
            <a:ext cx="1708784" cy="147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noChangeAspect="1"/>
          </p:cNvGraphicFramePr>
          <p:nvPr>
            <p:extLst>
              <p:ext uri="{D42A27DB-BD31-4B8C-83A1-F6EECF244321}">
                <p14:modId xmlns:p14="http://schemas.microsoft.com/office/powerpoint/2010/main" val="397086349"/>
              </p:ext>
            </p:extLst>
          </p:nvPr>
        </p:nvGraphicFramePr>
        <p:xfrm>
          <a:off x="2598519" y="4266967"/>
          <a:ext cx="5778936" cy="1371600"/>
        </p:xfrm>
        <a:graphic>
          <a:graphicData uri="http://schemas.openxmlformats.org/drawingml/2006/table">
            <a:tbl>
              <a:tblPr firstRow="1" bandRow="1">
                <a:tableStyleId>{5C22544A-7EE6-4342-B048-85BDC9FD1C3A}</a:tableStyleId>
              </a:tblPr>
              <a:tblGrid>
                <a:gridCol w="1926312"/>
                <a:gridCol w="1926312"/>
                <a:gridCol w="1926312"/>
              </a:tblGrid>
              <a:tr h="408233">
                <a:tc>
                  <a:txBody>
                    <a:bodyPr/>
                    <a:lstStyle/>
                    <a:p>
                      <a:pPr algn="ctr"/>
                      <a:r>
                        <a:rPr lang="en-US" sz="2800" b="1" dirty="0" smtClean="0">
                          <a:solidFill>
                            <a:schemeClr val="accent1"/>
                          </a:solidFill>
                        </a:rPr>
                        <a:t>UID/ Campus ID</a:t>
                      </a:r>
                      <a:endParaRPr lang="en-US" sz="2800" b="1" dirty="0">
                        <a:solidFill>
                          <a:schemeClr val="accent1"/>
                        </a:solidFill>
                      </a:endParaRP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800" b="1" dirty="0" err="1" smtClean="0">
                          <a:solidFill>
                            <a:schemeClr val="accent1"/>
                          </a:solidFill>
                        </a:rPr>
                        <a:t>Empl</a:t>
                      </a:r>
                      <a:r>
                        <a:rPr lang="en-US" sz="2800" b="1" dirty="0" smtClean="0">
                          <a:solidFill>
                            <a:schemeClr val="accent1"/>
                          </a:solidFill>
                        </a:rPr>
                        <a:t> ID/  ID</a:t>
                      </a:r>
                      <a:endParaRPr lang="en-US" sz="2800" b="1" dirty="0">
                        <a:solidFill>
                          <a:schemeClr val="accent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800" baseline="0" dirty="0" smtClean="0">
                          <a:solidFill>
                            <a:schemeClr val="accent1"/>
                          </a:solidFill>
                        </a:rPr>
                        <a:t>ULID/   User ID</a:t>
                      </a:r>
                      <a:endParaRPr lang="en-US" sz="2800" dirty="0">
                        <a:solidFill>
                          <a:schemeClr val="accent1"/>
                        </a:solidFill>
                      </a:endParaRP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36191">
                <a:tc>
                  <a:txBody>
                    <a:bodyPr/>
                    <a:lstStyle/>
                    <a:p>
                      <a:pPr algn="ctr"/>
                      <a:r>
                        <a:rPr lang="en-US" sz="2200" dirty="0" smtClean="0">
                          <a:solidFill>
                            <a:schemeClr val="bg1">
                              <a:lumMod val="50000"/>
                            </a:schemeClr>
                          </a:solidFill>
                        </a:rPr>
                        <a:t>856-23-1098</a:t>
                      </a:r>
                      <a:endParaRPr lang="en-US" sz="2200" dirty="0">
                        <a:solidFill>
                          <a:schemeClr val="bg1">
                            <a:lumMod val="50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200" dirty="0" smtClean="0">
                          <a:solidFill>
                            <a:srgbClr val="FF0000"/>
                          </a:solidFill>
                        </a:rPr>
                        <a:t>1000-139-733</a:t>
                      </a:r>
                      <a:endParaRPr lang="en-US" sz="2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ctr"/>
                      <a:r>
                        <a:rPr lang="en-US" sz="2200" dirty="0" err="1" smtClean="0">
                          <a:solidFill>
                            <a:schemeClr val="bg1">
                              <a:lumMod val="50000"/>
                            </a:schemeClr>
                          </a:solidFill>
                        </a:rPr>
                        <a:t>rrredbi</a:t>
                      </a:r>
                      <a:endParaRPr lang="en-US" sz="2200" dirty="0">
                        <a:solidFill>
                          <a:schemeClr val="bg1">
                            <a:lumMod val="50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pic>
        <p:nvPicPr>
          <p:cNvPr id="5" name="Picture 4"/>
          <p:cNvPicPr>
            <a:picLocks noChangeAspect="1"/>
          </p:cNvPicPr>
          <p:nvPr/>
        </p:nvPicPr>
        <p:blipFill>
          <a:blip r:embed="rId4"/>
          <a:stretch>
            <a:fillRect/>
          </a:stretch>
        </p:blipFill>
        <p:spPr>
          <a:xfrm>
            <a:off x="1924051" y="1802531"/>
            <a:ext cx="8627554" cy="3409514"/>
          </a:xfrm>
          <a:prstGeom prst="rect">
            <a:avLst/>
          </a:prstGeom>
        </p:spPr>
      </p:pic>
      <p:sp>
        <p:nvSpPr>
          <p:cNvPr id="9" name="Oval 8"/>
          <p:cNvSpPr/>
          <p:nvPr/>
        </p:nvSpPr>
        <p:spPr>
          <a:xfrm>
            <a:off x="5487988" y="3403599"/>
            <a:ext cx="551146" cy="491264"/>
          </a:xfrm>
          <a:prstGeom prst="ellipse">
            <a:avLst/>
          </a:prstGeom>
          <a:noFill/>
          <a:ln w="76200">
            <a:solidFill>
              <a:srgbClr val="FF0000"/>
            </a:solidFill>
          </a:ln>
          <a:effectLst>
            <a:glow rad="63500">
              <a:schemeClr val="accent3">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5"/>
          <a:stretch>
            <a:fillRect/>
          </a:stretch>
        </p:blipFill>
        <p:spPr>
          <a:xfrm>
            <a:off x="1993213" y="1469415"/>
            <a:ext cx="7150787" cy="4075745"/>
          </a:xfrm>
          <a:prstGeom prst="rect">
            <a:avLst/>
          </a:prstGeom>
        </p:spPr>
      </p:pic>
      <p:pic>
        <p:nvPicPr>
          <p:cNvPr id="11" name="Picture 2" descr="http://mnfigureskating.com/wp-content/uploads/2014/12/FAQ.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96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1" presetClass="exit" presetSubtype="0" fill="hold"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70997" y="2413000"/>
            <a:ext cx="7045545" cy="1820751"/>
          </a:xfrm>
        </p:spPr>
        <p:txBody>
          <a:bodyPr>
            <a:noAutofit/>
          </a:bodyPr>
          <a:lstStyle/>
          <a:p>
            <a:pPr marL="0" indent="0" algn="ctr">
              <a:spcAft>
                <a:spcPts val="1600"/>
              </a:spcAft>
              <a:buNone/>
            </a:pPr>
            <a:r>
              <a:rPr lang="en-US" sz="4000" dirty="0" smtClean="0">
                <a:latin typeface="Georgia" panose="02040502050405020303" pitchFamily="18" charset="0"/>
              </a:rPr>
              <a:t>Role Based = Pages</a:t>
            </a:r>
          </a:p>
          <a:p>
            <a:pPr marL="0" indent="0" algn="ctr">
              <a:spcAft>
                <a:spcPts val="1600"/>
              </a:spcAft>
              <a:buNone/>
            </a:pPr>
            <a:r>
              <a:rPr lang="en-US" sz="4000" dirty="0" smtClean="0">
                <a:latin typeface="Georgia" panose="02040502050405020303" pitchFamily="18" charset="0"/>
              </a:rPr>
              <a:t>Row = Data on the Page</a:t>
            </a:r>
          </a:p>
          <a:p>
            <a:pPr marL="0" indent="0" algn="ctr">
              <a:spcAft>
                <a:spcPts val="1600"/>
              </a:spcAft>
              <a:buNone/>
            </a:pPr>
            <a:r>
              <a:rPr lang="en-US" sz="4000" dirty="0" smtClean="0">
                <a:latin typeface="Georgia" panose="02040502050405020303" pitchFamily="18" charset="0"/>
              </a:rPr>
              <a:t>Contact the Technology Support Center</a:t>
            </a:r>
            <a:endParaRPr lang="en-US" sz="4000" dirty="0">
              <a:latin typeface="Georgia" panose="02040502050405020303" pitchFamily="18" charset="0"/>
            </a:endParaRPr>
          </a:p>
        </p:txBody>
      </p:sp>
      <p:sp>
        <p:nvSpPr>
          <p:cNvPr id="11" name="Text Placeholder 2"/>
          <p:cNvSpPr>
            <a:spLocks noGrp="1"/>
          </p:cNvSpPr>
          <p:nvPr>
            <p:ph type="body" idx="1"/>
          </p:nvPr>
        </p:nvSpPr>
        <p:spPr>
          <a:xfrm>
            <a:off x="2076450" y="0"/>
            <a:ext cx="6810375" cy="1271818"/>
          </a:xfrm>
        </p:spPr>
        <p:txBody>
          <a:bodyPr>
            <a:noAutofit/>
          </a:bodyPr>
          <a:lstStyle/>
          <a:p>
            <a:pPr algn="ctr"/>
            <a:r>
              <a:rPr lang="en-US" sz="7200" b="0" dirty="0" smtClean="0">
                <a:effectLst>
                  <a:outerShdw blurRad="38100" dist="38100" dir="2700000" algn="tl">
                    <a:srgbClr val="000000">
                      <a:alpha val="43137"/>
                    </a:srgbClr>
                  </a:outerShdw>
                </a:effectLst>
                <a:latin typeface="Garamond" panose="02020404030301010803" pitchFamily="18" charset="0"/>
              </a:rPr>
              <a:t>User Access</a:t>
            </a:r>
            <a:endParaRPr lang="en-US" sz="7200" b="0" dirty="0">
              <a:effectLst>
                <a:outerShdw blurRad="38100" dist="38100" dir="2700000" algn="tl">
                  <a:srgbClr val="000000">
                    <a:alpha val="43137"/>
                  </a:srgbClr>
                </a:outerShdw>
              </a:effectLst>
              <a:latin typeface="Garamond" panose="02020404030301010803" pitchFamily="18" charset="0"/>
            </a:endParaRPr>
          </a:p>
        </p:txBody>
      </p:sp>
      <p:pic>
        <p:nvPicPr>
          <p:cNvPr id="6" name="Picture 2" descr="http://mnfigureskating.com/wp-content/uploads/2014/12/FA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72" y="71267"/>
            <a:ext cx="2361522" cy="17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907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04145" y="1279277"/>
            <a:ext cx="7135353" cy="4755763"/>
          </a:xfrm>
        </p:spPr>
        <p:txBody>
          <a:bodyPr>
            <a:normAutofit/>
          </a:bodyPr>
          <a:lstStyle/>
          <a:p>
            <a:pPr marL="0" indent="0" algn="ctr">
              <a:lnSpc>
                <a:spcPct val="100000"/>
              </a:lnSpc>
              <a:spcAft>
                <a:spcPts val="1200"/>
              </a:spcAft>
              <a:buNone/>
            </a:pPr>
            <a:r>
              <a:rPr lang="en-US" sz="4400" u="sng" dirty="0" smtClean="0">
                <a:latin typeface="Georgia" panose="02040502050405020303" pitchFamily="18" charset="0"/>
              </a:rPr>
              <a:t>Technology                 Support Center</a:t>
            </a:r>
            <a:endParaRPr lang="en-US" sz="1100" u="sng" dirty="0" smtClean="0">
              <a:latin typeface="Georgia" panose="02040502050405020303" pitchFamily="18" charset="0"/>
            </a:endParaRPr>
          </a:p>
          <a:p>
            <a:pPr marL="0" indent="0" algn="ctr">
              <a:spcBef>
                <a:spcPts val="2400"/>
              </a:spcBef>
              <a:buNone/>
            </a:pPr>
            <a:r>
              <a:rPr lang="en-US" sz="3900" dirty="0">
                <a:latin typeface="Georgia" panose="02040502050405020303" pitchFamily="18" charset="0"/>
              </a:rPr>
              <a:t>supportcenter.illinoisstate.edu</a:t>
            </a:r>
          </a:p>
          <a:p>
            <a:pPr marL="0" indent="0" algn="ctr">
              <a:spcBef>
                <a:spcPts val="2400"/>
              </a:spcBef>
              <a:buNone/>
            </a:pPr>
            <a:r>
              <a:rPr lang="en-US" sz="3900" dirty="0" smtClean="0">
                <a:latin typeface="Georgia" panose="02040502050405020303" pitchFamily="18" charset="0"/>
              </a:rPr>
              <a:t>supportcenter@ilstu.edu</a:t>
            </a:r>
            <a:endParaRPr lang="en-US" sz="1500" dirty="0" smtClean="0">
              <a:latin typeface="Georgia" panose="02040502050405020303" pitchFamily="18" charset="0"/>
            </a:endParaRPr>
          </a:p>
          <a:p>
            <a:pPr marL="0" indent="0" algn="ctr">
              <a:spcBef>
                <a:spcPts val="2400"/>
              </a:spcBef>
              <a:spcAft>
                <a:spcPts val="1200"/>
              </a:spcAft>
              <a:buNone/>
            </a:pPr>
            <a:r>
              <a:rPr lang="en-US" sz="3900" dirty="0" smtClean="0">
                <a:latin typeface="Georgia" panose="02040502050405020303" pitchFamily="18" charset="0"/>
              </a:rPr>
              <a:t>438 – 4357</a:t>
            </a:r>
          </a:p>
        </p:txBody>
      </p:sp>
      <p:sp>
        <p:nvSpPr>
          <p:cNvPr id="11" name="Text Placeholder 2"/>
          <p:cNvSpPr>
            <a:spLocks noGrp="1"/>
          </p:cNvSpPr>
          <p:nvPr>
            <p:ph type="body" idx="1"/>
          </p:nvPr>
        </p:nvSpPr>
        <p:spPr>
          <a:xfrm>
            <a:off x="1904145" y="194108"/>
            <a:ext cx="7187604" cy="823912"/>
          </a:xfrm>
        </p:spPr>
        <p:txBody>
          <a:bodyPr>
            <a:noAutofit/>
          </a:bodyPr>
          <a:lstStyle/>
          <a:p>
            <a:pPr algn="ctr"/>
            <a:r>
              <a:rPr lang="en-US" sz="6600" b="0" dirty="0" smtClean="0">
                <a:effectLst>
                  <a:outerShdw blurRad="38100" dist="38100" dir="2700000" algn="tl">
                    <a:srgbClr val="000000">
                      <a:alpha val="43137"/>
                    </a:srgbClr>
                  </a:outerShdw>
                </a:effectLst>
                <a:latin typeface="Garamond" panose="02020404030301010803" pitchFamily="18" charset="0"/>
              </a:rPr>
              <a:t>Getting Help</a:t>
            </a:r>
            <a:endParaRPr lang="en-US" sz="6600" b="0" dirty="0">
              <a:effectLst>
                <a:outerShdw blurRad="38100" dist="38100" dir="2700000" algn="tl">
                  <a:srgbClr val="000000">
                    <a:alpha val="43137"/>
                  </a:srgbClr>
                </a:outerShdw>
              </a:effectLst>
              <a:latin typeface="Garamond" panose="02020404030301010803"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378"/>
            <a:ext cx="1820543" cy="1231900"/>
          </a:xfrm>
          <a:prstGeom prst="rect">
            <a:avLst/>
          </a:prstGeom>
        </p:spPr>
      </p:pic>
      <p:pic>
        <p:nvPicPr>
          <p:cNvPr id="5" name="Picture 2" descr="http://www.womanaroundtown.com/wp-content/uploads/2011/01/Help-520x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11" y="0"/>
            <a:ext cx="816054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436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5"/>
                                        </p:tgtEl>
                                        <p:attrNameLst>
                                          <p:attrName>ppt_w</p:attrName>
                                        </p:attrNameLst>
                                      </p:cBhvr>
                                      <p:tavLst>
                                        <p:tav tm="0">
                                          <p:val>
                                            <p:strVal val="ppt_w"/>
                                          </p:val>
                                        </p:tav>
                                        <p:tav tm="100000">
                                          <p:val>
                                            <p:fltVal val="0"/>
                                          </p:val>
                                        </p:tav>
                                      </p:tavLst>
                                    </p:anim>
                                    <p:anim calcmode="lin" valueType="num">
                                      <p:cBhvr>
                                        <p:cTn id="11" dur="1000"/>
                                        <p:tgtEl>
                                          <p:spTgt spid="5"/>
                                        </p:tgtEl>
                                        <p:attrNameLst>
                                          <p:attrName>ppt_h</p:attrName>
                                        </p:attrNameLst>
                                      </p:cBhvr>
                                      <p:tavLst>
                                        <p:tav tm="0">
                                          <p:val>
                                            <p:strVal val="ppt_h"/>
                                          </p:val>
                                        </p:tav>
                                        <p:tav tm="100000">
                                          <p:val>
                                            <p:fltVal val="0"/>
                                          </p:val>
                                        </p:tav>
                                      </p:tavLst>
                                    </p:anim>
                                    <p:anim calcmode="lin" valueType="num">
                                      <p:cBhvr>
                                        <p:cTn id="12" dur="1000"/>
                                        <p:tgtEl>
                                          <p:spTgt spid="5"/>
                                        </p:tgtEl>
                                        <p:attrNameLst>
                                          <p:attrName>style.rotation</p:attrName>
                                        </p:attrNameLst>
                                      </p:cBhvr>
                                      <p:tavLst>
                                        <p:tav tm="0">
                                          <p:val>
                                            <p:fltVal val="0"/>
                                          </p:val>
                                        </p:tav>
                                        <p:tav tm="100000">
                                          <p:val>
                                            <p:fltVal val="90"/>
                                          </p:val>
                                        </p:tav>
                                      </p:tavLst>
                                    </p:anim>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ii.alatest.com/css/b2b/bootstrap/icon-expert-orange.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http://ii.alatest.com/css/b2b/bootstrap/icon-expert-orange.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1" y="7937"/>
            <a:ext cx="3918961" cy="271312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9273" y="1"/>
            <a:ext cx="3793249" cy="256676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6" y="2566766"/>
            <a:ext cx="4504838" cy="4504838"/>
          </a:xfrm>
          <a:prstGeom prst="rect">
            <a:avLst/>
          </a:prstGeom>
        </p:spPr>
      </p:pic>
      <p:cxnSp>
        <p:nvCxnSpPr>
          <p:cNvPr id="25" name="Straight Arrow Connector 24"/>
          <p:cNvCxnSpPr/>
          <p:nvPr/>
        </p:nvCxnSpPr>
        <p:spPr>
          <a:xfrm flipV="1">
            <a:off x="2880233" y="1019175"/>
            <a:ext cx="2291843" cy="1279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a:off x="4248150" y="2199800"/>
            <a:ext cx="1916453" cy="83867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4321981" y="4305300"/>
            <a:ext cx="1537208" cy="14771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pic>
        <p:nvPicPr>
          <p:cNvPr id="2054" name="Picture 6" descr="http://www.clipartbest.com/cliparts/9Tp/o55/9Tpo55L8c."/>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2195" y="2752458"/>
            <a:ext cx="3753615" cy="26650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3322" y="2721063"/>
            <a:ext cx="3771359" cy="2677665"/>
          </a:xfrm>
          <a:prstGeom prst="rect">
            <a:avLst/>
          </a:prstGeom>
        </p:spPr>
      </p:pic>
    </p:spTree>
    <p:extLst>
      <p:ext uri="{BB962C8B-B14F-4D97-AF65-F5344CB8AC3E}">
        <p14:creationId xmlns:p14="http://schemas.microsoft.com/office/powerpoint/2010/main" val="3762241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fltVal val="0"/>
                                          </p:val>
                                        </p:tav>
                                        <p:tav tm="100000">
                                          <p:val>
                                            <p:strVal val="#ppt_w"/>
                                          </p:val>
                                        </p:tav>
                                      </p:tavLst>
                                    </p:anim>
                                    <p:anim calcmode="lin" valueType="num">
                                      <p:cBhvr>
                                        <p:cTn id="19" dur="1000" fill="hold"/>
                                        <p:tgtEl>
                                          <p:spTgt spid="21"/>
                                        </p:tgtEl>
                                        <p:attrNameLst>
                                          <p:attrName>ppt_h</p:attrName>
                                        </p:attrNameLst>
                                      </p:cBhvr>
                                      <p:tavLst>
                                        <p:tav tm="0">
                                          <p:val>
                                            <p:fltVal val="0"/>
                                          </p:val>
                                        </p:tav>
                                        <p:tav tm="100000">
                                          <p:val>
                                            <p:strVal val="#ppt_h"/>
                                          </p:val>
                                        </p:tav>
                                      </p:tavLst>
                                    </p:anim>
                                    <p:animEffect transition="in" filter="fade">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1000"/>
                                        <p:tgtEl>
                                          <p:spTgt spid="26"/>
                                        </p:tgtEl>
                                      </p:cBhvr>
                                    </p:animEffect>
                                  </p:childTnLst>
                                </p:cTn>
                              </p:par>
                              <p:par>
                                <p:cTn id="26" presetID="53" presetClass="entr" presetSubtype="16"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anim calcmode="lin" valueType="num">
                                      <p:cBhvr>
                                        <p:cTn id="28" dur="1000" fill="hold"/>
                                        <p:tgtEl>
                                          <p:spTgt spid="2054"/>
                                        </p:tgtEl>
                                        <p:attrNameLst>
                                          <p:attrName>ppt_w</p:attrName>
                                        </p:attrNameLst>
                                      </p:cBhvr>
                                      <p:tavLst>
                                        <p:tav tm="0">
                                          <p:val>
                                            <p:fltVal val="0"/>
                                          </p:val>
                                        </p:tav>
                                        <p:tav tm="100000">
                                          <p:val>
                                            <p:strVal val="#ppt_w"/>
                                          </p:val>
                                        </p:tav>
                                      </p:tavLst>
                                    </p:anim>
                                    <p:anim calcmode="lin" valueType="num">
                                      <p:cBhvr>
                                        <p:cTn id="29" dur="1000" fill="hold"/>
                                        <p:tgtEl>
                                          <p:spTgt spid="2054"/>
                                        </p:tgtEl>
                                        <p:attrNameLst>
                                          <p:attrName>ppt_h</p:attrName>
                                        </p:attrNameLst>
                                      </p:cBhvr>
                                      <p:tavLst>
                                        <p:tav tm="0">
                                          <p:val>
                                            <p:fltVal val="0"/>
                                          </p:val>
                                        </p:tav>
                                        <p:tav tm="100000">
                                          <p:val>
                                            <p:strVal val="#ppt_h"/>
                                          </p:val>
                                        </p:tav>
                                      </p:tavLst>
                                    </p:anim>
                                    <p:animEffect transition="in" filter="fade">
                                      <p:cBhvr>
                                        <p:cTn id="30" dur="1000"/>
                                        <p:tgtEl>
                                          <p:spTgt spid="205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5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22" presetClass="entr" presetSubtype="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1000"/>
                                        <p:tgtEl>
                                          <p:spTgt spid="34"/>
                                        </p:tgtEl>
                                      </p:cBhvr>
                                    </p:animEffect>
                                  </p:childTnLst>
                                </p:cTn>
                              </p:par>
                              <p:par>
                                <p:cTn id="40" presetID="31"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1000" fill="hold"/>
                                        <p:tgtEl>
                                          <p:spTgt spid="23"/>
                                        </p:tgtEl>
                                        <p:attrNameLst>
                                          <p:attrName>ppt_w</p:attrName>
                                        </p:attrNameLst>
                                      </p:cBhvr>
                                      <p:tavLst>
                                        <p:tav tm="0">
                                          <p:val>
                                            <p:fltVal val="0"/>
                                          </p:val>
                                        </p:tav>
                                        <p:tav tm="100000">
                                          <p:val>
                                            <p:strVal val="#ppt_w"/>
                                          </p:val>
                                        </p:tav>
                                      </p:tavLst>
                                    </p:anim>
                                    <p:anim calcmode="lin" valueType="num">
                                      <p:cBhvr>
                                        <p:cTn id="43" dur="1000" fill="hold"/>
                                        <p:tgtEl>
                                          <p:spTgt spid="23"/>
                                        </p:tgtEl>
                                        <p:attrNameLst>
                                          <p:attrName>ppt_h</p:attrName>
                                        </p:attrNameLst>
                                      </p:cBhvr>
                                      <p:tavLst>
                                        <p:tav tm="0">
                                          <p:val>
                                            <p:fltVal val="0"/>
                                          </p:val>
                                        </p:tav>
                                        <p:tav tm="100000">
                                          <p:val>
                                            <p:strVal val="#ppt_h"/>
                                          </p:val>
                                        </p:tav>
                                      </p:tavLst>
                                    </p:anim>
                                    <p:anim calcmode="lin" valueType="num">
                                      <p:cBhvr>
                                        <p:cTn id="44" dur="1000" fill="hold"/>
                                        <p:tgtEl>
                                          <p:spTgt spid="23"/>
                                        </p:tgtEl>
                                        <p:attrNameLst>
                                          <p:attrName>style.rotation</p:attrName>
                                        </p:attrNameLst>
                                      </p:cBhvr>
                                      <p:tavLst>
                                        <p:tav tm="0">
                                          <p:val>
                                            <p:fltVal val="90"/>
                                          </p:val>
                                        </p:tav>
                                        <p:tav tm="100000">
                                          <p:val>
                                            <p:fltVal val="0"/>
                                          </p:val>
                                        </p:tav>
                                      </p:tavLst>
                                    </p:anim>
                                    <p:animEffect transition="in" filter="fade">
                                      <p:cBhvr>
                                        <p:cTn id="4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idx="1"/>
          </p:nvPr>
        </p:nvSpPr>
        <p:spPr>
          <a:xfrm>
            <a:off x="1836885" y="311674"/>
            <a:ext cx="7307115" cy="823912"/>
          </a:xfrm>
        </p:spPr>
        <p:txBody>
          <a:bodyPr>
            <a:noAutofit/>
          </a:bodyPr>
          <a:lstStyle/>
          <a:p>
            <a:pPr algn="ctr"/>
            <a:r>
              <a:rPr lang="en-US" sz="6600" b="0" dirty="0" smtClean="0">
                <a:effectLst>
                  <a:outerShdw blurRad="38100" dist="38100" dir="2700000" algn="tl">
                    <a:srgbClr val="000000">
                      <a:alpha val="43137"/>
                    </a:srgbClr>
                  </a:outerShdw>
                </a:effectLst>
                <a:latin typeface="Garamond" panose="02020404030301010803" pitchFamily="18" charset="0"/>
              </a:rPr>
              <a:t>Getting Help</a:t>
            </a:r>
            <a:endParaRPr lang="en-US" sz="6600" b="0" dirty="0">
              <a:effectLst>
                <a:outerShdw blurRad="38100" dist="38100" dir="2700000" algn="tl">
                  <a:srgbClr val="000000">
                    <a:alpha val="43137"/>
                  </a:srgbClr>
                </a:outerShdw>
              </a:effectLst>
              <a:latin typeface="Garamond" panose="02020404030301010803" pitchFamily="18" charset="0"/>
            </a:endParaRPr>
          </a:p>
        </p:txBody>
      </p:sp>
      <p:sp>
        <p:nvSpPr>
          <p:cNvPr id="12" name="Content Placeholder 3"/>
          <p:cNvSpPr>
            <a:spLocks noGrp="1"/>
          </p:cNvSpPr>
          <p:nvPr>
            <p:ph sz="half" idx="2"/>
          </p:nvPr>
        </p:nvSpPr>
        <p:spPr>
          <a:xfrm>
            <a:off x="1904145" y="1798921"/>
            <a:ext cx="7212212" cy="3334782"/>
          </a:xfrm>
        </p:spPr>
        <p:txBody>
          <a:bodyPr>
            <a:normAutofit/>
          </a:bodyPr>
          <a:lstStyle/>
          <a:p>
            <a:pPr marL="0" indent="0" algn="ctr">
              <a:lnSpc>
                <a:spcPct val="100000"/>
              </a:lnSpc>
              <a:spcAft>
                <a:spcPts val="3000"/>
              </a:spcAft>
              <a:buNone/>
            </a:pPr>
            <a:r>
              <a:rPr lang="en-US" sz="4400" u="sng" dirty="0" smtClean="0">
                <a:latin typeface="Georgia" panose="02040502050405020303" pitchFamily="18" charset="0"/>
              </a:rPr>
              <a:t>Training Team</a:t>
            </a:r>
            <a:endParaRPr lang="en-US" sz="3600" dirty="0" smtClean="0">
              <a:latin typeface="Georgia" panose="02040502050405020303" pitchFamily="18" charset="0"/>
            </a:endParaRPr>
          </a:p>
          <a:p>
            <a:pPr marL="0" indent="0" algn="ctr">
              <a:lnSpc>
                <a:spcPct val="100000"/>
              </a:lnSpc>
              <a:spcBef>
                <a:spcPts val="0"/>
              </a:spcBef>
              <a:spcAft>
                <a:spcPts val="3000"/>
              </a:spcAft>
              <a:buNone/>
            </a:pPr>
            <a:r>
              <a:rPr lang="en-US" sz="3900" dirty="0">
                <a:latin typeface="Georgia" panose="02040502050405020303" pitchFamily="18" charset="0"/>
              </a:rPr>
              <a:t>at.illinoisstate.edu/training</a:t>
            </a:r>
          </a:p>
          <a:p>
            <a:pPr marL="0" indent="0" algn="ctr">
              <a:lnSpc>
                <a:spcPct val="100000"/>
              </a:lnSpc>
              <a:spcBef>
                <a:spcPts val="0"/>
              </a:spcBef>
              <a:spcAft>
                <a:spcPts val="3000"/>
              </a:spcAft>
              <a:buNone/>
            </a:pPr>
            <a:r>
              <a:rPr lang="en-US" sz="3900" dirty="0" smtClean="0">
                <a:latin typeface="Georgia" panose="02040502050405020303" pitchFamily="18" charset="0"/>
              </a:rPr>
              <a:t>ATtraining@ilstu.edu</a:t>
            </a:r>
            <a:endParaRPr lang="en-US" sz="1800" dirty="0" smtClean="0">
              <a:latin typeface="Georgia" panose="02040502050405020303" pitchFamily="18" charset="0"/>
            </a:endParaRPr>
          </a:p>
        </p:txBody>
      </p:sp>
    </p:spTree>
    <p:extLst>
      <p:ext uri="{BB962C8B-B14F-4D97-AF65-F5344CB8AC3E}">
        <p14:creationId xmlns:p14="http://schemas.microsoft.com/office/powerpoint/2010/main" val="2625778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0659" y="1585865"/>
            <a:ext cx="6687726" cy="3662541"/>
          </a:xfrm>
          <a:prstGeom prst="rect">
            <a:avLst/>
          </a:prstGeom>
        </p:spPr>
        <p:txBody>
          <a:bodyPr wrap="square">
            <a:spAutoFit/>
          </a:bodyPr>
          <a:lstStyle/>
          <a:p>
            <a:pPr marL="285750" indent="-285750">
              <a:spcAft>
                <a:spcPts val="12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High Level Overview of Campus Solutions</a:t>
            </a:r>
            <a:endParaRPr lang="en-US" sz="3200" dirty="0">
              <a:latin typeface="Times New Roman" panose="02020603050405020304" pitchFamily="18" charset="0"/>
              <a:cs typeface="Times New Roman" panose="02020603050405020304" pitchFamily="18" charset="0"/>
            </a:endParaRPr>
          </a:p>
          <a:p>
            <a:pPr marL="285750" indent="-285750">
              <a:spcAft>
                <a:spcPts val="12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Users</a:t>
            </a:r>
          </a:p>
          <a:p>
            <a:pPr marL="285750" indent="-285750">
              <a:spcAft>
                <a:spcPts val="12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FAQ</a:t>
            </a:r>
          </a:p>
          <a:p>
            <a:pPr marL="285750" indent="-285750">
              <a:spcAft>
                <a:spcPts val="12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Resources and Help</a:t>
            </a:r>
          </a:p>
          <a:p>
            <a:pPr marL="285750" indent="-285750">
              <a:spcAft>
                <a:spcPts val="1200"/>
              </a:spcAf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Ask Questions</a:t>
            </a:r>
            <a:endParaRPr lang="en-US" sz="3200" dirty="0">
              <a:latin typeface="Times New Roman" panose="02020603050405020304" pitchFamily="18" charset="0"/>
              <a:cs typeface="Times New Roman" panose="02020603050405020304" pitchFamily="18" charset="0"/>
            </a:endParaRPr>
          </a:p>
        </p:txBody>
      </p:sp>
      <p:sp>
        <p:nvSpPr>
          <p:cNvPr id="2" name="TextBox 8"/>
          <p:cNvSpPr txBox="1"/>
          <p:nvPr/>
        </p:nvSpPr>
        <p:spPr>
          <a:xfrm>
            <a:off x="1245422" y="179007"/>
            <a:ext cx="8458200"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Objectives</a:t>
            </a:r>
            <a:endParaRPr lang="en-US" sz="7000" dirty="0">
              <a:effectLst>
                <a:outerShdw blurRad="38100" dist="38100" dir="2700000" algn="tl">
                  <a:srgbClr val="000000">
                    <a:alpha val="43137"/>
                  </a:srgbClr>
                </a:outerShdw>
              </a:effectLst>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988" y="1119733"/>
            <a:ext cx="7923809" cy="54857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512" y="892580"/>
            <a:ext cx="5940020" cy="5940020"/>
          </a:xfrm>
          <a:prstGeom prst="rect">
            <a:avLst/>
          </a:prstGeom>
        </p:spPr>
      </p:pic>
    </p:spTree>
    <p:extLst>
      <p:ext uri="{BB962C8B-B14F-4D97-AF65-F5344CB8AC3E}">
        <p14:creationId xmlns:p14="http://schemas.microsoft.com/office/powerpoint/2010/main" val="3019987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4"/>
                                        </p:tgtEl>
                                        <p:attrNameLst>
                                          <p:attrName>ppt_w</p:attrName>
                                        </p:attrNameLst>
                                      </p:cBhvr>
                                      <p:tavLst>
                                        <p:tav tm="0">
                                          <p:val>
                                            <p:strVal val="ppt_w"/>
                                          </p:val>
                                        </p:tav>
                                        <p:tav tm="100000">
                                          <p:val>
                                            <p:fltVal val="0"/>
                                          </p:val>
                                        </p:tav>
                                      </p:tavLst>
                                    </p:anim>
                                    <p:anim calcmode="lin" valueType="num">
                                      <p:cBhvr>
                                        <p:cTn id="25" dur="500"/>
                                        <p:tgtEl>
                                          <p:spTgt spid="4"/>
                                        </p:tgtEl>
                                        <p:attrNameLst>
                                          <p:attrName>ppt_h</p:attrName>
                                        </p:attrNameLst>
                                      </p:cBhvr>
                                      <p:tavLst>
                                        <p:tav tm="0">
                                          <p:val>
                                            <p:strVal val="ppt_h"/>
                                          </p:val>
                                        </p:tav>
                                        <p:tav tm="100000">
                                          <p:val>
                                            <p:fltVal val="0"/>
                                          </p:val>
                                        </p:tav>
                                      </p:tavLst>
                                    </p:anim>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500"/>
                                        <p:tgtEl>
                                          <p:spTgt spid="6">
                                            <p:txEl>
                                              <p:pRg st="0" end="0"/>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fade">
                                      <p:cBhvr>
                                        <p:cTn id="51" dur="500"/>
                                        <p:tgtEl>
                                          <p:spTgt spid="6">
                                            <p:txEl>
                                              <p:pRg st="2" end="2"/>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500"/>
                                        <p:tgtEl>
                                          <p:spTgt spid="6">
                                            <p:txEl>
                                              <p:pRg st="3" end="3"/>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04145" y="2442411"/>
            <a:ext cx="7112855" cy="3539289"/>
          </a:xfrm>
        </p:spPr>
        <p:txBody>
          <a:bodyPr numCol="1">
            <a:normAutofit/>
          </a:bodyPr>
          <a:lstStyle/>
          <a:p>
            <a:pPr marL="0" indent="0" algn="ctr">
              <a:spcAft>
                <a:spcPts val="1200"/>
              </a:spcAft>
              <a:buNone/>
            </a:pPr>
            <a:r>
              <a:rPr lang="en-US" sz="4400" dirty="0" smtClean="0">
                <a:latin typeface="Georgia" panose="02040502050405020303" pitchFamily="18" charset="0"/>
              </a:rPr>
              <a:t>Since August of 2014</a:t>
            </a:r>
          </a:p>
          <a:p>
            <a:pPr marL="0" indent="0" algn="ctr">
              <a:spcAft>
                <a:spcPts val="1200"/>
              </a:spcAft>
              <a:buNone/>
            </a:pPr>
            <a:r>
              <a:rPr lang="en-US" sz="4400" dirty="0" smtClean="0">
                <a:latin typeface="Georgia" panose="02040502050405020303" pitchFamily="18" charset="0"/>
              </a:rPr>
              <a:t>How many Classes</a:t>
            </a:r>
          </a:p>
        </p:txBody>
      </p:sp>
      <p:sp>
        <p:nvSpPr>
          <p:cNvPr id="11" name="Text Placeholder 2"/>
          <p:cNvSpPr>
            <a:spLocks noGrp="1"/>
          </p:cNvSpPr>
          <p:nvPr>
            <p:ph type="body" idx="1"/>
          </p:nvPr>
        </p:nvSpPr>
        <p:spPr>
          <a:xfrm>
            <a:off x="1904145" y="738203"/>
            <a:ext cx="7346732" cy="823912"/>
          </a:xfrm>
        </p:spPr>
        <p:txBody>
          <a:bodyPr>
            <a:noAutofit/>
          </a:bodyPr>
          <a:lstStyle/>
          <a:p>
            <a:pPr algn="ctr"/>
            <a:r>
              <a:rPr lang="en-US" sz="7000" b="0" dirty="0" smtClean="0">
                <a:effectLst>
                  <a:outerShdw blurRad="38100" dist="38100" dir="2700000" algn="tl">
                    <a:srgbClr val="000000">
                      <a:alpha val="43137"/>
                    </a:srgbClr>
                  </a:outerShdw>
                </a:effectLst>
                <a:latin typeface="Garamond" panose="02020404030301010803" pitchFamily="18" charset="0"/>
              </a:rPr>
              <a:t>Trainings</a:t>
            </a:r>
            <a:endParaRPr lang="en-US" sz="7000" b="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076200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2961547" y="4665062"/>
            <a:ext cx="5214725" cy="1077218"/>
          </a:xfrm>
          <a:prstGeom prst="rect">
            <a:avLst/>
          </a:prstGeom>
          <a:noFill/>
        </p:spPr>
        <p:txBody>
          <a:bodyPr wrap="square" rtlCol="0">
            <a:spAutoFit/>
          </a:bodyPr>
          <a:lstStyle/>
          <a:p>
            <a:pPr algn="ctr"/>
            <a:endParaRPr lang="en-US" sz="3200" dirty="0" smtClean="0">
              <a:solidFill>
                <a:prstClr val="black"/>
              </a:solidFill>
              <a:latin typeface="Times New Roman" panose="02020603050405020304" pitchFamily="18" charset="0"/>
              <a:cs typeface="Times New Roman" panose="02020603050405020304" pitchFamily="18" charset="0"/>
            </a:endParaRPr>
          </a:p>
          <a:p>
            <a:pPr algn="ctr"/>
            <a:r>
              <a:rPr lang="en-US" sz="3200" dirty="0">
                <a:solidFill>
                  <a:prstClr val="black"/>
                </a:solidFill>
                <a:latin typeface="Times New Roman" panose="02020603050405020304" pitchFamily="18" charset="0"/>
                <a:cs typeface="Times New Roman" panose="02020603050405020304" pitchFamily="18" charset="0"/>
              </a:rPr>
              <a:t>a</a:t>
            </a:r>
            <a:r>
              <a:rPr lang="en-US" sz="3200" dirty="0" smtClean="0">
                <a:solidFill>
                  <a:prstClr val="black"/>
                </a:solidFill>
                <a:latin typeface="Times New Roman" panose="02020603050405020304" pitchFamily="18" charset="0"/>
                <a:cs typeface="Times New Roman" panose="02020603050405020304" pitchFamily="18" charset="0"/>
              </a:rPr>
              <a:t>t.illinoisstate.edu/training/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961547" y="-161836"/>
            <a:ext cx="4697504" cy="1323439"/>
          </a:xfrm>
          <a:prstGeom prst="rect">
            <a:avLst/>
          </a:prstGeom>
          <a:noFill/>
        </p:spPr>
        <p:txBody>
          <a:bodyPr wrap="none" lIns="91440" tIns="45720" rIns="91440" bIns="45720">
            <a:spAutoFit/>
          </a:bodyPr>
          <a:lstStyle/>
          <a:p>
            <a:pPr algn="ctr"/>
            <a:r>
              <a:rPr lang="en-US" sz="8000" dirty="0">
                <a:solidFill>
                  <a:prstClr val="black"/>
                </a:solidFill>
                <a:effectLst>
                  <a:outerShdw blurRad="38100" dist="38100" dir="2700000" algn="tl">
                    <a:srgbClr val="000000">
                      <a:alpha val="43137"/>
                    </a:srgbClr>
                  </a:outerShdw>
                </a:effectLst>
                <a:latin typeface="Garamond" panose="02020404030301010803" pitchFamily="18" charset="0"/>
              </a:rPr>
              <a:t>Thank you!</a:t>
            </a:r>
          </a:p>
        </p:txBody>
      </p:sp>
      <p:pic>
        <p:nvPicPr>
          <p:cNvPr id="14" name="Picture 13"/>
          <p:cNvPicPr>
            <a:picLocks noChangeAspect="1"/>
          </p:cNvPicPr>
          <p:nvPr/>
        </p:nvPicPr>
        <p:blipFill>
          <a:blip r:embed="rId4"/>
          <a:stretch>
            <a:fillRect/>
          </a:stretch>
        </p:blipFill>
        <p:spPr>
          <a:xfrm>
            <a:off x="1676275" y="4171243"/>
            <a:ext cx="7785267" cy="9876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844" y="767369"/>
            <a:ext cx="6006128" cy="3650784"/>
          </a:xfrm>
          <a:prstGeom prst="rect">
            <a:avLst/>
          </a:prstGeom>
        </p:spPr>
      </p:pic>
      <p:sp>
        <p:nvSpPr>
          <p:cNvPr id="4" name="TextBox 3"/>
          <p:cNvSpPr txBox="1"/>
          <p:nvPr/>
        </p:nvSpPr>
        <p:spPr>
          <a:xfrm>
            <a:off x="5099008" y="4729220"/>
            <a:ext cx="939800" cy="584775"/>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or</a:t>
            </a:r>
          </a:p>
        </p:txBody>
      </p:sp>
    </p:spTree>
    <p:extLst>
      <p:ext uri="{BB962C8B-B14F-4D97-AF65-F5344CB8AC3E}">
        <p14:creationId xmlns:p14="http://schemas.microsoft.com/office/powerpoint/2010/main" val="3897537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2702938" y="1921862"/>
            <a:ext cx="5214725" cy="2554545"/>
          </a:xfrm>
          <a:prstGeom prst="rect">
            <a:avLst/>
          </a:prstGeom>
          <a:noFill/>
        </p:spPr>
        <p:txBody>
          <a:bodyPr wrap="square" rtlCol="0">
            <a:spAutoFit/>
          </a:bodyPr>
          <a:lstStyle/>
          <a:p>
            <a:pPr algn="ctr"/>
            <a:endParaRPr lang="en-US" sz="3200" dirty="0" smtClean="0">
              <a:solidFill>
                <a:prstClr val="black"/>
              </a:solidFill>
              <a:latin typeface="Georgia" panose="02040502050405020303" pitchFamily="18" charset="0"/>
              <a:cs typeface="Times New Roman" panose="02020603050405020304" pitchFamily="18" charset="0"/>
            </a:endParaRPr>
          </a:p>
          <a:p>
            <a:pPr algn="ctr"/>
            <a:r>
              <a:rPr lang="en-US" sz="3200" dirty="0" smtClean="0">
                <a:solidFill>
                  <a:prstClr val="black"/>
                </a:solidFill>
                <a:latin typeface="Georgia" panose="02040502050405020303" pitchFamily="18" charset="0"/>
                <a:cs typeface="Times New Roman" panose="02020603050405020304" pitchFamily="18" charset="0"/>
              </a:rPr>
              <a:t>I have to keep typing in </a:t>
            </a:r>
            <a:r>
              <a:rPr lang="en-US" sz="3200" b="1" dirty="0" smtClean="0">
                <a:solidFill>
                  <a:schemeClr val="accent5"/>
                </a:solidFill>
                <a:latin typeface="Georgia" panose="02040502050405020303" pitchFamily="18" charset="0"/>
                <a:cs typeface="Times New Roman" panose="02020603050405020304" pitchFamily="18" charset="0"/>
              </a:rPr>
              <a:t>ILSTU</a:t>
            </a:r>
            <a:r>
              <a:rPr lang="en-US" sz="3200" dirty="0" smtClean="0">
                <a:solidFill>
                  <a:prstClr val="black"/>
                </a:solidFill>
                <a:latin typeface="Georgia" panose="02040502050405020303" pitchFamily="18" charset="0"/>
                <a:cs typeface="Times New Roman" panose="02020603050405020304" pitchFamily="18" charset="0"/>
              </a:rPr>
              <a:t> over and over.  Who do I set that to fill in automatically?</a:t>
            </a:r>
            <a:endParaRPr lang="en-US" sz="3200" dirty="0">
              <a:solidFill>
                <a:prstClr val="black"/>
              </a:solidFill>
              <a:latin typeface="Georgia" panose="02040502050405020303" pitchFamily="18" charset="0"/>
              <a:cs typeface="Times New Roman" panose="02020603050405020304" pitchFamily="18" charset="0"/>
            </a:endParaRPr>
          </a:p>
        </p:txBody>
      </p:sp>
      <p:sp>
        <p:nvSpPr>
          <p:cNvPr id="2" name="Rectangle 1"/>
          <p:cNvSpPr/>
          <p:nvPr/>
        </p:nvSpPr>
        <p:spPr>
          <a:xfrm>
            <a:off x="2466413" y="155664"/>
            <a:ext cx="5687776" cy="1323439"/>
          </a:xfrm>
          <a:prstGeom prst="rect">
            <a:avLst/>
          </a:prstGeom>
          <a:noFill/>
        </p:spPr>
        <p:txBody>
          <a:bodyPr wrap="none" lIns="91440" tIns="45720" rIns="91440" bIns="45720">
            <a:spAutoFit/>
          </a:bodyPr>
          <a:lstStyle/>
          <a:p>
            <a:pPr algn="ctr"/>
            <a:r>
              <a:rPr lang="en-US" sz="8000" dirty="0" smtClean="0">
                <a:solidFill>
                  <a:prstClr val="black"/>
                </a:solidFill>
                <a:effectLst>
                  <a:outerShdw blurRad="38100" dist="38100" dir="2700000" algn="tl">
                    <a:srgbClr val="000000">
                      <a:alpha val="43137"/>
                    </a:srgbClr>
                  </a:outerShdw>
                </a:effectLst>
                <a:latin typeface="Garamond" panose="02020404030301010803" pitchFamily="18" charset="0"/>
              </a:rPr>
              <a:t>User Defaults</a:t>
            </a:r>
            <a:endParaRPr lang="en-US" sz="8000" dirty="0">
              <a:solidFill>
                <a:prstClr val="black"/>
              </a:solidFill>
              <a:effectLst>
                <a:outerShdw blurRad="38100" dist="38100" dir="2700000" algn="tl">
                  <a:srgbClr val="000000">
                    <a:alpha val="43137"/>
                  </a:srgbClr>
                </a:outerShdw>
              </a:effectLst>
              <a:latin typeface="Garamond" panose="02020404030301010803" pitchFamily="18" charset="0"/>
            </a:endParaRPr>
          </a:p>
        </p:txBody>
      </p:sp>
      <p:pic>
        <p:nvPicPr>
          <p:cNvPr id="5" name="Picture 4"/>
          <p:cNvPicPr>
            <a:picLocks noChangeAspect="1"/>
          </p:cNvPicPr>
          <p:nvPr/>
        </p:nvPicPr>
        <p:blipFill>
          <a:blip r:embed="rId4"/>
          <a:stretch>
            <a:fillRect/>
          </a:stretch>
        </p:blipFill>
        <p:spPr>
          <a:xfrm>
            <a:off x="2363614" y="1782162"/>
            <a:ext cx="5882839" cy="3475638"/>
          </a:xfrm>
          <a:prstGeom prst="rect">
            <a:avLst/>
          </a:prstGeom>
        </p:spPr>
      </p:pic>
    </p:spTree>
    <p:extLst>
      <p:ext uri="{BB962C8B-B14F-4D97-AF65-F5344CB8AC3E}">
        <p14:creationId xmlns:p14="http://schemas.microsoft.com/office/powerpoint/2010/main" val="4254916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ocs.oracle.com/cd/E40049_01/psft/images/PeopleSoft_Ent_logo.gif"/>
          <p:cNvPicPr>
            <a:picLocks noChangeAspect="1" noChangeArrowheads="1"/>
          </p:cNvPicPr>
          <p:nvPr/>
        </p:nvPicPr>
        <p:blipFill rotWithShape="1">
          <a:blip r:embed="rId3">
            <a:extLst>
              <a:ext uri="{28A0092B-C50C-407E-A947-70E740481C1C}">
                <a14:useLocalDpi xmlns:a14="http://schemas.microsoft.com/office/drawing/2010/main" val="0"/>
              </a:ext>
            </a:extLst>
          </a:blip>
          <a:srcRect l="6880" t="15620" r="7117" b="17140"/>
          <a:stretch/>
        </p:blipFill>
        <p:spPr bwMode="auto">
          <a:xfrm>
            <a:off x="2893439" y="268033"/>
            <a:ext cx="5376421" cy="14085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078045" y="4686300"/>
            <a:ext cx="5007206" cy="1020277"/>
          </a:xfrm>
          <a:prstGeom prst="rect">
            <a:avLst/>
          </a:prstGeom>
        </p:spPr>
      </p:pic>
      <p:sp>
        <p:nvSpPr>
          <p:cNvPr id="8" name="TextBox 7"/>
          <p:cNvSpPr txBox="1"/>
          <p:nvPr/>
        </p:nvSpPr>
        <p:spPr>
          <a:xfrm>
            <a:off x="2019301" y="1850464"/>
            <a:ext cx="7124699"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Campus Solutions</a:t>
            </a:r>
            <a:endParaRPr lang="en-US" sz="7000" dirty="0">
              <a:effectLst>
                <a:outerShdw blurRad="38100" dist="38100" dir="2700000" algn="tl">
                  <a:srgbClr val="000000">
                    <a:alpha val="43137"/>
                  </a:srgbClr>
                </a:outerShdw>
              </a:effectLst>
              <a:latin typeface="Garamond" panose="02020404030301010803" pitchFamily="18" charset="0"/>
            </a:endParaRPr>
          </a:p>
        </p:txBody>
      </p:sp>
      <p:sp>
        <p:nvSpPr>
          <p:cNvPr id="3" name="TextBox 2"/>
          <p:cNvSpPr txBox="1"/>
          <p:nvPr/>
        </p:nvSpPr>
        <p:spPr>
          <a:xfrm>
            <a:off x="4184648" y="3193898"/>
            <a:ext cx="2794000" cy="1200329"/>
          </a:xfrm>
          <a:prstGeom prst="rect">
            <a:avLst/>
          </a:prstGeom>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7200" dirty="0" smtClean="0"/>
              <a:t>SIS</a:t>
            </a:r>
            <a:endParaRPr lang="en-US" sz="7200" dirty="0"/>
          </a:p>
        </p:txBody>
      </p:sp>
    </p:spTree>
    <p:extLst>
      <p:ext uri="{BB962C8B-B14F-4D97-AF65-F5344CB8AC3E}">
        <p14:creationId xmlns:p14="http://schemas.microsoft.com/office/powerpoint/2010/main" val="3246155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925638" y="355782"/>
            <a:ext cx="7124699" cy="1169551"/>
          </a:xfrm>
          <a:prstGeom prst="rect">
            <a:avLst/>
          </a:prstGeom>
          <a:noFill/>
        </p:spPr>
        <p:txBody>
          <a:bodyPr wrap="square" rtlCol="0">
            <a:spAutoFit/>
          </a:bodyPr>
          <a:lstStyle/>
          <a:p>
            <a:pPr algn="ctr"/>
            <a:r>
              <a:rPr lang="en-US" sz="7000" dirty="0" smtClean="0">
                <a:effectLst>
                  <a:outerShdw blurRad="38100" dist="38100" dir="2700000" algn="tl">
                    <a:srgbClr val="000000">
                      <a:alpha val="43137"/>
                    </a:srgbClr>
                  </a:outerShdw>
                </a:effectLst>
                <a:latin typeface="Garamond" panose="02020404030301010803" pitchFamily="18" charset="0"/>
              </a:rPr>
              <a:t>Campus Solutions</a:t>
            </a:r>
            <a:endParaRPr lang="en-US" sz="7000" dirty="0">
              <a:effectLst>
                <a:outerShdw blurRad="38100" dist="38100" dir="2700000" algn="tl">
                  <a:srgbClr val="000000">
                    <a:alpha val="43137"/>
                  </a:srgbClr>
                </a:outerShdw>
              </a:effectLst>
              <a:latin typeface="Garamond" panose="02020404030301010803" pitchFamily="18" charset="0"/>
            </a:endParaRPr>
          </a:p>
        </p:txBody>
      </p:sp>
      <p:sp>
        <p:nvSpPr>
          <p:cNvPr id="7" name="Rectangle 6"/>
          <p:cNvSpPr/>
          <p:nvPr/>
        </p:nvSpPr>
        <p:spPr>
          <a:xfrm>
            <a:off x="2279747" y="1695366"/>
            <a:ext cx="6416480" cy="2400657"/>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dirty="0" smtClean="0">
                <a:latin typeface="Georgia" panose="02040502050405020303" pitchFamily="18" charset="0"/>
              </a:rPr>
              <a:t>Student Information System (SIS) that will replace the current mainframe</a:t>
            </a:r>
          </a:p>
          <a:p>
            <a:pPr marL="285750" indent="-285750">
              <a:lnSpc>
                <a:spcPct val="150000"/>
              </a:lnSpc>
              <a:buFont typeface="Arial" panose="020B0604020202020204" pitchFamily="34" charset="0"/>
              <a:buChar char="•"/>
            </a:pPr>
            <a:r>
              <a:rPr lang="en-US" sz="2000" dirty="0" smtClean="0">
                <a:latin typeface="Georgia" panose="02040502050405020303" pitchFamily="18" charset="0"/>
              </a:rPr>
              <a:t>Web-based – accessed online</a:t>
            </a:r>
          </a:p>
          <a:p>
            <a:pPr marL="285750" indent="-285750">
              <a:lnSpc>
                <a:spcPct val="150000"/>
              </a:lnSpc>
              <a:buFont typeface="Arial" panose="020B0604020202020204" pitchFamily="34" charset="0"/>
              <a:buChar char="•"/>
            </a:pPr>
            <a:r>
              <a:rPr lang="en-US" sz="2000" dirty="0" smtClean="0">
                <a:latin typeface="Georgia" panose="02040502050405020303" pitchFamily="18" charset="0"/>
              </a:rPr>
              <a:t>Oracle PeopleSoft</a:t>
            </a:r>
            <a:r>
              <a:rPr lang="en-US" sz="2000" dirty="0">
                <a:latin typeface="Georgia" panose="02040502050405020303" pitchFamily="18" charset="0"/>
              </a:rPr>
              <a:t> </a:t>
            </a:r>
            <a:r>
              <a:rPr lang="en-US" sz="2000" dirty="0" smtClean="0">
                <a:latin typeface="Georgia" panose="02040502050405020303" pitchFamily="18" charset="0"/>
              </a:rPr>
              <a:t>product </a:t>
            </a:r>
            <a:r>
              <a:rPr lang="en-US" sz="2000" dirty="0">
                <a:latin typeface="Georgia" panose="02040502050405020303" pitchFamily="18" charset="0"/>
              </a:rPr>
              <a:t> </a:t>
            </a:r>
            <a:r>
              <a:rPr lang="en-US" sz="2000" dirty="0" smtClean="0">
                <a:latin typeface="Georgia" panose="02040502050405020303" pitchFamily="18" charset="0"/>
              </a:rPr>
              <a:t>- same software that powers </a:t>
            </a:r>
            <a:r>
              <a:rPr lang="en-US" sz="2000" dirty="0" err="1" smtClean="0">
                <a:latin typeface="Georgia" panose="02040502050405020303" pitchFamily="18" charset="0"/>
              </a:rPr>
              <a:t>iPeople</a:t>
            </a:r>
            <a:endParaRPr lang="en-US" sz="2000" dirty="0" smtClean="0">
              <a:latin typeface="Georgia" panose="02040502050405020303" pitchFamily="18" charset="0"/>
            </a:endParaRPr>
          </a:p>
        </p:txBody>
      </p:sp>
      <p:pic>
        <p:nvPicPr>
          <p:cNvPr id="1026" name="Picture 2" descr="http://docs.oracle.com/cd/E40049_01/psft/images/PeopleSoft_Ent_logo.gif"/>
          <p:cNvPicPr>
            <a:picLocks noChangeAspect="1" noChangeArrowheads="1"/>
          </p:cNvPicPr>
          <p:nvPr/>
        </p:nvPicPr>
        <p:blipFill rotWithShape="1">
          <a:blip r:embed="rId3">
            <a:extLst>
              <a:ext uri="{28A0092B-C50C-407E-A947-70E740481C1C}">
                <a14:useLocalDpi xmlns:a14="http://schemas.microsoft.com/office/drawing/2010/main" val="0"/>
              </a:ext>
            </a:extLst>
          </a:blip>
          <a:srcRect l="6880" t="15620" r="7117" b="17140"/>
          <a:stretch/>
        </p:blipFill>
        <p:spPr bwMode="auto">
          <a:xfrm>
            <a:off x="3388903" y="4231560"/>
            <a:ext cx="4198169" cy="109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00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45574" y="1663170"/>
            <a:ext cx="3124200" cy="341632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Stores bio/demo information for students, faculty, and staff.</a:t>
            </a:r>
          </a:p>
          <a:p>
            <a:pPr marL="342900" indent="-342900">
              <a:buFont typeface="Arial" panose="020B0604020202020204" pitchFamily="34" charset="0"/>
              <a:buChar char="•"/>
            </a:pPr>
            <a:r>
              <a:rPr lang="en-US" sz="2400" dirty="0" smtClean="0">
                <a:latin typeface="Georgia" panose="02040502050405020303" pitchFamily="18" charset="0"/>
              </a:rPr>
              <a:t>Names, addresses, phone numbers, national IDs, etc.</a:t>
            </a:r>
          </a:p>
          <a:p>
            <a:pPr marL="342900" indent="-342900">
              <a:buFont typeface="Arial" panose="020B0604020202020204" pitchFamily="34" charset="0"/>
              <a:buChar char="•"/>
            </a:pPr>
            <a:r>
              <a:rPr lang="en-US" sz="2400" dirty="0" smtClean="0">
                <a:latin typeface="Georgia" panose="02040502050405020303" pitchFamily="18" charset="0"/>
              </a:rPr>
              <a:t>Central hub of system</a:t>
            </a:r>
            <a:r>
              <a:rPr lang="en-US" sz="2000" dirty="0" smtClean="0">
                <a:latin typeface="Georgia" panose="02040502050405020303" pitchFamily="18" charset="0"/>
              </a:rPr>
              <a:t>.</a:t>
            </a:r>
          </a:p>
        </p:txBody>
      </p:sp>
      <p:sp>
        <p:nvSpPr>
          <p:cNvPr id="25" name="Oval 24"/>
          <p:cNvSpPr>
            <a:spLocks noChangeAspect="1"/>
          </p:cNvSpPr>
          <p:nvPr/>
        </p:nvSpPr>
        <p:spPr>
          <a:xfrm>
            <a:off x="5069774" y="1523256"/>
            <a:ext cx="3696150" cy="3696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5242540" y="2617442"/>
            <a:ext cx="1675310" cy="7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0"/>
          </p:cNvCxnSpPr>
          <p:nvPr/>
        </p:nvCxnSpPr>
        <p:spPr>
          <a:xfrm>
            <a:off x="6917849" y="1523256"/>
            <a:ext cx="1" cy="184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917850" y="2617442"/>
            <a:ext cx="1675310" cy="7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6862007" y="3315488"/>
            <a:ext cx="1172715" cy="153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800976" y="3343410"/>
            <a:ext cx="1172717" cy="15077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163961" y="2617442"/>
            <a:ext cx="1507778" cy="1507778"/>
            <a:chOff x="5067301" y="2438399"/>
            <a:chExt cx="2057400" cy="2057400"/>
          </a:xfrm>
        </p:grpSpPr>
        <p:sp>
          <p:nvSpPr>
            <p:cNvPr id="32" name="Oval 31"/>
            <p:cNvSpPr>
              <a:spLocks noChangeAspect="1"/>
            </p:cNvSpPr>
            <p:nvPr/>
          </p:nvSpPr>
          <p:spPr>
            <a:xfrm>
              <a:off x="5067301" y="2438399"/>
              <a:ext cx="2057400" cy="2057400"/>
            </a:xfrm>
            <a:prstGeom prst="ellipse">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172076" y="2933443"/>
              <a:ext cx="1847850" cy="954378"/>
            </a:xfrm>
            <a:prstGeom prst="rect">
              <a:avLst/>
            </a:prstGeom>
          </p:spPr>
          <p:txBody>
            <a:bodyPr wrap="square">
              <a:spAutoFit/>
            </a:bodyPr>
            <a:lstStyle/>
            <a:p>
              <a:pPr algn="ctr">
                <a:lnSpc>
                  <a:spcPct val="150000"/>
                </a:lnSpc>
              </a:pPr>
              <a:r>
                <a:rPr lang="en-US" sz="1400" b="1" dirty="0" smtClean="0">
                  <a:latin typeface="Georgia" panose="02040502050405020303" pitchFamily="18" charset="0"/>
                </a:rPr>
                <a:t>Campus Community</a:t>
              </a:r>
            </a:p>
          </p:txBody>
        </p:sp>
      </p:grpSp>
      <p:sp>
        <p:nvSpPr>
          <p:cNvPr id="12" name="TextBox 11"/>
          <p:cNvSpPr txBox="1"/>
          <p:nvPr/>
        </p:nvSpPr>
        <p:spPr>
          <a:xfrm>
            <a:off x="1839951" y="337608"/>
            <a:ext cx="7304049" cy="1015663"/>
          </a:xfrm>
          <a:prstGeom prst="rect">
            <a:avLst/>
          </a:prstGeom>
          <a:noFill/>
        </p:spPr>
        <p:txBody>
          <a:bodyPr wrap="square" rtlCol="0">
            <a:spAutoFit/>
          </a:bodyPr>
          <a:lstStyle/>
          <a:p>
            <a:pPr algn="ctr"/>
            <a:r>
              <a:rPr lang="en-US" sz="6000" dirty="0">
                <a:effectLst>
                  <a:outerShdw blurRad="38100" dist="38100" dir="2700000" algn="tl">
                    <a:srgbClr val="000000">
                      <a:alpha val="43137"/>
                    </a:srgbClr>
                  </a:outerShdw>
                </a:effectLst>
                <a:latin typeface="Garamond" panose="02020404030301010803" pitchFamily="18" charset="0"/>
              </a:rPr>
              <a:t>Campus </a:t>
            </a:r>
            <a:r>
              <a:rPr lang="en-US" sz="6000" dirty="0" smtClean="0">
                <a:effectLst>
                  <a:outerShdw blurRad="38100" dist="38100" dir="2700000" algn="tl">
                    <a:srgbClr val="000000">
                      <a:alpha val="43137"/>
                    </a:srgbClr>
                  </a:outerShdw>
                </a:effectLst>
                <a:latin typeface="Garamond" panose="02020404030301010803" pitchFamily="18" charset="0"/>
              </a:rPr>
              <a:t>Community</a:t>
            </a:r>
            <a:endParaRPr lang="en-US" sz="6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629130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89731" y="1803086"/>
            <a:ext cx="3124200" cy="341632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Accepts student applications</a:t>
            </a:r>
          </a:p>
          <a:p>
            <a:pPr marL="342900" indent="-342900">
              <a:buFont typeface="Arial" panose="020B0604020202020204" pitchFamily="34" charset="0"/>
              <a:buChar char="•"/>
            </a:pPr>
            <a:r>
              <a:rPr lang="en-US" sz="2400" dirty="0" smtClean="0">
                <a:latin typeface="Georgia" panose="02040502050405020303" pitchFamily="18" charset="0"/>
              </a:rPr>
              <a:t>Processes app fees and documents</a:t>
            </a:r>
          </a:p>
          <a:p>
            <a:pPr marL="342900" indent="-342900">
              <a:buFont typeface="Arial" panose="020B0604020202020204" pitchFamily="34" charset="0"/>
              <a:buChar char="•"/>
            </a:pPr>
            <a:r>
              <a:rPr lang="en-US" sz="2400" dirty="0" smtClean="0">
                <a:latin typeface="Georgia" panose="02040502050405020303" pitchFamily="18" charset="0"/>
              </a:rPr>
              <a:t>Evaluates applicants</a:t>
            </a:r>
          </a:p>
          <a:p>
            <a:pPr marL="342900" indent="-342900">
              <a:buFont typeface="Arial" panose="020B0604020202020204" pitchFamily="34" charset="0"/>
              <a:buChar char="•"/>
            </a:pPr>
            <a:r>
              <a:rPr lang="en-US" sz="2400" dirty="0" smtClean="0">
                <a:latin typeface="Georgia" panose="02040502050405020303" pitchFamily="18" charset="0"/>
              </a:rPr>
              <a:t>Accepts applicants into programs and plans</a:t>
            </a:r>
          </a:p>
        </p:txBody>
      </p:sp>
      <p:sp>
        <p:nvSpPr>
          <p:cNvPr id="26" name="Oval 25"/>
          <p:cNvSpPr>
            <a:spLocks noChangeAspect="1"/>
          </p:cNvSpPr>
          <p:nvPr/>
        </p:nvSpPr>
        <p:spPr>
          <a:xfrm>
            <a:off x="5069774" y="1523256"/>
            <a:ext cx="3696150" cy="3696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242540" y="2617442"/>
            <a:ext cx="1675310" cy="7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6917849" y="1523256"/>
            <a:ext cx="1" cy="184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17850" y="2617442"/>
            <a:ext cx="1675310" cy="7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862007" y="3315488"/>
            <a:ext cx="1172715" cy="153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00976" y="3343410"/>
            <a:ext cx="1172717" cy="15077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163961" y="2617442"/>
            <a:ext cx="1507778" cy="1507778"/>
            <a:chOff x="5067301" y="2438399"/>
            <a:chExt cx="2057400" cy="2057400"/>
          </a:xfrm>
        </p:grpSpPr>
        <p:sp>
          <p:nvSpPr>
            <p:cNvPr id="33" name="Oval 32"/>
            <p:cNvSpPr>
              <a:spLocks noChangeAspect="1"/>
            </p:cNvSpPr>
            <p:nvPr/>
          </p:nvSpPr>
          <p:spPr>
            <a:xfrm>
              <a:off x="5067301" y="2438399"/>
              <a:ext cx="2057400" cy="2057400"/>
            </a:xfrm>
            <a:prstGeom prst="ellipse">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72076" y="2933443"/>
              <a:ext cx="1847850" cy="954378"/>
            </a:xfrm>
            <a:prstGeom prst="rect">
              <a:avLst/>
            </a:prstGeom>
          </p:spPr>
          <p:txBody>
            <a:bodyPr wrap="square">
              <a:spAutoFit/>
            </a:bodyPr>
            <a:lstStyle/>
            <a:p>
              <a:pPr algn="ctr">
                <a:lnSpc>
                  <a:spcPct val="150000"/>
                </a:lnSpc>
              </a:pPr>
              <a:r>
                <a:rPr lang="en-US" sz="1400" b="1" dirty="0" smtClean="0">
                  <a:latin typeface="Georgia" panose="02040502050405020303" pitchFamily="18" charset="0"/>
                </a:rPr>
                <a:t>Campus Community</a:t>
              </a:r>
            </a:p>
          </p:txBody>
        </p:sp>
      </p:grpSp>
      <p:sp>
        <p:nvSpPr>
          <p:cNvPr id="36" name="TextBox 35"/>
          <p:cNvSpPr txBox="1"/>
          <p:nvPr/>
        </p:nvSpPr>
        <p:spPr>
          <a:xfrm>
            <a:off x="5610620" y="2157264"/>
            <a:ext cx="1106682" cy="307777"/>
          </a:xfrm>
          <a:prstGeom prst="rect">
            <a:avLst/>
          </a:prstGeom>
          <a:noFill/>
        </p:spPr>
        <p:txBody>
          <a:bodyPr wrap="square" rtlCol="0">
            <a:spAutoFit/>
          </a:bodyPr>
          <a:lstStyle/>
          <a:p>
            <a:r>
              <a:rPr lang="en-US" sz="1400" b="1" dirty="0" smtClean="0"/>
              <a:t>Admissions</a:t>
            </a:r>
            <a:endParaRPr lang="en-US" sz="1400" b="1" dirty="0"/>
          </a:p>
        </p:txBody>
      </p:sp>
      <p:sp>
        <p:nvSpPr>
          <p:cNvPr id="13" name="TextBox 12"/>
          <p:cNvSpPr txBox="1"/>
          <p:nvPr/>
        </p:nvSpPr>
        <p:spPr>
          <a:xfrm>
            <a:off x="1839951" y="337608"/>
            <a:ext cx="7304049"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Garamond" panose="02020404030301010803" pitchFamily="18" charset="0"/>
              </a:rPr>
              <a:t>Admissions</a:t>
            </a:r>
            <a:endParaRPr lang="en-US" sz="6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2611811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907182" y="1846522"/>
            <a:ext cx="3124200" cy="3046988"/>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Academic information</a:t>
            </a:r>
          </a:p>
          <a:p>
            <a:pPr marL="342900" indent="-342900">
              <a:buFont typeface="Arial" panose="020B0604020202020204" pitchFamily="34" charset="0"/>
              <a:buChar char="•"/>
            </a:pPr>
            <a:r>
              <a:rPr lang="en-US" sz="2400" dirty="0" smtClean="0">
                <a:latin typeface="Georgia" panose="02040502050405020303" pitchFamily="18" charset="0"/>
              </a:rPr>
              <a:t>Course catalog</a:t>
            </a:r>
          </a:p>
          <a:p>
            <a:pPr marL="342900" indent="-342900">
              <a:buFont typeface="Arial" panose="020B0604020202020204" pitchFamily="34" charset="0"/>
              <a:buChar char="•"/>
            </a:pPr>
            <a:r>
              <a:rPr lang="en-US" sz="2400" dirty="0" smtClean="0">
                <a:latin typeface="Georgia" panose="02040502050405020303" pitchFamily="18" charset="0"/>
              </a:rPr>
              <a:t>Schedule of classes</a:t>
            </a:r>
          </a:p>
          <a:p>
            <a:pPr marL="342900" indent="-342900">
              <a:buFont typeface="Arial" panose="020B0604020202020204" pitchFamily="34" charset="0"/>
              <a:buChar char="•"/>
            </a:pPr>
            <a:r>
              <a:rPr lang="en-US" sz="2400" dirty="0" smtClean="0">
                <a:latin typeface="Georgia" panose="02040502050405020303" pitchFamily="18" charset="0"/>
              </a:rPr>
              <a:t>Grading</a:t>
            </a:r>
          </a:p>
          <a:p>
            <a:pPr marL="342900" indent="-342900">
              <a:buFont typeface="Arial" panose="020B0604020202020204" pitchFamily="34" charset="0"/>
              <a:buChar char="•"/>
            </a:pPr>
            <a:r>
              <a:rPr lang="en-US" sz="2400" dirty="0" smtClean="0">
                <a:latin typeface="Georgia" panose="02040502050405020303" pitchFamily="18" charset="0"/>
              </a:rPr>
              <a:t>Transcripts and degrees</a:t>
            </a:r>
          </a:p>
          <a:p>
            <a:pPr marL="342900" indent="-342900">
              <a:buFont typeface="Arial" panose="020B0604020202020204" pitchFamily="34" charset="0"/>
              <a:buChar char="•"/>
            </a:pPr>
            <a:r>
              <a:rPr lang="en-US" sz="2400" dirty="0" smtClean="0">
                <a:latin typeface="Georgia" panose="02040502050405020303" pitchFamily="18" charset="0"/>
              </a:rPr>
              <a:t>Registrar’s Office</a:t>
            </a:r>
          </a:p>
        </p:txBody>
      </p:sp>
      <p:sp>
        <p:nvSpPr>
          <p:cNvPr id="26" name="Oval 25"/>
          <p:cNvSpPr>
            <a:spLocks noChangeAspect="1"/>
          </p:cNvSpPr>
          <p:nvPr/>
        </p:nvSpPr>
        <p:spPr>
          <a:xfrm>
            <a:off x="5069774" y="1523256"/>
            <a:ext cx="3696150" cy="3696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242540" y="2617442"/>
            <a:ext cx="1675310" cy="7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6" idx="0"/>
          </p:cNvCxnSpPr>
          <p:nvPr/>
        </p:nvCxnSpPr>
        <p:spPr>
          <a:xfrm>
            <a:off x="6917849" y="1523256"/>
            <a:ext cx="1" cy="184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917850" y="2617442"/>
            <a:ext cx="1675310" cy="7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6862007" y="3315488"/>
            <a:ext cx="1172715" cy="153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00976" y="3343410"/>
            <a:ext cx="1172717" cy="15077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6163961" y="2617442"/>
            <a:ext cx="1507778" cy="1507778"/>
            <a:chOff x="5067301" y="2438399"/>
            <a:chExt cx="2057400" cy="2057400"/>
          </a:xfrm>
        </p:grpSpPr>
        <p:sp>
          <p:nvSpPr>
            <p:cNvPr id="33" name="Oval 32"/>
            <p:cNvSpPr>
              <a:spLocks noChangeAspect="1"/>
            </p:cNvSpPr>
            <p:nvPr/>
          </p:nvSpPr>
          <p:spPr>
            <a:xfrm>
              <a:off x="5067301" y="2438399"/>
              <a:ext cx="2057400" cy="2057400"/>
            </a:xfrm>
            <a:prstGeom prst="ellipse">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72076" y="2933443"/>
              <a:ext cx="1847850" cy="954378"/>
            </a:xfrm>
            <a:prstGeom prst="rect">
              <a:avLst/>
            </a:prstGeom>
          </p:spPr>
          <p:txBody>
            <a:bodyPr wrap="square">
              <a:spAutoFit/>
            </a:bodyPr>
            <a:lstStyle/>
            <a:p>
              <a:pPr algn="ctr">
                <a:lnSpc>
                  <a:spcPct val="150000"/>
                </a:lnSpc>
              </a:pPr>
              <a:r>
                <a:rPr lang="en-US" sz="1400" b="1" dirty="0" smtClean="0">
                  <a:latin typeface="Georgia" panose="02040502050405020303" pitchFamily="18" charset="0"/>
                </a:rPr>
                <a:t>Campus Community</a:t>
              </a:r>
            </a:p>
          </p:txBody>
        </p:sp>
      </p:grpSp>
      <p:sp>
        <p:nvSpPr>
          <p:cNvPr id="36" name="TextBox 35"/>
          <p:cNvSpPr txBox="1"/>
          <p:nvPr/>
        </p:nvSpPr>
        <p:spPr>
          <a:xfrm>
            <a:off x="5610620" y="2157264"/>
            <a:ext cx="1106682" cy="307777"/>
          </a:xfrm>
          <a:prstGeom prst="rect">
            <a:avLst/>
          </a:prstGeom>
          <a:noFill/>
        </p:spPr>
        <p:txBody>
          <a:bodyPr wrap="square" rtlCol="0">
            <a:spAutoFit/>
          </a:bodyPr>
          <a:lstStyle/>
          <a:p>
            <a:r>
              <a:rPr lang="en-US" sz="1400" b="1" dirty="0" smtClean="0"/>
              <a:t>Admissions</a:t>
            </a:r>
            <a:endParaRPr lang="en-US" sz="1400" b="1" dirty="0"/>
          </a:p>
        </p:txBody>
      </p:sp>
      <p:sp>
        <p:nvSpPr>
          <p:cNvPr id="40" name="TextBox 39"/>
          <p:cNvSpPr txBox="1"/>
          <p:nvPr/>
        </p:nvSpPr>
        <p:spPr>
          <a:xfrm>
            <a:off x="6914318" y="2049542"/>
            <a:ext cx="1371600" cy="523220"/>
          </a:xfrm>
          <a:prstGeom prst="rect">
            <a:avLst/>
          </a:prstGeom>
          <a:noFill/>
        </p:spPr>
        <p:txBody>
          <a:bodyPr wrap="square" rtlCol="0">
            <a:spAutoFit/>
          </a:bodyPr>
          <a:lstStyle/>
          <a:p>
            <a:pPr algn="ctr"/>
            <a:r>
              <a:rPr lang="en-US" sz="1400" b="1" dirty="0" smtClean="0"/>
              <a:t>Student Records</a:t>
            </a:r>
            <a:endParaRPr lang="en-US" sz="1400" b="1" dirty="0"/>
          </a:p>
        </p:txBody>
      </p:sp>
      <p:sp>
        <p:nvSpPr>
          <p:cNvPr id="14" name="TextBox 13"/>
          <p:cNvSpPr txBox="1"/>
          <p:nvPr/>
        </p:nvSpPr>
        <p:spPr>
          <a:xfrm>
            <a:off x="1839951" y="337608"/>
            <a:ext cx="7304049"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Garamond" panose="02020404030301010803" pitchFamily="18" charset="0"/>
              </a:rPr>
              <a:t>Student Records</a:t>
            </a:r>
            <a:endParaRPr lang="en-US" sz="6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3878751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041555" y="1663170"/>
            <a:ext cx="3124200" cy="3416320"/>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Georgia" panose="02040502050405020303" pitchFamily="18" charset="0"/>
              </a:rPr>
              <a:t>Evaluates award eligibility</a:t>
            </a:r>
          </a:p>
          <a:p>
            <a:pPr marL="342900" indent="-342900">
              <a:buFont typeface="Arial" panose="020B0604020202020204" pitchFamily="34" charset="0"/>
              <a:buChar char="•"/>
            </a:pPr>
            <a:r>
              <a:rPr lang="en-US" sz="2400" dirty="0" smtClean="0">
                <a:latin typeface="Georgia" panose="02040502050405020303" pitchFamily="18" charset="0"/>
              </a:rPr>
              <a:t>Disburses loans, scholarships, and grants</a:t>
            </a:r>
          </a:p>
          <a:p>
            <a:pPr marL="342900" indent="-342900">
              <a:buFont typeface="Arial" panose="020B0604020202020204" pitchFamily="34" charset="0"/>
              <a:buChar char="•"/>
            </a:pPr>
            <a:r>
              <a:rPr lang="en-US" sz="2400" dirty="0" smtClean="0">
                <a:latin typeface="Georgia" panose="02040502050405020303" pitchFamily="18" charset="0"/>
              </a:rPr>
              <a:t>Awards waivers</a:t>
            </a:r>
          </a:p>
          <a:p>
            <a:pPr marL="342900" indent="-342900">
              <a:buFont typeface="Arial" panose="020B0604020202020204" pitchFamily="34" charset="0"/>
              <a:buChar char="•"/>
            </a:pPr>
            <a:r>
              <a:rPr lang="en-US" sz="2400" dirty="0" smtClean="0">
                <a:latin typeface="Georgia" panose="02040502050405020303" pitchFamily="18" charset="0"/>
              </a:rPr>
              <a:t>Maintains compliance data for reporting</a:t>
            </a:r>
          </a:p>
        </p:txBody>
      </p:sp>
      <p:sp>
        <p:nvSpPr>
          <p:cNvPr id="27" name="Oval 26"/>
          <p:cNvSpPr>
            <a:spLocks noChangeAspect="1"/>
          </p:cNvSpPr>
          <p:nvPr/>
        </p:nvSpPr>
        <p:spPr>
          <a:xfrm>
            <a:off x="5069774" y="1523256"/>
            <a:ext cx="3696150" cy="36961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242540" y="2617442"/>
            <a:ext cx="1675310" cy="753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0"/>
          </p:cNvCxnSpPr>
          <p:nvPr/>
        </p:nvCxnSpPr>
        <p:spPr>
          <a:xfrm>
            <a:off x="6917849" y="1523256"/>
            <a:ext cx="1" cy="1848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17850" y="2617442"/>
            <a:ext cx="1675310" cy="753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862007" y="3315488"/>
            <a:ext cx="1172715" cy="153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800976" y="3343410"/>
            <a:ext cx="1172717" cy="15077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6163961" y="2617442"/>
            <a:ext cx="1507778" cy="1507778"/>
            <a:chOff x="5067301" y="2438399"/>
            <a:chExt cx="2057400" cy="2057400"/>
          </a:xfrm>
        </p:grpSpPr>
        <p:sp>
          <p:nvSpPr>
            <p:cNvPr id="34" name="Oval 33"/>
            <p:cNvSpPr>
              <a:spLocks noChangeAspect="1"/>
            </p:cNvSpPr>
            <p:nvPr/>
          </p:nvSpPr>
          <p:spPr>
            <a:xfrm>
              <a:off x="5067301" y="2438399"/>
              <a:ext cx="2057400" cy="2057400"/>
            </a:xfrm>
            <a:prstGeom prst="ellipse">
              <a:avLst/>
            </a:prstGeom>
            <a:solidFill>
              <a:srgbClr val="C8DE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72076" y="2933443"/>
              <a:ext cx="1847850" cy="954378"/>
            </a:xfrm>
            <a:prstGeom prst="rect">
              <a:avLst/>
            </a:prstGeom>
          </p:spPr>
          <p:txBody>
            <a:bodyPr wrap="square">
              <a:spAutoFit/>
            </a:bodyPr>
            <a:lstStyle/>
            <a:p>
              <a:pPr algn="ctr">
                <a:lnSpc>
                  <a:spcPct val="150000"/>
                </a:lnSpc>
              </a:pPr>
              <a:r>
                <a:rPr lang="en-US" sz="1400" b="1" dirty="0" smtClean="0">
                  <a:latin typeface="Georgia" panose="02040502050405020303" pitchFamily="18" charset="0"/>
                </a:rPr>
                <a:t>Campus Community</a:t>
              </a:r>
            </a:p>
          </p:txBody>
        </p:sp>
      </p:grpSp>
      <p:sp>
        <p:nvSpPr>
          <p:cNvPr id="37" name="TextBox 36"/>
          <p:cNvSpPr txBox="1"/>
          <p:nvPr/>
        </p:nvSpPr>
        <p:spPr>
          <a:xfrm>
            <a:off x="5610620" y="2157264"/>
            <a:ext cx="1106682" cy="307777"/>
          </a:xfrm>
          <a:prstGeom prst="rect">
            <a:avLst/>
          </a:prstGeom>
          <a:noFill/>
        </p:spPr>
        <p:txBody>
          <a:bodyPr wrap="square" rtlCol="0">
            <a:spAutoFit/>
          </a:bodyPr>
          <a:lstStyle/>
          <a:p>
            <a:r>
              <a:rPr lang="en-US" sz="1400" b="1" dirty="0" smtClean="0"/>
              <a:t>Admissions</a:t>
            </a:r>
            <a:endParaRPr lang="en-US" sz="1400" b="1" dirty="0"/>
          </a:p>
        </p:txBody>
      </p:sp>
      <p:sp>
        <p:nvSpPr>
          <p:cNvPr id="40" name="TextBox 39"/>
          <p:cNvSpPr txBox="1"/>
          <p:nvPr/>
        </p:nvSpPr>
        <p:spPr>
          <a:xfrm>
            <a:off x="7488079" y="3598676"/>
            <a:ext cx="1371600" cy="307777"/>
          </a:xfrm>
          <a:prstGeom prst="rect">
            <a:avLst/>
          </a:prstGeom>
          <a:noFill/>
        </p:spPr>
        <p:txBody>
          <a:bodyPr wrap="square" rtlCol="0">
            <a:spAutoFit/>
          </a:bodyPr>
          <a:lstStyle/>
          <a:p>
            <a:pPr algn="ctr"/>
            <a:r>
              <a:rPr lang="en-US" sz="1400" b="1" dirty="0" smtClean="0"/>
              <a:t>Financial Aid</a:t>
            </a:r>
            <a:endParaRPr lang="en-US" sz="1400" b="1" dirty="0"/>
          </a:p>
        </p:txBody>
      </p:sp>
      <p:sp>
        <p:nvSpPr>
          <p:cNvPr id="41" name="TextBox 40"/>
          <p:cNvSpPr txBox="1"/>
          <p:nvPr/>
        </p:nvSpPr>
        <p:spPr>
          <a:xfrm>
            <a:off x="6914318" y="2049542"/>
            <a:ext cx="1371600" cy="523220"/>
          </a:xfrm>
          <a:prstGeom prst="rect">
            <a:avLst/>
          </a:prstGeom>
          <a:noFill/>
        </p:spPr>
        <p:txBody>
          <a:bodyPr wrap="square" rtlCol="0">
            <a:spAutoFit/>
          </a:bodyPr>
          <a:lstStyle/>
          <a:p>
            <a:pPr algn="ctr"/>
            <a:r>
              <a:rPr lang="en-US" sz="1400" b="1" dirty="0" smtClean="0"/>
              <a:t>Student Records</a:t>
            </a:r>
            <a:endParaRPr lang="en-US" sz="1400" b="1" dirty="0"/>
          </a:p>
        </p:txBody>
      </p:sp>
      <p:sp>
        <p:nvSpPr>
          <p:cNvPr id="15" name="TextBox 14"/>
          <p:cNvSpPr txBox="1"/>
          <p:nvPr/>
        </p:nvSpPr>
        <p:spPr>
          <a:xfrm>
            <a:off x="1839951" y="337608"/>
            <a:ext cx="7304049"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Garamond" panose="02020404030301010803" pitchFamily="18" charset="0"/>
              </a:rPr>
              <a:t>Financial Aid</a:t>
            </a:r>
            <a:endParaRPr lang="en-US" sz="6000" dirty="0">
              <a:effectLst>
                <a:outerShdw blurRad="38100" dist="38100" dir="2700000" algn="tl">
                  <a:srgbClr val="000000">
                    <a:alpha val="43137"/>
                  </a:srgbClr>
                </a:outerShdw>
              </a:effectLst>
              <a:latin typeface="Garamond" panose="02020404030301010803" pitchFamily="18" charset="0"/>
            </a:endParaRPr>
          </a:p>
        </p:txBody>
      </p:sp>
    </p:spTree>
    <p:extLst>
      <p:ext uri="{BB962C8B-B14F-4D97-AF65-F5344CB8AC3E}">
        <p14:creationId xmlns:p14="http://schemas.microsoft.com/office/powerpoint/2010/main" val="1771888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9ea2255-621d-4324-935f-d40d5ad38590">PWPSWR7M2A2N-145-528</_dlc_DocId>
    <_dlc_DocIdUrl xmlns="99ea2255-621d-4324-935f-d40d5ad38590">
      <Url>https://leapforward.sharepoint.illinoisstate.edu/Program/_layouts/DocIdRedir.aspx?ID=PWPSWR7M2A2N-145-528</Url>
      <Description>PWPSWR7M2A2N-145-528</Description>
    </_dlc_DocIdUrl>
    <f8036b2faf0b49578253f47f8b17c2d5 xmlns="99ea2255-621d-4324-935f-d40d5ad38590">
      <Terms xmlns="http://schemas.microsoft.com/office/infopath/2007/PartnerControls"/>
    </f8036b2faf0b49578253f47f8b17c2d5>
    <Functional_x0020_Process_x0020_Owner xmlns="99ea2255-621d-4324-935f-d40d5ad38590">
      <UserInfo>
        <DisplayName>Jeffers, Jordan</DisplayName>
        <AccountId>439</AccountId>
        <AccountType/>
      </UserInfo>
    </Functional_x0020_Process_x0020_Owner>
    <Team_x0020_Leads xmlns="99ea2255-621d-4324-935f-d40d5ad38590">
      <UserInfo>
        <DisplayName>Jeffers, Jordan</DisplayName>
        <AccountId>439</AccountId>
        <AccountType/>
      </UserInfo>
    </Team_x0020_Leads>
    <TaxCatchAll xmlns="99ea2255-621d-4324-935f-d40d5ad38590"/>
    <pc3463cea33f4daa8de407377d4c36c5 xmlns="99ea2255-621d-4324-935f-d40d5ad38590">
      <Terms xmlns="http://schemas.microsoft.com/office/infopath/2007/PartnerControls"/>
    </pc3463cea33f4daa8de407377d4c36c5>
    <Document_x0020_Type xmlns="99ea2255-621d-4324-935f-d40d5ad38590">Artifact</Document_x0020_Type>
    <p84d792b40554f638f14209b817e8896 xmlns="99ea2255-621d-4324-935f-d40d5ad38590">
      <Terms xmlns="http://schemas.microsoft.com/office/infopath/2007/PartnerControls"/>
    </p84d792b40554f638f14209b817e8896>
    <Project_x0020_Lead xmlns="99ea2255-621d-4324-935f-d40d5ad38590">
      <UserInfo>
        <DisplayName>Jeffers, Jordan</DisplayName>
        <AccountId>439</AccountId>
        <AccountType/>
      </UserInfo>
    </Project_x0020_Lead>
    <Stewards xmlns="99ea2255-621d-4324-935f-d40d5ad38590">
      <UserInfo>
        <DisplayName>Jeffers, Jordan</DisplayName>
        <AccountId>439</AccountId>
        <AccountType/>
      </UserInfo>
    </Stewards>
    <nc8cb61a61f34129854fc31b47e52f08 xmlns="99ea2255-621d-4324-935f-d40d5ad38590">
      <Terms xmlns="http://schemas.microsoft.com/office/infopath/2007/PartnerControls"/>
    </nc8cb61a61f34129854fc31b47e52f08>
    <Project_x0020_Specialist xmlns="99ea2255-621d-4324-935f-d40d5ad38590">
      <UserInfo>
        <DisplayName/>
        <AccountId xsi:nil="true"/>
        <AccountType/>
      </UserInfo>
    </Project_x0020_Specialist>
    <m1a1e96ab7fc4a9bab06a67a1975a1de xmlns="99ea2255-621d-4324-935f-d40d5ad38590">
      <Terms xmlns="http://schemas.microsoft.com/office/infopath/2007/PartnerControls"/>
    </m1a1e96ab7fc4a9bab06a67a1975a1de>
    <IconOverlay xmlns="http://schemas.microsoft.com/sharepoint/v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LEAP Document" ma:contentTypeID="0x0101008B2C7D8ED6F02E42A02769FC688EC1410023D47D404779524BB1FB4A1036565C6B" ma:contentTypeVersion="36" ma:contentTypeDescription="" ma:contentTypeScope="" ma:versionID="33b1be74bbe313e19c99aa196d9f25d1">
  <xsd:schema xmlns:xsd="http://www.w3.org/2001/XMLSchema" xmlns:xs="http://www.w3.org/2001/XMLSchema" xmlns:p="http://schemas.microsoft.com/office/2006/metadata/properties" xmlns:ns2="99ea2255-621d-4324-935f-d40d5ad38590" xmlns:ns3="http://schemas.microsoft.com/sharepoint/v4" targetNamespace="http://schemas.microsoft.com/office/2006/metadata/properties" ma:root="true" ma:fieldsID="932c2f7e0c0cbac384bba880b8da8eb4" ns2:_="" ns3:_="">
    <xsd:import namespace="99ea2255-621d-4324-935f-d40d5ad38590"/>
    <xsd:import namespace="http://schemas.microsoft.com/sharepoint/v4"/>
    <xsd:element name="properties">
      <xsd:complexType>
        <xsd:sequence>
          <xsd:element name="documentManagement">
            <xsd:complexType>
              <xsd:all>
                <xsd:element ref="ns2:Functional_x0020_Process_x0020_Owner"/>
                <xsd:element ref="ns2:Project_x0020_Lead"/>
                <xsd:element ref="ns2:Stewards"/>
                <xsd:element ref="ns2:Team_x0020_Leads"/>
                <xsd:element ref="ns2:Document_x0020_Type"/>
                <xsd:element ref="ns2:pc3463cea33f4daa8de407377d4c36c5" minOccurs="0"/>
                <xsd:element ref="ns2:nc8cb61a61f34129854fc31b47e52f08" minOccurs="0"/>
                <xsd:element ref="ns2:m1a1e96ab7fc4a9bab06a67a1975a1de" minOccurs="0"/>
                <xsd:element ref="ns2:TaxCatchAll" minOccurs="0"/>
                <xsd:element ref="ns2:f8036b2faf0b49578253f47f8b17c2d5" minOccurs="0"/>
                <xsd:element ref="ns2:TaxCatchAllLabel" minOccurs="0"/>
                <xsd:element ref="ns2:p84d792b40554f638f14209b817e8896" minOccurs="0"/>
                <xsd:element ref="ns2:Project_x0020_Specialist" minOccurs="0"/>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ea2255-621d-4324-935f-d40d5ad38590" elementFormDefault="qualified">
    <xsd:import namespace="http://schemas.microsoft.com/office/2006/documentManagement/types"/>
    <xsd:import namespace="http://schemas.microsoft.com/office/infopath/2007/PartnerControls"/>
    <xsd:element name="Functional_x0020_Process_x0020_Owner" ma:index="2" ma:displayName="Functional Process Owner" ma:description="" ma:list="UserInfo" ma:SharePointGroup="0" ma:internalName="Functional_x0020_Process_x0020_Owner"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roject_x0020_Lead" ma:index="3" ma:displayName="Project Lead" ma:list="UserInfo" ma:SharePointGroup="0" ma:internalName="Project_x0020_Lea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Stewards" ma:index="4" ma:displayName="Stewards" ma:list="UserInfo" ma:SharePointGroup="0" ma:internalName="Steward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eam_x0020_Leads" ma:index="5" ma:displayName="Team Leads" ma:list="UserInfo" ma:SharePointGroup="0" ma:internalName="Team_x0020_Leads"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Type" ma:index="6" ma:displayName="Document Type" ma:default="Artifact" ma:format="Dropdown" ma:internalName="Document_x0020_Type" ma:readOnly="false">
      <xsd:simpleType>
        <xsd:restriction base="dms:Choice">
          <xsd:enumeration value="Artifact"/>
          <xsd:enumeration value="Deliverable"/>
          <xsd:enumeration value="Other"/>
        </xsd:restriction>
      </xsd:simpleType>
    </xsd:element>
    <xsd:element name="pc3463cea33f4daa8de407377d4c36c5" ma:index="12" nillable="true" ma:taxonomy="true" ma:internalName="pc3463cea33f4daa8de407377d4c36c5" ma:taxonomyFieldName="Compliance_x0020_Activites" ma:displayName="Compliance Activities" ma:default="" ma:fieldId="{9c3463ce-a33f-4daa-8de4-07377d4c36c5}" ma:taxonomyMulti="true" ma:sspId="7e7b98ca-1aac-4b1e-b92f-81cd89acfb85" ma:termSetId="d0c00eee-6532-4d11-8094-6edce313fc49" ma:anchorId="00000000-0000-0000-0000-000000000000" ma:open="false" ma:isKeyword="false">
      <xsd:complexType>
        <xsd:sequence>
          <xsd:element ref="pc:Terms" minOccurs="0" maxOccurs="1"/>
        </xsd:sequence>
      </xsd:complexType>
    </xsd:element>
    <xsd:element name="nc8cb61a61f34129854fc31b47e52f08" ma:index="13" nillable="true" ma:taxonomy="true" ma:internalName="nc8cb61a61f34129854fc31b47e52f08" ma:taxonomyFieldName="Artifact_x0020_Type" ma:displayName="Artifact Type" ma:default="" ma:fieldId="{7c8cb61a-61f3-4129-854f-c31b47e52f08}" ma:taxonomyMulti="true" ma:sspId="7e7b98ca-1aac-4b1e-b92f-81cd89acfb85" ma:termSetId="2735df65-a4d6-4501-a4f4-3e96fe92379f" ma:anchorId="00000000-0000-0000-0000-000000000000" ma:open="false" ma:isKeyword="false">
      <xsd:complexType>
        <xsd:sequence>
          <xsd:element ref="pc:Terms" minOccurs="0" maxOccurs="1"/>
        </xsd:sequence>
      </xsd:complexType>
    </xsd:element>
    <xsd:element name="m1a1e96ab7fc4a9bab06a67a1975a1de" ma:index="14" nillable="true" ma:taxonomy="true" ma:internalName="m1a1e96ab7fc4a9bab06a67a1975a1de" ma:taxonomyFieldName="Organization" ma:displayName="Organization" ma:default="" ma:fieldId="{61a1e96a-b7fc-4a9b-ab06-a67a1975a1de}" ma:taxonomyMulti="true" ma:sspId="7e7b98ca-1aac-4b1e-b92f-81cd89acfb85" ma:termSetId="4c0d6000-964b-4cb4-9ec8-9e45db48af1b" ma:anchorId="00000000-0000-0000-0000-000000000000" ma:open="false" ma:isKeyword="false">
      <xsd:complexType>
        <xsd:sequence>
          <xsd:element ref="pc:Terms" minOccurs="0" maxOccurs="1"/>
        </xsd:sequence>
      </xsd:complexType>
    </xsd:element>
    <xsd:element name="TaxCatchAll" ma:index="15" nillable="true" ma:displayName="Taxonomy Catch All Column" ma:description="" ma:hidden="true" ma:list="{8ea4a090-919f-418e-a942-c11f108bf8df}" ma:internalName="TaxCatchAll" ma:showField="CatchAllData" ma:web="99ea2255-621d-4324-935f-d40d5ad38590">
      <xsd:complexType>
        <xsd:complexContent>
          <xsd:extension base="dms:MultiChoiceLookup">
            <xsd:sequence>
              <xsd:element name="Value" type="dms:Lookup" maxOccurs="unbounded" minOccurs="0" nillable="true"/>
            </xsd:sequence>
          </xsd:extension>
        </xsd:complexContent>
      </xsd:complexType>
    </xsd:element>
    <xsd:element name="f8036b2faf0b49578253f47f8b17c2d5" ma:index="16" nillable="true" ma:taxonomy="true" ma:internalName="f8036b2faf0b49578253f47f8b17c2d5" ma:taxonomyFieldName="Project_x0020_Related" ma:displayName="Project Related" ma:default="" ma:fieldId="{f8036b2f-af0b-4957-8253-f47f8b17c2d5}" ma:taxonomyMulti="true" ma:sspId="7e7b98ca-1aac-4b1e-b92f-81cd89acfb85" ma:termSetId="ff364992-73bb-45f6-8a05-1f4cc8c7c4ef" ma:anchorId="00000000-0000-0000-0000-000000000000" ma:open="false" ma:isKeyword="false">
      <xsd:complexType>
        <xsd:sequence>
          <xsd:element ref="pc:Terms" minOccurs="0" maxOccurs="1"/>
        </xsd:sequence>
      </xsd:complexType>
    </xsd:element>
    <xsd:element name="TaxCatchAllLabel" ma:index="17" nillable="true" ma:displayName="Taxonomy Catch All Column1" ma:description="" ma:hidden="true" ma:list="{8ea4a090-919f-418e-a942-c11f108bf8df}" ma:internalName="TaxCatchAllLabel" ma:readOnly="true" ma:showField="CatchAllDataLabel" ma:web="99ea2255-621d-4324-935f-d40d5ad38590">
      <xsd:complexType>
        <xsd:complexContent>
          <xsd:extension base="dms:MultiChoiceLookup">
            <xsd:sequence>
              <xsd:element name="Value" type="dms:Lookup" maxOccurs="unbounded" minOccurs="0" nillable="true"/>
            </xsd:sequence>
          </xsd:extension>
        </xsd:complexContent>
      </xsd:complexType>
    </xsd:element>
    <xsd:element name="p84d792b40554f638f14209b817e8896" ma:index="18" nillable="true" ma:taxonomy="true" ma:internalName="p84d792b40554f638f14209b817e8896" ma:taxonomyFieldName="TOGAF" ma:displayName="TOGAF" ma:default="" ma:fieldId="{984d792b-4055-4f63-8f14-209b817e8896}" ma:taxonomyMulti="true" ma:sspId="7e7b98ca-1aac-4b1e-b92f-81cd89acfb85" ma:termSetId="96b7b7bf-2289-4ed4-b900-b2239cb87750" ma:anchorId="00000000-0000-0000-0000-000000000000" ma:open="false" ma:isKeyword="false">
      <xsd:complexType>
        <xsd:sequence>
          <xsd:element ref="pc:Terms" minOccurs="0" maxOccurs="1"/>
        </xsd:sequence>
      </xsd:complexType>
    </xsd:element>
    <xsd:element name="Project_x0020_Specialist" ma:index="23" nillable="true" ma:displayName="Project Specialist" ma:hidden="true" ma:list="UserInfo" ma:SharePointGroup="0" ma:internalName="Project_x0020_Specialis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AF063-6607-4504-B724-483A530E43E9}">
  <ds:schemaRefs>
    <ds:schemaRef ds:uri="http://schemas.microsoft.com/sharepoint/events"/>
  </ds:schemaRefs>
</ds:datastoreItem>
</file>

<file path=customXml/itemProps2.xml><?xml version="1.0" encoding="utf-8"?>
<ds:datastoreItem xmlns:ds="http://schemas.openxmlformats.org/officeDocument/2006/customXml" ds:itemID="{7531D1E6-1F1D-46A4-BDCE-CDEA0ACCCE77}">
  <ds:schemaRefs>
    <ds:schemaRef ds:uri="http://schemas.microsoft.com/sharepoint/v3/contenttype/forms"/>
  </ds:schemaRefs>
</ds:datastoreItem>
</file>

<file path=customXml/itemProps3.xml><?xml version="1.0" encoding="utf-8"?>
<ds:datastoreItem xmlns:ds="http://schemas.openxmlformats.org/officeDocument/2006/customXml" ds:itemID="{19E7FE7F-4F3B-46E1-AB14-0D30F9D3C5EE}">
  <ds:schemaRefs>
    <ds:schemaRef ds:uri="http://schemas.microsoft.com/office/2006/metadata/properties"/>
    <ds:schemaRef ds:uri="http://schemas.microsoft.com/sharepoint/v4"/>
    <ds:schemaRef ds:uri="http://schemas.microsoft.com/office/infopath/2007/PartnerControls"/>
    <ds:schemaRef ds:uri="http://schemas.microsoft.com/office/2006/documentManagement/types"/>
    <ds:schemaRef ds:uri="http://purl.org/dc/terms/"/>
    <ds:schemaRef ds:uri="http://www.w3.org/XML/1998/namespace"/>
    <ds:schemaRef ds:uri="http://purl.org/dc/dcmitype/"/>
    <ds:schemaRef ds:uri="http://purl.org/dc/elements/1.1/"/>
    <ds:schemaRef ds:uri="99ea2255-621d-4324-935f-d40d5ad38590"/>
    <ds:schemaRef ds:uri="http://schemas.openxmlformats.org/package/2006/metadata/core-properties"/>
  </ds:schemaRefs>
</ds:datastoreItem>
</file>

<file path=customXml/itemProps4.xml><?xml version="1.0" encoding="utf-8"?>
<ds:datastoreItem xmlns:ds="http://schemas.openxmlformats.org/officeDocument/2006/customXml" ds:itemID="{672BB9D8-B3BA-4703-BF80-615F9B28C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ea2255-621d-4324-935f-d40d5ad3859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23642</TotalTime>
  <Words>684</Words>
  <Application>Microsoft Office PowerPoint</Application>
  <PresentationFormat>On-screen Show (4:3)</PresentationFormat>
  <Paragraphs>186</Paragraphs>
  <Slides>32</Slides>
  <Notes>30</Notes>
  <HiddenSlides>2</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32</vt:i4>
      </vt:variant>
    </vt:vector>
  </HeadingPairs>
  <TitlesOfParts>
    <vt:vector size="42" baseType="lpstr">
      <vt:lpstr>Arial</vt:lpstr>
      <vt:lpstr>Calibri</vt:lpstr>
      <vt:lpstr>Calibri Light</vt:lpstr>
      <vt:lpstr>Garamond</vt:lpstr>
      <vt:lpstr>Georgia</vt:lpstr>
      <vt:lpstr>Times New Roman</vt:lpstr>
      <vt:lpstr>Office Theme</vt:lpstr>
      <vt:lpstr>6_Office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Cassels, Amy</dc:creator>
  <cp:lastModifiedBy>Birckelbaw, Carla</cp:lastModifiedBy>
  <cp:revision>153</cp:revision>
  <dcterms:created xsi:type="dcterms:W3CDTF">2012-07-27T01:16:44Z</dcterms:created>
  <dcterms:modified xsi:type="dcterms:W3CDTF">2015-06-12T18:01:41Z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aca6e6c6-447d-4aa4-9fb7-48635200e6a2</vt:lpwstr>
  </property>
  <property fmtid="{D5CDD505-2E9C-101B-9397-08002B2CF9AE}" pid="3" name="ContentTypeId">
    <vt:lpwstr>0x0101008B2C7D8ED6F02E42A02769FC688EC1410023D47D404779524BB1FB4A1036565C6B</vt:lpwstr>
  </property>
  <property fmtid="{D5CDD505-2E9C-101B-9397-08002B2CF9AE}" pid="4" name="TOGAF">
    <vt:lpwstr/>
  </property>
  <property fmtid="{D5CDD505-2E9C-101B-9397-08002B2CF9AE}" pid="5" name="Project_x0020_Related">
    <vt:lpwstr/>
  </property>
  <property fmtid="{D5CDD505-2E9C-101B-9397-08002B2CF9AE}" pid="6" name="Compliance_x0020_Activites">
    <vt:lpwstr/>
  </property>
  <property fmtid="{D5CDD505-2E9C-101B-9397-08002B2CF9AE}" pid="7" name="Organization">
    <vt:lpwstr/>
  </property>
  <property fmtid="{D5CDD505-2E9C-101B-9397-08002B2CF9AE}" pid="8" name="Artifact_x0020_Type">
    <vt:lpwstr/>
  </property>
  <property fmtid="{D5CDD505-2E9C-101B-9397-08002B2CF9AE}" pid="9" name="Project Related">
    <vt:lpwstr/>
  </property>
  <property fmtid="{D5CDD505-2E9C-101B-9397-08002B2CF9AE}" pid="10" name="Compliance Activites">
    <vt:lpwstr/>
  </property>
  <property fmtid="{D5CDD505-2E9C-101B-9397-08002B2CF9AE}" pid="11" name="Artifact Type">
    <vt:lpwstr/>
  </property>
</Properties>
</file>