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5" r:id="rId2"/>
    <p:sldId id="275" r:id="rId3"/>
    <p:sldId id="276" r:id="rId4"/>
    <p:sldId id="277" r:id="rId5"/>
    <p:sldId id="278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81" r:id="rId16"/>
    <p:sldId id="282" r:id="rId17"/>
    <p:sldId id="279" r:id="rId18"/>
    <p:sldId id="291" r:id="rId19"/>
    <p:sldId id="292" r:id="rId20"/>
    <p:sldId id="256" r:id="rId21"/>
    <p:sldId id="267" r:id="rId22"/>
    <p:sldId id="297" r:id="rId23"/>
    <p:sldId id="298" r:id="rId24"/>
    <p:sldId id="261" r:id="rId25"/>
    <p:sldId id="271" r:id="rId26"/>
    <p:sldId id="294" r:id="rId27"/>
    <p:sldId id="295" r:id="rId28"/>
    <p:sldId id="272" r:id="rId29"/>
    <p:sldId id="296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">
          <p15:clr>
            <a:srgbClr val="A4A3A4"/>
          </p15:clr>
        </p15:guide>
        <p15:guide id="2" orient="horz" pos="3024">
          <p15:clr>
            <a:srgbClr val="A4A3A4"/>
          </p15:clr>
        </p15:guide>
        <p15:guide id="3" pos="192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EF5"/>
    <a:srgbClr val="EEE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718" autoAdjust="0"/>
  </p:normalViewPr>
  <p:slideViewPr>
    <p:cSldViewPr>
      <p:cViewPr varScale="1">
        <p:scale>
          <a:sx n="72" d="100"/>
          <a:sy n="72" d="100"/>
        </p:scale>
        <p:origin x="-996" y="-96"/>
      </p:cViewPr>
      <p:guideLst>
        <p:guide orient="horz" pos="1296"/>
        <p:guide orient="horz" pos="3024"/>
        <p:guide pos="19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E9F48-B70F-49D1-A660-38388C735F88}" type="datetimeFigureOut">
              <a:rPr lang="en-US"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97D60-51D0-45F1-98A5-A5BCFC3FC14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6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03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78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67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87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17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96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91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3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65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3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1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23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618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910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888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624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5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92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46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56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629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2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9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6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6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41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45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97D60-51D0-45F1-98A5-A5BCFC3FC14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7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1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1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2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3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9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4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9230-BA85-448B-A468-D444982B830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CBA5-2533-4DD5-AA41-D2C29A82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0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" y="1295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Campus Solutions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" y="4390072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to know the new </a:t>
            </a:r>
          </a:p>
          <a:p>
            <a:pPr algn="ctr"/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Information system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9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3574256" y="945355"/>
            <a:ext cx="5043487" cy="50434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2438399"/>
            <a:ext cx="2286001" cy="102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7" idx="0"/>
          </p:cNvCxnSpPr>
          <p:nvPr/>
        </p:nvCxnSpPr>
        <p:spPr>
          <a:xfrm>
            <a:off x="6096000" y="945355"/>
            <a:ext cx="1" cy="2521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96001" y="2438399"/>
            <a:ext cx="2286001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019802" y="3390900"/>
            <a:ext cx="160019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1999" y="3429000"/>
            <a:ext cx="160020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67301" y="2438399"/>
            <a:ext cx="2057400" cy="2057400"/>
            <a:chOff x="5067301" y="2438399"/>
            <a:chExt cx="2057400" cy="2057400"/>
          </a:xfrm>
        </p:grpSpPr>
        <p:sp>
          <p:nvSpPr>
            <p:cNvPr id="2" name="Oval 1"/>
            <p:cNvSpPr>
              <a:spLocks noChangeAspect="1"/>
            </p:cNvSpPr>
            <p:nvPr/>
          </p:nvSpPr>
          <p:spPr>
            <a:xfrm>
              <a:off x="5067301" y="2438399"/>
              <a:ext cx="2057400" cy="2057400"/>
            </a:xfrm>
            <a:prstGeom prst="ellipse">
              <a:avLst/>
            </a:prstGeom>
            <a:solidFill>
              <a:srgbClr val="C8DE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72076" y="3030665"/>
              <a:ext cx="1847850" cy="872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latin typeface="Georgia" panose="02040502050405020303" pitchFamily="18" charset="0"/>
                </a:rPr>
                <a:t>Campus Community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2400" y="2015966"/>
            <a:ext cx="3124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Student Records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Academic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Course catalog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Schedule of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Grading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Transcripts and degrees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Registrar’s Office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9601" y="18447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Admissions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38901" y="1692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Records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97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3574256" y="945355"/>
            <a:ext cx="5043487" cy="50434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2438399"/>
            <a:ext cx="2286001" cy="102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7" idx="0"/>
          </p:cNvCxnSpPr>
          <p:nvPr/>
        </p:nvCxnSpPr>
        <p:spPr>
          <a:xfrm>
            <a:off x="6096000" y="945355"/>
            <a:ext cx="1" cy="2521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96001" y="2438399"/>
            <a:ext cx="2286001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019802" y="3390900"/>
            <a:ext cx="160019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1999" y="3429000"/>
            <a:ext cx="160020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67301" y="2438399"/>
            <a:ext cx="2057400" cy="2057400"/>
            <a:chOff x="5067301" y="2438399"/>
            <a:chExt cx="2057400" cy="2057400"/>
          </a:xfrm>
        </p:grpSpPr>
        <p:sp>
          <p:nvSpPr>
            <p:cNvPr id="2" name="Oval 1"/>
            <p:cNvSpPr>
              <a:spLocks noChangeAspect="1"/>
            </p:cNvSpPr>
            <p:nvPr/>
          </p:nvSpPr>
          <p:spPr>
            <a:xfrm>
              <a:off x="5067301" y="2438399"/>
              <a:ext cx="2057400" cy="2057400"/>
            </a:xfrm>
            <a:prstGeom prst="ellipse">
              <a:avLst/>
            </a:prstGeom>
            <a:solidFill>
              <a:srgbClr val="C8DE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72076" y="3030665"/>
              <a:ext cx="1847850" cy="872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latin typeface="Georgia" panose="02040502050405020303" pitchFamily="18" charset="0"/>
                </a:rPr>
                <a:t>Campus Community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2400" y="1905000"/>
            <a:ext cx="3124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Financial Aid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Evaluates award eligibility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Disburses loans, scholarships, and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Awards waivers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Maintains compliance data for reporting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9601" y="18447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Admissions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38901" y="1692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Records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7608" y="358036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Financial Aid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50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3574256" y="945355"/>
            <a:ext cx="5043487" cy="50434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2438399"/>
            <a:ext cx="2286001" cy="102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7" idx="0"/>
          </p:cNvCxnSpPr>
          <p:nvPr/>
        </p:nvCxnSpPr>
        <p:spPr>
          <a:xfrm>
            <a:off x="6096000" y="945355"/>
            <a:ext cx="1" cy="2521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96001" y="2438399"/>
            <a:ext cx="2286001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019802" y="3390900"/>
            <a:ext cx="160019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1999" y="3429000"/>
            <a:ext cx="160020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67301" y="2438399"/>
            <a:ext cx="2057400" cy="2057400"/>
            <a:chOff x="5067301" y="2438399"/>
            <a:chExt cx="2057400" cy="2057400"/>
          </a:xfrm>
        </p:grpSpPr>
        <p:sp>
          <p:nvSpPr>
            <p:cNvPr id="2" name="Oval 1"/>
            <p:cNvSpPr>
              <a:spLocks noChangeAspect="1"/>
            </p:cNvSpPr>
            <p:nvPr/>
          </p:nvSpPr>
          <p:spPr>
            <a:xfrm>
              <a:off x="5067301" y="2438399"/>
              <a:ext cx="2057400" cy="2057400"/>
            </a:xfrm>
            <a:prstGeom prst="ellipse">
              <a:avLst/>
            </a:prstGeom>
            <a:solidFill>
              <a:srgbClr val="C8DE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72076" y="3030665"/>
              <a:ext cx="1847850" cy="872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latin typeface="Georgia" panose="02040502050405020303" pitchFamily="18" charset="0"/>
                </a:rPr>
                <a:t>Campus Community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2400" y="1860590"/>
            <a:ext cx="3124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Student Financials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Charges tuition and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Bills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Issues refunds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Processes collections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Prints tax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Student Accounts Office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9601" y="18447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Admissions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38901" y="1692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Records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7608" y="358036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Financial Aid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4840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Financials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56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3574256" y="945355"/>
            <a:ext cx="5043487" cy="50434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2438399"/>
            <a:ext cx="2286001" cy="102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7" idx="0"/>
          </p:cNvCxnSpPr>
          <p:nvPr/>
        </p:nvCxnSpPr>
        <p:spPr>
          <a:xfrm>
            <a:off x="6096000" y="945355"/>
            <a:ext cx="1" cy="2521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96001" y="2438399"/>
            <a:ext cx="2286001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019802" y="3390900"/>
            <a:ext cx="160019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1999" y="3429000"/>
            <a:ext cx="160020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67301" y="2438399"/>
            <a:ext cx="2057400" cy="2057400"/>
            <a:chOff x="5067301" y="2438399"/>
            <a:chExt cx="2057400" cy="2057400"/>
          </a:xfrm>
        </p:grpSpPr>
        <p:sp>
          <p:nvSpPr>
            <p:cNvPr id="2" name="Oval 1"/>
            <p:cNvSpPr>
              <a:spLocks noChangeAspect="1"/>
            </p:cNvSpPr>
            <p:nvPr/>
          </p:nvSpPr>
          <p:spPr>
            <a:xfrm>
              <a:off x="5067301" y="2438399"/>
              <a:ext cx="2057400" cy="2057400"/>
            </a:xfrm>
            <a:prstGeom prst="ellipse">
              <a:avLst/>
            </a:prstGeom>
            <a:solidFill>
              <a:srgbClr val="C8DE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72076" y="3030665"/>
              <a:ext cx="1847850" cy="872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latin typeface="Georgia" panose="02040502050405020303" pitchFamily="18" charset="0"/>
                </a:rPr>
                <a:t>Campus Community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2400" y="2104072"/>
            <a:ext cx="3124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Georgia" panose="02040502050405020303" pitchFamily="18" charset="0"/>
              </a:rPr>
              <a:t>Academic Advisement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Tracks progress toward the degree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Creates advisement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Generates “What if?” analyses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9601" y="18447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Admissions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38901" y="1692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Records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7608" y="358036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Financial Aid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4840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Student Financials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35446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Academic Advisement</a:t>
            </a:r>
          </a:p>
        </p:txBody>
      </p:sp>
    </p:spTree>
    <p:extLst>
      <p:ext uri="{BB962C8B-B14F-4D97-AF65-F5344CB8AC3E}">
        <p14:creationId xmlns:p14="http://schemas.microsoft.com/office/powerpoint/2010/main" val="21404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458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Who will use Campus Solutions?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8120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Georgia" panose="02040502050405020303" pitchFamily="18" charset="0"/>
              </a:rPr>
              <a:t>Probably</a:t>
            </a:r>
            <a:r>
              <a:rPr lang="en-US" sz="2500" b="1" dirty="0" smtClean="0">
                <a:latin typeface="Georgia" panose="02040502050405020303" pitchFamily="18" charset="0"/>
              </a:rPr>
              <a:t> you</a:t>
            </a:r>
          </a:p>
        </p:txBody>
      </p:sp>
      <p:sp>
        <p:nvSpPr>
          <p:cNvPr id="7" name="Rectangle 6"/>
          <p:cNvSpPr/>
          <p:nvPr/>
        </p:nvSpPr>
        <p:spPr>
          <a:xfrm>
            <a:off x="981306" y="2861608"/>
            <a:ext cx="7390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Office of Admissions, Financial Aid Office, Student Accounts, Office of the University Registrar, and University College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Academic department staff, instructors, advisors, students, and technical support staff throughout the University.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1041737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Benefits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057400"/>
            <a:ext cx="7391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Georgia" panose="02040502050405020303" pitchFamily="18" charset="0"/>
              </a:rPr>
              <a:t>Table sharing powerhouse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Information is integrated throughout the system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Reduces repetitive data entry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Eliminates duplicate and orphan records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Enables flexible processing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23175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1023344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Benefits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057400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eorgia" panose="02040502050405020303" pitchFamily="18" charset="0"/>
              </a:rPr>
              <a:t>F</a:t>
            </a:r>
            <a:r>
              <a:rPr lang="en-US" sz="2000" dirty="0" smtClean="0">
                <a:latin typeface="Georgia" panose="02040502050405020303" pitchFamily="18" charset="0"/>
              </a:rPr>
              <a:t>riendly user interface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Complex in some ways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Less reliant on code</a:t>
            </a:r>
          </a:p>
        </p:txBody>
      </p:sp>
    </p:spTree>
    <p:extLst>
      <p:ext uri="{BB962C8B-B14F-4D97-AF65-F5344CB8AC3E}">
        <p14:creationId xmlns:p14="http://schemas.microsoft.com/office/powerpoint/2010/main" val="144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Screenshot from mainframe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Screenshot from Campus Solutions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422"/>
            <a:ext cx="9144000" cy="551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7620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Benefits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8288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eorgia" panose="02040502050405020303" pitchFamily="18" charset="0"/>
              </a:rPr>
              <a:t>Easy to update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Vanilla implementation with </a:t>
            </a:r>
            <a:r>
              <a:rPr lang="en-US" sz="2000">
                <a:latin typeface="Georgia" panose="02040502050405020303" pitchFamily="18" charset="0"/>
              </a:rPr>
              <a:t>no </a:t>
            </a:r>
            <a:r>
              <a:rPr lang="en-US" sz="2000" dirty="0">
                <a:latin typeface="Georgia" panose="02040502050405020303" pitchFamily="18" charset="0"/>
              </a:rPr>
              <a:t>customizations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eorgia" panose="02040502050405020303" pitchFamily="18" charset="0"/>
              </a:rPr>
              <a:t>Better customer service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Staff can see exactly what student is seeing in Student Services Center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eorgia" panose="02040502050405020303" pitchFamily="18" charset="0"/>
              </a:rPr>
              <a:t>Effective Dating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Data is inactivated rather than overwritten, maintaining historical records</a:t>
            </a:r>
          </a:p>
        </p:txBody>
      </p:sp>
    </p:spTree>
    <p:extLst>
      <p:ext uri="{BB962C8B-B14F-4D97-AF65-F5344CB8AC3E}">
        <p14:creationId xmlns:p14="http://schemas.microsoft.com/office/powerpoint/2010/main" val="27200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816" y="1041737"/>
            <a:ext cx="712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Introductions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716887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Georgia" panose="02040502050405020303" pitchFamily="18" charset="0"/>
              </a:rPr>
              <a:t>Lisa </a:t>
            </a:r>
            <a:r>
              <a:rPr lang="en-US" sz="2500" b="1" dirty="0" smtClean="0">
                <a:latin typeface="Georgia" panose="02040502050405020303" pitchFamily="18" charset="0"/>
              </a:rPr>
              <a:t>Lindenfelser &amp; Jordan Jeffers</a:t>
            </a:r>
          </a:p>
          <a:p>
            <a:pPr algn="ctr"/>
            <a:r>
              <a:rPr lang="en-US" sz="2500" dirty="0" smtClean="0">
                <a:latin typeface="Georgia" panose="02040502050405020303" pitchFamily="18" charset="0"/>
              </a:rPr>
              <a:t>ATtraining@IllinoisState.edu</a:t>
            </a:r>
            <a:endParaRPr lang="en-US" sz="2500" dirty="0">
              <a:latin typeface="Georgia" panose="0204050205040502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7408" y="4114800"/>
            <a:ext cx="7390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AT Service </a:t>
            </a:r>
            <a:r>
              <a:rPr lang="en-US" sz="2000" dirty="0" smtClean="0">
                <a:latin typeface="Georgia" panose="02040502050405020303" pitchFamily="18" charset="0"/>
              </a:rPr>
              <a:t>Communication &amp; </a:t>
            </a:r>
            <a:r>
              <a:rPr lang="en-US" sz="2000" dirty="0">
                <a:latin typeface="Georgia" panose="02040502050405020303" pitchFamily="18" charset="0"/>
              </a:rPr>
              <a:t>Training Team | Client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Part of the LEAP</a:t>
            </a:r>
            <a:r>
              <a:rPr lang="en-US" sz="2000" i="1" dirty="0">
                <a:latin typeface="Georgia" panose="02040502050405020303" pitchFamily="18" charset="0"/>
              </a:rPr>
              <a:t>Forward</a:t>
            </a:r>
            <a:r>
              <a:rPr lang="en-US" sz="2000" dirty="0">
                <a:latin typeface="Georgia" panose="02040502050405020303" pitchFamily="18" charset="0"/>
              </a:rPr>
              <a:t>  </a:t>
            </a:r>
            <a:r>
              <a:rPr lang="en-US" sz="2000" dirty="0" smtClean="0">
                <a:latin typeface="Georgia" panose="02040502050405020303" pitchFamily="18" charset="0"/>
              </a:rPr>
              <a:t>Project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9650" y="457198"/>
            <a:ext cx="712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Academic Structure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30687" y="1825580"/>
            <a:ext cx="7772400" cy="280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eorgia" panose="02040502050405020303" pitchFamily="18" charset="0"/>
              </a:rPr>
              <a:t>Institutional Structure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Institution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We have one institution at Illinois State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Academic Group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 Highest level division of institution, concerned with "big picture" issues</a:t>
            </a:r>
          </a:p>
        </p:txBody>
      </p:sp>
    </p:spTree>
    <p:extLst>
      <p:ext uri="{BB962C8B-B14F-4D97-AF65-F5344CB8AC3E}">
        <p14:creationId xmlns:p14="http://schemas.microsoft.com/office/powerpoint/2010/main" val="31682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355" y="432137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Academic Structure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48155" y="20574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Career – </a:t>
            </a:r>
            <a:r>
              <a:rPr lang="en-US" sz="2000" dirty="0" smtClean="0">
                <a:solidFill>
                  <a:srgbClr val="000000"/>
                </a:solidFill>
                <a:latin typeface="Georgia"/>
              </a:rPr>
              <a:t>Coursework </a:t>
            </a:r>
            <a:r>
              <a:rPr lang="en-US" sz="2000" dirty="0">
                <a:solidFill>
                  <a:srgbClr val="000000"/>
                </a:solidFill>
                <a:latin typeface="Georgia"/>
              </a:rPr>
              <a:t>undertaken by a student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Program – The </a:t>
            </a:r>
            <a:r>
              <a:rPr lang="en-US" sz="2000" dirty="0">
                <a:latin typeface="Georgia" panose="02040502050405020303" pitchFamily="18" charset="0"/>
              </a:rPr>
              <a:t>entity to which the student applies, is admitted, graduates from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Plan </a:t>
            </a:r>
            <a:r>
              <a:rPr lang="en-US" sz="2000" dirty="0" smtClean="0">
                <a:latin typeface="Georgia" panose="02040502050405020303" pitchFamily="18" charset="0"/>
              </a:rPr>
              <a:t>– Course of study; Degree </a:t>
            </a:r>
            <a:r>
              <a:rPr lang="en-US" sz="2000" dirty="0">
                <a:latin typeface="Georgia" panose="02040502050405020303" pitchFamily="18" charset="0"/>
              </a:rPr>
              <a:t>is issued at the plan </a:t>
            </a:r>
            <a:r>
              <a:rPr lang="en-US" sz="2000" dirty="0" smtClean="0">
                <a:latin typeface="Georgia" panose="02040502050405020303" pitchFamily="18" charset="0"/>
              </a:rPr>
              <a:t>level</a:t>
            </a:r>
            <a:endParaRPr lang="en-US" sz="2000" dirty="0">
              <a:latin typeface="Georgia" panose="02040502050405020303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Sub-plan – Areas </a:t>
            </a:r>
            <a:r>
              <a:rPr lang="en-US" sz="2000" dirty="0">
                <a:latin typeface="Georgia" panose="02040502050405020303" pitchFamily="18" charset="0"/>
              </a:rPr>
              <a:t>of specialization within a plan</a:t>
            </a:r>
          </a:p>
        </p:txBody>
      </p:sp>
    </p:spTree>
    <p:extLst>
      <p:ext uri="{BB962C8B-B14F-4D97-AF65-F5344CB8AC3E}">
        <p14:creationId xmlns:p14="http://schemas.microsoft.com/office/powerpoint/2010/main" val="3989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388" y="425002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Academic Structure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1693" y="1891155"/>
            <a:ext cx="1912507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Undergraduate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45697" y="2726379"/>
            <a:ext cx="3207703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College of Arts &amp; Sciences: Undergraduate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1693" y="4628876"/>
            <a:ext cx="2064907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Creative Writing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1693" y="3719955"/>
            <a:ext cx="1074307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English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1891155"/>
            <a:ext cx="2289828" cy="4001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Career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76874" y="2726379"/>
            <a:ext cx="2289828" cy="4001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Program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3719955"/>
            <a:ext cx="2289828" cy="4001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Plan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4629090"/>
            <a:ext cx="2289828" cy="40011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Sub-plan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418" y="1447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Demonstration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5528" y="6096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Developer Tools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536" y="1981200"/>
            <a:ext cx="7502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Most work can be done without any coding or development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Georgia" panose="02040502050405020303" pitchFamily="18" charset="0"/>
              </a:rPr>
              <a:t>PeopleCode</a:t>
            </a:r>
            <a:r>
              <a:rPr lang="en-US" sz="2000" dirty="0" smtClean="0">
                <a:latin typeface="Georgia" panose="02040502050405020303" pitchFamily="18" charset="0"/>
              </a:rPr>
              <a:t> – Powerful, flexible programming language built into Campus Solutions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SQR, SQL – Used in a variety of ways, such as Query Manager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Equation Engine – Financial Aid packaging process, complex fees, and population selection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533905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Timeline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908" y="2540039"/>
            <a:ext cx="7390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Campus Community and Admissions go live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for Fall 2015 students.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Mainframe and Campus Solutions will be in use at the same time, but for different populations.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281" y="2062985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Georgia" panose="02040502050405020303" pitchFamily="18" charset="0"/>
              </a:rPr>
              <a:t>August 4, 2014</a:t>
            </a:r>
          </a:p>
        </p:txBody>
      </p:sp>
    </p:spTree>
    <p:extLst>
      <p:ext uri="{BB962C8B-B14F-4D97-AF65-F5344CB8AC3E}">
        <p14:creationId xmlns:p14="http://schemas.microsoft.com/office/powerpoint/2010/main" val="15890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533905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Timeline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908" y="2547736"/>
            <a:ext cx="7390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Student Records, Student Financials, Financial Aid, and Academic Advising go live for Fall 2015 students.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Not all functionality will be in use by this 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" y="205740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Georgia" panose="02040502050405020303" pitchFamily="18" charset="0"/>
              </a:rPr>
              <a:t>February 2015</a:t>
            </a:r>
          </a:p>
        </p:txBody>
      </p:sp>
    </p:spTree>
    <p:extLst>
      <p:ext uri="{BB962C8B-B14F-4D97-AF65-F5344CB8AC3E}">
        <p14:creationId xmlns:p14="http://schemas.microsoft.com/office/powerpoint/2010/main" val="34271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096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Timeline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5008" y="2486397"/>
            <a:ext cx="7390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All student information system tasks will be off of the mainframe and in Campus Solutions.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06524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Georgia" panose="02040502050405020303" pitchFamily="18" charset="0"/>
              </a:rPr>
              <a:t>September 2015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57251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Georgia" panose="02040502050405020303" pitchFamily="18" charset="0"/>
              </a:rPr>
              <a:t>December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915008" y="4093279"/>
            <a:ext cx="7390184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Mainframe will be decommissioned. </a:t>
            </a:r>
          </a:p>
        </p:txBody>
      </p:sp>
    </p:spTree>
    <p:extLst>
      <p:ext uri="{BB962C8B-B14F-4D97-AF65-F5344CB8AC3E}">
        <p14:creationId xmlns:p14="http://schemas.microsoft.com/office/powerpoint/2010/main" val="12552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85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Training &amp; Support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5093" y="1916152"/>
            <a:ext cx="7848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Training began in February for LEAP</a:t>
            </a:r>
            <a:r>
              <a:rPr lang="en-US" sz="2000" i="1" dirty="0">
                <a:latin typeface="Georgia" panose="02040502050405020303" pitchFamily="18" charset="0"/>
              </a:rPr>
              <a:t>Forward</a:t>
            </a:r>
            <a:r>
              <a:rPr lang="en-US" sz="2000" dirty="0">
                <a:latin typeface="Georgia" panose="02040502050405020303" pitchFamily="18" charset="0"/>
              </a:rPr>
              <a:t> team members and </a:t>
            </a:r>
            <a:r>
              <a:rPr lang="en-US" sz="2000" dirty="0" smtClean="0">
                <a:latin typeface="Georgia" panose="02040502050405020303" pitchFamily="18" charset="0"/>
              </a:rPr>
              <a:t>functional leads.</a:t>
            </a:r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Future training will be </a:t>
            </a:r>
            <a:r>
              <a:rPr lang="en-US" sz="2000" dirty="0" smtClean="0">
                <a:latin typeface="Georgia" panose="02040502050405020303" pitchFamily="18" charset="0"/>
              </a:rPr>
              <a:t>provided by training team in July:</a:t>
            </a:r>
            <a:endParaRPr lang="en-US" sz="2000" dirty="0">
              <a:latin typeface="Georgia" panose="02040502050405020303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In-person training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Job Aids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Online support – glossary, step-by-step instructions, videos, interactive tutorials</a:t>
            </a:r>
          </a:p>
        </p:txBody>
      </p:sp>
    </p:spTree>
    <p:extLst>
      <p:ext uri="{BB962C8B-B14F-4D97-AF65-F5344CB8AC3E}">
        <p14:creationId xmlns:p14="http://schemas.microsoft.com/office/powerpoint/2010/main" val="14681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60737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Training &amp; Support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1816" y="1981200"/>
            <a:ext cx="7390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Technology Support Center (TSC) will provide technical support for Campus Solutions.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Single point of contact for all incidents, problems, and requests, just like today.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TSC will route questions to appropriate departments. (developers, infrastructure, end point support, etc.)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816" y="1041737"/>
            <a:ext cx="712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Overview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1306" y="2362200"/>
            <a:ext cx="73901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What is Campus Solutions?</a:t>
            </a:r>
            <a:endParaRPr lang="en-US" sz="20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What does it do?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Who is going to use it?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Benefits of Campus Solutions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New terminology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1447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Questions?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199526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Georgia" panose="02040502050405020303" pitchFamily="18" charset="0"/>
              </a:rPr>
              <a:t>ATtraining@IllinoisState.edu</a:t>
            </a:r>
            <a:endParaRPr lang="en-US" sz="25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816" y="1041737"/>
            <a:ext cx="712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Overview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1306" y="2362200"/>
            <a:ext cx="73901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Demonstration of Campus Solutions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Search/Match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Effective dating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Student Services Center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Developer tools</a:t>
            </a:r>
          </a:p>
        </p:txBody>
      </p:sp>
    </p:spTree>
    <p:extLst>
      <p:ext uri="{BB962C8B-B14F-4D97-AF65-F5344CB8AC3E}">
        <p14:creationId xmlns:p14="http://schemas.microsoft.com/office/powerpoint/2010/main" val="5443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1306" y="2362200"/>
            <a:ext cx="7390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0513" indent="-2905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Timeline of Implementation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Training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1816" y="1041737"/>
            <a:ext cx="712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Overview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816" y="1041737"/>
            <a:ext cx="7124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Campus Solutions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3622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Student Information System (SIS) that will eventually replace the current mainframe system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Web-based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Oracle PeopleSoft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product 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- same software that powers </a:t>
            </a:r>
            <a:r>
              <a:rPr lang="en-US" sz="2000" dirty="0" err="1" smtClean="0">
                <a:latin typeface="Georgia" panose="02040502050405020303" pitchFamily="18" charset="0"/>
              </a:rPr>
              <a:t>iPeople</a:t>
            </a:r>
            <a:endParaRPr lang="en-US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1293" y="6858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Campus Solutions Modules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752600"/>
            <a:ext cx="7391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Six different modules make up Campus Solutions: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Campus Community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Recruiting and Admissions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Student Records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Financial Aid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Student Financials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Academic Advising</a:t>
            </a:r>
          </a:p>
        </p:txBody>
      </p:sp>
    </p:spTree>
    <p:extLst>
      <p:ext uri="{BB962C8B-B14F-4D97-AF65-F5344CB8AC3E}">
        <p14:creationId xmlns:p14="http://schemas.microsoft.com/office/powerpoint/2010/main" val="17934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52400" y="1860590"/>
            <a:ext cx="31242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Campus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Stores bio/demo information for students, faculty, and staff.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Names, addresses, phone numbers, national IDs,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Central hub of system.</a:t>
            </a: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574256" y="945355"/>
            <a:ext cx="5043487" cy="50434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3810000" y="2438399"/>
            <a:ext cx="2286001" cy="102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0"/>
          </p:cNvCxnSpPr>
          <p:nvPr/>
        </p:nvCxnSpPr>
        <p:spPr>
          <a:xfrm>
            <a:off x="6096000" y="945355"/>
            <a:ext cx="1" cy="2521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096001" y="2438399"/>
            <a:ext cx="2286001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6019802" y="3390900"/>
            <a:ext cx="160019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71999" y="3429000"/>
            <a:ext cx="160020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067301" y="2438399"/>
            <a:ext cx="2057400" cy="2057400"/>
            <a:chOff x="5067301" y="2438399"/>
            <a:chExt cx="2057400" cy="2057400"/>
          </a:xfrm>
        </p:grpSpPr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5067301" y="2438399"/>
              <a:ext cx="2057400" cy="2057400"/>
            </a:xfrm>
            <a:prstGeom prst="ellipse">
              <a:avLst/>
            </a:prstGeom>
            <a:solidFill>
              <a:srgbClr val="C8DE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72076" y="3030665"/>
              <a:ext cx="1847850" cy="872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latin typeface="Georgia" panose="02040502050405020303" pitchFamily="18" charset="0"/>
                </a:rPr>
                <a:t>Campus Community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6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3574256" y="945355"/>
            <a:ext cx="5043487" cy="50434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0" y="2438399"/>
            <a:ext cx="2286001" cy="1028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7" idx="0"/>
          </p:cNvCxnSpPr>
          <p:nvPr/>
        </p:nvCxnSpPr>
        <p:spPr>
          <a:xfrm>
            <a:off x="6096000" y="945355"/>
            <a:ext cx="1" cy="2521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096001" y="2438399"/>
            <a:ext cx="2286001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019802" y="3390900"/>
            <a:ext cx="160019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1999" y="3429000"/>
            <a:ext cx="1600201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67301" y="2438399"/>
            <a:ext cx="2057400" cy="2057400"/>
            <a:chOff x="5067301" y="2438399"/>
            <a:chExt cx="2057400" cy="2057400"/>
          </a:xfrm>
        </p:grpSpPr>
        <p:sp>
          <p:nvSpPr>
            <p:cNvPr id="2" name="Oval 1"/>
            <p:cNvSpPr>
              <a:spLocks noChangeAspect="1"/>
            </p:cNvSpPr>
            <p:nvPr/>
          </p:nvSpPr>
          <p:spPr>
            <a:xfrm>
              <a:off x="5067301" y="2438399"/>
              <a:ext cx="2057400" cy="2057400"/>
            </a:xfrm>
            <a:prstGeom prst="ellipse">
              <a:avLst/>
            </a:prstGeom>
            <a:solidFill>
              <a:srgbClr val="C8DE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72076" y="3030665"/>
              <a:ext cx="1847850" cy="872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b="1" dirty="0" smtClean="0">
                  <a:latin typeface="Georgia" panose="02040502050405020303" pitchFamily="18" charset="0"/>
                </a:rPr>
                <a:t>Campus Community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2400" y="2015966"/>
            <a:ext cx="31242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Georgia" panose="02040502050405020303" pitchFamily="18" charset="0"/>
              </a:rPr>
              <a:t>Admissions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Accepts student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Processes app fees and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Evaluates applicants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Accepts applicants into programs and plans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9601" y="18447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Admissions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0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765</Words>
  <Application>Microsoft Office PowerPoint</Application>
  <PresentationFormat>On-screen Show (4:3)</PresentationFormat>
  <Paragraphs>193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Screenshot from mainframe</vt:lpstr>
      <vt:lpstr>Screenshot from Campus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cissadmin</dc:creator>
  <cp:lastModifiedBy>Carla Birckelbaw</cp:lastModifiedBy>
  <cp:revision>72</cp:revision>
  <dcterms:created xsi:type="dcterms:W3CDTF">2014-04-30T20:09:45Z</dcterms:created>
  <dcterms:modified xsi:type="dcterms:W3CDTF">2014-05-29T15:48:06Z</dcterms:modified>
</cp:coreProperties>
</file>