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79" r:id="rId5"/>
    <p:sldId id="261" r:id="rId6"/>
    <p:sldId id="260" r:id="rId7"/>
    <p:sldId id="280" r:id="rId8"/>
    <p:sldId id="262" r:id="rId9"/>
    <p:sldId id="263" r:id="rId10"/>
    <p:sldId id="264" r:id="rId11"/>
    <p:sldId id="265" r:id="rId12"/>
    <p:sldId id="269" r:id="rId13"/>
    <p:sldId id="270" r:id="rId14"/>
    <p:sldId id="266" r:id="rId15"/>
    <p:sldId id="271" r:id="rId16"/>
    <p:sldId id="267" r:id="rId17"/>
    <p:sldId id="273" r:id="rId18"/>
    <p:sldId id="272" r:id="rId19"/>
    <p:sldId id="274" r:id="rId20"/>
    <p:sldId id="275" r:id="rId21"/>
    <p:sldId id="268" r:id="rId22"/>
    <p:sldId id="277" r:id="rId23"/>
    <p:sldId id="278" r:id="rId24"/>
    <p:sldId id="276" r:id="rId25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E1126"/>
    <a:srgbClr val="C10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1299" autoAdjust="0"/>
  </p:normalViewPr>
  <p:slideViewPr>
    <p:cSldViewPr>
      <p:cViewPr>
        <p:scale>
          <a:sx n="74" d="100"/>
          <a:sy n="74" d="100"/>
        </p:scale>
        <p:origin x="-66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7F620-46F2-4816-B398-843A35ECEEDC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72FC6-7CE5-4D6A-B201-214E0529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4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51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89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78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17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08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43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59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09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82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63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7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39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2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28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3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434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9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5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78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18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00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59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69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2FC6-7CE5-4D6A-B201-214E0529AA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524000"/>
            <a:ext cx="6858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quarter" idx="10"/>
          </p:nvPr>
        </p:nvSpPr>
        <p:spPr>
          <a:xfrm>
            <a:off x="6172200" y="3200400"/>
            <a:ext cx="2362200" cy="23622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462462"/>
            <a:ext cx="5029200" cy="5195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0" y="609600"/>
            <a:ext cx="5029200" cy="3771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5029200"/>
            <a:ext cx="5029200" cy="7377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1524000"/>
            <a:ext cx="3200400" cy="4114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81600" y="2514600"/>
            <a:ext cx="3505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81600" y="1524000"/>
            <a:ext cx="3505200" cy="914400"/>
          </a:xfr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0" i="0" kern="12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1828800" y="1524000"/>
            <a:ext cx="6858000" cy="34290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5029200"/>
            <a:ext cx="6858000" cy="685800"/>
          </a:xfrm>
        </p:spPr>
        <p:txBody>
          <a:bodyPr>
            <a:normAutofit/>
          </a:bodyPr>
          <a:lstStyle>
            <a:lvl1pPr>
              <a:buNone/>
              <a:defRPr sz="14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2057400" y="1524000"/>
            <a:ext cx="6477000" cy="4267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457200"/>
            <a:ext cx="1371600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457200"/>
            <a:ext cx="5334000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3600"/>
            <a:ext cx="6172200" cy="1470025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657600"/>
            <a:ext cx="5638800" cy="1066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438525"/>
            <a:ext cx="655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905000"/>
            <a:ext cx="655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7818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58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524000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24000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2514599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381001"/>
            <a:ext cx="434340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1" y="1466851"/>
            <a:ext cx="2514600" cy="4324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 smtClean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600201"/>
            <a:ext cx="6858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2" r:id="rId10"/>
    <p:sldLayoutId id="2147483657" r:id="rId11"/>
    <p:sldLayoutId id="2147483663" r:id="rId12"/>
    <p:sldLayoutId id="2147483664" r:id="rId13"/>
    <p:sldLayoutId id="2147483661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rgbClr val="CE1126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50000"/>
              <a:lumOff val="50000"/>
            </a:schemeClr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95400"/>
            <a:ext cx="6858000" cy="4419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Integration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Scope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Time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Cost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Quality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Human Resource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Communications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Risk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Procurement Management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34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and ITIL-What is the Difference?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PM is a method of building a service.</a:t>
            </a:r>
          </a:p>
          <a:p>
            <a:r>
              <a:rPr lang="en-US" dirty="0" smtClean="0"/>
              <a:t>ITIL is a method of supporting the service.</a:t>
            </a:r>
          </a:p>
          <a:p>
            <a:r>
              <a:rPr lang="en-US" dirty="0" smtClean="0"/>
              <a:t>ITIL begins about where PM ends.</a:t>
            </a:r>
          </a:p>
          <a:p>
            <a:r>
              <a:rPr lang="en-US" dirty="0" smtClean="0"/>
              <a:t>Project Managers should be familiar with ITIL Service Design and Service Transition.</a:t>
            </a:r>
          </a:p>
          <a:p>
            <a:r>
              <a:rPr lang="en-US" dirty="0" smtClean="0"/>
              <a:t>Project needs to create a Service Design Package for Service Operations.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An answer to the relationship</a:t>
            </a:r>
            <a:endParaRPr lang="en-US" sz="3600" dirty="0"/>
          </a:p>
        </p:txBody>
      </p:sp>
      <p:pic>
        <p:nvPicPr>
          <p:cNvPr id="2051" name="Picture 3" descr="C:\Users\depluma\SkyDrive\PMI and ITIL\PMBok and ITIL Relationship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r="27"/>
          <a:stretch/>
        </p:blipFill>
        <p:spPr bwMode="auto">
          <a:xfrm>
            <a:off x="2133600" y="1200707"/>
            <a:ext cx="6254932" cy="459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8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answer….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6743700" cy="455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0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management </a:t>
            </a:r>
            <a:br>
              <a:rPr lang="en-US" dirty="0" smtClean="0"/>
            </a:br>
            <a:r>
              <a:rPr lang="en-US" dirty="0" smtClean="0"/>
              <a:t>     (Traditional)</a:t>
            </a:r>
          </a:p>
          <a:p>
            <a:r>
              <a:rPr lang="en-US" dirty="0" err="1" smtClean="0"/>
              <a:t>Projectized</a:t>
            </a:r>
            <a:r>
              <a:rPr lang="en-US" dirty="0" smtClean="0"/>
              <a:t> management </a:t>
            </a:r>
            <a:br>
              <a:rPr lang="en-US" dirty="0" smtClean="0"/>
            </a:br>
            <a:r>
              <a:rPr lang="en-US" dirty="0" smtClean="0"/>
              <a:t>      (very new)</a:t>
            </a:r>
          </a:p>
          <a:p>
            <a:r>
              <a:rPr lang="en-US" dirty="0" smtClean="0"/>
              <a:t>Matrix management </a:t>
            </a:r>
            <a:br>
              <a:rPr lang="en-US" dirty="0" smtClean="0"/>
            </a:br>
            <a:r>
              <a:rPr lang="en-US" dirty="0" smtClean="0"/>
              <a:t>     (</a:t>
            </a:r>
            <a:r>
              <a:rPr lang="en-US" dirty="0" err="1" smtClean="0"/>
              <a:t>kinda</a:t>
            </a:r>
            <a:r>
              <a:rPr lang="en-US" dirty="0" smtClean="0"/>
              <a:t> where we are)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4098" name="Picture 2" descr="C:\Users\depluma\SkyDrive\PMI and ITIL\Management Mod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48028"/>
            <a:ext cx="7309725" cy="366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6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you learn to make the next project better?</a:t>
            </a:r>
          </a:p>
          <a:p>
            <a:r>
              <a:rPr lang="en-US" dirty="0" smtClean="0"/>
              <a:t>How do you document those items?</a:t>
            </a:r>
          </a:p>
          <a:p>
            <a:r>
              <a:rPr lang="en-US" dirty="0" smtClean="0"/>
              <a:t>Example with Security Camera Plans.</a:t>
            </a:r>
          </a:p>
          <a:p>
            <a:r>
              <a:rPr lang="en-US" dirty="0" smtClean="0"/>
              <a:t>Progressively more complex plans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Began here……2008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3490913" cy="395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1752600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Lots of emails</a:t>
            </a:r>
          </a:p>
          <a:p>
            <a:endParaRPr lang="en-US" dirty="0"/>
          </a:p>
          <a:p>
            <a:r>
              <a:rPr lang="en-US" dirty="0" smtClean="0"/>
              <a:t>To-Do lists</a:t>
            </a:r>
          </a:p>
          <a:p>
            <a:endParaRPr lang="en-US" dirty="0"/>
          </a:p>
          <a:p>
            <a:r>
              <a:rPr lang="en-US" dirty="0" smtClean="0"/>
              <a:t>Little documentation</a:t>
            </a:r>
          </a:p>
          <a:p>
            <a:endParaRPr lang="en-US" dirty="0"/>
          </a:p>
          <a:p>
            <a:r>
              <a:rPr lang="en-US" dirty="0" smtClean="0"/>
              <a:t>“we just know”</a:t>
            </a:r>
          </a:p>
        </p:txBody>
      </p:sp>
      <p:sp>
        <p:nvSpPr>
          <p:cNvPr id="4" name="TextBox 3"/>
          <p:cNvSpPr txBox="1"/>
          <p:nvPr/>
        </p:nvSpPr>
        <p:spPr>
          <a:xfrm rot="20536668">
            <a:off x="5410199" y="4946497"/>
            <a:ext cx="351942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“Lots and lots of things in my head”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4138613" cy="300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here….2009-10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3886200" cy="286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9800" y="1524000"/>
            <a:ext cx="2187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documentation</a:t>
            </a:r>
          </a:p>
          <a:p>
            <a:r>
              <a:rPr lang="en-US" dirty="0" smtClean="0"/>
              <a:t>for installation, etc.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657453">
            <a:off x="1981200" y="4648200"/>
            <a:ext cx="180902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“less in my head”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then…..2011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985" y="1489710"/>
            <a:ext cx="4348466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3276600"/>
            <a:ext cx="37630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Templated</a:t>
            </a:r>
            <a:r>
              <a:rPr lang="en-US" dirty="0" smtClean="0"/>
              <a:t> document with: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Needs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Assumptions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Risks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Team membership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Document updates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Timeline with responsibilities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Site specifics with pictures and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744625">
            <a:off x="6049513" y="4045131"/>
            <a:ext cx="23055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“even less in my head”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Management in Technology at 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 Vize and Dean Plumadore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Now…..</a:t>
            </a:r>
            <a:r>
              <a:rPr lang="en-US" sz="4000" dirty="0" smtClean="0"/>
              <a:t>2013 Template includes </a:t>
            </a:r>
            <a:r>
              <a:rPr lang="en-US" sz="3200" dirty="0" smtClean="0"/>
              <a:t>(5 cams, 12 pages)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24000"/>
            <a:ext cx="68580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10 needs</a:t>
            </a:r>
          </a:p>
          <a:p>
            <a:r>
              <a:rPr lang="en-US" dirty="0" smtClean="0"/>
              <a:t>12 project assumptions</a:t>
            </a:r>
          </a:p>
          <a:p>
            <a:r>
              <a:rPr lang="en-US" dirty="0" smtClean="0"/>
              <a:t>7 Risks</a:t>
            </a:r>
          </a:p>
          <a:p>
            <a:r>
              <a:rPr lang="en-US" dirty="0" smtClean="0"/>
              <a:t>20 Timeline items</a:t>
            </a:r>
          </a:p>
          <a:p>
            <a:r>
              <a:rPr lang="en-US" dirty="0" smtClean="0"/>
              <a:t>Financial Budget template/calculator</a:t>
            </a:r>
          </a:p>
          <a:p>
            <a:r>
              <a:rPr lang="en-US" dirty="0" smtClean="0"/>
              <a:t>Storage/bandwidth template</a:t>
            </a:r>
          </a:p>
          <a:p>
            <a:r>
              <a:rPr lang="en-US" dirty="0" smtClean="0"/>
              <a:t>Location information template, floor plans, </a:t>
            </a:r>
            <a:r>
              <a:rPr lang="en-US" dirty="0" err="1" smtClean="0"/>
              <a:t>pics</a:t>
            </a:r>
            <a:endParaRPr lang="en-US" dirty="0" smtClean="0"/>
          </a:p>
          <a:p>
            <a:r>
              <a:rPr lang="en-US" dirty="0" smtClean="0"/>
              <a:t>Appendix for Vendor info, ISU PD site survey suggestions, asbestos review, etc.</a:t>
            </a:r>
          </a:p>
        </p:txBody>
      </p:sp>
      <p:sp>
        <p:nvSpPr>
          <p:cNvPr id="4" name="TextBox 3"/>
          <p:cNvSpPr txBox="1"/>
          <p:nvPr/>
        </p:nvSpPr>
        <p:spPr>
          <a:xfrm rot="20423279">
            <a:off x="6096000" y="2121932"/>
            <a:ext cx="262494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“not so much in my head”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Planning and Prioritization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48" y="2046732"/>
            <a:ext cx="4489704" cy="35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Pipeline Management</a:t>
            </a:r>
          </a:p>
          <a:p>
            <a:r>
              <a:rPr lang="en-US" dirty="0" smtClean="0"/>
              <a:t>Resource Management</a:t>
            </a:r>
          </a:p>
          <a:p>
            <a:r>
              <a:rPr lang="en-US" dirty="0" smtClean="0"/>
              <a:t>Change Control</a:t>
            </a:r>
          </a:p>
          <a:p>
            <a:r>
              <a:rPr lang="en-US" dirty="0" smtClean="0"/>
              <a:t>Risk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5400"/>
            <a:ext cx="7162800" cy="4495800"/>
          </a:xfrm>
        </p:spPr>
      </p:pic>
    </p:spTree>
    <p:extLst>
      <p:ext uri="{BB962C8B-B14F-4D97-AF65-F5344CB8AC3E}">
        <p14:creationId xmlns:p14="http://schemas.microsoft.com/office/powerpoint/2010/main" val="3326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Portfolio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Select projects with scope that supports the organizational goals.</a:t>
            </a:r>
          </a:p>
          <a:p>
            <a:r>
              <a:rPr lang="en-US" sz="2400" b="1" dirty="0" smtClean="0"/>
              <a:t>Balance demand with capability and capacity.</a:t>
            </a:r>
          </a:p>
          <a:p>
            <a:r>
              <a:rPr lang="en-US" sz="2400" b="1" dirty="0" smtClean="0"/>
              <a:t>Ensure projects are prioritized appropriately.</a:t>
            </a:r>
          </a:p>
          <a:p>
            <a:r>
              <a:rPr lang="en-US" sz="2400" b="1" dirty="0"/>
              <a:t>Projects remain aligned with </a:t>
            </a:r>
            <a:r>
              <a:rPr lang="en-US" sz="2400" b="1" dirty="0" smtClean="0"/>
              <a:t>customer </a:t>
            </a:r>
            <a:r>
              <a:rPr lang="en-US" sz="2400" b="1" dirty="0"/>
              <a:t>goals throughout their execution</a:t>
            </a:r>
            <a:r>
              <a:rPr lang="en-US" sz="2400" b="1" dirty="0" smtClean="0"/>
              <a:t>.</a:t>
            </a:r>
          </a:p>
          <a:p>
            <a:r>
              <a:rPr lang="en-US" sz="2400" b="1" dirty="0"/>
              <a:t>Projects receive the support and oversight needed to be completed successfully</a:t>
            </a:r>
            <a:r>
              <a:rPr lang="en-US" sz="2400" b="1" dirty="0" smtClean="0"/>
              <a:t>.</a:t>
            </a:r>
          </a:p>
          <a:p>
            <a:r>
              <a:rPr lang="en-US" sz="2400" b="1" dirty="0"/>
              <a:t>Switch Priorities and redeploy resources </a:t>
            </a:r>
            <a:r>
              <a:rPr lang="en-US" sz="2400" b="1" dirty="0" smtClean="0"/>
              <a:t>quickly.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82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24000"/>
            <a:ext cx="6858000" cy="441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Introduction to Project Management Methodology </a:t>
            </a:r>
          </a:p>
          <a:p>
            <a:r>
              <a:rPr lang="en-US" sz="2800" dirty="0" smtClean="0"/>
              <a:t>PM and ITIL-What is the difference?</a:t>
            </a:r>
          </a:p>
          <a:p>
            <a:r>
              <a:rPr lang="en-US" sz="2800" dirty="0" smtClean="0"/>
              <a:t>Matrix Management and how a PM fits</a:t>
            </a:r>
          </a:p>
          <a:p>
            <a:r>
              <a:rPr lang="en-US" sz="2800" dirty="0" smtClean="0"/>
              <a:t>Project Lessons Learned-What are they and how do they help?</a:t>
            </a:r>
          </a:p>
          <a:p>
            <a:r>
              <a:rPr lang="en-US" sz="2800" dirty="0" smtClean="0"/>
              <a:t>Portfolio Planning and Prioritization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a temporary group activity designed to produce a unique product, service or result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Why is this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1036638"/>
          </a:xfrm>
        </p:spPr>
        <p:txBody>
          <a:bodyPr/>
          <a:lstStyle/>
          <a:p>
            <a:r>
              <a:rPr lang="en-US" dirty="0" smtClean="0"/>
              <a:t>Typical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7010400" cy="4673600"/>
          </a:xfrm>
        </p:spPr>
      </p:pic>
    </p:spTree>
    <p:extLst>
      <p:ext uri="{BB962C8B-B14F-4D97-AF65-F5344CB8AC3E}">
        <p14:creationId xmlns:p14="http://schemas.microsoft.com/office/powerpoint/2010/main" val="15747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Project Management Book of Knowledge (</a:t>
            </a:r>
            <a:r>
              <a:rPr lang="en-US" sz="3600" dirty="0" err="1" smtClean="0"/>
              <a:t>PMBoK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Project Management Institute (PMI) created and maintains standards.</a:t>
            </a:r>
          </a:p>
          <a:p>
            <a:r>
              <a:rPr lang="en-US" sz="2400" dirty="0" smtClean="0"/>
              <a:t>Project Management is the application of skills, knowledge, tools, and techniques to meet the needs and expectations of stakeholders of a project.</a:t>
            </a:r>
          </a:p>
          <a:p>
            <a:r>
              <a:rPr lang="en-US" sz="2400" dirty="0" smtClean="0"/>
              <a:t>Project management guides projects through a process to improve predictability and prevention of risk, not recognition and reaction.</a:t>
            </a:r>
          </a:p>
          <a:p>
            <a:r>
              <a:rPr lang="en-US" sz="2400" dirty="0" smtClean="0"/>
              <a:t>Common definition “The disciplined, structured, and organized application of common sense to manage a temporary effort”.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57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Project Manager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Applies knowledge, skills, and techniques to execute projects effectively and efficiently.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7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Constraint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95400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val="191798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 Process Phases of a project: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Planning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Executing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Monitor and </a:t>
            </a:r>
            <a:br>
              <a:rPr lang="en-US" dirty="0" smtClean="0"/>
            </a:br>
            <a:r>
              <a:rPr lang="en-US" dirty="0" smtClean="0"/>
              <a:t>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Closing</a:t>
            </a:r>
            <a:endParaRPr lang="en-US" dirty="0"/>
          </a:p>
        </p:txBody>
      </p:sp>
      <p:pic>
        <p:nvPicPr>
          <p:cNvPr id="1026" name="Picture 2" descr="C:\Users\depluma\SkyDrive\PMI and ITIL\IMG_03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34725"/>
            <a:ext cx="35052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4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ct Management Presentation 7_22_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Management Presentation 7_22_13</Template>
  <TotalTime>446</TotalTime>
  <Words>549</Words>
  <Application>Microsoft Office PowerPoint</Application>
  <PresentationFormat>On-screen Show (4:3)</PresentationFormat>
  <Paragraphs>127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Project Management Presentation 7_22_13</vt:lpstr>
      <vt:lpstr>PowerPoint Presentation</vt:lpstr>
      <vt:lpstr>Project Management in Technology at ISU</vt:lpstr>
      <vt:lpstr>Agenda</vt:lpstr>
      <vt:lpstr>What is a Project?</vt:lpstr>
      <vt:lpstr>Typical Project</vt:lpstr>
      <vt:lpstr>Project Management Book of Knowledge (PMBoK)</vt:lpstr>
      <vt:lpstr>What does a Project Manager Do?</vt:lpstr>
      <vt:lpstr>Triple Constraint</vt:lpstr>
      <vt:lpstr>Process Areas</vt:lpstr>
      <vt:lpstr>Knowledge Areas</vt:lpstr>
      <vt:lpstr>PM and ITIL-What is the Difference?</vt:lpstr>
      <vt:lpstr>An answer to the relationship</vt:lpstr>
      <vt:lpstr>Another answer….</vt:lpstr>
      <vt:lpstr>Matrix Management</vt:lpstr>
      <vt:lpstr>Comparison</vt:lpstr>
      <vt:lpstr>Project Lessons Learned</vt:lpstr>
      <vt:lpstr>Began here……2008</vt:lpstr>
      <vt:lpstr>Then here….2009-10</vt:lpstr>
      <vt:lpstr>And then…..2011</vt:lpstr>
      <vt:lpstr>Now…..2013 Template includes (5 cams, 12 pages)</vt:lpstr>
      <vt:lpstr>Portfolio Planning and Prioritization</vt:lpstr>
      <vt:lpstr>Portfolio Management</vt:lpstr>
      <vt:lpstr>Portfolio View</vt:lpstr>
      <vt:lpstr>Benefits to Portfolio Planning</vt:lpstr>
    </vt:vector>
  </TitlesOfParts>
  <Company>Illinois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Vize, Ed</dc:creator>
  <cp:lastModifiedBy>cissadmin</cp:lastModifiedBy>
  <cp:revision>33</cp:revision>
  <cp:lastPrinted>2013-07-22T17:15:42Z</cp:lastPrinted>
  <dcterms:created xsi:type="dcterms:W3CDTF">2013-07-19T20:37:59Z</dcterms:created>
  <dcterms:modified xsi:type="dcterms:W3CDTF">2014-02-26T18:56:15Z</dcterms:modified>
</cp:coreProperties>
</file>