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79" r:id="rId4"/>
    <p:sldId id="286" r:id="rId5"/>
    <p:sldId id="287" r:id="rId6"/>
    <p:sldId id="288" r:id="rId7"/>
    <p:sldId id="284" r:id="rId8"/>
    <p:sldId id="283" r:id="rId9"/>
    <p:sldId id="289" r:id="rId10"/>
    <p:sldId id="290" r:id="rId11"/>
    <p:sldId id="281" r:id="rId12"/>
    <p:sldId id="291" r:id="rId13"/>
    <p:sldId id="292" r:id="rId14"/>
    <p:sldId id="297" r:id="rId15"/>
    <p:sldId id="293" r:id="rId16"/>
    <p:sldId id="295" r:id="rId17"/>
    <p:sldId id="294" r:id="rId18"/>
    <p:sldId id="296" r:id="rId19"/>
    <p:sldId id="298" r:id="rId20"/>
    <p:sldId id="299" r:id="rId21"/>
    <p:sldId id="300" r:id="rId22"/>
    <p:sldId id="303" r:id="rId23"/>
    <p:sldId id="301" r:id="rId24"/>
    <p:sldId id="302" r:id="rId25"/>
    <p:sldId id="305" r:id="rId26"/>
    <p:sldId id="304" r:id="rId27"/>
    <p:sldId id="30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94660"/>
  </p:normalViewPr>
  <p:slideViewPr>
    <p:cSldViewPr>
      <p:cViewPr>
        <p:scale>
          <a:sx n="91" d="100"/>
          <a:sy n="91" d="100"/>
        </p:scale>
        <p:origin x="-552"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9184439-51FC-4693-84FC-9603318556D9}" type="datetimeFigureOut">
              <a:rPr lang="en-US" smtClean="0"/>
              <a:t>2/26/2014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ADCAD37-164B-49EB-BF87-DA534996361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84439-51FC-4693-84FC-9603318556D9}"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84439-51FC-4693-84FC-9603318556D9}"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84439-51FC-4693-84FC-9603318556D9}"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184439-51FC-4693-84FC-9603318556D9}"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ADCAD37-164B-49EB-BF87-DA53499636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84439-51FC-4693-84FC-9603318556D9}" type="datetimeFigureOut">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184439-51FC-4693-84FC-9603318556D9}" type="datetimeFigureOut">
              <a:rPr lang="en-US" smtClean="0"/>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184439-51FC-4693-84FC-9603318556D9}" type="datetimeFigureOut">
              <a:rPr lang="en-US" smtClean="0"/>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84439-51FC-4693-84FC-9603318556D9}" type="datetimeFigureOut">
              <a:rPr lang="en-US" smtClean="0"/>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84439-51FC-4693-84FC-9603318556D9}" type="datetimeFigureOut">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184439-51FC-4693-84FC-9603318556D9}" type="datetimeFigureOut">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CAD37-164B-49EB-BF87-DA53499636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9184439-51FC-4693-84FC-9603318556D9}" type="datetimeFigureOut">
              <a:rPr lang="en-US" smtClean="0"/>
              <a:t>2/26/2014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ADCAD37-164B-49EB-BF87-DA53499636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ullerdomehome.org/buck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The future of Technology in Higher </a:t>
            </a:r>
            <a:r>
              <a:rPr lang="en-US" dirty="0" smtClean="0">
                <a:effectLst/>
              </a:rPr>
              <a:t>Education….</a:t>
            </a:r>
            <a:r>
              <a:rPr lang="en-US" dirty="0" smtClean="0"/>
              <a:t/>
            </a:r>
            <a:br>
              <a:rPr lang="en-US" dirty="0" smtClean="0"/>
            </a:br>
            <a:endParaRPr lang="en-US" dirty="0"/>
          </a:p>
        </p:txBody>
      </p:sp>
      <p:sp>
        <p:nvSpPr>
          <p:cNvPr id="4" name="Subtitle 2"/>
          <p:cNvSpPr>
            <a:spLocks noGrp="1"/>
          </p:cNvSpPr>
          <p:nvPr>
            <p:ph type="subTitle" idx="1"/>
          </p:nvPr>
        </p:nvSpPr>
        <p:spPr/>
        <p:txBody>
          <a:bodyPr>
            <a:normAutofit/>
          </a:bodyPr>
          <a:lstStyle/>
          <a:p>
            <a:r>
              <a:rPr lang="en-US" dirty="0" smtClean="0"/>
              <a:t>Presented at Illinois State University</a:t>
            </a:r>
          </a:p>
          <a:p>
            <a:r>
              <a:rPr lang="en-US" dirty="0" smtClean="0"/>
              <a:t>7/22/13</a:t>
            </a:r>
            <a:endParaRPr lang="en-US" dirty="0"/>
          </a:p>
        </p:txBody>
      </p:sp>
    </p:spTree>
    <p:extLst>
      <p:ext uri="{BB962C8B-B14F-4D97-AF65-F5344CB8AC3E}">
        <p14:creationId xmlns:p14="http://schemas.microsoft.com/office/powerpoint/2010/main" val="218488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does Bucky Fuller have to do with Educational Technology?</a:t>
            </a:r>
            <a:endParaRPr lang="en-US" dirty="0"/>
          </a:p>
        </p:txBody>
      </p:sp>
      <p:sp>
        <p:nvSpPr>
          <p:cNvPr id="3" name="Content Placeholder 2"/>
          <p:cNvSpPr>
            <a:spLocks noGrp="1"/>
          </p:cNvSpPr>
          <p:nvPr>
            <p:ph idx="1"/>
          </p:nvPr>
        </p:nvSpPr>
        <p:spPr>
          <a:xfrm>
            <a:off x="457200" y="1828800"/>
            <a:ext cx="8229600" cy="4709160"/>
          </a:xfrm>
        </p:spPr>
        <p:txBody>
          <a:bodyPr>
            <a:normAutofit/>
          </a:bodyPr>
          <a:lstStyle/>
          <a:p>
            <a:pPr marL="1042416" lvl="1" indent="-457200"/>
            <a:endParaRPr lang="en-US" dirty="0" smtClean="0"/>
          </a:p>
          <a:p>
            <a:pPr marL="1042416" lvl="1" indent="-457200"/>
            <a:r>
              <a:rPr lang="en-US" dirty="0" smtClean="0"/>
              <a:t>In 1961 Bucky Fuller gave a presentation to the committee planning the SIU Edwardsville campus. The transcript of that presentation was published in 1962 as an 88 page book entitled “Education Automation” with a subtitle of “Freeing the Scholar to Return to his work.” </a:t>
            </a:r>
          </a:p>
          <a:p>
            <a:pPr marL="1042416" lvl="1" indent="-457200"/>
            <a:r>
              <a:rPr lang="en-US" dirty="0" smtClean="0"/>
              <a:t>In 1963 Bucky Fuller published a book entitled “Operating Manual for Spaceship Earth” with several chapters that also discussed education.</a:t>
            </a:r>
            <a:endParaRPr lang="en-US" dirty="0"/>
          </a:p>
        </p:txBody>
      </p:sp>
    </p:spTree>
    <p:extLst>
      <p:ext uri="{BB962C8B-B14F-4D97-AF65-F5344CB8AC3E}">
        <p14:creationId xmlns:p14="http://schemas.microsoft.com/office/powerpoint/2010/main" val="1055272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Predictions &amp; Observations from “Education Automation”</a:t>
            </a:r>
            <a:endParaRPr lang="en-US" dirty="0"/>
          </a:p>
        </p:txBody>
      </p:sp>
      <p:sp>
        <p:nvSpPr>
          <p:cNvPr id="3" name="Content Placeholder 2"/>
          <p:cNvSpPr>
            <a:spLocks noGrp="1"/>
          </p:cNvSpPr>
          <p:nvPr>
            <p:ph idx="1"/>
          </p:nvPr>
        </p:nvSpPr>
        <p:spPr>
          <a:xfrm>
            <a:off x="76200" y="1219200"/>
            <a:ext cx="8839200" cy="5638800"/>
          </a:xfrm>
        </p:spPr>
        <p:txBody>
          <a:bodyPr>
            <a:normAutofit fontScale="55000" lnSpcReduction="20000"/>
          </a:bodyPr>
          <a:lstStyle/>
          <a:p>
            <a:pPr marL="265176" indent="0">
              <a:buNone/>
            </a:pPr>
            <a:r>
              <a:rPr lang="en-US" dirty="0" smtClean="0"/>
              <a:t>1.  Technology makes the world smaller</a:t>
            </a:r>
          </a:p>
          <a:p>
            <a:pPr lvl="1"/>
            <a:endParaRPr lang="en-US" dirty="0" smtClean="0"/>
          </a:p>
          <a:p>
            <a:pPr marL="137160" indent="0">
              <a:buNone/>
            </a:pPr>
            <a:r>
              <a:rPr lang="en-US" i="1" dirty="0" smtClean="0"/>
              <a:t>“</a:t>
            </a:r>
            <a:r>
              <a:rPr lang="en-US" sz="2500" i="1" dirty="0" smtClean="0"/>
              <a:t>In </a:t>
            </a:r>
            <a:r>
              <a:rPr lang="en-US" sz="2500" i="1" dirty="0"/>
              <a:t>the last half-century, </a:t>
            </a:r>
            <a:r>
              <a:rPr lang="en-US" sz="2500" i="1" dirty="0" smtClean="0"/>
              <a:t>man has </a:t>
            </a:r>
            <a:r>
              <a:rPr lang="en-US" sz="2500" i="1" dirty="0"/>
              <a:t>graduated from a local twelve-mile radius daily domain into a world </a:t>
            </a:r>
            <a:r>
              <a:rPr lang="en-US" sz="2500" i="1" dirty="0" smtClean="0"/>
              <a:t>around multi-thousand-miles </a:t>
            </a:r>
            <a:r>
              <a:rPr lang="en-US" sz="2500" i="1" dirty="0"/>
              <a:t>radius daily </a:t>
            </a:r>
            <a:r>
              <a:rPr lang="en-US" sz="2500" i="1" dirty="0" smtClean="0"/>
              <a:t>domain”</a:t>
            </a:r>
          </a:p>
          <a:p>
            <a:pPr lvl="2"/>
            <a:r>
              <a:rPr lang="en-US" sz="2500" dirty="0" smtClean="0"/>
              <a:t>Airplane invented when he was nine years old (he was born in 1895)</a:t>
            </a:r>
          </a:p>
          <a:p>
            <a:pPr lvl="2"/>
            <a:r>
              <a:rPr lang="en-US" sz="2500" dirty="0" smtClean="0"/>
              <a:t>Lincoln was first “connected” president</a:t>
            </a:r>
          </a:p>
          <a:p>
            <a:pPr lvl="2"/>
            <a:endParaRPr lang="en-US" sz="2700" dirty="0"/>
          </a:p>
          <a:p>
            <a:pPr marL="137160" indent="0">
              <a:buNone/>
            </a:pPr>
            <a:r>
              <a:rPr lang="en-US" sz="2700" dirty="0" smtClean="0"/>
              <a:t>2.  </a:t>
            </a:r>
            <a:r>
              <a:rPr lang="en-US" sz="2700" dirty="0"/>
              <a:t>V</a:t>
            </a:r>
            <a:r>
              <a:rPr lang="en-US" sz="2700" dirty="0" smtClean="0"/>
              <a:t>ideo learning &amp; Growth of Distance Education</a:t>
            </a:r>
            <a:endParaRPr lang="en-US" sz="2700" dirty="0"/>
          </a:p>
          <a:p>
            <a:pPr marL="651510" indent="-514350">
              <a:buAutoNum type="arabicPeriod" startAt="2"/>
            </a:pPr>
            <a:endParaRPr lang="en-US" dirty="0"/>
          </a:p>
          <a:p>
            <a:pPr marL="137160" indent="0" fontAlgn="t">
              <a:buNone/>
            </a:pPr>
            <a:r>
              <a:rPr lang="en-US" i="1" dirty="0" smtClean="0"/>
              <a:t>“At </a:t>
            </a:r>
            <a:r>
              <a:rPr lang="en-US" i="1" dirty="0"/>
              <a:t>our universities we will take the faculty leaders in research or in teaching. We are not going to ask them to give the same lectures over and over each year from their curriculum cards … . We are going to select, instead, the people who are authorities on various subjects … . They will give their basic lecture course just once to a group of human beings, including both the experts in their own subject and bright children and adults without special training in their field. </a:t>
            </a:r>
            <a:r>
              <a:rPr lang="en-US" i="1" dirty="0" smtClean="0"/>
              <a:t>…What </a:t>
            </a:r>
            <a:r>
              <a:rPr lang="en-US" i="1" dirty="0"/>
              <a:t>you say is very good,” his associates may comment, “but we have heard you say it a little better at other times.” The professor then dubs in a better statement. Thus begins complete reworking of the tape, cleaned up and cleaned up some more, as in the moving picture cutting, and new illustrative “footage” will be added on. The whole of a university department will work on improving the message and </a:t>
            </a:r>
            <a:r>
              <a:rPr lang="en-US" i="1" dirty="0" err="1"/>
              <a:t>conceptioning</a:t>
            </a:r>
            <a:r>
              <a:rPr lang="en-US" i="1" dirty="0"/>
              <a:t> of a picture for many months, sometimes for years. </a:t>
            </a:r>
            <a:r>
              <a:rPr lang="en-US" i="1" dirty="0" smtClean="0"/>
              <a:t>…”</a:t>
            </a:r>
          </a:p>
          <a:p>
            <a:pPr marL="137160" indent="0" fontAlgn="t">
              <a:buNone/>
            </a:pPr>
            <a:endParaRPr lang="en-US" i="1" dirty="0" smtClean="0"/>
          </a:p>
          <a:p>
            <a:pPr marL="265176" indent="0">
              <a:buNone/>
            </a:pPr>
            <a:r>
              <a:rPr lang="en-US" i="1" dirty="0" smtClean="0"/>
              <a:t>“...</a:t>
            </a:r>
            <a:r>
              <a:rPr lang="en-US" i="1" dirty="0"/>
              <a:t>primarily the individual is going to study at home.”</a:t>
            </a:r>
          </a:p>
          <a:p>
            <a:pPr marL="265176" indent="0">
              <a:buNone/>
            </a:pPr>
            <a:endParaRPr lang="en-US" i="1" dirty="0"/>
          </a:p>
          <a:p>
            <a:pPr marL="265176" indent="0">
              <a:buNone/>
            </a:pPr>
            <a:r>
              <a:rPr lang="en-US" i="1" dirty="0"/>
              <a:t>“There will come a time when the proper education of children, </a:t>
            </a:r>
            <a:r>
              <a:rPr lang="en-US" i="1" dirty="0" smtClean="0"/>
              <a:t>will be by </a:t>
            </a:r>
            <a:r>
              <a:rPr lang="en-US" i="1" dirty="0"/>
              <a:t>a glorified system of spontaneous education of choice.” Operation Manual </a:t>
            </a:r>
            <a:r>
              <a:rPr lang="en-US" i="1" dirty="0" smtClean="0"/>
              <a:t>for Spaceship </a:t>
            </a:r>
            <a:r>
              <a:rPr lang="en-US" i="1" dirty="0"/>
              <a:t>Earth (1963)</a:t>
            </a:r>
          </a:p>
          <a:p>
            <a:pPr marL="137160" indent="0" fontAlgn="t">
              <a:buNone/>
            </a:pPr>
            <a:endParaRPr lang="en-US" i="1" dirty="0"/>
          </a:p>
        </p:txBody>
      </p:sp>
    </p:spTree>
    <p:extLst>
      <p:ext uri="{BB962C8B-B14F-4D97-AF65-F5344CB8AC3E}">
        <p14:creationId xmlns:p14="http://schemas.microsoft.com/office/powerpoint/2010/main" val="21384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Predictions &amp; Observations from “Education Automation”</a:t>
            </a:r>
            <a:endParaRPr lang="en-US" dirty="0"/>
          </a:p>
        </p:txBody>
      </p:sp>
      <p:sp>
        <p:nvSpPr>
          <p:cNvPr id="3" name="Content Placeholder 2"/>
          <p:cNvSpPr>
            <a:spLocks noGrp="1"/>
          </p:cNvSpPr>
          <p:nvPr>
            <p:ph idx="1"/>
          </p:nvPr>
        </p:nvSpPr>
        <p:spPr/>
        <p:txBody>
          <a:bodyPr>
            <a:normAutofit fontScale="70000" lnSpcReduction="20000"/>
          </a:bodyPr>
          <a:lstStyle/>
          <a:p>
            <a:pPr marL="265176" indent="0">
              <a:buNone/>
            </a:pPr>
            <a:endParaRPr lang="en-US" sz="2900" i="1" dirty="0"/>
          </a:p>
          <a:p>
            <a:pPr marL="137160" indent="0">
              <a:buNone/>
            </a:pPr>
            <a:r>
              <a:rPr lang="en-US" sz="2700" dirty="0" smtClean="0"/>
              <a:t>3.  Predicted the concept of an internet that he called two-way TV</a:t>
            </a:r>
            <a:endParaRPr lang="en-US" sz="2700" dirty="0"/>
          </a:p>
          <a:p>
            <a:pPr marL="651510" indent="-514350">
              <a:buAutoNum type="arabicPeriod" startAt="2"/>
            </a:pPr>
            <a:endParaRPr lang="en-US" dirty="0"/>
          </a:p>
          <a:p>
            <a:pPr marL="137160" indent="0">
              <a:buNone/>
            </a:pPr>
            <a:r>
              <a:rPr lang="en-US" dirty="0" smtClean="0"/>
              <a:t>“</a:t>
            </a:r>
            <a:r>
              <a:rPr lang="en-US" i="1" dirty="0"/>
              <a:t>This means that </a:t>
            </a:r>
            <a:r>
              <a:rPr lang="en-US" i="1" dirty="0" smtClean="0"/>
              <a:t>with beam </a:t>
            </a:r>
            <a:r>
              <a:rPr lang="en-US" i="1" dirty="0"/>
              <a:t>casting you are able to send individual messages to each of those </a:t>
            </a:r>
            <a:r>
              <a:rPr lang="en-US" i="1" dirty="0" smtClean="0"/>
              <a:t>houses.  There </a:t>
            </a:r>
            <a:r>
              <a:rPr lang="en-US" i="1" dirty="0"/>
              <a:t>is a direct, fixed, wireless connection, an actual direct linkage to </a:t>
            </a:r>
            <a:r>
              <a:rPr lang="en-US" i="1" dirty="0" smtClean="0"/>
              <a:t>individuals; and </a:t>
            </a:r>
            <a:r>
              <a:rPr lang="en-US" i="1" dirty="0"/>
              <a:t>it works in both directions. It is also possible with this kind of two-way TV linkage </a:t>
            </a:r>
            <a:r>
              <a:rPr lang="en-US" i="1" dirty="0" smtClean="0"/>
              <a:t>with individuals</a:t>
            </a:r>
            <a:r>
              <a:rPr lang="en-US" i="1" dirty="0"/>
              <a:t>’ homes to send out many different programs simultaneously; in fact, </a:t>
            </a:r>
            <a:r>
              <a:rPr lang="en-US" i="1" dirty="0" smtClean="0"/>
              <a:t>as many </a:t>
            </a:r>
            <a:r>
              <a:rPr lang="en-US" i="1" dirty="0"/>
              <a:t>as there are two-way beamed-up receiving sets and programs. It would </a:t>
            </a:r>
            <a:r>
              <a:rPr lang="en-US" i="1" dirty="0" smtClean="0"/>
              <a:t>be </a:t>
            </a:r>
            <a:r>
              <a:rPr lang="en-US" i="1" dirty="0"/>
              <a:t>possible to have large central storages of </a:t>
            </a:r>
            <a:r>
              <a:rPr lang="en-US" i="1" dirty="0" smtClean="0"/>
              <a:t>documentaries, great </a:t>
            </a:r>
            <a:r>
              <a:rPr lang="en-US" i="1" dirty="0"/>
              <a:t>libraries. A </a:t>
            </a:r>
            <a:r>
              <a:rPr lang="en-US" i="1" dirty="0" smtClean="0"/>
              <a:t>child could </a:t>
            </a:r>
            <a:r>
              <a:rPr lang="en-US" i="1" dirty="0"/>
              <a:t>call for a special program information locally over the TV </a:t>
            </a:r>
            <a:r>
              <a:rPr lang="en-US" i="1" dirty="0" smtClean="0"/>
              <a:t>set.”</a:t>
            </a:r>
          </a:p>
          <a:p>
            <a:pPr marL="137160" indent="0">
              <a:buNone/>
            </a:pPr>
            <a:endParaRPr lang="en-US" i="1" dirty="0" smtClean="0"/>
          </a:p>
          <a:p>
            <a:pPr marL="651510" indent="-514350">
              <a:buAutoNum type="arabicPeriod" startAt="4"/>
            </a:pPr>
            <a:r>
              <a:rPr lang="en-US" sz="2700" dirty="0" smtClean="0"/>
              <a:t>Growth </a:t>
            </a:r>
            <a:r>
              <a:rPr lang="en-US" sz="2700" dirty="0"/>
              <a:t>in demand </a:t>
            </a:r>
            <a:endParaRPr lang="en-US" sz="2700" dirty="0" smtClean="0"/>
          </a:p>
          <a:p>
            <a:pPr marL="137160" indent="0">
              <a:buNone/>
            </a:pPr>
            <a:r>
              <a:rPr lang="en-US" sz="2900" i="1" dirty="0" smtClean="0"/>
              <a:t>“We </a:t>
            </a:r>
            <a:r>
              <a:rPr lang="en-US" sz="2900" i="1" dirty="0"/>
              <a:t>know our world population is increasing </a:t>
            </a:r>
            <a:r>
              <a:rPr lang="en-US" sz="2900" i="1" dirty="0" err="1"/>
              <a:t>incomprehendibly</a:t>
            </a:r>
            <a:r>
              <a:rPr lang="en-US" sz="2900" i="1" dirty="0"/>
              <a:t> swiftly. There are enormous numbers to be educated. </a:t>
            </a:r>
            <a:r>
              <a:rPr lang="en-US" sz="2900" i="1" dirty="0" smtClean="0"/>
              <a:t>…”</a:t>
            </a:r>
            <a:endParaRPr lang="en-US" sz="2900" i="1" dirty="0"/>
          </a:p>
        </p:txBody>
      </p:sp>
    </p:spTree>
    <p:extLst>
      <p:ext uri="{BB962C8B-B14F-4D97-AF65-F5344CB8AC3E}">
        <p14:creationId xmlns:p14="http://schemas.microsoft.com/office/powerpoint/2010/main" val="3757542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Predictions When Put in Modern Terms</a:t>
            </a:r>
            <a:endParaRPr lang="en-US" dirty="0"/>
          </a:p>
        </p:txBody>
      </p:sp>
      <p:sp>
        <p:nvSpPr>
          <p:cNvPr id="3" name="Content Placeholder 2"/>
          <p:cNvSpPr>
            <a:spLocks noGrp="1"/>
          </p:cNvSpPr>
          <p:nvPr>
            <p:ph idx="1"/>
          </p:nvPr>
        </p:nvSpPr>
        <p:spPr/>
        <p:txBody>
          <a:bodyPr>
            <a:normAutofit/>
          </a:bodyPr>
          <a:lstStyle/>
          <a:p>
            <a:pPr marL="265176" indent="0">
              <a:buNone/>
            </a:pPr>
            <a:r>
              <a:rPr lang="en-US" dirty="0" smtClean="0"/>
              <a:t>1.  </a:t>
            </a:r>
            <a:r>
              <a:rPr lang="en-US" sz="2700" dirty="0"/>
              <a:t>Technology </a:t>
            </a:r>
            <a:r>
              <a:rPr lang="en-US" sz="2700" dirty="0" smtClean="0"/>
              <a:t>expanding our world</a:t>
            </a:r>
            <a:endParaRPr lang="en-US" sz="2700" dirty="0"/>
          </a:p>
          <a:p>
            <a:pPr marL="265176" indent="0">
              <a:buNone/>
            </a:pPr>
            <a:r>
              <a:rPr lang="en-US" sz="2700" dirty="0" smtClean="0"/>
              <a:t>2.  Video </a:t>
            </a:r>
            <a:r>
              <a:rPr lang="en-US" sz="2700" dirty="0"/>
              <a:t>learning </a:t>
            </a:r>
            <a:r>
              <a:rPr lang="en-US" sz="2700" dirty="0" smtClean="0"/>
              <a:t>and growth of distance education</a:t>
            </a:r>
            <a:endParaRPr lang="en-US" sz="2700" dirty="0"/>
          </a:p>
          <a:p>
            <a:pPr marL="265176" indent="0">
              <a:buNone/>
            </a:pPr>
            <a:r>
              <a:rPr lang="en-US" sz="2700" dirty="0"/>
              <a:t>3. </a:t>
            </a:r>
            <a:r>
              <a:rPr lang="en-US" sz="2700" dirty="0" smtClean="0"/>
              <a:t>Explosion of the Internet (World Wide Web)</a:t>
            </a:r>
            <a:endParaRPr lang="en-US" sz="2700" dirty="0"/>
          </a:p>
          <a:p>
            <a:pPr marL="265176" indent="0">
              <a:buNone/>
            </a:pPr>
            <a:r>
              <a:rPr lang="en-US" sz="2700" dirty="0"/>
              <a:t>4</a:t>
            </a:r>
            <a:r>
              <a:rPr lang="en-US" sz="2700" dirty="0" smtClean="0"/>
              <a:t>.  </a:t>
            </a:r>
            <a:r>
              <a:rPr lang="en-US" sz="2700" dirty="0"/>
              <a:t>Growth in </a:t>
            </a:r>
            <a:r>
              <a:rPr lang="en-US" sz="2700" dirty="0" smtClean="0"/>
              <a:t>demand (IT and Education)</a:t>
            </a:r>
            <a:endParaRPr lang="en-US" sz="2700" dirty="0"/>
          </a:p>
        </p:txBody>
      </p:sp>
    </p:spTree>
    <p:extLst>
      <p:ext uri="{BB962C8B-B14F-4D97-AF65-F5344CB8AC3E}">
        <p14:creationId xmlns:p14="http://schemas.microsoft.com/office/powerpoint/2010/main" val="2958678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a:bodyPr>
          <a:lstStyle/>
          <a:p>
            <a:r>
              <a:rPr lang="en-US" sz="5400" dirty="0" smtClean="0"/>
              <a:t>Current State</a:t>
            </a:r>
            <a:endParaRPr lang="en-US" sz="5400" dirty="0"/>
          </a:p>
        </p:txBody>
      </p:sp>
    </p:spTree>
    <p:extLst>
      <p:ext uri="{BB962C8B-B14F-4D97-AF65-F5344CB8AC3E}">
        <p14:creationId xmlns:p14="http://schemas.microsoft.com/office/powerpoint/2010/main" val="2548293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#1 </a:t>
            </a:r>
            <a:r>
              <a:rPr lang="en-US" sz="4400" i="1" dirty="0"/>
              <a:t>Technology </a:t>
            </a:r>
            <a:r>
              <a:rPr lang="en-US" sz="4400" i="1" dirty="0" smtClean="0"/>
              <a:t>expanding </a:t>
            </a:r>
            <a:r>
              <a:rPr lang="en-US" sz="4400" i="1" dirty="0"/>
              <a:t>our world</a:t>
            </a:r>
            <a:br>
              <a:rPr lang="en-US" sz="4400" i="1" dirty="0"/>
            </a:br>
            <a:endParaRPr lang="en-US" dirty="0"/>
          </a:p>
        </p:txBody>
      </p:sp>
      <p:sp>
        <p:nvSpPr>
          <p:cNvPr id="3" name="Content Placeholder 2"/>
          <p:cNvSpPr>
            <a:spLocks noGrp="1"/>
          </p:cNvSpPr>
          <p:nvPr>
            <p:ph idx="1"/>
          </p:nvPr>
        </p:nvSpPr>
        <p:spPr/>
        <p:txBody>
          <a:bodyPr>
            <a:normAutofit fontScale="92500" lnSpcReduction="20000"/>
          </a:bodyPr>
          <a:lstStyle/>
          <a:p>
            <a:pPr marL="265176" indent="0">
              <a:buNone/>
            </a:pPr>
            <a:r>
              <a:rPr lang="en-US" sz="2900" i="1" dirty="0" smtClean="0"/>
              <a:t>A</a:t>
            </a:r>
            <a:r>
              <a:rPr lang="en-US" sz="2900" i="1" dirty="0"/>
              <a:t>.  Haute </a:t>
            </a:r>
            <a:r>
              <a:rPr lang="en-US" sz="2900" i="1" dirty="0" err="1"/>
              <a:t>Cottin</a:t>
            </a:r>
            <a:r>
              <a:rPr lang="en-US" sz="2900" i="1" dirty="0"/>
              <a:t>- </a:t>
            </a:r>
            <a:r>
              <a:rPr lang="en-US" sz="2900" i="1" dirty="0" smtClean="0"/>
              <a:t>Haiti</a:t>
            </a:r>
          </a:p>
          <a:p>
            <a:pPr marL="265176" indent="0">
              <a:buNone/>
            </a:pPr>
            <a:endParaRPr lang="en-US" sz="2900" i="1" dirty="0" smtClean="0"/>
          </a:p>
          <a:p>
            <a:pPr marL="265176" indent="0">
              <a:buNone/>
            </a:pPr>
            <a:r>
              <a:rPr lang="en-US" sz="2900" i="1" dirty="0" smtClean="0"/>
              <a:t>B.  	2.4 Billion Internet Users Worldwide with 	only 274 million in North America (11.4% of total)</a:t>
            </a:r>
            <a:endParaRPr lang="en-US" sz="2900" i="1" dirty="0"/>
          </a:p>
          <a:p>
            <a:pPr marL="265176" indent="0">
              <a:buNone/>
            </a:pPr>
            <a:r>
              <a:rPr lang="en-US" sz="2900" i="1" dirty="0" smtClean="0"/>
              <a:t>		</a:t>
            </a:r>
            <a:r>
              <a:rPr lang="en-US" sz="2200" i="1" dirty="0" smtClean="0"/>
              <a:t>Internet 2012 in numbers</a:t>
            </a:r>
          </a:p>
          <a:p>
            <a:pPr marL="265176" indent="0">
              <a:buNone/>
            </a:pPr>
            <a:endParaRPr lang="en-US" sz="2200" i="1" dirty="0"/>
          </a:p>
          <a:p>
            <a:pPr marL="265176" indent="0">
              <a:buNone/>
            </a:pPr>
            <a:r>
              <a:rPr lang="en-US" sz="2900" i="1" dirty="0" smtClean="0"/>
              <a:t>C. </a:t>
            </a:r>
            <a:r>
              <a:rPr lang="en-US" sz="2900" i="1" dirty="0"/>
              <a:t>#1 IT issue currently facing Higher Education is Leveraging the wireless and device </a:t>
            </a:r>
          </a:p>
          <a:p>
            <a:pPr marL="850392" lvl="2" indent="0">
              <a:buNone/>
            </a:pPr>
            <a:r>
              <a:rPr lang="en-US" sz="2900" i="1" dirty="0"/>
              <a:t>	</a:t>
            </a:r>
            <a:r>
              <a:rPr lang="en-US" dirty="0"/>
              <a:t>The 2013 EDUCAUSE Center for Applied Research (ECAR) study on </a:t>
            </a:r>
            <a:r>
              <a:rPr lang="en-US" dirty="0" smtClean="0"/>
              <a:t>the Bring-Your-Own </a:t>
            </a:r>
            <a:r>
              <a:rPr lang="en-US" dirty="0"/>
              <a:t>Device (BYOD) trend estimates that students will bring three </a:t>
            </a:r>
            <a:r>
              <a:rPr lang="en-US" dirty="0" smtClean="0"/>
              <a:t>to four </a:t>
            </a:r>
            <a:r>
              <a:rPr lang="en-US" dirty="0"/>
              <a:t>Internet-capable devices to campus in the fall of 2013.</a:t>
            </a:r>
            <a:r>
              <a:rPr lang="en-US" sz="200" dirty="0"/>
              <a:t>6</a:t>
            </a:r>
          </a:p>
          <a:p>
            <a:pPr marL="1069848" lvl="3" indent="0">
              <a:buNone/>
            </a:pPr>
            <a:r>
              <a:rPr lang="en-US" sz="2100" i="1" dirty="0"/>
              <a:t>Top 10 IT Issues, 2013 </a:t>
            </a:r>
            <a:r>
              <a:rPr lang="en-US" sz="2100" i="1" dirty="0" err="1"/>
              <a:t>Educause</a:t>
            </a:r>
            <a:r>
              <a:rPr lang="en-US" sz="2100" i="1" dirty="0"/>
              <a:t> Review, May-June 2013</a:t>
            </a:r>
            <a:endParaRPr lang="en-US" sz="2900" i="1" dirty="0" smtClean="0"/>
          </a:p>
          <a:p>
            <a:pPr lvl="1"/>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2920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dirty="0" smtClean="0"/>
              <a:t>Issue #2 </a:t>
            </a:r>
            <a:r>
              <a:rPr lang="en-US" sz="4400" dirty="0" smtClean="0"/>
              <a:t>Video </a:t>
            </a:r>
            <a:r>
              <a:rPr lang="en-US" sz="4400" dirty="0"/>
              <a:t>learning &amp; Growth of Distance Education</a:t>
            </a:r>
            <a:br>
              <a:rPr lang="en-US" sz="4400" dirty="0"/>
            </a:br>
            <a:endParaRPr lang="en-US" dirty="0"/>
          </a:p>
        </p:txBody>
      </p:sp>
      <p:sp>
        <p:nvSpPr>
          <p:cNvPr id="3" name="Content Placeholder 2"/>
          <p:cNvSpPr>
            <a:spLocks noGrp="1"/>
          </p:cNvSpPr>
          <p:nvPr>
            <p:ph idx="1"/>
          </p:nvPr>
        </p:nvSpPr>
        <p:spPr/>
        <p:txBody>
          <a:bodyPr>
            <a:normAutofit fontScale="70000" lnSpcReduction="20000"/>
          </a:bodyPr>
          <a:lstStyle/>
          <a:p>
            <a:pPr marL="265176" indent="0">
              <a:buNone/>
            </a:pPr>
            <a:endParaRPr lang="en-US" sz="2900" i="1" dirty="0" smtClean="0"/>
          </a:p>
          <a:p>
            <a:pPr marL="722376" indent="-457200"/>
            <a:r>
              <a:rPr lang="en-US" sz="3200" dirty="0"/>
              <a:t>	</a:t>
            </a:r>
            <a:r>
              <a:rPr lang="en-US" sz="3200" dirty="0" smtClean="0"/>
              <a:t>11 interesting facts on Massive </a:t>
            </a:r>
            <a:r>
              <a:rPr lang="en-US" sz="3200" dirty="0"/>
              <a:t>Online Open Courses- </a:t>
            </a:r>
          </a:p>
          <a:p>
            <a:pPr lvl="1"/>
            <a:r>
              <a:rPr lang="en-US" b="1" dirty="0"/>
              <a:t>$60 million Amount invested by Harvard and MIT to launch edX </a:t>
            </a:r>
          </a:p>
          <a:p>
            <a:pPr lvl="1"/>
            <a:r>
              <a:rPr lang="en-US" b="1" dirty="0"/>
              <a:t>$21.1 million Venture capital funding that </a:t>
            </a:r>
            <a:r>
              <a:rPr lang="en-US" b="1" dirty="0" err="1"/>
              <a:t>Udacity</a:t>
            </a:r>
            <a:r>
              <a:rPr lang="en-US" b="1" dirty="0"/>
              <a:t> has </a:t>
            </a:r>
            <a:r>
              <a:rPr lang="en-US" b="1" dirty="0" smtClean="0"/>
              <a:t>raised</a:t>
            </a:r>
            <a:endParaRPr lang="en-US" b="1" dirty="0"/>
          </a:p>
          <a:p>
            <a:pPr lvl="1"/>
            <a:r>
              <a:rPr lang="en-US" b="1" dirty="0"/>
              <a:t>1.7 million Students who have registered for a Coursera </a:t>
            </a:r>
            <a:r>
              <a:rPr lang="en-US" b="1" dirty="0" smtClean="0"/>
              <a:t>class</a:t>
            </a:r>
            <a:endParaRPr lang="en-US" b="1" dirty="0"/>
          </a:p>
          <a:p>
            <a:pPr lvl="1"/>
            <a:r>
              <a:rPr lang="en-US" b="1" dirty="0"/>
              <a:t>370,000 Number of students who registered for edX courses in fall 2012 </a:t>
            </a:r>
            <a:endParaRPr lang="en-US" b="1" dirty="0" smtClean="0"/>
          </a:p>
          <a:p>
            <a:pPr lvl="1"/>
            <a:r>
              <a:rPr lang="en-US" b="1" dirty="0" smtClean="0"/>
              <a:t>150,000:1 </a:t>
            </a:r>
            <a:r>
              <a:rPr lang="en-US" b="1" dirty="0"/>
              <a:t>The student-to-professor ratio in a fall 2011 </a:t>
            </a:r>
            <a:r>
              <a:rPr lang="en-US" b="1" dirty="0" err="1"/>
              <a:t>Udacity</a:t>
            </a:r>
            <a:r>
              <a:rPr lang="en-US" b="1" dirty="0"/>
              <a:t> </a:t>
            </a:r>
            <a:r>
              <a:rPr lang="en-US" b="1" dirty="0" smtClean="0"/>
              <a:t>class</a:t>
            </a:r>
          </a:p>
          <a:p>
            <a:pPr lvl="1"/>
            <a:r>
              <a:rPr lang="en-US" b="1" dirty="0" smtClean="0"/>
              <a:t> 98</a:t>
            </a:r>
            <a:r>
              <a:rPr lang="en-US" b="1" dirty="0"/>
              <a:t>% The percentage of professors that </a:t>
            </a:r>
            <a:r>
              <a:rPr lang="en-US" b="1" dirty="0" err="1"/>
              <a:t>Udacity</a:t>
            </a:r>
            <a:r>
              <a:rPr lang="en-US" b="1" dirty="0"/>
              <a:t> rejects </a:t>
            </a:r>
            <a:endParaRPr lang="en-US" b="1" dirty="0" smtClean="0"/>
          </a:p>
          <a:p>
            <a:pPr lvl="1"/>
            <a:r>
              <a:rPr lang="en-US" b="1" dirty="0" smtClean="0"/>
              <a:t>38.5</a:t>
            </a:r>
            <a:r>
              <a:rPr lang="en-US" b="1" dirty="0"/>
              <a:t>% The percentage of free online classes that are taught from the United </a:t>
            </a:r>
            <a:r>
              <a:rPr lang="en-US" b="1" dirty="0" smtClean="0"/>
              <a:t>States</a:t>
            </a:r>
          </a:p>
          <a:p>
            <a:pPr lvl="1"/>
            <a:r>
              <a:rPr lang="en-US" b="1" dirty="0" smtClean="0"/>
              <a:t>33 </a:t>
            </a:r>
            <a:r>
              <a:rPr lang="en-US" b="1" dirty="0"/>
              <a:t>Universities that have partnered with Coursera </a:t>
            </a:r>
            <a:endParaRPr lang="en-US" b="1" dirty="0" smtClean="0"/>
          </a:p>
          <a:p>
            <a:pPr lvl="1"/>
            <a:r>
              <a:rPr lang="en-US" b="1" dirty="0" smtClean="0"/>
              <a:t>27</a:t>
            </a:r>
            <a:r>
              <a:rPr lang="en-US" b="1" dirty="0"/>
              <a:t>% Percentage of MOOCs that focus on computer </a:t>
            </a:r>
            <a:r>
              <a:rPr lang="en-US" b="1" dirty="0" smtClean="0"/>
              <a:t>science</a:t>
            </a:r>
          </a:p>
          <a:p>
            <a:pPr lvl="1"/>
            <a:r>
              <a:rPr lang="en-US" b="1" dirty="0" smtClean="0"/>
              <a:t>6</a:t>
            </a:r>
            <a:r>
              <a:rPr lang="en-US" b="1" dirty="0"/>
              <a:t>%–15% Percentage of gross revenue that Coursera pays to a partner </a:t>
            </a:r>
            <a:r>
              <a:rPr lang="en-US" b="1" dirty="0" smtClean="0"/>
              <a:t>university</a:t>
            </a:r>
          </a:p>
          <a:p>
            <a:pPr lvl="1"/>
            <a:r>
              <a:rPr lang="en-US" b="1" dirty="0" smtClean="0"/>
              <a:t> 5</a:t>
            </a:r>
            <a:r>
              <a:rPr lang="en-US" b="1" dirty="0"/>
              <a:t>% The pass rate in MITX’s only massive open online course </a:t>
            </a:r>
            <a:endParaRPr lang="en-US" b="1" dirty="0" smtClean="0"/>
          </a:p>
          <a:p>
            <a:pPr lvl="1"/>
            <a:endParaRPr lang="en-US" b="1" dirty="0"/>
          </a:p>
          <a:p>
            <a:pPr lvl="2"/>
            <a:r>
              <a:rPr lang="en-US" b="1" dirty="0" err="1" smtClean="0"/>
              <a:t>EdTech</a:t>
            </a:r>
            <a:r>
              <a:rPr lang="en-US" b="1" dirty="0" smtClean="0"/>
              <a:t> February 5, 2013</a:t>
            </a:r>
            <a:endParaRPr lang="en-US" b="1" dirty="0"/>
          </a:p>
          <a:p>
            <a:pPr lvl="1"/>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2845031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 3. </a:t>
            </a:r>
            <a:r>
              <a:rPr lang="en-US" sz="4400" dirty="0"/>
              <a:t>Explosion of the Internet</a:t>
            </a:r>
            <a:br>
              <a:rPr lang="en-US" sz="4400" dirty="0"/>
            </a:br>
            <a:endParaRPr lang="en-US" dirty="0"/>
          </a:p>
        </p:txBody>
      </p:sp>
      <p:sp>
        <p:nvSpPr>
          <p:cNvPr id="3" name="Content Placeholder 2"/>
          <p:cNvSpPr>
            <a:spLocks noGrp="1"/>
          </p:cNvSpPr>
          <p:nvPr>
            <p:ph idx="1"/>
          </p:nvPr>
        </p:nvSpPr>
        <p:spPr/>
        <p:txBody>
          <a:bodyPr>
            <a:normAutofit fontScale="70000" lnSpcReduction="20000"/>
          </a:bodyPr>
          <a:lstStyle/>
          <a:p>
            <a:pPr marL="265176" indent="0">
              <a:buNone/>
            </a:pPr>
            <a:r>
              <a:rPr lang="en-US" sz="3200" dirty="0" smtClean="0"/>
              <a:t>A.  </a:t>
            </a:r>
            <a:r>
              <a:rPr lang="en-US" dirty="0" smtClean="0"/>
              <a:t>Internet </a:t>
            </a:r>
            <a:r>
              <a:rPr lang="en-US" dirty="0"/>
              <a:t>in one minute</a:t>
            </a:r>
          </a:p>
          <a:p>
            <a:pPr lvl="1"/>
            <a:r>
              <a:rPr lang="en-US" dirty="0"/>
              <a:t>More than 204 million emails are sent</a:t>
            </a:r>
            <a:br>
              <a:rPr lang="en-US" dirty="0"/>
            </a:br>
            <a:endParaRPr lang="en-US" dirty="0"/>
          </a:p>
          <a:p>
            <a:pPr lvl="1"/>
            <a:r>
              <a:rPr lang="en-US" dirty="0"/>
              <a:t>Amazon rings up about £55,00 ($83,000) in sales </a:t>
            </a:r>
            <a:br>
              <a:rPr lang="en-US" dirty="0"/>
            </a:br>
            <a:endParaRPr lang="en-US" dirty="0"/>
          </a:p>
          <a:p>
            <a:pPr lvl="1"/>
            <a:r>
              <a:rPr lang="en-US" dirty="0"/>
              <a:t>Around 20 million photos are viewed and 3,000 uploaded on Flickr</a:t>
            </a:r>
            <a:br>
              <a:rPr lang="en-US" dirty="0"/>
            </a:br>
            <a:endParaRPr lang="en-US" dirty="0"/>
          </a:p>
          <a:p>
            <a:pPr lvl="1"/>
            <a:r>
              <a:rPr lang="en-US" dirty="0"/>
              <a:t>At least 6 million Facebook pages are viewed around the world </a:t>
            </a:r>
            <a:br>
              <a:rPr lang="en-US" dirty="0"/>
            </a:br>
            <a:endParaRPr lang="en-US" dirty="0"/>
          </a:p>
          <a:p>
            <a:pPr lvl="1"/>
            <a:r>
              <a:rPr lang="en-US" dirty="0"/>
              <a:t>More than 61,000 hours of music are played on Pandora </a:t>
            </a:r>
            <a:br>
              <a:rPr lang="en-US" dirty="0"/>
            </a:br>
            <a:endParaRPr lang="en-US" dirty="0"/>
          </a:p>
          <a:p>
            <a:pPr lvl="1"/>
            <a:r>
              <a:rPr lang="en-US" dirty="0"/>
              <a:t>More than 1.3 million video clips are watched on </a:t>
            </a:r>
            <a:r>
              <a:rPr lang="en-US" dirty="0" smtClean="0"/>
              <a:t>YouTube</a:t>
            </a:r>
          </a:p>
          <a:p>
            <a:pPr marL="585216" lvl="1" indent="0">
              <a:buNone/>
            </a:pPr>
            <a:endParaRPr lang="en-US" dirty="0"/>
          </a:p>
          <a:p>
            <a:r>
              <a:rPr lang="en-US" dirty="0"/>
              <a:t>B. By2015, the number of networked devices is expected to be double the world’s population. </a:t>
            </a:r>
          </a:p>
          <a:p>
            <a:pPr marL="137160" indent="0">
              <a:buNone/>
            </a:pPr>
            <a:r>
              <a:rPr lang="en-US" dirty="0"/>
              <a:t/>
            </a:r>
            <a:br>
              <a:rPr lang="en-US" dirty="0"/>
            </a:br>
            <a:r>
              <a:rPr lang="en-US" i="1" dirty="0"/>
              <a:t>http://www.dailymail.co.uk/sciencetech/article-2295703  March 19, 2013</a:t>
            </a:r>
          </a:p>
          <a:p>
            <a:pPr marL="265176" indent="0">
              <a:buNone/>
            </a:pPr>
            <a:endParaRPr lang="en-US" sz="3200" dirty="0" smtClean="0"/>
          </a:p>
          <a:p>
            <a:pPr lvl="1"/>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222802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 4. </a:t>
            </a:r>
            <a:r>
              <a:rPr lang="en-US" sz="4400" dirty="0" smtClean="0"/>
              <a:t>Growth in Demand</a:t>
            </a:r>
            <a:r>
              <a:rPr lang="en-US" sz="4400" dirty="0"/>
              <a:t/>
            </a:r>
            <a:br>
              <a:rPr lang="en-US" sz="4400" dirty="0"/>
            </a:br>
            <a:endParaRPr lang="en-US" dirty="0"/>
          </a:p>
        </p:txBody>
      </p:sp>
      <p:sp>
        <p:nvSpPr>
          <p:cNvPr id="3" name="Content Placeholder 2"/>
          <p:cNvSpPr>
            <a:spLocks noGrp="1"/>
          </p:cNvSpPr>
          <p:nvPr>
            <p:ph idx="1"/>
          </p:nvPr>
        </p:nvSpPr>
        <p:spPr/>
        <p:txBody>
          <a:bodyPr>
            <a:normAutofit fontScale="77500" lnSpcReduction="20000"/>
          </a:bodyPr>
          <a:lstStyle/>
          <a:p>
            <a:pPr marL="265176" indent="0">
              <a:buNone/>
            </a:pPr>
            <a:r>
              <a:rPr lang="en-US" sz="3200" dirty="0" smtClean="0"/>
              <a:t>A.  </a:t>
            </a:r>
            <a:r>
              <a:rPr lang="en-US" dirty="0" smtClean="0"/>
              <a:t>Higher Education Demand</a:t>
            </a:r>
            <a:endParaRPr lang="en-US" dirty="0"/>
          </a:p>
          <a:p>
            <a:pPr marL="585216" lvl="1" indent="0">
              <a:buNone/>
            </a:pPr>
            <a:r>
              <a:rPr lang="en-US" dirty="0"/>
              <a:t>Over the past decade, the number of people entering higher education has soared. Between 2000 and 2010, the percentage of adults worldwide who have received tertiary education rose from 19 per cent to 29 per cent, according to the United Nations Educational, Scientific and </a:t>
            </a:r>
            <a:r>
              <a:rPr lang="en-US" dirty="0" smtClean="0"/>
              <a:t>Cultural Organization</a:t>
            </a:r>
          </a:p>
          <a:p>
            <a:pPr marL="585216" lvl="1" indent="0">
              <a:buNone/>
            </a:pPr>
            <a:endParaRPr lang="en-US" dirty="0" smtClean="0"/>
          </a:p>
          <a:p>
            <a:pPr marL="585216" lvl="1" indent="0">
              <a:buNone/>
            </a:pPr>
            <a:r>
              <a:rPr lang="en-US" i="1" dirty="0" smtClean="0"/>
              <a:t>“A different World” Times Higher Education.  January </a:t>
            </a:r>
            <a:r>
              <a:rPr lang="en-US" i="1" dirty="0"/>
              <a:t>31, 2013 (http://</a:t>
            </a:r>
            <a:r>
              <a:rPr lang="en-US" i="1" dirty="0" smtClean="0"/>
              <a:t>www.timeshighereducation.co.uk/features/a-different-world/2001128.article)</a:t>
            </a:r>
          </a:p>
          <a:p>
            <a:pPr marL="585216" lvl="1" indent="0">
              <a:buNone/>
            </a:pPr>
            <a:endParaRPr lang="en-US" i="1" dirty="0"/>
          </a:p>
          <a:p>
            <a:pPr marL="265176" indent="0">
              <a:buNone/>
            </a:pPr>
            <a:r>
              <a:rPr lang="en-US" sz="3100" dirty="0"/>
              <a:t>B. Increasing technology demand and </a:t>
            </a:r>
            <a:r>
              <a:rPr lang="en-US" sz="3100" dirty="0" smtClean="0"/>
              <a:t>complexity</a:t>
            </a:r>
          </a:p>
          <a:p>
            <a:pPr marL="265176" indent="0">
              <a:buNone/>
            </a:pPr>
            <a:r>
              <a:rPr lang="en-US" sz="3100" dirty="0"/>
              <a:t>	</a:t>
            </a:r>
            <a:r>
              <a:rPr lang="en-US" sz="2000" dirty="0" smtClean="0"/>
              <a:t>There’s </a:t>
            </a:r>
            <a:r>
              <a:rPr lang="en-US" sz="2000" dirty="0"/>
              <a:t>significant growth in IT complexity. Faster change cycles. Shorter </a:t>
            </a:r>
            <a:r>
              <a:rPr lang="en-US" sz="2000" dirty="0" smtClean="0"/>
              <a:t>	development </a:t>
            </a:r>
            <a:r>
              <a:rPr lang="en-US" sz="2000" dirty="0"/>
              <a:t>timelines. Reduced budgets. We need 24/7/365 global IT </a:t>
            </a:r>
            <a:r>
              <a:rPr lang="en-US" sz="2000" dirty="0" smtClean="0"/>
              <a:t>	support</a:t>
            </a:r>
            <a:r>
              <a:rPr lang="en-US" sz="2000" dirty="0"/>
              <a:t>. End users are driving IT; end users demanded access to </a:t>
            </a:r>
            <a:r>
              <a:rPr lang="en-US" sz="2000" dirty="0" err="1"/>
              <a:t>iPads</a:t>
            </a:r>
            <a:r>
              <a:rPr lang="en-US" sz="2000" dirty="0"/>
              <a:t>. </a:t>
            </a:r>
            <a:r>
              <a:rPr lang="en-US" sz="2000" dirty="0" smtClean="0"/>
              <a:t>	Same </a:t>
            </a:r>
            <a:r>
              <a:rPr lang="en-US" sz="2000" dirty="0"/>
              <a:t>with iPhone, and other smart phones. End-users are driving IT to </a:t>
            </a:r>
            <a:r>
              <a:rPr lang="en-US" sz="2000" dirty="0" smtClean="0"/>
              <a:t>	make change.  </a:t>
            </a:r>
          </a:p>
          <a:p>
            <a:pPr marL="265176" indent="0">
              <a:buNone/>
            </a:pPr>
            <a:r>
              <a:rPr lang="en-US" sz="2000" dirty="0"/>
              <a:t>	</a:t>
            </a:r>
            <a:r>
              <a:rPr lang="en-US" sz="2000" dirty="0" smtClean="0"/>
              <a:t>	</a:t>
            </a:r>
            <a:r>
              <a:rPr lang="en-US" sz="1800" b="1" i="1" dirty="0"/>
              <a:t>Gartner: 10 Critical Tech Trends For The Next Five </a:t>
            </a:r>
            <a:r>
              <a:rPr lang="en-US" sz="1800" b="1" i="1" dirty="0" smtClean="0"/>
              <a:t>Years (October 2012)</a:t>
            </a:r>
            <a:endParaRPr lang="en-US" sz="2000" i="1" dirty="0"/>
          </a:p>
          <a:p>
            <a:endParaRPr lang="en-US" i="1" dirty="0"/>
          </a:p>
          <a:p>
            <a:pPr marL="265176" indent="0">
              <a:buNone/>
            </a:pPr>
            <a:endParaRPr lang="en-US" sz="3200" dirty="0" smtClean="0"/>
          </a:p>
          <a:p>
            <a:pPr lvl="1"/>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3056051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a:bodyPr>
          <a:lstStyle/>
          <a:p>
            <a:r>
              <a:rPr lang="en-US" sz="5400" dirty="0" smtClean="0"/>
              <a:t>Future State</a:t>
            </a:r>
            <a:endParaRPr lang="en-US" sz="5400" dirty="0"/>
          </a:p>
        </p:txBody>
      </p:sp>
    </p:spTree>
    <p:extLst>
      <p:ext uri="{BB962C8B-B14F-4D97-AF65-F5344CB8AC3E}">
        <p14:creationId xmlns:p14="http://schemas.microsoft.com/office/powerpoint/2010/main" val="350733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effectLst/>
              </a:rPr>
              <a:t>…as predicted in 1961</a:t>
            </a:r>
            <a:r>
              <a:rPr lang="en-US" dirty="0" smtClean="0"/>
              <a:t/>
            </a:r>
            <a:br>
              <a:rPr lang="en-US" dirty="0" smtClean="0"/>
            </a:br>
            <a:endParaRPr lang="en-US" dirty="0"/>
          </a:p>
        </p:txBody>
      </p:sp>
      <p:sp>
        <p:nvSpPr>
          <p:cNvPr id="4"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365352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#1 </a:t>
            </a:r>
            <a:r>
              <a:rPr lang="en-US" sz="4400" i="1" dirty="0"/>
              <a:t>Technology expanding our world</a:t>
            </a:r>
            <a:br>
              <a:rPr lang="en-US" sz="4400" i="1" dirty="0"/>
            </a:br>
            <a:endParaRPr lang="en-US" dirty="0"/>
          </a:p>
        </p:txBody>
      </p:sp>
      <p:sp>
        <p:nvSpPr>
          <p:cNvPr id="3" name="Content Placeholder 2"/>
          <p:cNvSpPr>
            <a:spLocks noGrp="1"/>
          </p:cNvSpPr>
          <p:nvPr>
            <p:ph idx="1"/>
          </p:nvPr>
        </p:nvSpPr>
        <p:spPr/>
        <p:txBody>
          <a:bodyPr>
            <a:normAutofit fontScale="55000" lnSpcReduction="20000"/>
          </a:bodyPr>
          <a:lstStyle/>
          <a:p>
            <a:pPr marL="265176" indent="0">
              <a:buNone/>
            </a:pPr>
            <a:r>
              <a:rPr lang="en-US" sz="3200" dirty="0" smtClean="0"/>
              <a:t>Information </a:t>
            </a:r>
            <a:r>
              <a:rPr lang="en-US" sz="3200" dirty="0"/>
              <a:t>technology (IT) is the driving force for change as we move forward into our "magical" 21st century future. In the last century, we learned much of how science and technologies control our world. Today we are just beginning to exploit this knowledge and there is much to process. During this century, science and technologies will seem to overwhelm us with amazing breakthroughs – all fueled by today’s information </a:t>
            </a:r>
            <a:r>
              <a:rPr lang="en-US" sz="3200" dirty="0" smtClean="0"/>
              <a:t>technologies…</a:t>
            </a:r>
          </a:p>
          <a:p>
            <a:pPr marL="265176" indent="0">
              <a:buNone/>
            </a:pPr>
            <a:endParaRPr lang="en-US" sz="3200" dirty="0" smtClean="0"/>
          </a:p>
          <a:p>
            <a:pPr marL="265176" indent="0">
              <a:buNone/>
            </a:pPr>
            <a:r>
              <a:rPr lang="en-US" dirty="0"/>
              <a:t>Other miracles complete this 21st century vision. By 2015, household robots will satisfy our every whim; by 2020, accident-free driverless cars will keep us safe; and by 2030, scramjets will whisk us to anywhere on Earth in an hour or less. Will this "magical future" happen? Absolutely, say experts; because it’s all driven by information technologies</a:t>
            </a:r>
            <a:r>
              <a:rPr lang="en-US" dirty="0" smtClean="0"/>
              <a:t>.</a:t>
            </a:r>
          </a:p>
          <a:p>
            <a:pPr marL="265176" indent="0">
              <a:buNone/>
            </a:pPr>
            <a:endParaRPr lang="en-US" dirty="0"/>
          </a:p>
          <a:p>
            <a:pPr marL="137160" indent="0">
              <a:buNone/>
            </a:pPr>
            <a:r>
              <a:rPr lang="en-US" b="1" dirty="0" smtClean="0"/>
              <a:t>Information </a:t>
            </a:r>
            <a:r>
              <a:rPr lang="en-US" b="1" dirty="0"/>
              <a:t>technologies drive 21st century "</a:t>
            </a:r>
            <a:r>
              <a:rPr lang="en-US" b="1" dirty="0" smtClean="0"/>
              <a:t>magic“</a:t>
            </a:r>
            <a:r>
              <a:rPr lang="en-US" dirty="0" smtClean="0"/>
              <a:t> </a:t>
            </a:r>
            <a:r>
              <a:rPr lang="en-US" i="1" dirty="0" smtClean="0"/>
              <a:t>By </a:t>
            </a:r>
            <a:r>
              <a:rPr lang="en-US" i="1" dirty="0"/>
              <a:t>Dick </a:t>
            </a:r>
            <a:r>
              <a:rPr lang="en-US" i="1" dirty="0" smtClean="0"/>
              <a:t>Pelletier</a:t>
            </a:r>
            <a:endParaRPr lang="en-US" dirty="0" smtClean="0"/>
          </a:p>
          <a:p>
            <a:pPr marL="137160" indent="0">
              <a:buNone/>
            </a:pPr>
            <a:r>
              <a:rPr lang="en-US" dirty="0" smtClean="0"/>
              <a:t>http</a:t>
            </a:r>
            <a:r>
              <a:rPr lang="en-US" dirty="0"/>
              <a:t>://www.positivefuturist.com/archive/227.html</a:t>
            </a:r>
            <a:br>
              <a:rPr lang="en-US" dirty="0"/>
            </a:br>
            <a:endParaRPr lang="en-US" sz="3200" dirty="0" smtClean="0"/>
          </a:p>
          <a:p>
            <a:pPr marL="265176" indent="0">
              <a:buNone/>
            </a:pPr>
            <a:endParaRPr lang="en-US" sz="3200" dirty="0"/>
          </a:p>
          <a:p>
            <a:pPr marL="265176" indent="0">
              <a:buNone/>
            </a:pPr>
            <a:r>
              <a:rPr lang="en-US" sz="3200" dirty="0"/>
              <a:t/>
            </a:r>
            <a:br>
              <a:rPr lang="en-US" sz="3200" dirty="0"/>
            </a:br>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4248835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sz="3100" dirty="0" smtClean="0"/>
              <a:t>Issue #2 Video </a:t>
            </a:r>
            <a:r>
              <a:rPr lang="en-US" sz="3100" dirty="0"/>
              <a:t>learning &amp; Growth of Distance Education</a:t>
            </a:r>
            <a:r>
              <a:rPr lang="en-US" sz="4400" dirty="0"/>
              <a:t/>
            </a:r>
            <a:br>
              <a:rPr lang="en-US" sz="4400" dirty="0"/>
            </a:br>
            <a:endParaRPr lang="en-US" dirty="0"/>
          </a:p>
        </p:txBody>
      </p:sp>
      <p:sp>
        <p:nvSpPr>
          <p:cNvPr id="3" name="Content Placeholder 2"/>
          <p:cNvSpPr>
            <a:spLocks noGrp="1"/>
          </p:cNvSpPr>
          <p:nvPr>
            <p:ph idx="1"/>
          </p:nvPr>
        </p:nvSpPr>
        <p:spPr>
          <a:xfrm>
            <a:off x="76200" y="762000"/>
            <a:ext cx="8991600" cy="6019800"/>
          </a:xfrm>
        </p:spPr>
        <p:txBody>
          <a:bodyPr>
            <a:normAutofit fontScale="70000" lnSpcReduction="20000"/>
          </a:bodyPr>
          <a:lstStyle/>
          <a:p>
            <a:pPr marL="265176" indent="0">
              <a:buNone/>
            </a:pPr>
            <a:endParaRPr lang="en-US" sz="2900" i="1" dirty="0" smtClean="0"/>
          </a:p>
          <a:p>
            <a:pPr marL="137160" indent="0">
              <a:buNone/>
            </a:pPr>
            <a:r>
              <a:rPr lang="en-US" b="1" dirty="0" smtClean="0"/>
              <a:t>10 </a:t>
            </a:r>
            <a:r>
              <a:rPr lang="en-US" b="1" dirty="0"/>
              <a:t>Quotations on the Future of </a:t>
            </a:r>
            <a:r>
              <a:rPr lang="en-US" b="1" dirty="0" smtClean="0"/>
              <a:t>Education collected by futurist Jack </a:t>
            </a:r>
            <a:r>
              <a:rPr lang="en-US" b="1" dirty="0" err="1" smtClean="0"/>
              <a:t>Uldrich</a:t>
            </a:r>
            <a:endParaRPr lang="en-US" b="1" dirty="0" smtClean="0"/>
          </a:p>
          <a:p>
            <a:pPr marL="137160" indent="0">
              <a:buNone/>
            </a:pPr>
            <a:endParaRPr lang="en-US" b="1" dirty="0" smtClean="0"/>
          </a:p>
          <a:p>
            <a:pPr marL="137160" indent="0">
              <a:buNone/>
            </a:pPr>
            <a:r>
              <a:rPr lang="en-US" dirty="0" smtClean="0"/>
              <a:t>1.  “</a:t>
            </a:r>
            <a:r>
              <a:rPr lang="en-US" b="1" i="1" dirty="0" smtClean="0"/>
              <a:t>There’s </a:t>
            </a:r>
            <a:r>
              <a:rPr lang="en-US" b="1" i="1" dirty="0"/>
              <a:t>a tsunami coming</a:t>
            </a:r>
            <a:r>
              <a:rPr lang="en-US" dirty="0"/>
              <a:t>.” Stanford President, John Hennessey discussing the future of online education</a:t>
            </a:r>
            <a:r>
              <a:rPr lang="en-US" dirty="0" smtClean="0"/>
              <a:t>.</a:t>
            </a:r>
          </a:p>
          <a:p>
            <a:pPr marL="651510" indent="-514350">
              <a:buAutoNum type="arabicPeriod"/>
            </a:pPr>
            <a:endParaRPr lang="en-US" dirty="0"/>
          </a:p>
          <a:p>
            <a:pPr marL="137160" indent="0">
              <a:buNone/>
            </a:pPr>
            <a:r>
              <a:rPr lang="en-US" dirty="0"/>
              <a:t>2. “</a:t>
            </a:r>
            <a:r>
              <a:rPr lang="en-US" b="1" i="1" dirty="0"/>
              <a:t>We are reinventing education. This will change the world</a:t>
            </a:r>
            <a:r>
              <a:rPr lang="en-US" dirty="0"/>
              <a:t>.” </a:t>
            </a:r>
            <a:r>
              <a:rPr lang="en-US" dirty="0" err="1"/>
              <a:t>Anant</a:t>
            </a:r>
            <a:r>
              <a:rPr lang="en-US" dirty="0"/>
              <a:t> </a:t>
            </a:r>
            <a:r>
              <a:rPr lang="en-US" dirty="0" err="1"/>
              <a:t>Agarwal</a:t>
            </a:r>
            <a:r>
              <a:rPr lang="en-US" dirty="0"/>
              <a:t>, Head of edX, discussing the </a:t>
            </a:r>
            <a:r>
              <a:rPr lang="en-US" dirty="0" smtClean="0"/>
              <a:t>new consortium </a:t>
            </a:r>
          </a:p>
          <a:p>
            <a:pPr marL="137160" indent="0">
              <a:buNone/>
            </a:pPr>
            <a:endParaRPr lang="en-US" dirty="0"/>
          </a:p>
          <a:p>
            <a:pPr marL="137160" indent="0">
              <a:buNone/>
            </a:pPr>
            <a:r>
              <a:rPr lang="en-US" dirty="0"/>
              <a:t>3. “</a:t>
            </a:r>
            <a:r>
              <a:rPr lang="en-US" b="1" i="1" dirty="0"/>
              <a:t>We learned that kids learn a great deal by themselves</a:t>
            </a:r>
            <a:r>
              <a:rPr lang="en-US" dirty="0"/>
              <a:t>.” Nicholas Negroponte discussing the findings of his One Laptop per Child program in Ethiopia</a:t>
            </a:r>
            <a:r>
              <a:rPr lang="en-US" dirty="0" smtClean="0"/>
              <a:t>.</a:t>
            </a:r>
          </a:p>
          <a:p>
            <a:pPr marL="137160" indent="0">
              <a:buNone/>
            </a:pPr>
            <a:endParaRPr lang="en-US" dirty="0"/>
          </a:p>
          <a:p>
            <a:pPr marL="137160" indent="0">
              <a:buNone/>
            </a:pPr>
            <a:r>
              <a:rPr lang="en-US" dirty="0"/>
              <a:t>4. “</a:t>
            </a:r>
            <a:r>
              <a:rPr lang="en-US" b="1" i="1" dirty="0"/>
              <a:t>It would take me 250 years to teach this many people at Stanfor</a:t>
            </a:r>
            <a:r>
              <a:rPr lang="en-US" i="1" dirty="0"/>
              <a:t>d</a:t>
            </a:r>
            <a:r>
              <a:rPr lang="en-US" dirty="0"/>
              <a:t>.” Andrew Ng talking about his new online university, Coursera</a:t>
            </a:r>
            <a:r>
              <a:rPr lang="en-US" dirty="0" smtClean="0"/>
              <a:t>.</a:t>
            </a:r>
          </a:p>
          <a:p>
            <a:pPr marL="137160" indent="0">
              <a:buNone/>
            </a:pPr>
            <a:endParaRPr lang="en-US" dirty="0"/>
          </a:p>
          <a:p>
            <a:pPr marL="137160" indent="0">
              <a:buNone/>
            </a:pPr>
            <a:r>
              <a:rPr lang="en-US" dirty="0"/>
              <a:t>5. “</a:t>
            </a:r>
            <a:r>
              <a:rPr lang="en-US" b="1" i="1" dirty="0"/>
              <a:t>You are taking the cost of the credential down from thousands of dollars to hundreds of dollars</a:t>
            </a:r>
            <a:r>
              <a:rPr lang="en-US" dirty="0"/>
              <a:t>.” Salman Khan, founder of Khan Academy, discussing how “free” online educational establishments might create a viable business model</a:t>
            </a:r>
            <a:r>
              <a:rPr lang="en-US" dirty="0" smtClean="0"/>
              <a:t>.</a:t>
            </a:r>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1511106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sz="4400" dirty="0"/>
              <a:t/>
            </a:r>
            <a:br>
              <a:rPr lang="en-US" sz="4400" dirty="0"/>
            </a:br>
            <a:endParaRPr lang="en-US" dirty="0"/>
          </a:p>
        </p:txBody>
      </p:sp>
      <p:sp>
        <p:nvSpPr>
          <p:cNvPr id="3" name="Content Placeholder 2"/>
          <p:cNvSpPr>
            <a:spLocks noGrp="1"/>
          </p:cNvSpPr>
          <p:nvPr>
            <p:ph idx="1"/>
          </p:nvPr>
        </p:nvSpPr>
        <p:spPr>
          <a:xfrm>
            <a:off x="76200" y="762000"/>
            <a:ext cx="8991600" cy="6019800"/>
          </a:xfrm>
        </p:spPr>
        <p:txBody>
          <a:bodyPr>
            <a:normAutofit fontScale="62500" lnSpcReduction="20000"/>
          </a:bodyPr>
          <a:lstStyle/>
          <a:p>
            <a:pPr marL="265176" indent="0">
              <a:buNone/>
            </a:pPr>
            <a:endParaRPr lang="en-US" sz="2900" i="1" dirty="0" smtClean="0"/>
          </a:p>
          <a:p>
            <a:pPr marL="137160" indent="0">
              <a:buNone/>
            </a:pPr>
            <a:r>
              <a:rPr lang="en-US" sz="3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10 Quotations on the Future of Education collected by futurist Jack </a:t>
            </a:r>
            <a:r>
              <a:rPr lang="en-US" sz="3800" b="1" dirty="0" err="1">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Uldrich</a:t>
            </a:r>
            <a:r>
              <a:rPr lang="en-US" sz="3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a:t>
            </a:r>
            <a:r>
              <a:rPr lang="en-US" sz="3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continued</a:t>
            </a:r>
            <a:r>
              <a:rPr lang="en-US" sz="3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t>
            </a:r>
          </a:p>
          <a:p>
            <a:pPr marL="137160" indent="0">
              <a:buNone/>
            </a:pPr>
            <a:endParaRPr lang="en-US" b="1" dirty="0" smtClean="0"/>
          </a:p>
          <a:p>
            <a:pPr marL="137160" indent="0">
              <a:buNone/>
            </a:pPr>
            <a:r>
              <a:rPr lang="en-US" dirty="0" smtClean="0"/>
              <a:t>6</a:t>
            </a:r>
            <a:r>
              <a:rPr lang="en-US" dirty="0"/>
              <a:t>. “</a:t>
            </a:r>
            <a:r>
              <a:rPr lang="en-US" b="1" i="1" dirty="0"/>
              <a:t>The ground is shifting under us in higher education</a:t>
            </a:r>
            <a:r>
              <a:rPr lang="en-US" dirty="0"/>
              <a:t>.” Kevin Reilly, president of the University of Wisconsin system, </a:t>
            </a:r>
            <a:r>
              <a:rPr lang="en-US" dirty="0" smtClean="0"/>
              <a:t>explaining </a:t>
            </a:r>
            <a:r>
              <a:rPr lang="en-US" dirty="0"/>
              <a:t>why UW became the first university to offer bachelor degrees to students who must only take online competency tests to demonstrate their knowledge</a:t>
            </a:r>
            <a:r>
              <a:rPr lang="en-US" dirty="0" smtClean="0"/>
              <a:t>.</a:t>
            </a:r>
          </a:p>
          <a:p>
            <a:pPr marL="137160" indent="0">
              <a:buNone/>
            </a:pPr>
            <a:endParaRPr lang="en-US" dirty="0"/>
          </a:p>
          <a:p>
            <a:pPr marL="137160" indent="0">
              <a:buNone/>
            </a:pPr>
            <a:r>
              <a:rPr lang="en-US" dirty="0"/>
              <a:t>7. “</a:t>
            </a:r>
            <a:r>
              <a:rPr lang="en-US" b="1" i="1" dirty="0"/>
              <a:t>It’s pretty obvious that degrees will go away</a:t>
            </a:r>
            <a:r>
              <a:rPr lang="en-US" dirty="0"/>
              <a:t>.” Sebastian </a:t>
            </a:r>
            <a:r>
              <a:rPr lang="en-US" dirty="0" err="1"/>
              <a:t>Thurn</a:t>
            </a:r>
            <a:r>
              <a:rPr lang="en-US" dirty="0"/>
              <a:t>, founder of </a:t>
            </a:r>
            <a:r>
              <a:rPr lang="en-US" dirty="0" err="1" smtClean="0"/>
              <a:t>Udacity</a:t>
            </a:r>
            <a:endParaRPr lang="en-US" dirty="0" smtClean="0"/>
          </a:p>
          <a:p>
            <a:pPr marL="137160" indent="0">
              <a:buNone/>
            </a:pPr>
            <a:endParaRPr lang="en-US" dirty="0"/>
          </a:p>
          <a:p>
            <a:pPr marL="137160" indent="0">
              <a:buNone/>
            </a:pPr>
            <a:r>
              <a:rPr lang="en-US" dirty="0"/>
              <a:t>8. “</a:t>
            </a:r>
            <a:r>
              <a:rPr lang="en-US" b="1" i="1" dirty="0"/>
              <a:t>The days of one school for four years are over … it just doesn’t make sense to pay top dollar to Accounting, Psychology 101, etc.</a:t>
            </a:r>
            <a:r>
              <a:rPr lang="en-US" dirty="0"/>
              <a:t>” Mark </a:t>
            </a:r>
            <a:r>
              <a:rPr lang="en-US" dirty="0" smtClean="0"/>
              <a:t>Cuban</a:t>
            </a:r>
          </a:p>
          <a:p>
            <a:pPr marL="137160" indent="0">
              <a:buNone/>
            </a:pPr>
            <a:endParaRPr lang="en-US" dirty="0"/>
          </a:p>
          <a:p>
            <a:pPr marL="137160" indent="0">
              <a:buNone/>
            </a:pPr>
            <a:r>
              <a:rPr lang="en-US" dirty="0"/>
              <a:t>9. “</a:t>
            </a:r>
            <a:r>
              <a:rPr lang="en-US" b="1" i="1" dirty="0"/>
              <a:t>MOOCs (Massive Open Online Courses) are an intriguing, innovative new approach that holds much promise for engaging students across the country and around the world</a:t>
            </a:r>
            <a:r>
              <a:rPr lang="en-US" dirty="0"/>
              <a:t>.” Molly Corbett Broad, president of the American Council of Education on its decision to consider certifying certain MOOCs for college credit</a:t>
            </a:r>
            <a:r>
              <a:rPr lang="en-US" dirty="0" smtClean="0"/>
              <a:t>.</a:t>
            </a:r>
          </a:p>
          <a:p>
            <a:pPr marL="137160" indent="0">
              <a:buNone/>
            </a:pPr>
            <a:endParaRPr lang="en-US" dirty="0"/>
          </a:p>
          <a:p>
            <a:pPr marL="137160" indent="0">
              <a:buNone/>
            </a:pPr>
            <a:r>
              <a:rPr lang="en-US" dirty="0"/>
              <a:t>10. “</a:t>
            </a:r>
            <a:r>
              <a:rPr lang="en-US" b="1" i="1" dirty="0"/>
              <a:t>We are only in the first inning</a:t>
            </a:r>
            <a:r>
              <a:rPr lang="en-US" dirty="0"/>
              <a:t>.” Salman Khan speaking to critics of the online education revolution.</a:t>
            </a:r>
          </a:p>
          <a:p>
            <a:pPr marL="722376" indent="-457200"/>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3483403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 3. </a:t>
            </a:r>
            <a:r>
              <a:rPr lang="en-US" sz="4400" dirty="0"/>
              <a:t>Explosion of the Internet</a:t>
            </a:r>
            <a:br>
              <a:rPr lang="en-US" sz="4400" dirty="0"/>
            </a:br>
            <a:endParaRPr lang="en-US" dirty="0"/>
          </a:p>
        </p:txBody>
      </p:sp>
      <p:sp>
        <p:nvSpPr>
          <p:cNvPr id="3" name="Content Placeholder 2"/>
          <p:cNvSpPr>
            <a:spLocks noGrp="1"/>
          </p:cNvSpPr>
          <p:nvPr>
            <p:ph idx="1"/>
          </p:nvPr>
        </p:nvSpPr>
        <p:spPr/>
        <p:txBody>
          <a:bodyPr>
            <a:normAutofit fontScale="92500" lnSpcReduction="10000"/>
          </a:bodyPr>
          <a:lstStyle/>
          <a:p>
            <a:pPr marL="265176" indent="0">
              <a:buNone/>
            </a:pPr>
            <a:r>
              <a:rPr lang="en-US" dirty="0" smtClean="0"/>
              <a:t>Internet of things</a:t>
            </a:r>
            <a:endParaRPr lang="en-US" dirty="0"/>
          </a:p>
          <a:p>
            <a:pPr lvl="1"/>
            <a:r>
              <a:rPr lang="en-US" dirty="0"/>
              <a:t>Cheap, small devices. Everything will have a radio and GPS capability. Self-assembling mesh networks. Location aware. This all creates the always on society. All of these things have an IP address and can be tracked. Most new cars being enabled for social. Street lights are being networked. Devices proliferating everywhere. It’s not a single technology, it’s a concept. Driving the trend are things like embedded sensors, image recognition, augmented reality, near field communication. The result is situational decision support, asset management, more transparency</a:t>
            </a:r>
            <a:r>
              <a:rPr lang="en-US" dirty="0" smtClean="0"/>
              <a:t>.</a:t>
            </a:r>
          </a:p>
          <a:p>
            <a:pPr marL="905256" lvl="2" indent="0">
              <a:buNone/>
            </a:pPr>
            <a:r>
              <a:rPr lang="en-US" sz="2400" b="1" i="1" dirty="0"/>
              <a:t>Gartner: 10 Critical Tech Trends For The Next Five Years (October 2012)</a:t>
            </a:r>
            <a:endParaRPr lang="en-US" sz="2800" i="1" dirty="0"/>
          </a:p>
          <a:p>
            <a:pPr lvl="2"/>
            <a:endParaRPr lang="en-US" dirty="0"/>
          </a:p>
          <a:p>
            <a:pPr marL="265176" indent="0">
              <a:buNone/>
            </a:pPr>
            <a:endParaRPr lang="en-US" sz="3200" dirty="0" smtClean="0"/>
          </a:p>
          <a:p>
            <a:pPr lvl="1"/>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3510281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 4. </a:t>
            </a:r>
            <a:r>
              <a:rPr lang="en-US" sz="4400" dirty="0" smtClean="0"/>
              <a:t>Growth in Demand</a:t>
            </a:r>
            <a:r>
              <a:rPr lang="en-US" sz="4400" dirty="0"/>
              <a:t/>
            </a:r>
            <a:br>
              <a:rPr lang="en-US" sz="4400" dirty="0"/>
            </a:br>
            <a:endParaRPr lang="en-US" dirty="0"/>
          </a:p>
        </p:txBody>
      </p:sp>
      <p:sp>
        <p:nvSpPr>
          <p:cNvPr id="3" name="Content Placeholder 2"/>
          <p:cNvSpPr>
            <a:spLocks noGrp="1"/>
          </p:cNvSpPr>
          <p:nvPr>
            <p:ph idx="1"/>
          </p:nvPr>
        </p:nvSpPr>
        <p:spPr/>
        <p:txBody>
          <a:bodyPr>
            <a:normAutofit fontScale="62500" lnSpcReduction="20000"/>
          </a:bodyPr>
          <a:lstStyle/>
          <a:p>
            <a:pPr marL="265176" indent="0">
              <a:buNone/>
            </a:pPr>
            <a:r>
              <a:rPr lang="en-US" sz="3200" dirty="0" smtClean="0"/>
              <a:t>A.  </a:t>
            </a:r>
            <a:r>
              <a:rPr lang="en-US" dirty="0" smtClean="0"/>
              <a:t>Higher Education Demand</a:t>
            </a:r>
            <a:endParaRPr lang="en-US" dirty="0"/>
          </a:p>
          <a:p>
            <a:pPr marL="585216" lvl="1" indent="0">
              <a:buNone/>
            </a:pPr>
            <a:r>
              <a:rPr lang="en-US" dirty="0"/>
              <a:t>In the book </a:t>
            </a:r>
            <a:r>
              <a:rPr lang="en-US" i="1" dirty="0"/>
              <a:t>Making a Difference: Australian International Education</a:t>
            </a:r>
            <a:r>
              <a:rPr lang="en-US" dirty="0"/>
              <a:t> (2012), contributor and higher education consultant Bob Goddard estimates that the number of students around the globe enrolled in higher education will reach 262 million by 2025, up from 178 million in 2010.</a:t>
            </a:r>
            <a:endParaRPr lang="en-US" dirty="0" smtClean="0"/>
          </a:p>
          <a:p>
            <a:pPr marL="585216" lvl="1" indent="0">
              <a:buNone/>
            </a:pPr>
            <a:r>
              <a:rPr lang="en-US" i="1" dirty="0" smtClean="0"/>
              <a:t>“A different World” Times Higher Education.  January </a:t>
            </a:r>
            <a:r>
              <a:rPr lang="en-US" i="1" dirty="0"/>
              <a:t>31, 2013 (http://</a:t>
            </a:r>
            <a:r>
              <a:rPr lang="en-US" i="1" dirty="0" smtClean="0"/>
              <a:t>www.timeshighereducation.co.uk/features/a-different-world/2001128.article)</a:t>
            </a:r>
          </a:p>
          <a:p>
            <a:pPr marL="585216" lvl="1" indent="0">
              <a:buNone/>
            </a:pPr>
            <a:endParaRPr lang="en-US" i="1" dirty="0"/>
          </a:p>
          <a:p>
            <a:pPr marL="265176" indent="0">
              <a:buNone/>
            </a:pPr>
            <a:r>
              <a:rPr lang="en-US" sz="3100" dirty="0"/>
              <a:t>B. Increasing technology demand </a:t>
            </a:r>
            <a:r>
              <a:rPr lang="en-US" sz="3100" dirty="0" smtClean="0"/>
              <a:t>and complexity</a:t>
            </a:r>
          </a:p>
          <a:p>
            <a:pPr marL="265176" indent="0">
              <a:buNone/>
            </a:pPr>
            <a:endParaRPr lang="en-US" sz="3100" dirty="0" smtClean="0"/>
          </a:p>
          <a:p>
            <a:pPr marL="265176" indent="0">
              <a:buNone/>
            </a:pPr>
            <a:r>
              <a:rPr lang="en-US" dirty="0"/>
              <a:t>By 2017, 40% of enterprise contact information will have leaked on to Facebook via employee mobile devices. Server workloads growth 10% a year. Network bandwidth demand growing 35%. Storage capacity, 50%. Power costs growth, 20%. Throwing more capacity at demand is not the solution; you need to optimize capacity in new ways: virtualization, data </a:t>
            </a:r>
            <a:r>
              <a:rPr lang="en-US" dirty="0" err="1"/>
              <a:t>deduplication</a:t>
            </a:r>
            <a:r>
              <a:rPr lang="en-US" dirty="0"/>
              <a:t>, etc. Over 1.5 billion Web pages are accessible, 450,000 iPhone apps, over 200,000 Android apps, 10,500 radio stations, 5,500 magazine. All drives demand for IT.</a:t>
            </a:r>
            <a:endParaRPr lang="en-US" sz="3100" dirty="0" smtClean="0"/>
          </a:p>
          <a:p>
            <a:pPr marL="265176" indent="0">
              <a:buNone/>
            </a:pPr>
            <a:r>
              <a:rPr lang="en-US" sz="3100" dirty="0" smtClean="0"/>
              <a:t>	</a:t>
            </a:r>
            <a:r>
              <a:rPr lang="en-US" sz="2000" dirty="0"/>
              <a:t>	</a:t>
            </a:r>
            <a:r>
              <a:rPr lang="en-US" sz="2000" dirty="0" smtClean="0"/>
              <a:t>	</a:t>
            </a:r>
            <a:r>
              <a:rPr lang="en-US" sz="1800" b="1" i="1" dirty="0"/>
              <a:t>Gartner: 10 Critical Tech Trends For The Next Five </a:t>
            </a:r>
            <a:r>
              <a:rPr lang="en-US" sz="1800" b="1" i="1" dirty="0" smtClean="0"/>
              <a:t>Years (October 2012)</a:t>
            </a:r>
            <a:endParaRPr lang="en-US" sz="2000" i="1" dirty="0"/>
          </a:p>
          <a:p>
            <a:endParaRPr lang="en-US" i="1" dirty="0"/>
          </a:p>
          <a:p>
            <a:pPr marL="265176" indent="0">
              <a:buNone/>
            </a:pPr>
            <a:endParaRPr lang="en-US" sz="3200" dirty="0" smtClean="0"/>
          </a:p>
          <a:p>
            <a:pPr lvl="1"/>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750142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a:t>
            </a:r>
            <a:r>
              <a:rPr lang="en-US" sz="4400" dirty="0"/>
              <a:t/>
            </a:r>
            <a:br>
              <a:rPr lang="en-US" sz="4400" dirty="0"/>
            </a:br>
            <a:endParaRPr lang="en-US" dirty="0"/>
          </a:p>
        </p:txBody>
      </p:sp>
      <p:sp>
        <p:nvSpPr>
          <p:cNvPr id="3" name="Content Placeholder 2"/>
          <p:cNvSpPr>
            <a:spLocks noGrp="1"/>
          </p:cNvSpPr>
          <p:nvPr>
            <p:ph idx="1"/>
          </p:nvPr>
        </p:nvSpPr>
        <p:spPr/>
        <p:txBody>
          <a:bodyPr>
            <a:normAutofit/>
          </a:bodyPr>
          <a:lstStyle/>
          <a:p>
            <a:endParaRPr lang="en-US" i="1" dirty="0"/>
          </a:p>
          <a:p>
            <a:pPr marL="779526" indent="-514350">
              <a:buAutoNum type="arabicPeriod"/>
            </a:pPr>
            <a:r>
              <a:rPr lang="en-US" sz="3200" dirty="0" smtClean="0"/>
              <a:t>Changes Bucky Fuller predicted in 1961 have continued to happen.</a:t>
            </a:r>
          </a:p>
          <a:p>
            <a:pPr marL="779526" indent="-514350">
              <a:buAutoNum type="arabicPeriod"/>
            </a:pPr>
            <a:r>
              <a:rPr lang="en-US" sz="3200" dirty="0" smtClean="0"/>
              <a:t>These same changes will continue to occur in education and technology for the foreseeable future (and at an exponentially greater rate)</a:t>
            </a:r>
          </a:p>
          <a:p>
            <a:pPr marL="779526" indent="-514350">
              <a:buAutoNum type="arabicPeriod"/>
            </a:pPr>
            <a:r>
              <a:rPr lang="en-US" sz="3200" dirty="0" smtClean="0"/>
              <a:t>We have to be ready to face the future</a:t>
            </a:r>
          </a:p>
          <a:p>
            <a:pPr lvl="1"/>
            <a:endParaRPr lang="en-US" dirty="0"/>
          </a:p>
          <a:p>
            <a:pPr marL="265176" indent="0">
              <a:buNone/>
            </a:pPr>
            <a:endParaRPr lang="en-US" sz="2900" i="1" dirty="0" smtClean="0"/>
          </a:p>
          <a:p>
            <a:pPr marL="779526" indent="-514350">
              <a:buAutoNum type="arabicPeriod"/>
            </a:pPr>
            <a:endParaRPr lang="en-US" sz="2900" i="1" dirty="0" smtClean="0"/>
          </a:p>
          <a:p>
            <a:pPr marL="779526" indent="-514350">
              <a:buAutoNum type="arabicPeriod"/>
            </a:pPr>
            <a:endParaRPr lang="en-US" sz="2900" i="1" dirty="0"/>
          </a:p>
        </p:txBody>
      </p:sp>
    </p:spTree>
    <p:extLst>
      <p:ext uri="{BB962C8B-B14F-4D97-AF65-F5344CB8AC3E}">
        <p14:creationId xmlns:p14="http://schemas.microsoft.com/office/powerpoint/2010/main" val="3629510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819400"/>
            <a:ext cx="8229600" cy="3124200"/>
          </a:xfrm>
        </p:spPr>
        <p:txBody>
          <a:bodyPr>
            <a:normAutofit/>
          </a:bodyPr>
          <a:lstStyle/>
          <a:p>
            <a:r>
              <a:rPr lang="en-US" dirty="0" err="1" smtClean="0"/>
              <a:t>Dymaxion</a:t>
            </a:r>
            <a:r>
              <a:rPr lang="en-US" dirty="0" smtClean="0"/>
              <a:t> </a:t>
            </a:r>
            <a:r>
              <a:rPr lang="en-US" dirty="0"/>
              <a:t>car was designed by Buckminster Fuller in the early </a:t>
            </a:r>
            <a:r>
              <a:rPr lang="en-US" dirty="0" smtClean="0"/>
              <a:t>1930s.</a:t>
            </a:r>
          </a:p>
          <a:p>
            <a:r>
              <a:rPr lang="en-US" dirty="0" smtClean="0"/>
              <a:t>Could transport </a:t>
            </a:r>
            <a:r>
              <a:rPr lang="en-US" dirty="0"/>
              <a:t>up to 11 </a:t>
            </a:r>
            <a:r>
              <a:rPr lang="en-US" dirty="0" smtClean="0"/>
              <a:t>passengers</a:t>
            </a:r>
          </a:p>
          <a:p>
            <a:r>
              <a:rPr lang="en-US" dirty="0" smtClean="0"/>
              <a:t>Reach </a:t>
            </a:r>
            <a:r>
              <a:rPr lang="en-US" dirty="0"/>
              <a:t>speeds of up to 90 miles per </a:t>
            </a:r>
            <a:r>
              <a:rPr lang="en-US" dirty="0" smtClean="0"/>
              <a:t>hour</a:t>
            </a:r>
          </a:p>
          <a:p>
            <a:r>
              <a:rPr lang="en-US" dirty="0" smtClean="0"/>
              <a:t>30 </a:t>
            </a:r>
            <a:r>
              <a:rPr lang="en-US" dirty="0"/>
              <a:t>miles per gallon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07197"/>
            <a:ext cx="6251864" cy="2331203"/>
          </a:xfrm>
          <a:prstGeom prst="rect">
            <a:avLst/>
          </a:prstGeom>
        </p:spPr>
      </p:pic>
    </p:spTree>
    <p:extLst>
      <p:ext uri="{BB962C8B-B14F-4D97-AF65-F5344CB8AC3E}">
        <p14:creationId xmlns:p14="http://schemas.microsoft.com/office/powerpoint/2010/main" val="524735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229600" cy="1143000"/>
          </a:xfrm>
        </p:spPr>
        <p:txBody>
          <a:bodyPr>
            <a:normAutofit fontScale="90000"/>
          </a:bodyPr>
          <a:lstStyle/>
          <a:p>
            <a:r>
              <a:rPr lang="en-US" dirty="0" smtClean="0"/>
              <a:t>?</a:t>
            </a:r>
            <a:br>
              <a:rPr lang="en-US" dirty="0" smtClean="0"/>
            </a:br>
            <a:r>
              <a:rPr lang="en-US" dirty="0" smtClean="0"/>
              <a:t>Any and All Questions</a:t>
            </a:r>
            <a:br>
              <a:rPr lang="en-US" dirty="0" smtClean="0"/>
            </a:br>
            <a:r>
              <a:rPr lang="en-US" dirty="0" smtClean="0"/>
              <a:t>Related or Unrelated</a:t>
            </a:r>
            <a:br>
              <a:rPr lang="en-US" dirty="0" smtClean="0"/>
            </a:br>
            <a:r>
              <a:rPr lang="en-US" sz="4400" dirty="0"/>
              <a:t/>
            </a:r>
            <a:br>
              <a:rPr lang="en-US" sz="4400" dirty="0"/>
            </a:br>
            <a:endParaRPr lang="en-US" dirty="0"/>
          </a:p>
        </p:txBody>
      </p:sp>
    </p:spTree>
    <p:extLst>
      <p:ext uri="{BB962C8B-B14F-4D97-AF65-F5344CB8AC3E}">
        <p14:creationId xmlns:p14="http://schemas.microsoft.com/office/powerpoint/2010/main" val="391124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What is this?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828800"/>
            <a:ext cx="3810000" cy="2857500"/>
          </a:xfrm>
        </p:spPr>
      </p:pic>
    </p:spTree>
    <p:extLst>
      <p:ext uri="{BB962C8B-B14F-4D97-AF65-F5344CB8AC3E}">
        <p14:creationId xmlns:p14="http://schemas.microsoft.com/office/powerpoint/2010/main" val="23842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Clues</a:t>
            </a:r>
            <a:endParaRPr lang="en-US"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96588" y="3765584"/>
            <a:ext cx="3966412" cy="2477382"/>
          </a:xfr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00" y="1210811"/>
            <a:ext cx="3791952" cy="23622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449" y="1524000"/>
            <a:ext cx="3429000" cy="4572000"/>
          </a:xfrm>
          <a:prstGeom prst="rect">
            <a:avLst/>
          </a:prstGeom>
        </p:spPr>
      </p:pic>
    </p:spTree>
    <p:extLst>
      <p:ext uri="{BB962C8B-B14F-4D97-AF65-F5344CB8AC3E}">
        <p14:creationId xmlns:p14="http://schemas.microsoft.com/office/powerpoint/2010/main" val="379246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401762"/>
          </a:xfrm>
        </p:spPr>
        <p:txBody>
          <a:bodyPr>
            <a:noAutofit/>
          </a:bodyPr>
          <a:lstStyle/>
          <a:p>
            <a:r>
              <a:rPr lang="en-US" sz="3200" dirty="0" smtClean="0"/>
              <a:t>Answer:  The Fuller Dome Home  at </a:t>
            </a:r>
            <a:r>
              <a:rPr lang="en-US" sz="3200" dirty="0"/>
              <a:t>407 South Forest Ave</a:t>
            </a:r>
            <a:br>
              <a:rPr lang="en-US" sz="3200" dirty="0"/>
            </a:br>
            <a:r>
              <a:rPr lang="en-US" sz="3200" dirty="0" smtClean="0"/>
              <a:t>Carbondale, IL</a:t>
            </a:r>
            <a:endParaRPr lang="en-US" sz="3200" dirty="0"/>
          </a:p>
        </p:txBody>
      </p:sp>
      <p:sp>
        <p:nvSpPr>
          <p:cNvPr id="3" name="Content Placeholder 2"/>
          <p:cNvSpPr>
            <a:spLocks noGrp="1"/>
          </p:cNvSpPr>
          <p:nvPr>
            <p:ph idx="1"/>
          </p:nvPr>
        </p:nvSpPr>
        <p:spPr/>
        <p:txBody>
          <a:bodyPr/>
          <a:lstStyle/>
          <a:p>
            <a:r>
              <a:rPr lang="en-US" dirty="0" smtClean="0"/>
              <a:t>Was assembled in 1960 (in just 7 hours)</a:t>
            </a:r>
          </a:p>
          <a:p>
            <a:r>
              <a:rPr lang="en-US" dirty="0" smtClean="0"/>
              <a:t>Was the home of Buckminster Fuller from 1960-1971</a:t>
            </a:r>
          </a:p>
          <a:p>
            <a:r>
              <a:rPr lang="en-US" dirty="0"/>
              <a:t>Considered to be one of the strongest and most efficient structures known to </a:t>
            </a:r>
            <a:r>
              <a:rPr lang="en-US" dirty="0" smtClean="0"/>
              <a:t>humankind</a:t>
            </a:r>
          </a:p>
          <a:p>
            <a:r>
              <a:rPr lang="en-US" dirty="0"/>
              <a:t>P</a:t>
            </a:r>
            <a:r>
              <a:rPr lang="en-US" dirty="0" smtClean="0"/>
              <a:t>atented </a:t>
            </a:r>
            <a:r>
              <a:rPr lang="en-US" dirty="0"/>
              <a:t>the dome home in 1954 as a solution to humanity's need for safe, affordable and accessible housing</a:t>
            </a:r>
            <a:r>
              <a:rPr lang="en-US" dirty="0" smtClean="0"/>
              <a:t>.</a:t>
            </a:r>
          </a:p>
          <a:p>
            <a:endParaRPr lang="en-US" dirty="0" smtClean="0"/>
          </a:p>
          <a:p>
            <a:pPr marL="585216" lvl="1" indent="0">
              <a:buNone/>
            </a:pPr>
            <a:r>
              <a:rPr lang="en-US" sz="2000" i="1" dirty="0"/>
              <a:t>Sources- http://</a:t>
            </a:r>
            <a:r>
              <a:rPr lang="en-US" sz="2000" i="1" dirty="0" smtClean="0"/>
              <a:t>fullerdomehome.org</a:t>
            </a:r>
            <a:endParaRPr lang="en-US" sz="2000" dirty="0" smtClean="0"/>
          </a:p>
          <a:p>
            <a:pPr marL="137160" indent="0">
              <a:buNone/>
            </a:pPr>
            <a:endParaRPr lang="en-US" dirty="0" smtClean="0"/>
          </a:p>
        </p:txBody>
      </p:sp>
    </p:spTree>
    <p:extLst>
      <p:ext uri="{BB962C8B-B14F-4D97-AF65-F5344CB8AC3E}">
        <p14:creationId xmlns:p14="http://schemas.microsoft.com/office/powerpoint/2010/main" val="335838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401762"/>
          </a:xfrm>
        </p:spPr>
        <p:txBody>
          <a:bodyPr>
            <a:noAutofit/>
          </a:bodyPr>
          <a:lstStyle/>
          <a:p>
            <a:r>
              <a:rPr lang="en-US" sz="3200" dirty="0" smtClean="0"/>
              <a:t>Details of the Dome Home?</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a:t>1200 square feet.</a:t>
            </a:r>
          </a:p>
          <a:p>
            <a:r>
              <a:rPr lang="en-US" dirty="0"/>
              <a:t>40 feet in diameter</a:t>
            </a:r>
          </a:p>
          <a:p>
            <a:r>
              <a:rPr lang="en-US" dirty="0"/>
              <a:t>2 bathrooms, 1 bedroom, 1 living room, and 1 kitchen</a:t>
            </a:r>
          </a:p>
          <a:p>
            <a:r>
              <a:rPr lang="en-US" dirty="0" smtClean="0"/>
              <a:t>The </a:t>
            </a:r>
            <a:r>
              <a:rPr lang="en-US" dirty="0"/>
              <a:t>dome exterior is built of 60 triangles which form to make 6 pentagons and 5 hexagons. There are also 5 trapezoids built along the vertical portions of the exterior near the base of the structure.</a:t>
            </a:r>
          </a:p>
          <a:p>
            <a:r>
              <a:rPr lang="en-US" dirty="0"/>
              <a:t>Ventilation is made by a central fan, ceiling ventilation grills and a peg-board floor on the loft.</a:t>
            </a:r>
          </a:p>
          <a:p>
            <a:r>
              <a:rPr lang="en-US" dirty="0"/>
              <a:t>The dome home is heated with radiant hot water heating. Hot water flows through pipes placed in the floor which heats up the floor</a:t>
            </a:r>
            <a:r>
              <a:rPr lang="en-US" dirty="0" smtClean="0"/>
              <a:t>.</a:t>
            </a:r>
          </a:p>
          <a:p>
            <a:pPr lvl="1"/>
            <a:endParaRPr lang="en-US" dirty="0" smtClean="0"/>
          </a:p>
          <a:p>
            <a:pPr marL="585216" lvl="1" indent="0">
              <a:buNone/>
            </a:pPr>
            <a:r>
              <a:rPr lang="en-US" sz="2300" i="1" dirty="0" smtClean="0"/>
              <a:t>Source: https</a:t>
            </a:r>
            <a:r>
              <a:rPr lang="en-US" sz="2300" i="1" dirty="0"/>
              <a:t>://sites.google.com/site/buckytrimtabfuller/the-dome</a:t>
            </a:r>
          </a:p>
          <a:p>
            <a:pPr marL="137160" indent="0">
              <a:buNone/>
            </a:pPr>
            <a:endParaRPr lang="en-US" dirty="0" smtClean="0"/>
          </a:p>
        </p:txBody>
      </p:sp>
    </p:spTree>
    <p:extLst>
      <p:ext uri="{BB962C8B-B14F-4D97-AF65-F5344CB8AC3E}">
        <p14:creationId xmlns:p14="http://schemas.microsoft.com/office/powerpoint/2010/main" val="286387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normAutofit fontScale="90000"/>
          </a:bodyPr>
          <a:lstStyle/>
          <a:p>
            <a:r>
              <a:rPr lang="en-US" dirty="0" smtClean="0"/>
              <a:t>Question 2- What does a dome home have to do with Educational Technology?</a:t>
            </a:r>
            <a:endParaRPr lang="en-US" dirty="0"/>
          </a:p>
        </p:txBody>
      </p:sp>
    </p:spTree>
    <p:extLst>
      <p:ext uri="{BB962C8B-B14F-4D97-AF65-F5344CB8AC3E}">
        <p14:creationId xmlns:p14="http://schemas.microsoft.com/office/powerpoint/2010/main" val="213674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fontScale="90000"/>
          </a:bodyPr>
          <a:lstStyle/>
          <a:p>
            <a:r>
              <a:rPr lang="en-US" dirty="0" smtClean="0"/>
              <a:t>Answer: Because it was built by R. Buckminster (Bucky) Fuller</a:t>
            </a:r>
            <a:endParaRPr lang="en-US" dirty="0"/>
          </a:p>
        </p:txBody>
      </p:sp>
    </p:spTree>
    <p:extLst>
      <p:ext uri="{BB962C8B-B14F-4D97-AF65-F5344CB8AC3E}">
        <p14:creationId xmlns:p14="http://schemas.microsoft.com/office/powerpoint/2010/main" val="2263307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 who is Bucky Fuller?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Professor in the Design Department at Southern Illinois University from 1959 to </a:t>
            </a:r>
            <a:r>
              <a:rPr lang="en-US" dirty="0" smtClean="0"/>
              <a:t>1972</a:t>
            </a:r>
          </a:p>
          <a:p>
            <a:r>
              <a:rPr lang="en-US" dirty="0" smtClean="0"/>
              <a:t>Bucky </a:t>
            </a:r>
            <a:r>
              <a:rPr lang="en-US" dirty="0"/>
              <a:t>is </a:t>
            </a:r>
            <a:r>
              <a:rPr lang="en-US" dirty="0" smtClean="0"/>
              <a:t>considered a grandfather the </a:t>
            </a:r>
            <a:r>
              <a:rPr lang="en-US" dirty="0"/>
              <a:t>green movement.</a:t>
            </a:r>
          </a:p>
          <a:p>
            <a:r>
              <a:rPr lang="en-US" dirty="0" smtClean="0"/>
              <a:t>While </a:t>
            </a:r>
            <a:r>
              <a:rPr lang="en-US" dirty="0"/>
              <a:t>a professor at SIUC, Bucky made the front cover of Time Magazine and was nominated for the Nobel Peace Prize.</a:t>
            </a:r>
          </a:p>
          <a:p>
            <a:r>
              <a:rPr lang="en-US" dirty="0"/>
              <a:t>D</a:t>
            </a:r>
            <a:r>
              <a:rPr lang="en-US" dirty="0" smtClean="0"/>
              <a:t>uring </a:t>
            </a:r>
            <a:r>
              <a:rPr lang="en-US" dirty="0"/>
              <a:t>his </a:t>
            </a:r>
            <a:r>
              <a:rPr lang="en-US" dirty="0" smtClean="0"/>
              <a:t>years </a:t>
            </a:r>
            <a:r>
              <a:rPr lang="en-US" dirty="0"/>
              <a:t>in Carbondale he produced some of his most influential writing; more than a quarter of his 23 patents, and the bestowing of nearly half his </a:t>
            </a:r>
            <a:r>
              <a:rPr lang="en-US" dirty="0" smtClean="0"/>
              <a:t>67 (mistakenly listed at 47 on the Fuller Dome Site) honorary </a:t>
            </a:r>
            <a:r>
              <a:rPr lang="en-US" dirty="0"/>
              <a:t>doctorates</a:t>
            </a:r>
            <a:r>
              <a:rPr lang="en-US" dirty="0" smtClean="0"/>
              <a:t>.</a:t>
            </a:r>
          </a:p>
          <a:p>
            <a:r>
              <a:rPr lang="en-US" dirty="0" smtClean="0"/>
              <a:t>Was a friend and associate of Albert Einstein</a:t>
            </a:r>
          </a:p>
          <a:p>
            <a:r>
              <a:rPr lang="en-US" dirty="0" smtClean="0"/>
              <a:t>Coined the terms “Synergy” and “Spaceship Earth” among many others</a:t>
            </a:r>
          </a:p>
          <a:p>
            <a:pPr marL="585216" lvl="1" indent="0">
              <a:buNone/>
            </a:pPr>
            <a:endParaRPr lang="en-US" sz="2100" i="1" dirty="0" smtClean="0"/>
          </a:p>
          <a:p>
            <a:pPr marL="585216" lvl="1" indent="0">
              <a:buNone/>
            </a:pPr>
            <a:r>
              <a:rPr lang="en-US" sz="2100" i="1" dirty="0" smtClean="0"/>
              <a:t>Sources- </a:t>
            </a:r>
            <a:r>
              <a:rPr lang="en-US" sz="2100" i="1" dirty="0">
                <a:hlinkClick r:id="rId2"/>
              </a:rPr>
              <a:t>http://</a:t>
            </a:r>
            <a:r>
              <a:rPr lang="en-US" sz="2100" i="1" dirty="0" smtClean="0">
                <a:hlinkClick r:id="rId2"/>
              </a:rPr>
              <a:t>fullerdomehome.org/bucky</a:t>
            </a:r>
            <a:r>
              <a:rPr lang="en-US" sz="2100" i="1" dirty="0" smtClean="0"/>
              <a:t> &amp; Education Automation (by Bucky Fuller)</a:t>
            </a:r>
            <a:endParaRPr lang="en-US" sz="2100" i="1" dirty="0"/>
          </a:p>
          <a:p>
            <a:pPr marL="1042416" lvl="1" indent="-457200"/>
            <a:endParaRPr lang="en-US" dirty="0"/>
          </a:p>
        </p:txBody>
      </p:sp>
    </p:spTree>
    <p:extLst>
      <p:ext uri="{BB962C8B-B14F-4D97-AF65-F5344CB8AC3E}">
        <p14:creationId xmlns:p14="http://schemas.microsoft.com/office/powerpoint/2010/main" val="2744070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1073</TotalTime>
  <Words>2010</Words>
  <Application>Microsoft Office PowerPoint</Application>
  <PresentationFormat>On-screen Show (4:3)</PresentationFormat>
  <Paragraphs>194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The future of Technology in Higher Education…. </vt:lpstr>
      <vt:lpstr>…as predicted in 1961 </vt:lpstr>
      <vt:lpstr>Question 1- What is this?</vt:lpstr>
      <vt:lpstr>Clues</vt:lpstr>
      <vt:lpstr>Answer:  The Fuller Dome Home  at 407 South Forest Ave Carbondale, IL</vt:lpstr>
      <vt:lpstr>Details of the Dome Home?</vt:lpstr>
      <vt:lpstr>Question 2- What does a dome home have to do with Educational Technology?</vt:lpstr>
      <vt:lpstr>Answer: Because it was built by R. Buckminster (Bucky) Fuller</vt:lpstr>
      <vt:lpstr>So who is Bucky Fuller?</vt:lpstr>
      <vt:lpstr>So what does Bucky Fuller have to do with Educational Technology?</vt:lpstr>
      <vt:lpstr>Predictions &amp; Observations from “Education Automation”</vt:lpstr>
      <vt:lpstr>Predictions &amp; Observations from “Education Automation”</vt:lpstr>
      <vt:lpstr>Summary of Predictions When Put in Modern Terms</vt:lpstr>
      <vt:lpstr>Current State</vt:lpstr>
      <vt:lpstr>Issue #1 Technology expanding our world </vt:lpstr>
      <vt:lpstr>Issue #2 Video learning &amp; Growth of Distance Education </vt:lpstr>
      <vt:lpstr>Issue # 3. Explosion of the Internet </vt:lpstr>
      <vt:lpstr>Issue # 4. Growth in Demand </vt:lpstr>
      <vt:lpstr>Future State</vt:lpstr>
      <vt:lpstr>Issue #1 Technology expanding our world </vt:lpstr>
      <vt:lpstr>Issue #2 Video learning &amp; Growth of Distance Education </vt:lpstr>
      <vt:lpstr> </vt:lpstr>
      <vt:lpstr>Issue # 3. Explosion of the Internet </vt:lpstr>
      <vt:lpstr>Issue # 4. Growth in Demand </vt:lpstr>
      <vt:lpstr>Review </vt:lpstr>
      <vt:lpstr>PowerPoint Presentation</vt:lpstr>
      <vt:lpstr>? Any and All Questions Related or Unrelated  </vt:lpstr>
    </vt:vector>
  </TitlesOfParts>
  <Company>Southern Illinois University Carbondale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David Crain</dc:creator>
  <cp:lastModifiedBy>cissadmin</cp:lastModifiedBy>
  <cp:revision>117</cp:revision>
  <dcterms:created xsi:type="dcterms:W3CDTF">2012-05-15T00:45:10Z</dcterms:created>
  <dcterms:modified xsi:type="dcterms:W3CDTF">2014-02-26T18:55:33Z</dcterms:modified>
</cp:coreProperties>
</file>