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8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70" r:id="rId14"/>
    <p:sldId id="272" r:id="rId15"/>
    <p:sldId id="271" r:id="rId16"/>
    <p:sldId id="269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84" autoAdjust="0"/>
  </p:normalViewPr>
  <p:slideViewPr>
    <p:cSldViewPr>
      <p:cViewPr>
        <p:scale>
          <a:sx n="76" d="100"/>
          <a:sy n="76" d="100"/>
        </p:scale>
        <p:origin x="-6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8400"/>
            <a:ext cx="4239217" cy="5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8B5AC8-1525-41DB-BFF2-BD4C741DDF1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6F2765-293A-492B-BEAD-6138EC1B44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ImageNow Demonstration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 Dwyer</a:t>
            </a:r>
          </a:p>
          <a:p>
            <a:r>
              <a:rPr lang="en-US" dirty="0" smtClean="0"/>
              <a:t>July 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0" y="6172200"/>
            <a:ext cx="4315417" cy="50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89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Workflow is used to process documents</a:t>
            </a:r>
          </a:p>
          <a:p>
            <a:pPr lvl="0"/>
            <a:r>
              <a:rPr lang="en-US" dirty="0"/>
              <a:t>Workflow </a:t>
            </a:r>
            <a:r>
              <a:rPr lang="en-US" dirty="0" smtClean="0"/>
              <a:t>is comprised </a:t>
            </a:r>
            <a:r>
              <a:rPr lang="en-US" dirty="0"/>
              <a:t>of queues and routes </a:t>
            </a:r>
          </a:p>
          <a:p>
            <a:pPr lvl="0"/>
            <a:r>
              <a:rPr lang="en-US" dirty="0"/>
              <a:t>Workflow Queue is </a:t>
            </a:r>
            <a:r>
              <a:rPr lang="en-US" dirty="0" smtClean="0"/>
              <a:t>like a </a:t>
            </a:r>
            <a:r>
              <a:rPr lang="en-US" dirty="0"/>
              <a:t>virtual inbox</a:t>
            </a:r>
          </a:p>
          <a:p>
            <a:pPr lvl="0"/>
            <a:r>
              <a:rPr lang="en-US" dirty="0"/>
              <a:t>Routes are connections between </a:t>
            </a:r>
            <a:r>
              <a:rPr lang="en-US" dirty="0" smtClean="0"/>
              <a:t>queues</a:t>
            </a:r>
          </a:p>
          <a:p>
            <a:pPr lvl="0"/>
            <a:r>
              <a:rPr lang="en-US" dirty="0" smtClean="0"/>
              <a:t>Routing usually starts with scanning into a system queue or import queue which has routing rules and routes to another queue based on index fields</a:t>
            </a:r>
          </a:p>
          <a:p>
            <a:pPr lvl="0"/>
            <a:r>
              <a:rPr lang="en-US" dirty="0" smtClean="0"/>
              <a:t>Workflow </a:t>
            </a:r>
            <a:r>
              <a:rPr lang="en-US" dirty="0"/>
              <a:t>p</a:t>
            </a:r>
            <a:r>
              <a:rPr lang="en-US" dirty="0" smtClean="0"/>
              <a:t>rocessing usually ends with a complete queue</a:t>
            </a: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991001" cy="41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Sample - Scholarships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6833331" cy="4755235"/>
          </a:xfrm>
        </p:spPr>
      </p:pic>
    </p:spTree>
    <p:extLst>
      <p:ext uri="{BB962C8B-B14F-4D97-AF65-F5344CB8AC3E}">
        <p14:creationId xmlns:p14="http://schemas.microsoft.com/office/powerpoint/2010/main" val="42922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Workflow – Admissions Processing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19200"/>
            <a:ext cx="4428445" cy="5035809"/>
          </a:xfrm>
        </p:spPr>
      </p:pic>
    </p:spTree>
    <p:extLst>
      <p:ext uri="{BB962C8B-B14F-4D97-AF65-F5344CB8AC3E}">
        <p14:creationId xmlns:p14="http://schemas.microsoft.com/office/powerpoint/2010/main" val="28890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219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ImageNow Explorer is used to list related documents</a:t>
            </a:r>
          </a:p>
          <a:p>
            <a:pPr lvl="0"/>
            <a:r>
              <a:rPr lang="en-US" dirty="0" smtClean="0"/>
              <a:t>Used to navigate to documents you want to view</a:t>
            </a:r>
          </a:p>
          <a:p>
            <a:pPr lvl="0"/>
            <a:r>
              <a:rPr lang="en-US" dirty="0" smtClean="0"/>
              <a:t>Used by Application Plans, Document Searches (Views), Workflow Queues, Batches</a:t>
            </a:r>
          </a:p>
          <a:p>
            <a:pPr lvl="0"/>
            <a:r>
              <a:rPr lang="en-US" dirty="0" smtClean="0"/>
              <a:t>Views are customizable</a:t>
            </a:r>
          </a:p>
          <a:p>
            <a:pPr lvl="0"/>
            <a:r>
              <a:rPr lang="en-US" dirty="0" smtClean="0"/>
              <a:t>Columns Customizable</a:t>
            </a:r>
          </a:p>
          <a:p>
            <a:pPr lvl="1"/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Document Metadata (Pages, Dates, Users)</a:t>
            </a:r>
          </a:p>
          <a:p>
            <a:pPr lvl="1"/>
            <a:r>
              <a:rPr lang="en-US" dirty="0" smtClean="0"/>
              <a:t>Workflow Status</a:t>
            </a: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ImageNow Explorer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19200"/>
            <a:ext cx="430774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219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ImageNow Viewer Displays Document</a:t>
            </a:r>
          </a:p>
          <a:p>
            <a:pPr lvl="0"/>
            <a:r>
              <a:rPr lang="en-US" dirty="0" smtClean="0"/>
              <a:t>User Customizable</a:t>
            </a:r>
          </a:p>
          <a:p>
            <a:pPr lvl="0"/>
            <a:r>
              <a:rPr lang="en-US" dirty="0" smtClean="0"/>
              <a:t>View and manipulate Custom Properties</a:t>
            </a:r>
          </a:p>
          <a:p>
            <a:pPr lvl="0"/>
            <a:r>
              <a:rPr lang="en-US" dirty="0" smtClean="0"/>
              <a:t>Thumbnails</a:t>
            </a:r>
          </a:p>
          <a:p>
            <a:pPr lvl="0"/>
            <a:r>
              <a:rPr lang="en-US" dirty="0" smtClean="0"/>
              <a:t>Annotations</a:t>
            </a:r>
          </a:p>
          <a:p>
            <a:pPr lvl="1"/>
            <a:r>
              <a:rPr lang="en-US" dirty="0" smtClean="0"/>
              <a:t>Sticky Notes</a:t>
            </a:r>
          </a:p>
          <a:p>
            <a:pPr lvl="1"/>
            <a:r>
              <a:rPr lang="en-US" dirty="0" smtClean="0"/>
              <a:t>OLE Attachment</a:t>
            </a:r>
          </a:p>
          <a:p>
            <a:pPr lvl="0"/>
            <a:r>
              <a:rPr lang="en-US" dirty="0" smtClean="0"/>
              <a:t>Related Documents</a:t>
            </a:r>
          </a:p>
          <a:p>
            <a:pPr lvl="0"/>
            <a:r>
              <a:rPr lang="en-US" dirty="0" smtClean="0"/>
              <a:t>Workflow Routing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ImageNow Viewer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93800"/>
            <a:ext cx="4264773" cy="54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3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ImageNow Client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528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 Server-side Components – Server, Database, Storage</a:t>
            </a:r>
          </a:p>
          <a:p>
            <a:r>
              <a:rPr lang="en-US" dirty="0" smtClean="0"/>
              <a:t>Server is virtualized</a:t>
            </a:r>
          </a:p>
          <a:p>
            <a:pPr lvl="1"/>
            <a:r>
              <a:rPr lang="en-US" dirty="0" smtClean="0"/>
              <a:t>2 Cores 2 GB RAM</a:t>
            </a:r>
          </a:p>
          <a:p>
            <a:pPr lvl="1"/>
            <a:r>
              <a:rPr lang="en-US" dirty="0" smtClean="0"/>
              <a:t>16 ImageNow Services</a:t>
            </a:r>
          </a:p>
          <a:p>
            <a:r>
              <a:rPr lang="en-US" dirty="0" smtClean="0"/>
              <a:t>Database - SQL Server 2008 R2 - SYSSQLSERVER</a:t>
            </a:r>
          </a:p>
          <a:p>
            <a:pPr lvl="1"/>
            <a:r>
              <a:rPr lang="en-US" dirty="0" smtClean="0"/>
              <a:t>Hardware mirror Julian/John Green</a:t>
            </a:r>
          </a:p>
          <a:p>
            <a:pPr lvl="1"/>
            <a:r>
              <a:rPr lang="en-US" dirty="0" smtClean="0"/>
              <a:t>Run on backend of mirror </a:t>
            </a:r>
          </a:p>
          <a:p>
            <a:r>
              <a:rPr lang="en-US" dirty="0" smtClean="0"/>
              <a:t>Storage – SAN</a:t>
            </a:r>
          </a:p>
          <a:p>
            <a:pPr lvl="1"/>
            <a:r>
              <a:rPr lang="en-US" dirty="0" smtClean="0"/>
              <a:t>Used to store images and some annotations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Setup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07888"/>
            <a:ext cx="3214914" cy="173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9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Interaction with External Systems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438371" cy="4967290"/>
          </a:xfrm>
        </p:spPr>
      </p:pic>
    </p:spTree>
    <p:extLst>
      <p:ext uri="{BB962C8B-B14F-4D97-AF65-F5344CB8AC3E}">
        <p14:creationId xmlns:p14="http://schemas.microsoft.com/office/powerpoint/2010/main" val="287780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Admissions Scholarships &amp; Acceptance</a:t>
            </a:r>
          </a:p>
          <a:p>
            <a:r>
              <a:rPr lang="en-US" dirty="0" smtClean="0"/>
              <a:t>Admissions Application</a:t>
            </a:r>
          </a:p>
          <a:p>
            <a:pPr lvl="1"/>
            <a:r>
              <a:rPr lang="en-US" dirty="0" smtClean="0"/>
              <a:t>Personal Statement &amp; Reinstatement Statement</a:t>
            </a:r>
          </a:p>
          <a:p>
            <a:r>
              <a:rPr lang="en-US" dirty="0" smtClean="0"/>
              <a:t>Financial Aid Faxes</a:t>
            </a:r>
          </a:p>
          <a:p>
            <a:r>
              <a:rPr lang="en-US" dirty="0" smtClean="0"/>
              <a:t>Electronic Transcripts</a:t>
            </a:r>
          </a:p>
          <a:p>
            <a:r>
              <a:rPr lang="en-US" dirty="0" smtClean="0"/>
              <a:t>Graduation Applications</a:t>
            </a:r>
          </a:p>
          <a:p>
            <a:r>
              <a:rPr lang="en-US" dirty="0" smtClean="0"/>
              <a:t>Housing Emails</a:t>
            </a:r>
          </a:p>
          <a:p>
            <a:r>
              <a:rPr lang="en-US" dirty="0" smtClean="0"/>
              <a:t>Petition for Graduation Exceptions</a:t>
            </a:r>
          </a:p>
          <a:p>
            <a:r>
              <a:rPr lang="en-US" dirty="0" smtClean="0"/>
              <a:t>Transfer Students – Courses in Progress</a:t>
            </a:r>
          </a:p>
          <a:p>
            <a:r>
              <a:rPr lang="en-US" dirty="0" smtClean="0"/>
              <a:t>Graduation Deficiencies</a:t>
            </a:r>
          </a:p>
          <a:p>
            <a:r>
              <a:rPr lang="en-US" dirty="0" smtClean="0"/>
              <a:t>Academic Progress Summaries</a:t>
            </a:r>
          </a:p>
          <a:p>
            <a:r>
              <a:rPr lang="en-US" dirty="0" smtClean="0"/>
              <a:t>Teacher Certificate Endorsements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ISU Automated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ImageNow </a:t>
            </a:r>
            <a:r>
              <a:rPr lang="en-US" dirty="0" err="1" smtClean="0"/>
              <a:t>iScript</a:t>
            </a:r>
            <a:r>
              <a:rPr lang="en-US" dirty="0" smtClean="0"/>
              <a:t> is a scripting language based on JavaScript with access to document imaging objects</a:t>
            </a:r>
          </a:p>
          <a:p>
            <a:r>
              <a:rPr lang="en-US" dirty="0" smtClean="0"/>
              <a:t>iScripts can be fired from a scheduled task or an ImageNow Event</a:t>
            </a:r>
          </a:p>
          <a:p>
            <a:r>
              <a:rPr lang="en-US" dirty="0" smtClean="0"/>
              <a:t>Example: Copy Document </a:t>
            </a:r>
            <a:r>
              <a:rPr lang="en-US" dirty="0" err="1" smtClean="0"/>
              <a:t>iScript</a:t>
            </a:r>
            <a:endParaRPr lang="en-US" dirty="0" smtClean="0"/>
          </a:p>
          <a:p>
            <a:pPr lvl="1"/>
            <a:r>
              <a:rPr lang="en-US" dirty="0" smtClean="0"/>
              <a:t>Financial Aid Routes to a SSN/UID Change Queue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Queue fires iScripts which then copies the document for the Registrar and routes both documents</a:t>
            </a:r>
          </a:p>
          <a:p>
            <a:r>
              <a:rPr lang="en-US" dirty="0" smtClean="0"/>
              <a:t>Example: Move Admission Documents to Registrar Drawer</a:t>
            </a:r>
          </a:p>
          <a:p>
            <a:pPr lvl="1"/>
            <a:r>
              <a:rPr lang="en-US" dirty="0" smtClean="0"/>
              <a:t>Nightly </a:t>
            </a:r>
            <a:r>
              <a:rPr lang="en-US" dirty="0" err="1" smtClean="0"/>
              <a:t>iScript</a:t>
            </a:r>
            <a:r>
              <a:rPr lang="en-US" dirty="0" smtClean="0"/>
              <a:t> job moves Admissions documents which are no longer being processed to Registrar</a:t>
            </a:r>
          </a:p>
          <a:p>
            <a:r>
              <a:rPr lang="en-US" dirty="0" smtClean="0"/>
              <a:t>Other nightly jobs</a:t>
            </a:r>
          </a:p>
          <a:p>
            <a:pPr lvl="1"/>
            <a:r>
              <a:rPr lang="en-US" dirty="0" smtClean="0"/>
              <a:t>UID Change</a:t>
            </a:r>
          </a:p>
          <a:p>
            <a:pPr lvl="1"/>
            <a:r>
              <a:rPr lang="en-US" dirty="0" smtClean="0"/>
              <a:t>Name Change</a:t>
            </a:r>
          </a:p>
          <a:p>
            <a:pPr lvl="1"/>
            <a:r>
              <a:rPr lang="en-US" dirty="0" smtClean="0"/>
              <a:t>Populate ACT Score</a:t>
            </a:r>
          </a:p>
          <a:p>
            <a:pPr lvl="1"/>
            <a:r>
              <a:rPr lang="en-US" dirty="0" smtClean="0"/>
              <a:t>Daily Reports</a:t>
            </a:r>
          </a:p>
          <a:p>
            <a:pPr lvl="2"/>
            <a:r>
              <a:rPr lang="en-US" dirty="0" smtClean="0"/>
              <a:t>User usage and page/document creation/Field Validation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iScripts &amp; Document Automation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7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ImageNow - Flagship p</a:t>
            </a:r>
            <a:r>
              <a:rPr lang="en-US" dirty="0" smtClean="0"/>
              <a:t>roduct of Perceptive </a:t>
            </a:r>
            <a:r>
              <a:rPr lang="en-US" dirty="0"/>
              <a:t>Software </a:t>
            </a:r>
            <a:endParaRPr lang="en-US" dirty="0" smtClean="0"/>
          </a:p>
          <a:p>
            <a:pPr lvl="1"/>
            <a:r>
              <a:rPr lang="en-US" dirty="0" smtClean="0"/>
              <a:t>Enterprise Content Management (ECM)</a:t>
            </a:r>
            <a:endParaRPr lang="en-US" dirty="0"/>
          </a:p>
          <a:p>
            <a:pPr lvl="1"/>
            <a:r>
              <a:rPr lang="en-US" dirty="0"/>
              <a:t>2004 - 100 employees</a:t>
            </a:r>
          </a:p>
          <a:p>
            <a:pPr lvl="1"/>
            <a:r>
              <a:rPr lang="en-US" dirty="0"/>
              <a:t>Today over 1200 employees</a:t>
            </a:r>
          </a:p>
          <a:p>
            <a:r>
              <a:rPr lang="en-US" dirty="0"/>
              <a:t>Perceptive Software p</a:t>
            </a:r>
            <a:r>
              <a:rPr lang="en-US" dirty="0" smtClean="0"/>
              <a:t>urchased </a:t>
            </a:r>
            <a:r>
              <a:rPr lang="en-US" dirty="0"/>
              <a:t>by Lexmark in 2010 for $280 </a:t>
            </a:r>
            <a:r>
              <a:rPr lang="en-US" dirty="0" smtClean="0"/>
              <a:t>million</a:t>
            </a:r>
          </a:p>
          <a:p>
            <a:pPr lvl="1"/>
            <a:r>
              <a:rPr lang="en-US" dirty="0" smtClean="0"/>
              <a:t>Focus on business processes and less on printers</a:t>
            </a:r>
          </a:p>
          <a:p>
            <a:r>
              <a:rPr lang="en-US" dirty="0" smtClean="0"/>
              <a:t>Acquisitions under Lexmark – (headed by Perceptive Software Division)</a:t>
            </a:r>
            <a:endParaRPr lang="en-US" dirty="0"/>
          </a:p>
          <a:p>
            <a:pPr lvl="1"/>
            <a:r>
              <a:rPr lang="en-US" dirty="0" err="1"/>
              <a:t>Brainware</a:t>
            </a:r>
            <a:r>
              <a:rPr lang="en-US" dirty="0"/>
              <a:t> –Intelligent Capture</a:t>
            </a:r>
          </a:p>
          <a:p>
            <a:pPr lvl="1"/>
            <a:r>
              <a:rPr lang="en-US" dirty="0"/>
              <a:t>ISYS – Enterprise </a:t>
            </a:r>
            <a:r>
              <a:rPr lang="en-US" dirty="0" smtClean="0"/>
              <a:t>Search</a:t>
            </a:r>
          </a:p>
          <a:p>
            <a:pPr lvl="1"/>
            <a:r>
              <a:rPr lang="en-US" dirty="0" err="1" smtClean="0"/>
              <a:t>Nolij</a:t>
            </a:r>
            <a:r>
              <a:rPr lang="en-US" dirty="0" smtClean="0"/>
              <a:t> – Web Based Document Imaging</a:t>
            </a:r>
          </a:p>
          <a:p>
            <a:pPr lvl="1"/>
            <a:r>
              <a:rPr lang="en-US" dirty="0" smtClean="0"/>
              <a:t>ACUO </a:t>
            </a:r>
            <a:r>
              <a:rPr lang="en-US" dirty="0"/>
              <a:t>Technologies – Clinical </a:t>
            </a:r>
            <a:r>
              <a:rPr lang="en-US" dirty="0" smtClean="0"/>
              <a:t>Document Management</a:t>
            </a:r>
            <a:endParaRPr lang="en-US" dirty="0"/>
          </a:p>
          <a:p>
            <a:pPr lvl="1"/>
            <a:r>
              <a:rPr lang="en-US" dirty="0" err="1"/>
              <a:t>Twistage</a:t>
            </a:r>
            <a:r>
              <a:rPr lang="en-US" dirty="0"/>
              <a:t> – Cloud platform to manage video, audio, and images</a:t>
            </a:r>
          </a:p>
          <a:p>
            <a:pPr lvl="1"/>
            <a:r>
              <a:rPr lang="en-US" dirty="0" err="1"/>
              <a:t>AccessVia</a:t>
            </a:r>
            <a:r>
              <a:rPr lang="en-US" dirty="0"/>
              <a:t> – Retail Signage/Electronic </a:t>
            </a:r>
            <a:r>
              <a:rPr lang="en-US" dirty="0" smtClean="0"/>
              <a:t>Tags</a:t>
            </a:r>
          </a:p>
          <a:p>
            <a:pPr lvl="1"/>
            <a:r>
              <a:rPr lang="en-US" dirty="0" err="1" smtClean="0"/>
              <a:t>Palla</a:t>
            </a:r>
            <a:r>
              <a:rPr lang="en-US" dirty="0" smtClean="0"/>
              <a:t> Athena – Business Process Management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ImageNow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1581371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ImageNow exposes many document imaging objects via Message Agent (Web Services)</a:t>
            </a:r>
          </a:p>
          <a:p>
            <a:pPr lvl="1"/>
            <a:r>
              <a:rPr lang="en-US" dirty="0" smtClean="0"/>
              <a:t>Uses SOAP to exchange XML over HTTP/HTTPS</a:t>
            </a:r>
          </a:p>
          <a:p>
            <a:pPr lvl="1"/>
            <a:r>
              <a:rPr lang="en-US" dirty="0" smtClean="0"/>
              <a:t>Session created with an ImageNow User, so access restricted to that user</a:t>
            </a:r>
          </a:p>
          <a:p>
            <a:r>
              <a:rPr lang="en-US" dirty="0" smtClean="0"/>
              <a:t>Graduate School uses to view admissions documents</a:t>
            </a:r>
          </a:p>
          <a:p>
            <a:pPr lvl="1"/>
            <a:r>
              <a:rPr lang="en-US" i="1" dirty="0" smtClean="0"/>
              <a:t>Apply to My Program </a:t>
            </a:r>
            <a:r>
              <a:rPr lang="en-US" dirty="0" smtClean="0"/>
              <a:t>created by Alex Skorpinski &amp; Brad Cable</a:t>
            </a:r>
          </a:p>
          <a:p>
            <a:pPr lvl="1"/>
            <a:r>
              <a:rPr lang="en-US" dirty="0" smtClean="0"/>
              <a:t>List of Documents on website</a:t>
            </a:r>
          </a:p>
          <a:p>
            <a:pPr lvl="1"/>
            <a:r>
              <a:rPr lang="en-US" dirty="0" smtClean="0"/>
              <a:t>Click document to view PDF of document</a:t>
            </a:r>
          </a:p>
          <a:p>
            <a:r>
              <a:rPr lang="en-US" dirty="0" smtClean="0"/>
              <a:t>Server document imports done with Import Agent</a:t>
            </a:r>
          </a:p>
          <a:p>
            <a:r>
              <a:rPr lang="en-US" dirty="0" smtClean="0"/>
              <a:t>We have 2 Import Agents running; one for TIFs and one for PDFs</a:t>
            </a:r>
          </a:p>
          <a:p>
            <a:r>
              <a:rPr lang="en-US" dirty="0" smtClean="0"/>
              <a:t>Filenames store field index values</a:t>
            </a:r>
          </a:p>
          <a:p>
            <a:pPr lvl="1"/>
            <a:r>
              <a:rPr lang="en-US" sz="1700" dirty="0"/>
              <a:t>ADM </a:t>
            </a:r>
            <a:r>
              <a:rPr lang="en-US" sz="1700" dirty="0" smtClean="0"/>
              <a:t>STUDENT_827099375_Application_Summer </a:t>
            </a:r>
            <a:r>
              <a:rPr lang="en-US" sz="1700" dirty="0"/>
              <a:t>2013_Grad </a:t>
            </a:r>
            <a:r>
              <a:rPr lang="en-US" sz="1700" dirty="0" smtClean="0"/>
              <a:t>Student-At-</a:t>
            </a:r>
            <a:r>
              <a:rPr lang="en-US" sz="1700" dirty="0" err="1" smtClean="0"/>
              <a:t>Large_DWYER</a:t>
            </a:r>
            <a:r>
              <a:rPr lang="en-US" sz="1700" dirty="0" smtClean="0"/>
              <a:t> ROB_Default.PDF</a:t>
            </a:r>
          </a:p>
          <a:p>
            <a:r>
              <a:rPr lang="en-US" dirty="0" smtClean="0"/>
              <a:t>Most PDFs converted to TIFs before Import </a:t>
            </a:r>
          </a:p>
          <a:p>
            <a:r>
              <a:rPr lang="en-US" dirty="0" smtClean="0"/>
              <a:t>Documents routed to Import Agent queue</a:t>
            </a:r>
          </a:p>
          <a:p>
            <a:pPr lvl="1"/>
            <a:r>
              <a:rPr lang="en-US" dirty="0" smtClean="0"/>
              <a:t>Import Agent queue fires </a:t>
            </a:r>
            <a:r>
              <a:rPr lang="en-US" dirty="0" err="1" smtClean="0"/>
              <a:t>iScript</a:t>
            </a:r>
            <a:r>
              <a:rPr lang="en-US" dirty="0" smtClean="0"/>
              <a:t> which then routes document based on field values</a:t>
            </a:r>
          </a:p>
          <a:p>
            <a:pPr lvl="1"/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&amp; Server Imports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 is a Server Application</a:t>
            </a:r>
          </a:p>
          <a:p>
            <a:r>
              <a:rPr lang="en-US" dirty="0" smtClean="0"/>
              <a:t>Shows status of System</a:t>
            </a:r>
          </a:p>
          <a:p>
            <a:pPr lvl="1"/>
            <a:r>
              <a:rPr lang="en-US" dirty="0" smtClean="0"/>
              <a:t>Services (aka Agents)</a:t>
            </a:r>
          </a:p>
          <a:p>
            <a:pPr lvl="1"/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License Usage</a:t>
            </a:r>
          </a:p>
          <a:p>
            <a:pPr lvl="1"/>
            <a:r>
              <a:rPr lang="en-US" dirty="0" smtClean="0"/>
              <a:t>Workflow Queues</a:t>
            </a:r>
          </a:p>
          <a:p>
            <a:r>
              <a:rPr lang="en-US" dirty="0" smtClean="0"/>
              <a:t>Storage Configuration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ImageNow Server Administration (ISA)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ImageNow </a:t>
            </a:r>
            <a:r>
              <a:rPr lang="en-US" dirty="0"/>
              <a:t>S</a:t>
            </a:r>
            <a:r>
              <a:rPr lang="en-US" dirty="0" smtClean="0"/>
              <a:t>erver Demo</a:t>
            </a:r>
            <a:br>
              <a:rPr lang="en-US" dirty="0" smtClean="0"/>
            </a:br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Purchased in 2004 by EMAS</a:t>
            </a:r>
          </a:p>
          <a:p>
            <a:r>
              <a:rPr lang="en-US" dirty="0" smtClean="0"/>
              <a:t>Went Live </a:t>
            </a:r>
          </a:p>
          <a:p>
            <a:pPr lvl="1"/>
            <a:r>
              <a:rPr lang="en-US" dirty="0" smtClean="0"/>
              <a:t>Registrar’s Office - January 2005 (15 User Seats)</a:t>
            </a:r>
          </a:p>
          <a:p>
            <a:pPr lvl="1"/>
            <a:r>
              <a:rPr lang="en-US" dirty="0" smtClean="0"/>
              <a:t>Financial Aid - March 2005</a:t>
            </a:r>
          </a:p>
          <a:p>
            <a:pPr lvl="1"/>
            <a:r>
              <a:rPr lang="en-US" dirty="0" smtClean="0"/>
              <a:t>Admissions – September 2005 (~25 User Seats)</a:t>
            </a:r>
          </a:p>
          <a:p>
            <a:r>
              <a:rPr lang="en-US" dirty="0" smtClean="0"/>
              <a:t>Expanded</a:t>
            </a:r>
          </a:p>
          <a:p>
            <a:pPr lvl="1"/>
            <a:r>
              <a:rPr lang="en-US" dirty="0" smtClean="0"/>
              <a:t>Honors/Admissions – 2006</a:t>
            </a:r>
          </a:p>
          <a:p>
            <a:pPr lvl="1"/>
            <a:r>
              <a:rPr lang="en-US" dirty="0"/>
              <a:t>Comptrollers </a:t>
            </a:r>
            <a:r>
              <a:rPr lang="en-US" dirty="0" smtClean="0"/>
              <a:t>– 2008</a:t>
            </a:r>
          </a:p>
          <a:p>
            <a:pPr lvl="1"/>
            <a:r>
              <a:rPr lang="en-US" dirty="0"/>
              <a:t>Athletics/Registrar – </a:t>
            </a:r>
            <a:r>
              <a:rPr lang="en-US" dirty="0" smtClean="0"/>
              <a:t>2009</a:t>
            </a:r>
            <a:endParaRPr lang="en-US" dirty="0"/>
          </a:p>
          <a:p>
            <a:pPr lvl="1"/>
            <a:r>
              <a:rPr lang="en-US" dirty="0" smtClean="0"/>
              <a:t>Housing - 2009</a:t>
            </a:r>
          </a:p>
          <a:p>
            <a:pPr lvl="1"/>
            <a:r>
              <a:rPr lang="en-US" dirty="0" smtClean="0"/>
              <a:t>University College – 2013</a:t>
            </a:r>
          </a:p>
          <a:p>
            <a:pPr lvl="1"/>
            <a:r>
              <a:rPr lang="en-US" dirty="0" smtClean="0"/>
              <a:t>~ Graduate School (Web Services) - 2009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66 User Seats (over 160 different </a:t>
            </a:r>
            <a:r>
              <a:rPr lang="en-US" dirty="0"/>
              <a:t>u</a:t>
            </a:r>
            <a:r>
              <a:rPr lang="en-US" dirty="0" smtClean="0"/>
              <a:t>sers connected in June 2013)</a:t>
            </a:r>
          </a:p>
          <a:p>
            <a:pPr lvl="1"/>
            <a:r>
              <a:rPr lang="en-US" dirty="0" smtClean="0"/>
              <a:t>14 Production Scanners</a:t>
            </a:r>
          </a:p>
          <a:p>
            <a:pPr lvl="1"/>
            <a:r>
              <a:rPr lang="en-US" dirty="0" smtClean="0"/>
              <a:t>Enterprise Level Application – Administered by EMAS IT &amp; AT – (Jamie Turner &amp; Dan Taube)</a:t>
            </a:r>
          </a:p>
          <a:p>
            <a:pPr marL="457200" lvl="1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at Illinois State University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81806"/>
            <a:ext cx="1648055" cy="49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5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Con – Money for product and hardware</a:t>
            </a:r>
          </a:p>
          <a:p>
            <a:pPr lvl="1"/>
            <a:r>
              <a:rPr lang="en-US" dirty="0" smtClean="0"/>
              <a:t>Client Seats, Scanners, Dual Monitors, etc.</a:t>
            </a:r>
          </a:p>
          <a:p>
            <a:r>
              <a:rPr lang="en-US" dirty="0"/>
              <a:t>Con –  </a:t>
            </a:r>
            <a:r>
              <a:rPr lang="en-US" dirty="0" smtClean="0"/>
              <a:t> Setup Time</a:t>
            </a:r>
          </a:p>
          <a:p>
            <a:pPr lvl="1"/>
            <a:r>
              <a:rPr lang="en-US" dirty="0" smtClean="0"/>
              <a:t>Initial planning, setup, and Training</a:t>
            </a:r>
          </a:p>
          <a:p>
            <a:r>
              <a:rPr lang="en-US" dirty="0" smtClean="0"/>
              <a:t>Con – Hardware device required to access document</a:t>
            </a:r>
          </a:p>
          <a:p>
            <a:r>
              <a:rPr lang="en-US" dirty="0" smtClean="0"/>
              <a:t>Con – Takes time to scan and link a document</a:t>
            </a:r>
          </a:p>
          <a:p>
            <a:r>
              <a:rPr lang="en-US" dirty="0" smtClean="0"/>
              <a:t>Pro </a:t>
            </a:r>
            <a:r>
              <a:rPr lang="en-US" dirty="0"/>
              <a:t>–</a:t>
            </a:r>
            <a:r>
              <a:rPr lang="en-US" dirty="0" smtClean="0"/>
              <a:t> Time Saving</a:t>
            </a:r>
          </a:p>
          <a:p>
            <a:pPr lvl="1"/>
            <a:r>
              <a:rPr lang="en-US" dirty="0" smtClean="0"/>
              <a:t>Document Retrieval / Better Customer Service</a:t>
            </a:r>
          </a:p>
          <a:p>
            <a:pPr lvl="1"/>
            <a:r>
              <a:rPr lang="en-US" dirty="0" smtClean="0"/>
              <a:t>No more moving paper files from office to office or building to building</a:t>
            </a:r>
          </a:p>
          <a:p>
            <a:r>
              <a:rPr lang="en-US" dirty="0" smtClean="0"/>
              <a:t>Pro – Documents accessibility – available everywhere and at same time</a:t>
            </a:r>
          </a:p>
          <a:p>
            <a:pPr lvl="1"/>
            <a:r>
              <a:rPr lang="en-US" dirty="0"/>
              <a:t>More flexible work environment</a:t>
            </a:r>
            <a:endParaRPr lang="en-US" dirty="0" smtClean="0"/>
          </a:p>
          <a:p>
            <a:r>
              <a:rPr lang="en-US" dirty="0" smtClean="0"/>
              <a:t>Pro – Space Saving/Paperless</a:t>
            </a:r>
          </a:p>
          <a:p>
            <a:pPr lvl="1"/>
            <a:r>
              <a:rPr lang="en-US" dirty="0" smtClean="0"/>
              <a:t>No File Cabinets</a:t>
            </a:r>
          </a:p>
          <a:p>
            <a:pPr lvl="1"/>
            <a:r>
              <a:rPr lang="en-US" dirty="0" smtClean="0"/>
              <a:t>Green</a:t>
            </a:r>
          </a:p>
          <a:p>
            <a:r>
              <a:rPr lang="en-US" dirty="0" smtClean="0"/>
              <a:t>Pro – Less likely to lose documents</a:t>
            </a:r>
          </a:p>
          <a:p>
            <a:r>
              <a:rPr lang="en-US" dirty="0" smtClean="0"/>
              <a:t>Pro </a:t>
            </a:r>
            <a:r>
              <a:rPr lang="en-US" dirty="0"/>
              <a:t>– </a:t>
            </a:r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Pro – Document Automation</a:t>
            </a:r>
          </a:p>
          <a:p>
            <a:pPr lvl="1"/>
            <a:r>
              <a:rPr lang="en-US" dirty="0" smtClean="0"/>
              <a:t>Websites, faxes, workflow routing, integration with other systems, document retention</a:t>
            </a:r>
          </a:p>
          <a:p>
            <a:r>
              <a:rPr lang="en-US" dirty="0" smtClean="0"/>
              <a:t>Pro – Disaster Recovery</a:t>
            </a:r>
          </a:p>
          <a:p>
            <a:pPr lvl="1"/>
            <a:r>
              <a:rPr lang="en-US" dirty="0" smtClean="0"/>
              <a:t>Multiple layers </a:t>
            </a:r>
            <a:r>
              <a:rPr lang="en-US" dirty="0"/>
              <a:t>of redundancy </a:t>
            </a:r>
            <a:r>
              <a:rPr lang="en-US" dirty="0" smtClean="0"/>
              <a:t>and backups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72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Document? </a:t>
            </a:r>
            <a:endParaRPr lang="en-US" dirty="0"/>
          </a:p>
          <a:p>
            <a:pPr lvl="1"/>
            <a:r>
              <a:rPr lang="en-US" dirty="0" smtClean="0"/>
              <a:t>List of pages indexed by fields</a:t>
            </a:r>
            <a:endParaRPr lang="en-US" dirty="0"/>
          </a:p>
          <a:p>
            <a:r>
              <a:rPr lang="en-US" dirty="0" smtClean="0"/>
              <a:t>ImageNow Indexing Fields</a:t>
            </a:r>
          </a:p>
          <a:p>
            <a:pPr lvl="1"/>
            <a:r>
              <a:rPr lang="en-US" dirty="0" smtClean="0"/>
              <a:t>Drawer, Folder, Tab, Field3, Field4, Field5, and Document Type</a:t>
            </a:r>
            <a:endParaRPr lang="en-US" dirty="0"/>
          </a:p>
          <a:p>
            <a:pPr lvl="1"/>
            <a:r>
              <a:rPr lang="en-US" dirty="0" smtClean="0"/>
              <a:t>Drawer and Document Type are fixed values </a:t>
            </a:r>
            <a:endParaRPr lang="en-US" dirty="0"/>
          </a:p>
          <a:p>
            <a:pPr lvl="1"/>
            <a:r>
              <a:rPr lang="en-US" dirty="0"/>
              <a:t>Folder, Tab, Field3, Field4, </a:t>
            </a:r>
            <a:r>
              <a:rPr lang="en-US" dirty="0" smtClean="0"/>
              <a:t>Field5 are free form </a:t>
            </a:r>
            <a:endParaRPr lang="en-US" dirty="0"/>
          </a:p>
          <a:p>
            <a:pPr lvl="1"/>
            <a:r>
              <a:rPr lang="en-US" dirty="0" smtClean="0"/>
              <a:t>Drawers and Document Types are the basis for most security</a:t>
            </a:r>
          </a:p>
          <a:p>
            <a:r>
              <a:rPr lang="en-US" dirty="0" smtClean="0"/>
              <a:t>Document Type Custom Properties</a:t>
            </a:r>
          </a:p>
          <a:p>
            <a:pPr lvl="1"/>
            <a:r>
              <a:rPr lang="en-US" dirty="0" smtClean="0"/>
              <a:t>Data about the Document</a:t>
            </a:r>
          </a:p>
          <a:p>
            <a:pPr lvl="1"/>
            <a:r>
              <a:rPr lang="en-US" dirty="0" smtClean="0"/>
              <a:t>Unlimited </a:t>
            </a:r>
          </a:p>
          <a:p>
            <a:pPr lvl="1"/>
            <a:r>
              <a:rPr lang="en-US" dirty="0" smtClean="0"/>
              <a:t>Name/Data Type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ImageNow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090672"/>
          </a:xfrm>
        </p:spPr>
        <p:txBody>
          <a:bodyPr>
            <a:normAutofit/>
          </a:bodyPr>
          <a:lstStyle/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Windows client, Web client, and Mobile client</a:t>
            </a:r>
          </a:p>
          <a:p>
            <a:pPr lvl="1"/>
            <a:r>
              <a:rPr lang="en-US" dirty="0" smtClean="0"/>
              <a:t>Currently we only use the Windows client</a:t>
            </a:r>
          </a:p>
          <a:p>
            <a:pPr lvl="1"/>
            <a:r>
              <a:rPr lang="en-US" dirty="0" smtClean="0"/>
              <a:t>No passwords stored – Setup using AD authentication</a:t>
            </a:r>
            <a:endParaRPr lang="en-US" dirty="0"/>
          </a:p>
          <a:p>
            <a:r>
              <a:rPr lang="en-US" dirty="0" smtClean="0"/>
              <a:t>Clients are thin clients</a:t>
            </a:r>
            <a:endParaRPr lang="en-US" dirty="0"/>
          </a:p>
          <a:p>
            <a:pPr lvl="1"/>
            <a:r>
              <a:rPr lang="en-US" dirty="0" smtClean="0"/>
              <a:t>All requests and data via ImageNow Server </a:t>
            </a:r>
          </a:p>
          <a:p>
            <a:r>
              <a:rPr lang="en-US" dirty="0" smtClean="0"/>
              <a:t>Client licenses are concurrent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ImageNow Client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305800" cy="9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Plan </a:t>
            </a:r>
            <a:endParaRPr lang="en-US" dirty="0"/>
          </a:p>
          <a:p>
            <a:pPr lvl="1"/>
            <a:r>
              <a:rPr lang="en-US" dirty="0" smtClean="0"/>
              <a:t>Used to retrieve a list of documents</a:t>
            </a:r>
          </a:p>
          <a:p>
            <a:pPr lvl="1"/>
            <a:r>
              <a:rPr lang="en-US" dirty="0" smtClean="0"/>
              <a:t>Used to link documents</a:t>
            </a:r>
          </a:p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User manually enters value</a:t>
            </a:r>
          </a:p>
          <a:p>
            <a:r>
              <a:rPr lang="en-US" dirty="0" smtClean="0"/>
              <a:t>Learnmode</a:t>
            </a:r>
          </a:p>
          <a:p>
            <a:pPr lvl="1"/>
            <a:r>
              <a:rPr lang="en-US" dirty="0" smtClean="0"/>
              <a:t>ImageNow grabs data from other windows applications 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View or Link user access </a:t>
            </a:r>
          </a:p>
          <a:p>
            <a:pPr marL="393192" lvl="1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Plans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1143462" cy="40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5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Capture is used to import pages</a:t>
            </a:r>
          </a:p>
          <a:p>
            <a:r>
              <a:rPr lang="en-US" dirty="0" smtClean="0"/>
              <a:t>Capture Profiles</a:t>
            </a:r>
          </a:p>
          <a:p>
            <a:pPr lvl="1"/>
            <a:r>
              <a:rPr lang="en-US" dirty="0" smtClean="0"/>
              <a:t>2 Modes – Single Document or Batch</a:t>
            </a:r>
          </a:p>
          <a:p>
            <a:pPr lvl="1"/>
            <a:r>
              <a:rPr lang="en-US" dirty="0" smtClean="0"/>
              <a:t>3 Sources – File, Scanner, ImageNow Printer</a:t>
            </a:r>
          </a:p>
          <a:p>
            <a:pPr lvl="1"/>
            <a:r>
              <a:rPr lang="en-US" dirty="0" smtClean="0"/>
              <a:t>Batches setup by proposed drawer</a:t>
            </a:r>
          </a:p>
          <a:p>
            <a:pPr lvl="1"/>
            <a:r>
              <a:rPr lang="en-US" dirty="0" smtClean="0"/>
              <a:t>Can route to Workflow</a:t>
            </a:r>
          </a:p>
          <a:p>
            <a:r>
              <a:rPr lang="en-US" dirty="0" smtClean="0"/>
              <a:t>ImageNow Printer</a:t>
            </a:r>
          </a:p>
          <a:p>
            <a:pPr lvl="1"/>
            <a:r>
              <a:rPr lang="en-US" dirty="0" smtClean="0"/>
              <a:t>Installed with client</a:t>
            </a:r>
          </a:p>
          <a:p>
            <a:pPr lvl="1"/>
            <a:r>
              <a:rPr lang="en-US" dirty="0" smtClean="0"/>
              <a:t>Allows anything you can print to be imported into ImageNow</a:t>
            </a:r>
          </a:p>
          <a:p>
            <a:r>
              <a:rPr lang="en-US" dirty="0" smtClean="0"/>
              <a:t>Batches used to store unlinked pages</a:t>
            </a:r>
          </a:p>
          <a:p>
            <a:r>
              <a:rPr lang="en-US" dirty="0" smtClean="0"/>
              <a:t>Security based on proposed drawer</a:t>
            </a:r>
          </a:p>
          <a:p>
            <a:pPr lvl="1"/>
            <a:r>
              <a:rPr lang="en-US" dirty="0" smtClean="0"/>
              <a:t>User also has to have access to the Batches</a:t>
            </a:r>
          </a:p>
          <a:p>
            <a:r>
              <a:rPr lang="en-US" dirty="0" smtClean="0"/>
              <a:t>3 Steps: Scan, QA, Link</a:t>
            </a:r>
          </a:p>
          <a:p>
            <a:r>
              <a:rPr lang="en-US" dirty="0" smtClean="0"/>
              <a:t>After scanning pages show up in Batches at Scan complete step</a:t>
            </a:r>
          </a:p>
          <a:p>
            <a:r>
              <a:rPr lang="en-US" dirty="0" smtClean="0"/>
              <a:t>QA – Quality Assurance step</a:t>
            </a:r>
          </a:p>
          <a:p>
            <a:pPr lvl="1"/>
            <a:r>
              <a:rPr lang="en-US" dirty="0" smtClean="0"/>
              <a:t>Step through each page and rescan if necessary</a:t>
            </a:r>
          </a:p>
          <a:p>
            <a:r>
              <a:rPr lang="en-US" dirty="0" smtClean="0"/>
              <a:t>Link step</a:t>
            </a:r>
          </a:p>
          <a:p>
            <a:pPr lvl="1"/>
            <a:r>
              <a:rPr lang="en-US" dirty="0" smtClean="0"/>
              <a:t>Step through and link each page using an Application Plan</a:t>
            </a:r>
          </a:p>
          <a:p>
            <a:r>
              <a:rPr lang="en-US" dirty="0" smtClean="0"/>
              <a:t>Document then created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&amp; Batches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9" y="3352800"/>
            <a:ext cx="924299" cy="390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2" y="1524000"/>
            <a:ext cx="876654" cy="39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328"/>
            <a:ext cx="6781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Documents icon is used to search for documents</a:t>
            </a:r>
          </a:p>
          <a:p>
            <a:r>
              <a:rPr lang="en-US" dirty="0" smtClean="0"/>
              <a:t>Simple Search – Usually search on unique index value like UID</a:t>
            </a:r>
          </a:p>
          <a:p>
            <a:r>
              <a:rPr lang="en-US" dirty="0" smtClean="0"/>
              <a:t>Advanced Search – Search on index values and/or document metadata</a:t>
            </a:r>
          </a:p>
          <a:p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All Searches done on a view</a:t>
            </a:r>
          </a:p>
          <a:p>
            <a:pPr lvl="1"/>
            <a:r>
              <a:rPr lang="en-US" dirty="0" smtClean="0"/>
              <a:t>Views usually drawer specific</a:t>
            </a:r>
          </a:p>
          <a:p>
            <a:pPr lvl="1"/>
            <a:r>
              <a:rPr lang="en-US" dirty="0" smtClean="0"/>
              <a:t>Columns are customizable</a:t>
            </a:r>
          </a:p>
          <a:p>
            <a:r>
              <a:rPr lang="en-US" dirty="0" smtClean="0"/>
              <a:t>Projects (aka Folders in latest release)</a:t>
            </a:r>
          </a:p>
          <a:p>
            <a:pPr lvl="1"/>
            <a:r>
              <a:rPr lang="en-US" dirty="0" smtClean="0"/>
              <a:t>Used to group documents together that are processed together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Work assigned to a user for document</a:t>
            </a:r>
          </a:p>
          <a:p>
            <a:r>
              <a:rPr lang="en-US" dirty="0"/>
              <a:t>We currently don’t implement Projects and Tasks</a:t>
            </a:r>
          </a:p>
          <a:p>
            <a:pPr lvl="1"/>
            <a:r>
              <a:rPr lang="en-US" dirty="0" smtClean="0"/>
              <a:t>Icons are hidden from most users</a:t>
            </a:r>
          </a:p>
          <a:p>
            <a:pPr marL="109728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 Searches, Tasks, &amp; Projects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3999"/>
            <a:ext cx="1076760" cy="3906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81707"/>
            <a:ext cx="761905" cy="380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19524"/>
            <a:ext cx="9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1193</Words>
  <Application>Microsoft Office PowerPoint</Application>
  <PresentationFormat>On-screen Show (4:3)</PresentationFormat>
  <Paragraphs>278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ImageNow Demonstration </vt:lpstr>
      <vt:lpstr>About ImageNow</vt:lpstr>
      <vt:lpstr>History at Illinois State University</vt:lpstr>
      <vt:lpstr>Pros and Cons</vt:lpstr>
      <vt:lpstr>ImageNow Document</vt:lpstr>
      <vt:lpstr>ImageNow Client</vt:lpstr>
      <vt:lpstr>Application Plans</vt:lpstr>
      <vt:lpstr>Capture &amp; Batches</vt:lpstr>
      <vt:lpstr>Document Searches, Tasks, &amp; Projects</vt:lpstr>
      <vt:lpstr>Workflow</vt:lpstr>
      <vt:lpstr>Workflow Sample - Scholarships</vt:lpstr>
      <vt:lpstr>Workflow – Admissions Processing</vt:lpstr>
      <vt:lpstr>ImageNow Explorer</vt:lpstr>
      <vt:lpstr>ImageNow Viewer</vt:lpstr>
      <vt:lpstr>Live ImageNow Client Demo</vt:lpstr>
      <vt:lpstr>Server Setup</vt:lpstr>
      <vt:lpstr>Server Interaction with External Systems</vt:lpstr>
      <vt:lpstr>ISU Automated Documents</vt:lpstr>
      <vt:lpstr>iScripts &amp; Document Automation</vt:lpstr>
      <vt:lpstr>Web Services &amp; Server Imports</vt:lpstr>
      <vt:lpstr>ImageNow Server Administration (ISA)</vt:lpstr>
      <vt:lpstr>Live ImageNow Server Demo Conclusion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Dwyer, Rob</dc:creator>
  <cp:lastModifiedBy>cissadmin</cp:lastModifiedBy>
  <cp:revision>96</cp:revision>
  <dcterms:created xsi:type="dcterms:W3CDTF">2013-07-09T16:25:55Z</dcterms:created>
  <dcterms:modified xsi:type="dcterms:W3CDTF">2014-02-26T18:55:07Z</dcterms:modified>
</cp:coreProperties>
</file>