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6" r:id="rId8"/>
    <p:sldId id="265" r:id="rId9"/>
    <p:sldId id="263" r:id="rId10"/>
    <p:sldId id="261" r:id="rId11"/>
    <p:sldId id="268" r:id="rId12"/>
    <p:sldId id="267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1"/>
    <p:restoredTop sz="96327"/>
  </p:normalViewPr>
  <p:slideViewPr>
    <p:cSldViewPr snapToGrid="0">
      <p:cViewPr varScale="1">
        <p:scale>
          <a:sx n="106" d="100"/>
          <a:sy n="106" d="100"/>
        </p:scale>
        <p:origin x="7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0A3FE-D57D-D09B-D3E9-D22744D4A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42813A-3772-0A83-AB1B-869CBC794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BC1C8-D0E9-F4C3-029A-DBF7A1002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C1C7-D1F8-904B-99E2-74B097E8E6DF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D11E7-5371-F22D-93DC-1C2F8182E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D5741-D932-9269-CEEF-44A4359B7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63EC-87A3-7D43-8603-05F25A9593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48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FC75E-35C9-9655-F3A3-F37D98EE7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2FEC3-1ECF-0B36-8EAC-F5217469C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DEF23-E378-E18F-A209-A935B135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C1C7-D1F8-904B-99E2-74B097E8E6DF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E4150-D7FE-68B0-051F-545286A04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B6B29-21C9-0336-ECBC-EFA5227D9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63EC-87A3-7D43-8603-05F25A9593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11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5AEB93-9191-13BD-98A3-1E48FAFBCB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BCCC0B-CF33-3C80-16A8-7575A5AAE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7D5FC-07DA-6DE9-1A9D-B06B6170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C1C7-D1F8-904B-99E2-74B097E8E6DF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BC1A5-0A7A-132C-7751-990E4FA74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D549-8A67-1AAD-BA38-635848134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63EC-87A3-7D43-8603-05F25A9593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700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BA021-725B-2553-A8DD-754640964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835A5-D9A2-3648-9714-013241BF9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042EA-EEB0-2E4C-58DE-7D6F04C27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C1C7-D1F8-904B-99E2-74B097E8E6DF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A5734-DC38-5ECF-932C-6C8707576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B0D60-A630-FF23-E81E-CD16BA033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63EC-87A3-7D43-8603-05F25A9593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781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65749-DA53-AE8C-5C93-5991589C2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9E9CAF-E052-A7F3-2EF9-3D250D8EF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5042F-9A1F-3BD7-29E6-F5E2083E0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C1C7-D1F8-904B-99E2-74B097E8E6DF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5137E-8CDD-5B90-212B-2E451FE73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4A9C6-7A0E-A679-087C-46C5B0CFE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63EC-87A3-7D43-8603-05F25A9593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562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0B805-4C5E-EDE4-2822-5BBE027B4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4C915-8DDC-4D70-1F39-464A640D1F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97AE51-8565-5032-EDF0-3CE379854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55B18-5CAB-FB97-2429-4DE7643A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C1C7-D1F8-904B-99E2-74B097E8E6DF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5F328-DB93-20E7-56FD-5D359FD78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F2A1E-C160-DCE5-2866-19053F475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63EC-87A3-7D43-8603-05F25A9593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088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146D1-AD3A-9F39-2F25-884C2F9D8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4C419-5A08-54D2-4151-F4C97ACE8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E08605-7293-5798-18FC-9BB32F236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661008-1FDF-CCDD-8DE3-8FFB773E66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AB6746-C663-1F8A-C72B-968BB5204C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1CAC8C-C659-6F98-6561-F17EADDA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C1C7-D1F8-904B-99E2-74B097E8E6DF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BB92C1-1C6F-E504-0BC1-E57913B6B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5B5012-1666-DD12-DE50-6DB0BD0A1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63EC-87A3-7D43-8603-05F25A9593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349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04D60-B95A-190B-DCEE-221409416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25B7B-3FB1-8011-F262-F9714C7A5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C1C7-D1F8-904B-99E2-74B097E8E6DF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16F719-B853-6FC0-0D03-AB53A325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6DB30C-0D44-3611-168C-C9305A82D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63EC-87A3-7D43-8603-05F25A9593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809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DB0FE4-5BFF-D2DE-9B11-BBCC4C7E1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C1C7-D1F8-904B-99E2-74B097E8E6DF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BC4D85-28CF-D574-861F-B2C0E0E3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21CF9-34D9-D25C-6B8B-63C73854D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63EC-87A3-7D43-8603-05F25A9593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539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B421-0A49-F1C1-4B51-4533FDCB9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95846-2982-4A9D-8834-20F6DDD28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1A7E9-6438-B32C-2C90-33F20BA35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1C2AD-795B-02CD-D046-FB346F18A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C1C7-D1F8-904B-99E2-74B097E8E6DF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5784F9-C4B7-F544-478A-AE7C00384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E5AAB-E0FD-9A82-792F-46F57DE2B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63EC-87A3-7D43-8603-05F25A9593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905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CEA63-5EB8-EF3E-361F-31F1C6FA1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0A32CB-4CBA-35EA-6127-AB5AC9CA2F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2E0FF-205C-A941-C185-4FF799767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2DA85-91B9-85ED-EC63-D201C3B65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C1C7-D1F8-904B-99E2-74B097E8E6DF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A0C64-1A87-CCDE-9B5E-B4BDD296A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5226B-DA81-8ACE-1544-C03E407C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63EC-87A3-7D43-8603-05F25A9593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79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549D38-9BAB-DA2A-E388-EC862A654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9F7B4-BE91-EE05-9B96-DECE68338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95867-CDF3-BF66-6FFD-C0C7882E47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F7C1C7-D1F8-904B-99E2-74B097E8E6DF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46F2F-8AC6-95DC-4541-A363B3E2A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E20A9-62C4-4A61-15F6-16DE209A93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8E63EC-87A3-7D43-8603-05F25A9593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4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78FE6-A658-06FA-3FE0-979A68D145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5339" y="3030676"/>
            <a:ext cx="9144000" cy="1223272"/>
          </a:xfrm>
        </p:spPr>
        <p:txBody>
          <a:bodyPr>
            <a:normAutofit fontScale="90000"/>
          </a:bodyPr>
          <a:lstStyle/>
          <a:p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Computation for ISU’s College of Engineering: Needs and Trends</a:t>
            </a:r>
            <a:br>
              <a:rPr lang="en-US" sz="40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br>
              <a:rPr lang="en-US" sz="20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  <a:latin typeface="+mn-lt"/>
              </a:rPr>
              <a:t>2024 Spring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+mn-lt"/>
              </a:rPr>
              <a:t>CITx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br>
              <a:rPr lang="en-US" sz="2000" b="0" i="0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  <a:latin typeface="+mn-lt"/>
              </a:rPr>
              <a:t>Friday February 23, 2024</a:t>
            </a:r>
            <a:endParaRPr lang="en-US" sz="20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36C0A8-725E-A597-3E2D-7D93F60176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9009" y="4844429"/>
            <a:ext cx="5562600" cy="1456979"/>
          </a:xfrm>
        </p:spPr>
        <p:txBody>
          <a:bodyPr>
            <a:normAutofit/>
          </a:bodyPr>
          <a:lstStyle/>
          <a:p>
            <a:pPr algn="r"/>
            <a:r>
              <a:rPr lang="en-US" sz="1800" dirty="0"/>
              <a:t>Thomas K. Keyser, Ph.D.</a:t>
            </a:r>
          </a:p>
          <a:p>
            <a:pPr algn="r"/>
            <a:r>
              <a:rPr lang="en-US" sz="1800" dirty="0"/>
              <a:t>Founding Dean of Engineering</a:t>
            </a:r>
          </a:p>
          <a:p>
            <a:pPr algn="r"/>
            <a:r>
              <a:rPr lang="en-US" sz="1800" dirty="0"/>
              <a:t>Illinois State University</a:t>
            </a:r>
          </a:p>
        </p:txBody>
      </p:sp>
      <p:pic>
        <p:nvPicPr>
          <p:cNvPr id="4" name="Picture 3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5108B360-AE26-DCA0-5F81-3C6F1EA62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43" y="156603"/>
            <a:ext cx="3130627" cy="8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3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3FD47C11-DF68-F335-064F-395BFEB55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8" y="352587"/>
            <a:ext cx="2787408" cy="780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786C35-E134-4485-2415-3BED8C127740}"/>
              </a:ext>
            </a:extLst>
          </p:cNvPr>
          <p:cNvSpPr txBox="1"/>
          <p:nvPr/>
        </p:nvSpPr>
        <p:spPr>
          <a:xfrm>
            <a:off x="3627782" y="352587"/>
            <a:ext cx="742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College Needs - Software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52593-819E-4405-26A1-07C2D8938204}"/>
              </a:ext>
            </a:extLst>
          </p:cNvPr>
          <p:cNvSpPr txBox="1"/>
          <p:nvPr/>
        </p:nvSpPr>
        <p:spPr>
          <a:xfrm>
            <a:off x="758687" y="1512525"/>
            <a:ext cx="10674626" cy="502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u="sng" dirty="0"/>
              <a:t>Software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/>
              <a:t>MS Office (Excel/VBA)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/>
              <a:t>Solid Modelling / Design (Solidworks; Siemens NX)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/>
              <a:t>MATLAB, LabView, High Level programming Languages (C, C++, …)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/>
              <a:t>Analysis Tools (STAR CFM, Ansys, PSPice, …)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/>
              <a:t>Multitude of Specialty Software (Arduino IDE, Embedded C, FEM, …)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/>
              <a:t>IOT Support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/>
              <a:t>Software Associated with Equipment (Data Acquisition, Scopes, Flowmeters, Additive Manufacturing, CNC, Ladder Logic,…)</a:t>
            </a:r>
          </a:p>
        </p:txBody>
      </p:sp>
    </p:spTree>
    <p:extLst>
      <p:ext uri="{BB962C8B-B14F-4D97-AF65-F5344CB8AC3E}">
        <p14:creationId xmlns:p14="http://schemas.microsoft.com/office/powerpoint/2010/main" val="2302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3FD47C11-DF68-F335-064F-395BFEB55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8" y="352587"/>
            <a:ext cx="2787408" cy="780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786C35-E134-4485-2415-3BED8C127740}"/>
              </a:ext>
            </a:extLst>
          </p:cNvPr>
          <p:cNvSpPr txBox="1"/>
          <p:nvPr/>
        </p:nvSpPr>
        <p:spPr>
          <a:xfrm>
            <a:off x="3627782" y="352587"/>
            <a:ext cx="742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College Needs - Software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52593-819E-4405-26A1-07C2D8938204}"/>
              </a:ext>
            </a:extLst>
          </p:cNvPr>
          <p:cNvSpPr txBox="1"/>
          <p:nvPr/>
        </p:nvSpPr>
        <p:spPr>
          <a:xfrm>
            <a:off x="758687" y="1512525"/>
            <a:ext cx="10674626" cy="593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/>
              <a:t>Example Software in Design</a:t>
            </a:r>
          </a:p>
        </p:txBody>
      </p:sp>
      <p:pic>
        <p:nvPicPr>
          <p:cNvPr id="7" name="Picture 6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F49FAA8E-2BFA-6069-69F2-C7A2D2F28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60" y="2105572"/>
            <a:ext cx="3879850" cy="2077422"/>
          </a:xfrm>
          <a:prstGeom prst="rect">
            <a:avLst/>
          </a:prstGeom>
        </p:spPr>
      </p:pic>
      <p:pic>
        <p:nvPicPr>
          <p:cNvPr id="9" name="Picture 8" descr="A close-up of a jet engine&#10;&#10;Description automatically generated">
            <a:extLst>
              <a:ext uri="{FF2B5EF4-FFF2-40B4-BE49-F238E27FC236}">
                <a16:creationId xmlns:a16="http://schemas.microsoft.com/office/drawing/2014/main" id="{F276D9C9-6F11-FBEA-AD28-4B9A41500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125" y="2152073"/>
            <a:ext cx="3778250" cy="2077422"/>
          </a:xfrm>
          <a:prstGeom prst="rect">
            <a:avLst/>
          </a:prstGeom>
        </p:spPr>
      </p:pic>
      <p:pic>
        <p:nvPicPr>
          <p:cNvPr id="11" name="Picture 10" descr="A rainbow colored jet engine&#10;&#10;Description automatically generated">
            <a:extLst>
              <a:ext uri="{FF2B5EF4-FFF2-40B4-BE49-F238E27FC236}">
                <a16:creationId xmlns:a16="http://schemas.microsoft.com/office/drawing/2014/main" id="{60AA16D4-13FA-9D18-433B-1B2E0306A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733" y="4221732"/>
            <a:ext cx="4049069" cy="2452404"/>
          </a:xfrm>
          <a:prstGeom prst="rect">
            <a:avLst/>
          </a:prstGeom>
        </p:spPr>
      </p:pic>
      <p:pic>
        <p:nvPicPr>
          <p:cNvPr id="13" name="Picture 12" descr="A computer generated image of a propeller&#10;&#10;Description automatically generated">
            <a:extLst>
              <a:ext uri="{FF2B5EF4-FFF2-40B4-BE49-F238E27FC236}">
                <a16:creationId xmlns:a16="http://schemas.microsoft.com/office/drawing/2014/main" id="{6C2F937A-7C23-22D8-B6A4-04BC0BDB40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3503" y="4275996"/>
            <a:ext cx="3960570" cy="2582004"/>
          </a:xfrm>
          <a:prstGeom prst="rect">
            <a:avLst/>
          </a:prstGeom>
        </p:spPr>
      </p:pic>
      <p:pic>
        <p:nvPicPr>
          <p:cNvPr id="15" name="Picture 14" descr="A grey object with a triangular shape&#10;&#10;Description automatically generated">
            <a:extLst>
              <a:ext uri="{FF2B5EF4-FFF2-40B4-BE49-F238E27FC236}">
                <a16:creationId xmlns:a16="http://schemas.microsoft.com/office/drawing/2014/main" id="{D126EA60-9521-8DEE-FF84-8FC6D1F9F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4461" y="2198574"/>
            <a:ext cx="2894186" cy="207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5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3FD47C11-DF68-F335-064F-395BFEB55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8" y="352587"/>
            <a:ext cx="2787408" cy="780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786C35-E134-4485-2415-3BED8C127740}"/>
              </a:ext>
            </a:extLst>
          </p:cNvPr>
          <p:cNvSpPr txBox="1"/>
          <p:nvPr/>
        </p:nvSpPr>
        <p:spPr>
          <a:xfrm>
            <a:off x="3627782" y="352587"/>
            <a:ext cx="742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College Needs - Hardware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52593-819E-4405-26A1-07C2D8938204}"/>
              </a:ext>
            </a:extLst>
          </p:cNvPr>
          <p:cNvSpPr txBox="1"/>
          <p:nvPr/>
        </p:nvSpPr>
        <p:spPr>
          <a:xfrm>
            <a:off x="758687" y="1512525"/>
            <a:ext cx="9139075" cy="502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u="sng" dirty="0"/>
              <a:t>Hardware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/>
              <a:t>Cloud Storage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/>
              <a:t>College Laptop Program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/>
              <a:t>HPC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/>
              <a:t>Lab Workstation Support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/>
              <a:t>Specialty Laboratory Hardware Support (Robotics and Controls)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/>
              <a:t>Data Acquisition, Electronic Bench, Robotics, Additive Manufacturing, CNC, PLC’s,…)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/>
              <a:t>Networking Access (Wired and Wireless)</a:t>
            </a:r>
          </a:p>
        </p:txBody>
      </p:sp>
      <p:pic>
        <p:nvPicPr>
          <p:cNvPr id="7" name="Picture 6" descr="A close up of a circuit board&#10;&#10;Description automatically generated">
            <a:extLst>
              <a:ext uri="{FF2B5EF4-FFF2-40B4-BE49-F238E27FC236}">
                <a16:creationId xmlns:a16="http://schemas.microsoft.com/office/drawing/2014/main" id="{5F2BCEAD-0C4E-828B-E838-B97C62DAB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527" y="2359171"/>
            <a:ext cx="1832352" cy="1818382"/>
          </a:xfrm>
          <a:prstGeom prst="rect">
            <a:avLst/>
          </a:prstGeom>
        </p:spPr>
      </p:pic>
      <p:pic>
        <p:nvPicPr>
          <p:cNvPr id="9" name="Picture 8" descr="A small blue circuit board with a black antenna&#10;&#10;Description automatically generated">
            <a:extLst>
              <a:ext uri="{FF2B5EF4-FFF2-40B4-BE49-F238E27FC236}">
                <a16:creationId xmlns:a16="http://schemas.microsoft.com/office/drawing/2014/main" id="{D4F48235-E1CF-D8EA-C973-D7180F568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7710" y="4935933"/>
            <a:ext cx="1728598" cy="1569480"/>
          </a:xfrm>
          <a:prstGeom prst="rect">
            <a:avLst/>
          </a:prstGeom>
        </p:spPr>
      </p:pic>
      <p:pic>
        <p:nvPicPr>
          <p:cNvPr id="17" name="Picture 16" descr="A blue circuit board with black wires and a metal object&#10;&#10;Description automatically generated with medium confidence">
            <a:extLst>
              <a:ext uri="{FF2B5EF4-FFF2-40B4-BE49-F238E27FC236}">
                <a16:creationId xmlns:a16="http://schemas.microsoft.com/office/drawing/2014/main" id="{6618386D-CD0A-BB42-4201-BE0BF6E3B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9338" y="1133061"/>
            <a:ext cx="2801824" cy="201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5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3FD47C11-DF68-F335-064F-395BFEB55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8" y="352587"/>
            <a:ext cx="2787408" cy="780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786C35-E134-4485-2415-3BED8C127740}"/>
              </a:ext>
            </a:extLst>
          </p:cNvPr>
          <p:cNvSpPr txBox="1"/>
          <p:nvPr/>
        </p:nvSpPr>
        <p:spPr>
          <a:xfrm>
            <a:off x="3627782" y="352587"/>
            <a:ext cx="742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Future Needs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52593-819E-4405-26A1-07C2D8938204}"/>
              </a:ext>
            </a:extLst>
          </p:cNvPr>
          <p:cNvSpPr txBox="1"/>
          <p:nvPr/>
        </p:nvSpPr>
        <p:spPr>
          <a:xfrm>
            <a:off x="758687" y="1512525"/>
            <a:ext cx="9139075" cy="447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u="sng" dirty="0"/>
              <a:t>Foreseeable Future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/>
              <a:t>Cloud Storage / Optimization / Computation / Design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/>
              <a:t>HPC Expansion and Support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/>
              <a:t>Specialized Workstations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/>
              <a:t>Partnerships with Federal Research Labs and Other Universities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/>
              <a:t>Computer Engineering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/>
              <a:t>Increased IOT / Remote Sensing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/>
              <a:t>Linux / GPU based Workstations</a:t>
            </a:r>
          </a:p>
        </p:txBody>
      </p:sp>
    </p:spTree>
    <p:extLst>
      <p:ext uri="{BB962C8B-B14F-4D97-AF65-F5344CB8AC3E}">
        <p14:creationId xmlns:p14="http://schemas.microsoft.com/office/powerpoint/2010/main" val="348829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3FD47C11-DF68-F335-064F-395BFEB55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8" y="352587"/>
            <a:ext cx="2787408" cy="780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786C35-E134-4485-2415-3BED8C127740}"/>
              </a:ext>
            </a:extLst>
          </p:cNvPr>
          <p:cNvSpPr txBox="1"/>
          <p:nvPr/>
        </p:nvSpPr>
        <p:spPr>
          <a:xfrm>
            <a:off x="909296" y="2813980"/>
            <a:ext cx="742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Questions and Answers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29E48E-202F-1AD2-D9B0-EFB3CFCAB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19" y="4119505"/>
            <a:ext cx="2751333" cy="295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9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3FD47C11-DF68-F335-064F-395BFEB55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8" y="352587"/>
            <a:ext cx="2787408" cy="780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786C35-E134-4485-2415-3BED8C127740}"/>
              </a:ext>
            </a:extLst>
          </p:cNvPr>
          <p:cNvSpPr txBox="1"/>
          <p:nvPr/>
        </p:nvSpPr>
        <p:spPr>
          <a:xfrm>
            <a:off x="3627782" y="352587"/>
            <a:ext cx="742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52593-819E-4405-26A1-07C2D8938204}"/>
              </a:ext>
            </a:extLst>
          </p:cNvPr>
          <p:cNvSpPr txBox="1"/>
          <p:nvPr/>
        </p:nvSpPr>
        <p:spPr>
          <a:xfrm>
            <a:off x="2176271" y="1333621"/>
            <a:ext cx="6801474" cy="447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About Me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Current Status of College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Building Renderings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Needs of the College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	Software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	Hardware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Future Needs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Questions and Answers</a:t>
            </a:r>
          </a:p>
        </p:txBody>
      </p:sp>
    </p:spTree>
    <p:extLst>
      <p:ext uri="{BB962C8B-B14F-4D97-AF65-F5344CB8AC3E}">
        <p14:creationId xmlns:p14="http://schemas.microsoft.com/office/powerpoint/2010/main" val="79167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3FD47C11-DF68-F335-064F-395BFEB55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8" y="352587"/>
            <a:ext cx="2787408" cy="780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786C35-E134-4485-2415-3BED8C127740}"/>
              </a:ext>
            </a:extLst>
          </p:cNvPr>
          <p:cNvSpPr txBox="1"/>
          <p:nvPr/>
        </p:nvSpPr>
        <p:spPr>
          <a:xfrm>
            <a:off x="3627782" y="352587"/>
            <a:ext cx="742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About 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52593-819E-4405-26A1-07C2D8938204}"/>
              </a:ext>
            </a:extLst>
          </p:cNvPr>
          <p:cNvSpPr txBox="1"/>
          <p:nvPr/>
        </p:nvSpPr>
        <p:spPr>
          <a:xfrm>
            <a:off x="758687" y="1512525"/>
            <a:ext cx="9866243" cy="280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BS Mechanical Engineering - New Mexico State University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MS Industrial and Systems Engineering – Colorado State University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PhD Industrial Engineering – Clemson University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		</a:t>
            </a:r>
            <a:r>
              <a:rPr lang="en-US" sz="2400" i="1" u="sng" dirty="0"/>
              <a:t>I Love to Code and I Used to Be Diabolical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F89A40-B707-E57A-9474-2A95500B9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38" y="5178807"/>
            <a:ext cx="352347" cy="381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7EB7C4-9B47-0E95-7336-BD136E286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680" y="5114983"/>
            <a:ext cx="453701" cy="509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5202FA-ABAB-EFE6-4C97-8D94E75FE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3516" y="5095978"/>
            <a:ext cx="642566" cy="6425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1C0A0-2CFE-BB20-EA27-6274FEF530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848" y="5915696"/>
            <a:ext cx="478373" cy="5370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3CE935-2FB2-1E7F-AD70-8AB55FBF8F5C}"/>
              </a:ext>
            </a:extLst>
          </p:cNvPr>
          <p:cNvSpPr txBox="1"/>
          <p:nvPr/>
        </p:nvSpPr>
        <p:spPr>
          <a:xfrm>
            <a:off x="790819" y="6027183"/>
            <a:ext cx="1482658" cy="313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BASIC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09CD15-A4B2-4DDA-0EE5-F623A85B13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6034" y="5864813"/>
            <a:ext cx="583735" cy="5837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6FE3F3-4142-6A5A-34B0-2242A7BA1B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5636" y="5768497"/>
            <a:ext cx="916884" cy="9168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7D5247-4229-A5A8-0793-7513206A5F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9428" y="5054027"/>
            <a:ext cx="964760" cy="6012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2F5826-69B5-77DF-48A7-8D214AA4FA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4188" y="5897841"/>
            <a:ext cx="515672" cy="658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0F2D12-8DBA-3822-D992-EBF9B89572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0476" y="5157749"/>
            <a:ext cx="459824" cy="6107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588B27-C8E2-A4FB-49B4-FAE1437317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83343" y="5144697"/>
            <a:ext cx="1102293" cy="807789"/>
          </a:xfrm>
          <a:prstGeom prst="rect">
            <a:avLst/>
          </a:prstGeom>
        </p:spPr>
      </p:pic>
      <p:pic>
        <p:nvPicPr>
          <p:cNvPr id="1028" name="Picture 4" descr="Python logo and symbol, meaning, history, PNG">
            <a:extLst>
              <a:ext uri="{FF2B5EF4-FFF2-40B4-BE49-F238E27FC236}">
                <a16:creationId xmlns:a16="http://schemas.microsoft.com/office/drawing/2014/main" id="{4A4A9020-FE3E-7836-BEBE-556DB918C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13" y="5728603"/>
            <a:ext cx="1458985" cy="91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u - Wikipedia">
            <a:extLst>
              <a:ext uri="{FF2B5EF4-FFF2-40B4-BE49-F238E27FC236}">
                <a16:creationId xmlns:a16="http://schemas.microsoft.com/office/drawing/2014/main" id="{388EC192-0040-52EF-727B-4D844935C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511" y="3169892"/>
            <a:ext cx="730843" cy="151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21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3FD47C11-DF68-F335-064F-395BFEB55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8" y="352587"/>
            <a:ext cx="2787408" cy="780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786C35-E134-4485-2415-3BED8C127740}"/>
              </a:ext>
            </a:extLst>
          </p:cNvPr>
          <p:cNvSpPr txBox="1"/>
          <p:nvPr/>
        </p:nvSpPr>
        <p:spPr>
          <a:xfrm>
            <a:off x="3627782" y="352587"/>
            <a:ext cx="742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About 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52593-819E-4405-26A1-07C2D8938204}"/>
              </a:ext>
            </a:extLst>
          </p:cNvPr>
          <p:cNvSpPr txBox="1"/>
          <p:nvPr/>
        </p:nvSpPr>
        <p:spPr>
          <a:xfrm>
            <a:off x="758687" y="1512525"/>
            <a:ext cx="10674626" cy="336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u="sng" dirty="0"/>
              <a:t>My Interests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/>
              <a:t>Distributed Computing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/>
              <a:t>Optimization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/>
              <a:t>Simulation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/>
              <a:t>Engineering to a broader community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/>
              <a:t>Engineering in a developing world</a:t>
            </a:r>
          </a:p>
        </p:txBody>
      </p:sp>
    </p:spTree>
    <p:extLst>
      <p:ext uri="{BB962C8B-B14F-4D97-AF65-F5344CB8AC3E}">
        <p14:creationId xmlns:p14="http://schemas.microsoft.com/office/powerpoint/2010/main" val="232129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3FD47C11-DF68-F335-064F-395BFEB55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8" y="352587"/>
            <a:ext cx="2787408" cy="780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786C35-E134-4485-2415-3BED8C127740}"/>
              </a:ext>
            </a:extLst>
          </p:cNvPr>
          <p:cNvSpPr txBox="1"/>
          <p:nvPr/>
        </p:nvSpPr>
        <p:spPr>
          <a:xfrm>
            <a:off x="3627782" y="352587"/>
            <a:ext cx="742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Current Status of College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A45E8550-9BA2-1080-E418-A02D0AAD2C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9343450"/>
              </p:ext>
            </p:extLst>
          </p:nvPr>
        </p:nvGraphicFramePr>
        <p:xfrm>
          <a:off x="685402" y="1370092"/>
          <a:ext cx="11071058" cy="476723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713781">
                  <a:extLst>
                    <a:ext uri="{9D8B030D-6E8A-4147-A177-3AD203B41FA5}">
                      <a16:colId xmlns:a16="http://schemas.microsoft.com/office/drawing/2014/main" val="707604015"/>
                    </a:ext>
                  </a:extLst>
                </a:gridCol>
                <a:gridCol w="8357277">
                  <a:extLst>
                    <a:ext uri="{9D8B030D-6E8A-4147-A177-3AD203B41FA5}">
                      <a16:colId xmlns:a16="http://schemas.microsoft.com/office/drawing/2014/main" val="2749106435"/>
                    </a:ext>
                  </a:extLst>
                </a:gridCol>
              </a:tblGrid>
              <a:tr h="386709">
                <a:tc>
                  <a:txBody>
                    <a:bodyPr/>
                    <a:lstStyle/>
                    <a:p>
                      <a:r>
                        <a:rPr lang="en-US" sz="2400" dirty="0"/>
                        <a:t>Date</a:t>
                      </a:r>
                    </a:p>
                  </a:txBody>
                  <a:tcPr marL="87888" marR="87888" marT="43944" marB="43944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ISU Milestones</a:t>
                      </a:r>
                    </a:p>
                  </a:txBody>
                  <a:tcPr marL="87888" marR="87888" marT="43944" marB="43944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228187"/>
                  </a:ext>
                </a:extLst>
              </a:tr>
              <a:tr h="386709">
                <a:tc>
                  <a:txBody>
                    <a:bodyPr/>
                    <a:lstStyle/>
                    <a:p>
                      <a:r>
                        <a:rPr lang="en-US" sz="2000" dirty="0"/>
                        <a:t>April 2023</a:t>
                      </a:r>
                    </a:p>
                  </a:txBody>
                  <a:tcPr marL="87888" marR="87888" marT="43944" marB="43944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Founding Dean </a:t>
                      </a:r>
                      <a:r>
                        <a:rPr lang="en-US" sz="2000" b="1" dirty="0"/>
                        <a:t>Dr. Thomas Keyser</a:t>
                      </a:r>
                      <a:endParaRPr lang="en-US" sz="2000" dirty="0"/>
                    </a:p>
                  </a:txBody>
                  <a:tcPr marL="87888" marR="87888" marT="43944" marB="43944"/>
                </a:tc>
                <a:extLst>
                  <a:ext uri="{0D108BD9-81ED-4DB2-BD59-A6C34878D82A}">
                    <a16:rowId xmlns:a16="http://schemas.microsoft.com/office/drawing/2014/main" val="136344637"/>
                  </a:ext>
                </a:extLst>
              </a:tr>
              <a:tr h="650374">
                <a:tc>
                  <a:txBody>
                    <a:bodyPr/>
                    <a:lstStyle/>
                    <a:p>
                      <a:r>
                        <a:rPr lang="en-US" sz="2000" dirty="0"/>
                        <a:t>August 2023</a:t>
                      </a:r>
                    </a:p>
                  </a:txBody>
                  <a:tcPr marL="87888" marR="87888" marT="43944" marB="43944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Founding Chair of Mechanical Engineering </a:t>
                      </a:r>
                      <a:r>
                        <a:rPr lang="en-US" sz="2000" b="1" dirty="0"/>
                        <a:t>Dr. Nesrin Ozalp</a:t>
                      </a:r>
                    </a:p>
                    <a:p>
                      <a:r>
                        <a:rPr lang="en-US" sz="2000" dirty="0"/>
                        <a:t>Founding Chair of Electrical Engineering </a:t>
                      </a:r>
                      <a:r>
                        <a:rPr lang="en-US" sz="2000" b="1" dirty="0"/>
                        <a:t>Dr. Vijay Devabhaktuni </a:t>
                      </a:r>
                    </a:p>
                  </a:txBody>
                  <a:tcPr marL="87888" marR="87888" marT="43944" marB="43944"/>
                </a:tc>
                <a:extLst>
                  <a:ext uri="{0D108BD9-81ED-4DB2-BD59-A6C34878D82A}">
                    <a16:rowId xmlns:a16="http://schemas.microsoft.com/office/drawing/2014/main" val="2626776267"/>
                  </a:ext>
                </a:extLst>
              </a:tr>
              <a:tr h="650374">
                <a:tc>
                  <a:txBody>
                    <a:bodyPr/>
                    <a:lstStyle/>
                    <a:p>
                      <a:r>
                        <a:rPr lang="en-US" sz="2000" dirty="0"/>
                        <a:t>October 28, 2023</a:t>
                      </a:r>
                    </a:p>
                  </a:txBody>
                  <a:tcPr marL="87888" marR="87888" marT="43944" marB="43944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First Industry Advisory Board Meeting</a:t>
                      </a:r>
                    </a:p>
                  </a:txBody>
                  <a:tcPr marL="87888" marR="87888" marT="43944" marB="43944"/>
                </a:tc>
                <a:extLst>
                  <a:ext uri="{0D108BD9-81ED-4DB2-BD59-A6C34878D82A}">
                    <a16:rowId xmlns:a16="http://schemas.microsoft.com/office/drawing/2014/main" val="1207760648"/>
                  </a:ext>
                </a:extLst>
              </a:tr>
              <a:tr h="650374">
                <a:tc>
                  <a:txBody>
                    <a:bodyPr/>
                    <a:lstStyle/>
                    <a:p>
                      <a:r>
                        <a:rPr lang="en-US" sz="2000" dirty="0"/>
                        <a:t>January 15, 2024</a:t>
                      </a:r>
                    </a:p>
                  </a:txBody>
                  <a:tcPr marL="87888" marR="87888" marT="43944" marB="43944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Illinois Board of Higher Education Approves all 3 Bachelor of Science Degree Programs</a:t>
                      </a:r>
                    </a:p>
                  </a:txBody>
                  <a:tcPr marL="87888" marR="87888" marT="43944" marB="43944"/>
                </a:tc>
                <a:extLst>
                  <a:ext uri="{0D108BD9-81ED-4DB2-BD59-A6C34878D82A}">
                    <a16:rowId xmlns:a16="http://schemas.microsoft.com/office/drawing/2014/main" val="3703182093"/>
                  </a:ext>
                </a:extLst>
              </a:tr>
              <a:tr h="650374">
                <a:tc>
                  <a:txBody>
                    <a:bodyPr/>
                    <a:lstStyle/>
                    <a:p>
                      <a:r>
                        <a:rPr lang="en-US" sz="2000" dirty="0"/>
                        <a:t>April 2024</a:t>
                      </a:r>
                    </a:p>
                  </a:txBody>
                  <a:tcPr marL="87888" marR="87888" marT="43944" marB="43944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Associate Dean of Engineering</a:t>
                      </a:r>
                    </a:p>
                    <a:p>
                      <a:r>
                        <a:rPr lang="en-US" sz="2000" dirty="0"/>
                        <a:t>Equity, Inclusion &amp; Student Success Director</a:t>
                      </a:r>
                    </a:p>
                  </a:txBody>
                  <a:tcPr marL="87888" marR="87888" marT="43944" marB="43944"/>
                </a:tc>
                <a:extLst>
                  <a:ext uri="{0D108BD9-81ED-4DB2-BD59-A6C34878D82A}">
                    <a16:rowId xmlns:a16="http://schemas.microsoft.com/office/drawing/2014/main" val="967659171"/>
                  </a:ext>
                </a:extLst>
              </a:tr>
              <a:tr h="386709">
                <a:tc>
                  <a:txBody>
                    <a:bodyPr/>
                    <a:lstStyle/>
                    <a:p>
                      <a:r>
                        <a:rPr lang="en-US" sz="2000" dirty="0"/>
                        <a:t>August 2024</a:t>
                      </a:r>
                    </a:p>
                  </a:txBody>
                  <a:tcPr marL="87888" marR="87888" marT="43944" marB="43944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Founding Faculty of Mechanical &amp; Electrical Engineering</a:t>
                      </a:r>
                    </a:p>
                  </a:txBody>
                  <a:tcPr marL="87888" marR="87888" marT="43944" marB="43944"/>
                </a:tc>
                <a:extLst>
                  <a:ext uri="{0D108BD9-81ED-4DB2-BD59-A6C34878D82A}">
                    <a16:rowId xmlns:a16="http://schemas.microsoft.com/office/drawing/2014/main" val="3862749480"/>
                  </a:ext>
                </a:extLst>
              </a:tr>
              <a:tr h="386709">
                <a:tc>
                  <a:txBody>
                    <a:bodyPr/>
                    <a:lstStyle/>
                    <a:p>
                      <a:r>
                        <a:rPr lang="en-US" sz="2000" dirty="0"/>
                        <a:t>August 2025</a:t>
                      </a:r>
                    </a:p>
                  </a:txBody>
                  <a:tcPr marL="87888" marR="87888" marT="43944" marB="43944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First Cohort of Students </a:t>
                      </a:r>
                    </a:p>
                  </a:txBody>
                  <a:tcPr marL="87888" marR="87888" marT="43944" marB="43944"/>
                </a:tc>
                <a:extLst>
                  <a:ext uri="{0D108BD9-81ED-4DB2-BD59-A6C34878D82A}">
                    <a16:rowId xmlns:a16="http://schemas.microsoft.com/office/drawing/2014/main" val="890913321"/>
                  </a:ext>
                </a:extLst>
              </a:tr>
              <a:tr h="386709">
                <a:tc>
                  <a:txBody>
                    <a:bodyPr/>
                    <a:lstStyle/>
                    <a:p>
                      <a:r>
                        <a:rPr lang="en-US" sz="2000" dirty="0"/>
                        <a:t>August 2026</a:t>
                      </a:r>
                    </a:p>
                  </a:txBody>
                  <a:tcPr marL="87888" marR="87888" marT="43944" marB="43944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College of Engineering Building is Completed</a:t>
                      </a:r>
                    </a:p>
                  </a:txBody>
                  <a:tcPr marL="87888" marR="87888" marT="43944" marB="43944"/>
                </a:tc>
                <a:extLst>
                  <a:ext uri="{0D108BD9-81ED-4DB2-BD59-A6C34878D82A}">
                    <a16:rowId xmlns:a16="http://schemas.microsoft.com/office/drawing/2014/main" val="3778538699"/>
                  </a:ext>
                </a:extLst>
              </a:tr>
            </a:tbl>
          </a:graphicData>
        </a:graphic>
      </p:graphicFrame>
      <p:pic>
        <p:nvPicPr>
          <p:cNvPr id="19" name="Graphic 18" descr="Checkmark with solid fill">
            <a:extLst>
              <a:ext uri="{FF2B5EF4-FFF2-40B4-BE49-F238E27FC236}">
                <a16:creationId xmlns:a16="http://schemas.microsoft.com/office/drawing/2014/main" id="{65559667-CD8B-3C0F-D966-90730C240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52313" y="1764792"/>
            <a:ext cx="475488" cy="475488"/>
          </a:xfrm>
          <a:prstGeom prst="rect">
            <a:avLst/>
          </a:prstGeom>
        </p:spPr>
      </p:pic>
      <p:pic>
        <p:nvPicPr>
          <p:cNvPr id="20" name="Graphic 19" descr="Checkmark with solid fill">
            <a:extLst>
              <a:ext uri="{FF2B5EF4-FFF2-40B4-BE49-F238E27FC236}">
                <a16:creationId xmlns:a16="http://schemas.microsoft.com/office/drawing/2014/main" id="{790F2197-EF56-FB88-7BC6-4F0E1AA55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31110" y="2373710"/>
            <a:ext cx="475488" cy="475488"/>
          </a:xfrm>
          <a:prstGeom prst="rect">
            <a:avLst/>
          </a:prstGeom>
        </p:spPr>
      </p:pic>
      <p:pic>
        <p:nvPicPr>
          <p:cNvPr id="21" name="Graphic 20" descr="Checkmark with solid fill">
            <a:extLst>
              <a:ext uri="{FF2B5EF4-FFF2-40B4-BE49-F238E27FC236}">
                <a16:creationId xmlns:a16="http://schemas.microsoft.com/office/drawing/2014/main" id="{3C734D8C-ACAF-8E2F-4FC6-9B23ADCA0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31110" y="2953512"/>
            <a:ext cx="475488" cy="475488"/>
          </a:xfrm>
          <a:prstGeom prst="rect">
            <a:avLst/>
          </a:prstGeom>
        </p:spPr>
      </p:pic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CD7963EB-729E-5755-9A91-674F27605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52313" y="3615072"/>
            <a:ext cx="475488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1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3FD47C11-DF68-F335-064F-395BFEB55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8" y="352587"/>
            <a:ext cx="2787408" cy="780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786C35-E134-4485-2415-3BED8C127740}"/>
              </a:ext>
            </a:extLst>
          </p:cNvPr>
          <p:cNvSpPr txBox="1"/>
          <p:nvPr/>
        </p:nvSpPr>
        <p:spPr>
          <a:xfrm>
            <a:off x="3627782" y="352587"/>
            <a:ext cx="742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CEG Renderings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33AD21-E57C-2728-48CB-23AB321AED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42" t="14160" r="15303" b="8217"/>
          <a:stretch/>
        </p:blipFill>
        <p:spPr>
          <a:xfrm>
            <a:off x="561561" y="1209161"/>
            <a:ext cx="9519698" cy="548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7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3FD47C11-DF68-F335-064F-395BFEB55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8" y="352587"/>
            <a:ext cx="2787408" cy="780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786C35-E134-4485-2415-3BED8C127740}"/>
              </a:ext>
            </a:extLst>
          </p:cNvPr>
          <p:cNvSpPr txBox="1"/>
          <p:nvPr/>
        </p:nvSpPr>
        <p:spPr>
          <a:xfrm>
            <a:off x="3627782" y="352587"/>
            <a:ext cx="742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CEG Renderings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94F6D-C098-2C4E-B686-D2BFED15C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42" t="14860" r="15227" b="8077"/>
          <a:stretch/>
        </p:blipFill>
        <p:spPr>
          <a:xfrm>
            <a:off x="480838" y="1245711"/>
            <a:ext cx="9523347" cy="544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8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3FD47C11-DF68-F335-064F-395BFEB55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8" y="352587"/>
            <a:ext cx="2787408" cy="780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786C35-E134-4485-2415-3BED8C127740}"/>
              </a:ext>
            </a:extLst>
          </p:cNvPr>
          <p:cNvSpPr txBox="1"/>
          <p:nvPr/>
        </p:nvSpPr>
        <p:spPr>
          <a:xfrm>
            <a:off x="3627782" y="352587"/>
            <a:ext cx="742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CEG Renderings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A66126-802B-11D8-1723-618EE0678C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35" t="14845" r="15298" b="7922"/>
          <a:stretch/>
        </p:blipFill>
        <p:spPr>
          <a:xfrm>
            <a:off x="480838" y="1133061"/>
            <a:ext cx="9763822" cy="560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3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3FD47C11-DF68-F335-064F-395BFEB55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8" y="352587"/>
            <a:ext cx="2787408" cy="780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786C35-E134-4485-2415-3BED8C127740}"/>
              </a:ext>
            </a:extLst>
          </p:cNvPr>
          <p:cNvSpPr txBox="1"/>
          <p:nvPr/>
        </p:nvSpPr>
        <p:spPr>
          <a:xfrm>
            <a:off x="3627782" y="352587"/>
            <a:ext cx="742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CEG Renderings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320CF2-CB26-343F-AA5A-2A91FA9447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46" t="15029" r="15257" b="7847"/>
          <a:stretch/>
        </p:blipFill>
        <p:spPr>
          <a:xfrm>
            <a:off x="480838" y="1251088"/>
            <a:ext cx="9720470" cy="546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82AB5BAEC8E648A2742CACB06F527E" ma:contentTypeVersion="18" ma:contentTypeDescription="Create a new document." ma:contentTypeScope="" ma:versionID="35b82300237088cde879769e2fa6537f">
  <xsd:schema xmlns:xsd="http://www.w3.org/2001/XMLSchema" xmlns:xs="http://www.w3.org/2001/XMLSchema" xmlns:p="http://schemas.microsoft.com/office/2006/metadata/properties" xmlns:ns2="205bfbc1-e8b8-4860-980c-b93c7920f507" xmlns:ns3="4fe2d134-2c53-492a-a75e-0f91237ab10d" targetNamespace="http://schemas.microsoft.com/office/2006/metadata/properties" ma:root="true" ma:fieldsID="376791e415b44f91bd7e6283511f9d73" ns2:_="" ns3:_="">
    <xsd:import namespace="205bfbc1-e8b8-4860-980c-b93c7920f507"/>
    <xsd:import namespace="4fe2d134-2c53-492a-a75e-0f91237ab1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bfbc1-e8b8-4860-980c-b93c7920f5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ea7019a-c3dc-464b-ba2f-0a559e8498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e2d134-2c53-492a-a75e-0f91237ab10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0c8913f3-194d-48da-b09a-8442723d2b9f}" ma:internalName="TaxCatchAll" ma:showField="CatchAllData" ma:web="4fe2d134-2c53-492a-a75e-0f91237ab1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6C2048-292D-4764-8DE0-29FE56C36D13}"/>
</file>

<file path=customXml/itemProps2.xml><?xml version="1.0" encoding="utf-8"?>
<ds:datastoreItem xmlns:ds="http://schemas.openxmlformats.org/officeDocument/2006/customXml" ds:itemID="{64986B39-400F-44F2-B20F-5988025B8927}"/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397</Words>
  <Application>Microsoft Office PowerPoint</Application>
  <PresentationFormat>Widescreen</PresentationFormat>
  <Paragraphs>82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Computation for ISU’s College of Engineering: Needs and Trends  2024 Spring CITx  Friday February 23,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 for ISU’s College of Engineering: Needs and Trends</dc:title>
  <dc:creator>Keyser, Tom</dc:creator>
  <cp:lastModifiedBy>Birckelbaw, Carla</cp:lastModifiedBy>
  <cp:revision>9</cp:revision>
  <dcterms:created xsi:type="dcterms:W3CDTF">2024-02-20T14:35:11Z</dcterms:created>
  <dcterms:modified xsi:type="dcterms:W3CDTF">2024-03-06T18:24:07Z</dcterms:modified>
</cp:coreProperties>
</file>