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75" r:id="rId4"/>
    <p:sldId id="278" r:id="rId5"/>
    <p:sldId id="269" r:id="rId6"/>
    <p:sldId id="270" r:id="rId7"/>
    <p:sldId id="280" r:id="rId8"/>
    <p:sldId id="279" r:id="rId9"/>
  </p:sldIdLst>
  <p:sldSz cx="12192000" cy="6858000"/>
  <p:notesSz cx="6858000" cy="12192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Roboto" panose="02000000000000000000" pitchFamily="2" charset="0"/>
      <p:regular r:id="rId15"/>
      <p:bold r:id="rId16"/>
      <p:italic r:id="rId17"/>
      <p:boldItalic r:id="rId18"/>
    </p:embeddedFont>
    <p:embeddedFont>
      <p:font typeface="Roboto Slab" pitchFamily="2" charset="0"/>
      <p:regular r:id="rId19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A6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/>
    <p:restoredTop sz="94658"/>
  </p:normalViewPr>
  <p:slideViewPr>
    <p:cSldViewPr snapToGrid="0">
      <p:cViewPr varScale="1">
        <p:scale>
          <a:sx n="101" d="100"/>
          <a:sy n="101" d="100"/>
        </p:scale>
        <p:origin x="9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623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22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022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857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92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89952" y="3801169"/>
            <a:ext cx="961784" cy="47613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189952" y="2516650"/>
            <a:ext cx="8097083" cy="1999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52"/>
              </a:lnSpc>
              <a:buNone/>
            </a:pPr>
            <a:r>
              <a:rPr lang="en-US" sz="1208" b="1" kern="0" spc="121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ROY D. MAGNUSON | COOPER CUTTING | JENNIFER FRIBERG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189952" y="2891454"/>
            <a:ext cx="8097083" cy="7427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5832"/>
              </a:lnSpc>
              <a:spcBef>
                <a:spcPts val="1350"/>
              </a:spcBef>
              <a:buNone/>
            </a:pPr>
            <a:r>
              <a:rPr lang="en-US" sz="5063" b="1" kern="0" spc="203" dirty="0">
                <a:solidFill>
                  <a:srgbClr val="5DA6B5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Re</a:t>
            </a:r>
            <a:r>
              <a:rPr lang="en-US" sz="5063" b="1" kern="0" spc="203" dirty="0">
                <a:solidFill>
                  <a:srgbClr val="FFFFFF">
                    <a:alpha val="80000"/>
                  </a:srgb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imagining </a:t>
            </a:r>
            <a:r>
              <a:rPr lang="en-US" sz="5063" b="1" kern="0" spc="203" dirty="0">
                <a:solidFill>
                  <a:srgbClr val="5DA6B5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Learning</a:t>
            </a:r>
            <a:endParaRPr lang="en-US" sz="5400" dirty="0"/>
          </a:p>
        </p:txBody>
      </p:sp>
      <p:sp>
        <p:nvSpPr>
          <p:cNvPr id="5" name="Object 4"/>
          <p:cNvSpPr/>
          <p:nvPr/>
        </p:nvSpPr>
        <p:spPr>
          <a:xfrm>
            <a:off x="4189952" y="4044137"/>
            <a:ext cx="8097083" cy="31424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479"/>
              </a:lnSpc>
              <a:spcBef>
                <a:spcPts val="3164"/>
              </a:spcBef>
              <a:buNone/>
            </a:pPr>
            <a:r>
              <a:rPr lang="en-US" sz="1721" kern="0" spc="35">
                <a:solidFill>
                  <a:srgbClr val="FFFFFF">
                    <a:alpha val="80000"/>
                  </a:srgb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Navigating Artificial Intelligence in Higher Education</a:t>
            </a:r>
            <a:endParaRPr lang="en-US" sz="1600"/>
          </a:p>
        </p:txBody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5"/>
          <a:srcRect l="436" r="436"/>
          <a:stretch/>
        </p:blipFill>
        <p:spPr>
          <a:xfrm>
            <a:off x="0" y="0"/>
            <a:ext cx="3809047" cy="68562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131" y="921912"/>
            <a:ext cx="380905" cy="38090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76131" y="400396"/>
            <a:ext cx="7804932" cy="37138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916"/>
              </a:lnSpc>
              <a:buNone/>
            </a:pPr>
            <a:r>
              <a:rPr lang="en-US" sz="2531" kern="0" spc="101" dirty="0">
                <a:solidFill>
                  <a:srgbClr val="FFFFFF">
                    <a:alpha val="80000"/>
                  </a:srgb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Our map for today</a:t>
            </a:r>
            <a:endParaRPr lang="en-US" dirty="0"/>
          </a:p>
        </p:txBody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5"/>
          <a:srcRect l="19772" r="19772"/>
          <a:stretch/>
        </p:blipFill>
        <p:spPr>
          <a:xfrm>
            <a:off x="8047713" y="0"/>
            <a:ext cx="4150761" cy="6781820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582563" y="2428705"/>
            <a:ext cx="7595434" cy="40689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585"/>
              </a:lnSpc>
              <a:buSzPct val="100000"/>
            </a:pPr>
            <a:r>
              <a:rPr lang="en-US" sz="1890" b="1" kern="0" spc="189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QUESTIONS AND </a:t>
            </a:r>
            <a:r>
              <a:rPr lang="en-US" sz="1890" b="1" kern="0" spc="189" dirty="0">
                <a:solidFill>
                  <a:schemeClr val="accent5">
                    <a:alpha val="80000"/>
                  </a:scheme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SOME</a:t>
            </a:r>
            <a:r>
              <a:rPr lang="en-US" sz="1890" b="1" kern="0" spc="189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ANSWERS</a:t>
            </a:r>
            <a:endParaRPr lang="en-US" sz="1890" b="1" kern="0" spc="189" dirty="0">
              <a:solidFill>
                <a:srgbClr val="5DA6B5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1A70641B-D5D7-F600-5190-99EC84D90890}"/>
              </a:ext>
            </a:extLst>
          </p:cNvPr>
          <p:cNvSpPr/>
          <p:nvPr/>
        </p:nvSpPr>
        <p:spPr>
          <a:xfrm>
            <a:off x="582563" y="1942291"/>
            <a:ext cx="7595434" cy="40689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585"/>
              </a:lnSpc>
              <a:buSzPct val="100000"/>
            </a:pPr>
            <a:r>
              <a:rPr lang="en-US" sz="1890" b="1" kern="0" spc="189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WHAT HAVE WE BEEN </a:t>
            </a:r>
            <a:r>
              <a:rPr lang="en-US" sz="1890" b="1" kern="0" spc="189" dirty="0">
                <a:solidFill>
                  <a:schemeClr val="accent5">
                    <a:alpha val="80000"/>
                  </a:scheme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5749664" y="95226"/>
            <a:ext cx="6344062" cy="6665833"/>
          </a:xfrm>
          <a:prstGeom prst="rect">
            <a:avLst/>
          </a:prstGeom>
          <a:solidFill>
            <a:srgbClr val="FEFEFE"/>
          </a:solidFill>
        </p:spPr>
        <p:txBody>
          <a:bodyPr/>
          <a:lstStyle/>
          <a:p>
            <a:endParaRPr lang="en-US"/>
          </a:p>
        </p:txBody>
      </p:sp>
      <p:pic>
        <p:nvPicPr>
          <p:cNvPr id="3" name="Object 2"/>
          <p:cNvPicPr>
            <a:picLocks noChangeAspect="1"/>
          </p:cNvPicPr>
          <p:nvPr/>
        </p:nvPicPr>
        <p:blipFill>
          <a:blip r:embed="rId3"/>
          <a:srcRect l="2414" r="2414"/>
          <a:stretch/>
        </p:blipFill>
        <p:spPr>
          <a:xfrm>
            <a:off x="5623560" y="0"/>
            <a:ext cx="6568440" cy="6858000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470847" y="2670053"/>
            <a:ext cx="4807970" cy="18093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436"/>
              </a:lnSpc>
              <a:buNone/>
            </a:pPr>
            <a:r>
              <a:rPr lang="en-US" sz="1050" b="1" kern="0" spc="105" dirty="0">
                <a:solidFill>
                  <a:srgbClr val="FFFFFF">
                    <a:alpha val="80000"/>
                  </a:srgbClr>
                </a:solidFill>
                <a:latin typeface="Roboto"/>
                <a:ea typeface="Roboto"/>
                <a:cs typeface="Roboto"/>
              </a:rPr>
              <a:t>SECTION 1 | WHAT IS EVEN HAPPENING?</a:t>
            </a:r>
            <a:endParaRPr lang="en-US" dirty="0">
              <a:latin typeface="Roboto"/>
              <a:ea typeface="Roboto"/>
              <a:cs typeface="Roboto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571208" y="3142463"/>
            <a:ext cx="4807970" cy="57135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556"/>
              </a:lnSpc>
              <a:spcBef>
                <a:spcPts val="1014"/>
              </a:spcBef>
              <a:buNone/>
            </a:pPr>
            <a:r>
              <a:rPr lang="en-US" sz="4219" kern="0" spc="169">
                <a:solidFill>
                  <a:srgbClr val="FFFFFF">
                    <a:alpha val="80000"/>
                  </a:srgb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What have we been </a:t>
            </a:r>
            <a:r>
              <a:rPr lang="en-US" sz="4219" kern="0" spc="169">
                <a:solidFill>
                  <a:schemeClr val="accent5">
                    <a:alpha val="80000"/>
                  </a:scheme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doing</a:t>
            </a:r>
            <a:r>
              <a:rPr lang="en-US" sz="4219" kern="0" spc="169">
                <a:solidFill>
                  <a:srgbClr val="FFFFFF">
                    <a:alpha val="80000"/>
                  </a:srgb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416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138" y="921912"/>
            <a:ext cx="380905" cy="38090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76131" y="400396"/>
            <a:ext cx="7751412" cy="37138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916"/>
              </a:lnSpc>
              <a:buNone/>
            </a:pPr>
            <a:r>
              <a:rPr lang="en-US" sz="2531" kern="0" spc="101">
                <a:solidFill>
                  <a:srgbClr val="FFFFFF">
                    <a:alpha val="80000"/>
                  </a:srgb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What have we been doing at Illinois State?</a:t>
            </a:r>
            <a:endParaRPr lang="en-US"/>
          </a:p>
        </p:txBody>
      </p:sp>
      <p:pic>
        <p:nvPicPr>
          <p:cNvPr id="5" name="Object 4"/>
          <p:cNvPicPr>
            <a:picLocks noChangeAspect="1"/>
          </p:cNvPicPr>
          <p:nvPr/>
        </p:nvPicPr>
        <p:blipFill>
          <a:blip r:embed="rId5"/>
          <a:srcRect l="19417" r="19417"/>
          <a:stretch/>
        </p:blipFill>
        <p:spPr>
          <a:xfrm>
            <a:off x="7992525" y="0"/>
            <a:ext cx="4199475" cy="6858000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761810" y="1328776"/>
            <a:ext cx="7122919" cy="40947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240"/>
              </a:lnSpc>
            </a:pPr>
            <a:r>
              <a:rPr lang="en-US" sz="2813" kern="0" spc="113" dirty="0">
                <a:solidFill>
                  <a:srgbClr val="FFFFFF">
                    <a:alpha val="80000"/>
                  </a:srgb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Increasing </a:t>
            </a:r>
            <a:r>
              <a:rPr lang="en-US" sz="2813" b="1" kern="0" spc="113" dirty="0">
                <a:solidFill>
                  <a:srgbClr val="5EA6B5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AI</a:t>
            </a:r>
            <a:r>
              <a:rPr lang="en-US" sz="2813" b="1" kern="0" spc="113" dirty="0">
                <a:solidFill>
                  <a:srgbClr val="5DA6B5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Literacy</a:t>
            </a:r>
            <a:endParaRPr lang="en-US" dirty="0">
              <a:solidFill>
                <a:srgbClr val="5EA6B5">
                  <a:alpha val="80000"/>
                </a:srgbClr>
              </a:solidFill>
            </a:endParaRPr>
          </a:p>
        </p:txBody>
      </p:sp>
      <p:sp>
        <p:nvSpPr>
          <p:cNvPr id="7" name="Object 6"/>
          <p:cNvSpPr/>
          <p:nvPr/>
        </p:nvSpPr>
        <p:spPr>
          <a:xfrm>
            <a:off x="761818" y="2128674"/>
            <a:ext cx="6475366" cy="0"/>
          </a:xfrm>
          <a:prstGeom prst="line">
            <a:avLst/>
          </a:prstGeom>
          <a:noFill/>
          <a:ln w="12700">
            <a:solidFill>
              <a:srgbClr val="FFFFFF">
                <a:alpha val="20000"/>
              </a:srgbClr>
            </a:solidFill>
            <a:prstDash val="solid"/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8" name="Object 7"/>
          <p:cNvSpPr/>
          <p:nvPr/>
        </p:nvSpPr>
        <p:spPr>
          <a:xfrm>
            <a:off x="761809" y="1752114"/>
            <a:ext cx="7122919" cy="5332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04"/>
              </a:lnSpc>
              <a:spcBef>
                <a:spcPts val="1635"/>
              </a:spcBef>
              <a:buNone/>
            </a:pPr>
            <a:r>
              <a:rPr lang="en-US"/>
              <a:t>Work</a:t>
            </a:r>
          </a:p>
        </p:txBody>
      </p:sp>
      <p:sp>
        <p:nvSpPr>
          <p:cNvPr id="10" name="Object 9"/>
          <p:cNvSpPr/>
          <p:nvPr/>
        </p:nvSpPr>
        <p:spPr>
          <a:xfrm>
            <a:off x="761808" y="3332342"/>
            <a:ext cx="6475366" cy="0"/>
          </a:xfrm>
          <a:prstGeom prst="line">
            <a:avLst/>
          </a:prstGeom>
          <a:noFill/>
          <a:ln w="12700">
            <a:solidFill>
              <a:srgbClr val="FFFFFF">
                <a:alpha val="20000"/>
              </a:srgbClr>
            </a:solidFill>
            <a:prstDash val="solid"/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11" name="Object 10"/>
          <p:cNvSpPr/>
          <p:nvPr/>
        </p:nvSpPr>
        <p:spPr>
          <a:xfrm>
            <a:off x="761807" y="3543783"/>
            <a:ext cx="7122919" cy="40947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240"/>
              </a:lnSpc>
              <a:spcBef>
                <a:spcPts val="1555"/>
              </a:spcBef>
              <a:buNone/>
            </a:pPr>
            <a:r>
              <a:rPr lang="en-US" sz="2813" kern="0" spc="113">
                <a:solidFill>
                  <a:srgbClr val="FFFFFF">
                    <a:alpha val="80000"/>
                  </a:srgb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Coordinating Across the </a:t>
            </a:r>
            <a:r>
              <a:rPr lang="en-US" sz="2813" b="1" kern="0" spc="113">
                <a:solidFill>
                  <a:srgbClr val="5DA6B5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University</a:t>
            </a:r>
            <a:endParaRPr lang="en-US"/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0D505B7F-B286-DB6D-5DEA-6B430D8B7452}"/>
              </a:ext>
            </a:extLst>
          </p:cNvPr>
          <p:cNvSpPr/>
          <p:nvPr/>
        </p:nvSpPr>
        <p:spPr>
          <a:xfrm>
            <a:off x="761810" y="1766814"/>
            <a:ext cx="7022488" cy="28941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436"/>
              </a:lnSpc>
              <a:spcBef>
                <a:spcPts val="1393"/>
              </a:spcBef>
              <a:buNone/>
            </a:pPr>
            <a:r>
              <a:rPr lang="en-US" sz="1050" b="1" kern="0" spc="105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WORKSHOPS, PRESENTATIONS, LUNCHES, ONE-ON-ONE DISCUSSIONS</a:t>
            </a:r>
            <a:endParaRPr lang="en-US"/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E7CF4E4C-F348-E862-9B76-0BDD1EA563D6}"/>
              </a:ext>
            </a:extLst>
          </p:cNvPr>
          <p:cNvSpPr/>
          <p:nvPr/>
        </p:nvSpPr>
        <p:spPr>
          <a:xfrm>
            <a:off x="761809" y="2267674"/>
            <a:ext cx="7122919" cy="40947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240"/>
              </a:lnSpc>
            </a:pPr>
            <a:r>
              <a:rPr lang="en-US" sz="2813" kern="0" spc="113" dirty="0">
                <a:solidFill>
                  <a:srgbClr val="FFFFFF">
                    <a:alpha val="80000"/>
                  </a:srgb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Continuing to </a:t>
            </a:r>
            <a:r>
              <a:rPr lang="en-US" sz="2813" b="1" kern="0" spc="113" dirty="0">
                <a:solidFill>
                  <a:srgbClr val="5DA6B5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Learn</a:t>
            </a:r>
            <a:endParaRPr lang="en-US" dirty="0">
              <a:solidFill>
                <a:srgbClr val="5EA6B5">
                  <a:alpha val="80000"/>
                </a:srgbClr>
              </a:solidFill>
            </a:endParaRPr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id="{30D62DEE-EC03-CC49-1571-23C1636DC261}"/>
              </a:ext>
            </a:extLst>
          </p:cNvPr>
          <p:cNvSpPr/>
          <p:nvPr/>
        </p:nvSpPr>
        <p:spPr>
          <a:xfrm>
            <a:off x="761808" y="2705712"/>
            <a:ext cx="7122919" cy="3618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436"/>
              </a:lnSpc>
              <a:spcBef>
                <a:spcPts val="1393"/>
              </a:spcBef>
              <a:buNone/>
            </a:pPr>
            <a:r>
              <a:rPr lang="en-US" sz="1050" b="1" kern="0" spc="105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READING PAPERS, ATTENDING CONFERENCES, ENGAGING WITH SCHOLARS</a:t>
            </a:r>
            <a:endParaRPr lang="en-US"/>
          </a:p>
        </p:txBody>
      </p:sp>
      <p:sp>
        <p:nvSpPr>
          <p:cNvPr id="15" name="Object 8">
            <a:extLst>
              <a:ext uri="{FF2B5EF4-FFF2-40B4-BE49-F238E27FC236}">
                <a16:creationId xmlns:a16="http://schemas.microsoft.com/office/drawing/2014/main" id="{2D7EBED0-DFCD-B230-D872-2447BC09D2BE}"/>
              </a:ext>
            </a:extLst>
          </p:cNvPr>
          <p:cNvSpPr/>
          <p:nvPr/>
        </p:nvSpPr>
        <p:spPr>
          <a:xfrm>
            <a:off x="761808" y="2944074"/>
            <a:ext cx="7122919" cy="3618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436"/>
              </a:lnSpc>
              <a:spcBef>
                <a:spcPts val="1393"/>
              </a:spcBef>
              <a:buNone/>
            </a:pPr>
            <a:r>
              <a:rPr lang="en-US" sz="1050" b="1" kern="0" spc="105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THIS IS AN ONGOING, UNENDING PROCESS</a:t>
            </a:r>
            <a:endParaRPr lang="en-US"/>
          </a:p>
        </p:txBody>
      </p:sp>
      <p:sp>
        <p:nvSpPr>
          <p:cNvPr id="16" name="Object 8">
            <a:extLst>
              <a:ext uri="{FF2B5EF4-FFF2-40B4-BE49-F238E27FC236}">
                <a16:creationId xmlns:a16="http://schemas.microsoft.com/office/drawing/2014/main" id="{D0BBCF8C-B97B-8E07-42C7-160A962C55A5}"/>
              </a:ext>
            </a:extLst>
          </p:cNvPr>
          <p:cNvSpPr/>
          <p:nvPr/>
        </p:nvSpPr>
        <p:spPr>
          <a:xfrm>
            <a:off x="761806" y="4067607"/>
            <a:ext cx="7122919" cy="3618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436"/>
              </a:lnSpc>
              <a:spcBef>
                <a:spcPts val="1393"/>
              </a:spcBef>
              <a:buNone/>
            </a:pPr>
            <a:r>
              <a:rPr lang="en-US" sz="1050" b="1" kern="0" spc="105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</a:rPr>
              <a:t>FROM THE STUDENT CODE OF CONDUCT TO RESEARCH AND TEACHING GUIDELINES</a:t>
            </a:r>
            <a:endParaRPr lang="en-US"/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DFDDD810-C790-9446-B3FE-98BA17EED97B}"/>
              </a:ext>
            </a:extLst>
          </p:cNvPr>
          <p:cNvSpPr/>
          <p:nvPr/>
        </p:nvSpPr>
        <p:spPr>
          <a:xfrm>
            <a:off x="761808" y="4429467"/>
            <a:ext cx="6475366" cy="0"/>
          </a:xfrm>
          <a:prstGeom prst="line">
            <a:avLst/>
          </a:prstGeom>
          <a:noFill/>
          <a:ln w="12700">
            <a:solidFill>
              <a:srgbClr val="FFFFFF">
                <a:alpha val="20000"/>
              </a:srgbClr>
            </a:solidFill>
            <a:prstDash val="solid"/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18" name="Object 10">
            <a:extLst>
              <a:ext uri="{FF2B5EF4-FFF2-40B4-BE49-F238E27FC236}">
                <a16:creationId xmlns:a16="http://schemas.microsoft.com/office/drawing/2014/main" id="{9705C149-7CA7-9DC9-F94D-6766851E45D6}"/>
              </a:ext>
            </a:extLst>
          </p:cNvPr>
          <p:cNvSpPr/>
          <p:nvPr/>
        </p:nvSpPr>
        <p:spPr>
          <a:xfrm>
            <a:off x="761805" y="4564336"/>
            <a:ext cx="7122919" cy="40947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240"/>
              </a:lnSpc>
              <a:spcBef>
                <a:spcPts val="1555"/>
              </a:spcBef>
              <a:buNone/>
            </a:pPr>
            <a:r>
              <a:rPr lang="en-US" sz="2813" kern="0" spc="113">
                <a:solidFill>
                  <a:srgbClr val="FFFFFF">
                    <a:alpha val="80000"/>
                  </a:srgb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Learning How to Be </a:t>
            </a:r>
            <a:r>
              <a:rPr lang="en-US" sz="2813" b="1" kern="0" spc="113">
                <a:solidFill>
                  <a:srgbClr val="5DA6B5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Prepared</a:t>
            </a:r>
            <a:endParaRPr lang="en-US"/>
          </a:p>
        </p:txBody>
      </p:sp>
      <p:sp>
        <p:nvSpPr>
          <p:cNvPr id="19" name="Object 8">
            <a:extLst>
              <a:ext uri="{FF2B5EF4-FFF2-40B4-BE49-F238E27FC236}">
                <a16:creationId xmlns:a16="http://schemas.microsoft.com/office/drawing/2014/main" id="{86EEDBA7-5E2B-B9E0-1C6C-61841DE17EE7}"/>
              </a:ext>
            </a:extLst>
          </p:cNvPr>
          <p:cNvSpPr/>
          <p:nvPr/>
        </p:nvSpPr>
        <p:spPr>
          <a:xfrm>
            <a:off x="761805" y="5090345"/>
            <a:ext cx="7122919" cy="3618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436"/>
              </a:lnSpc>
              <a:spcBef>
                <a:spcPts val="1393"/>
              </a:spcBef>
              <a:buNone/>
            </a:pPr>
            <a:r>
              <a:rPr lang="en-US" sz="1050" b="1" kern="0" spc="105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</a:rPr>
              <a:t>ADAPTIVE, INFORMED, AGILE, CONSIDERATE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2836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 animBg="1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66089" y="921912"/>
            <a:ext cx="380905" cy="38090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666083" y="400396"/>
            <a:ext cx="7751412" cy="37138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916"/>
              </a:lnSpc>
              <a:buNone/>
            </a:pPr>
            <a:r>
              <a:rPr lang="en-US" sz="2531" kern="0" spc="101">
                <a:solidFill>
                  <a:srgbClr val="FFFFFF">
                    <a:alpha val="80000"/>
                  </a:srgb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What else can we do?</a:t>
            </a:r>
            <a:endParaRPr lang="en-US"/>
          </a:p>
        </p:txBody>
      </p:sp>
      <p:sp>
        <p:nvSpPr>
          <p:cNvPr id="4" name="Object 3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0C0C0C"/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5"/>
          <a:srcRect l="19417" r="19417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4951762" y="1677469"/>
            <a:ext cx="7122919" cy="40947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240"/>
              </a:lnSpc>
              <a:buNone/>
            </a:pPr>
            <a:r>
              <a:rPr lang="en-US" sz="2813" kern="0" spc="113">
                <a:solidFill>
                  <a:srgbClr val="FFFFFF">
                    <a:alpha val="80000"/>
                  </a:srgb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We </a:t>
            </a:r>
            <a:r>
              <a:rPr lang="en-US" sz="2813" b="1" kern="0" spc="113">
                <a:solidFill>
                  <a:srgbClr val="5DA6B5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can't</a:t>
            </a:r>
            <a:r>
              <a:rPr lang="en-US" sz="2813" kern="0" spc="113">
                <a:solidFill>
                  <a:srgbClr val="FFFFFF">
                    <a:alpha val="80000"/>
                  </a:srgb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stop. </a:t>
            </a:r>
            <a:endParaRPr lang="en-US"/>
          </a:p>
        </p:txBody>
      </p:sp>
      <p:sp>
        <p:nvSpPr>
          <p:cNvPr id="7" name="Object 6"/>
          <p:cNvSpPr/>
          <p:nvPr/>
        </p:nvSpPr>
        <p:spPr>
          <a:xfrm>
            <a:off x="4951769" y="2302539"/>
            <a:ext cx="6475366" cy="0"/>
          </a:xfrm>
          <a:prstGeom prst="line">
            <a:avLst/>
          </a:prstGeom>
          <a:noFill/>
          <a:ln w="12700">
            <a:solidFill>
              <a:srgbClr val="FFFFFF">
                <a:alpha val="20000"/>
              </a:srgbClr>
            </a:solidFill>
            <a:prstDash val="solid"/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8" name="Object 7"/>
          <p:cNvSpPr/>
          <p:nvPr/>
        </p:nvSpPr>
        <p:spPr>
          <a:xfrm>
            <a:off x="4951762" y="2704721"/>
            <a:ext cx="7122919" cy="2666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04"/>
              </a:lnSpc>
              <a:spcBef>
                <a:spcPts val="1635"/>
              </a:spcBef>
              <a:buNone/>
            </a:pPr>
            <a:r>
              <a:rPr lang="en-US" sz="1530" kern="0" spc="31">
                <a:solidFill>
                  <a:srgbClr val="FFFFFF">
                    <a:alpha val="80000"/>
                  </a:srgb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Face challenges, embrace ethical implications</a:t>
            </a:r>
            <a:endParaRPr lang="en-US"/>
          </a:p>
        </p:txBody>
      </p:sp>
      <p:sp>
        <p:nvSpPr>
          <p:cNvPr id="9" name="Object 8"/>
          <p:cNvSpPr/>
          <p:nvPr/>
        </p:nvSpPr>
        <p:spPr>
          <a:xfrm>
            <a:off x="4951762" y="3151689"/>
            <a:ext cx="7122919" cy="18093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436"/>
              </a:lnSpc>
              <a:spcBef>
                <a:spcPts val="1393"/>
              </a:spcBef>
              <a:buNone/>
            </a:pPr>
            <a:r>
              <a:rPr lang="en-US" sz="1050" b="1" kern="0" spc="105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SECURITY, LACK OF REGULATION, BIASES, PRIVACY, ACCESSIBILITY</a:t>
            </a:r>
            <a:endParaRPr lang="en-US"/>
          </a:p>
        </p:txBody>
      </p:sp>
      <p:sp>
        <p:nvSpPr>
          <p:cNvPr id="10" name="Object 9"/>
          <p:cNvSpPr/>
          <p:nvPr/>
        </p:nvSpPr>
        <p:spPr>
          <a:xfrm>
            <a:off x="4951762" y="3497182"/>
            <a:ext cx="7122919" cy="2666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04"/>
              </a:lnSpc>
              <a:spcBef>
                <a:spcPts val="1271"/>
              </a:spcBef>
              <a:buNone/>
            </a:pPr>
            <a:r>
              <a:rPr lang="en-US" sz="1530" kern="0" spc="31">
                <a:solidFill>
                  <a:srgbClr val="FFFFFF">
                    <a:alpha val="80000"/>
                  </a:srgb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Use generative AI creatively and cautiously</a:t>
            </a:r>
            <a:endParaRPr lang="en-US"/>
          </a:p>
        </p:txBody>
      </p:sp>
      <p:sp>
        <p:nvSpPr>
          <p:cNvPr id="11" name="Object 10"/>
          <p:cNvSpPr/>
          <p:nvPr/>
        </p:nvSpPr>
        <p:spPr>
          <a:xfrm>
            <a:off x="4951762" y="3909481"/>
            <a:ext cx="7122919" cy="2666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04"/>
              </a:lnSpc>
              <a:spcBef>
                <a:spcPts val="1125"/>
              </a:spcBef>
              <a:buNone/>
            </a:pPr>
            <a:r>
              <a:rPr lang="en-US" sz="1530" kern="0" spc="31">
                <a:solidFill>
                  <a:srgbClr val="FFFFFF">
                    <a:alpha val="80000"/>
                  </a:srgb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Build understanding, increase literacy</a:t>
            </a:r>
            <a:endParaRPr lang="en-US"/>
          </a:p>
        </p:txBody>
      </p:sp>
      <p:sp>
        <p:nvSpPr>
          <p:cNvPr id="12" name="Object 11"/>
          <p:cNvSpPr/>
          <p:nvPr/>
        </p:nvSpPr>
        <p:spPr>
          <a:xfrm>
            <a:off x="4951762" y="4356449"/>
            <a:ext cx="7122919" cy="18093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436"/>
              </a:lnSpc>
              <a:spcBef>
                <a:spcPts val="1393"/>
              </a:spcBef>
              <a:buNone/>
            </a:pPr>
            <a:r>
              <a:rPr lang="en-US" sz="1050" b="1" kern="0" spc="105">
                <a:solidFill>
                  <a:srgbClr val="FFFFFF">
                    <a:alpha val="5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INTERNALLY,</a:t>
            </a:r>
            <a:r>
              <a:rPr lang="en-US" sz="1050" b="1" kern="0" spc="105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AND EXTERNALLY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138" y="921912"/>
            <a:ext cx="380905" cy="38090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76131" y="400396"/>
            <a:ext cx="7751412" cy="37138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916"/>
              </a:lnSpc>
              <a:buNone/>
            </a:pPr>
            <a:r>
              <a:rPr lang="en-US" sz="2531" kern="0" spc="101">
                <a:solidFill>
                  <a:srgbClr val="FFFFFF">
                    <a:alpha val="80000"/>
                  </a:srgb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What else can we do?</a:t>
            </a:r>
            <a:endParaRPr lang="en-US" sz="2800"/>
          </a:p>
        </p:txBody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5"/>
          <a:srcRect l="19417" r="19417"/>
          <a:stretch/>
        </p:blipFill>
        <p:spPr>
          <a:xfrm>
            <a:off x="7992525" y="0"/>
            <a:ext cx="4199475" cy="6858000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761810" y="1677469"/>
            <a:ext cx="7122919" cy="40947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240"/>
              </a:lnSpc>
              <a:buNone/>
            </a:pPr>
            <a:r>
              <a:rPr lang="en-US" sz="2813" kern="0" spc="113">
                <a:solidFill>
                  <a:srgbClr val="FFFFFF">
                    <a:alpha val="80000"/>
                  </a:srgb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Embody the </a:t>
            </a:r>
            <a:r>
              <a:rPr lang="en-US" sz="2813" b="1" kern="0" spc="113">
                <a:solidFill>
                  <a:srgbClr val="5DA6B5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opposite</a:t>
            </a:r>
            <a:r>
              <a:rPr lang="en-US" sz="2813" kern="0" spc="113">
                <a:solidFill>
                  <a:srgbClr val="FFFFFF">
                    <a:alpha val="80000"/>
                  </a:srgb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of AI</a:t>
            </a:r>
            <a:endParaRPr lang="en-US"/>
          </a:p>
        </p:txBody>
      </p:sp>
      <p:sp>
        <p:nvSpPr>
          <p:cNvPr id="7" name="Object 6"/>
          <p:cNvSpPr/>
          <p:nvPr/>
        </p:nvSpPr>
        <p:spPr>
          <a:xfrm>
            <a:off x="761818" y="2302539"/>
            <a:ext cx="6475366" cy="0"/>
          </a:xfrm>
          <a:prstGeom prst="line">
            <a:avLst/>
          </a:prstGeom>
          <a:noFill/>
          <a:ln w="12700">
            <a:solidFill>
              <a:srgbClr val="FFFFFF">
                <a:alpha val="20000"/>
              </a:srgbClr>
            </a:solidFill>
            <a:prstDash val="solid"/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8" name="Object 7"/>
          <p:cNvSpPr/>
          <p:nvPr/>
        </p:nvSpPr>
        <p:spPr>
          <a:xfrm>
            <a:off x="761810" y="2704721"/>
            <a:ext cx="7122919" cy="5332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04"/>
              </a:lnSpc>
              <a:spcBef>
                <a:spcPts val="1635"/>
              </a:spcBef>
              <a:buNone/>
            </a:pPr>
            <a:r>
              <a:rPr lang="en-US" sz="1530" kern="0" spc="31">
                <a:solidFill>
                  <a:srgbClr val="FFFFFF">
                    <a:alpha val="80000"/>
                  </a:srgb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In a world where information has a net-zero value, humanity will be valued more than ever. </a:t>
            </a:r>
            <a:endParaRPr lang="en-US"/>
          </a:p>
        </p:txBody>
      </p:sp>
      <p:sp>
        <p:nvSpPr>
          <p:cNvPr id="9" name="Object 8"/>
          <p:cNvSpPr/>
          <p:nvPr/>
        </p:nvSpPr>
        <p:spPr>
          <a:xfrm>
            <a:off x="761810" y="3418323"/>
            <a:ext cx="7122919" cy="3618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436"/>
              </a:lnSpc>
              <a:spcBef>
                <a:spcPts val="1393"/>
              </a:spcBef>
              <a:buNone/>
            </a:pPr>
            <a:r>
              <a:rPr lang="en-US" sz="1050" b="1" kern="0" spc="105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FACE TO FACE EXPERIENCES, HUMAN INTERACTION, ACCESS TO FACILITIES, COMMUNITY OUTREACH</a:t>
            </a:r>
            <a:endParaRPr lang="en-US"/>
          </a:p>
        </p:txBody>
      </p:sp>
      <p:sp>
        <p:nvSpPr>
          <p:cNvPr id="10" name="Object 9"/>
          <p:cNvSpPr/>
          <p:nvPr/>
        </p:nvSpPr>
        <p:spPr>
          <a:xfrm>
            <a:off x="761818" y="4018545"/>
            <a:ext cx="6475366" cy="0"/>
          </a:xfrm>
          <a:prstGeom prst="line">
            <a:avLst/>
          </a:prstGeom>
          <a:noFill/>
          <a:ln w="12700">
            <a:solidFill>
              <a:srgbClr val="FFFFFF">
                <a:alpha val="20000"/>
              </a:srgbClr>
            </a:solidFill>
            <a:prstDash val="solid"/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11" name="Object 10"/>
          <p:cNvSpPr/>
          <p:nvPr/>
        </p:nvSpPr>
        <p:spPr>
          <a:xfrm>
            <a:off x="761810" y="4410312"/>
            <a:ext cx="7122919" cy="40947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240"/>
              </a:lnSpc>
              <a:spcBef>
                <a:spcPts val="1555"/>
              </a:spcBef>
              <a:buNone/>
            </a:pPr>
            <a:r>
              <a:rPr lang="en-US" sz="2813" kern="0" spc="113">
                <a:solidFill>
                  <a:srgbClr val="FFFFFF">
                    <a:alpha val="80000"/>
                  </a:srgb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Let AI free us to be more </a:t>
            </a:r>
            <a:r>
              <a:rPr lang="en-US" sz="2813" b="1" kern="0" spc="113">
                <a:solidFill>
                  <a:srgbClr val="5DA6B5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human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131" y="841229"/>
            <a:ext cx="380905" cy="38090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76131" y="382403"/>
            <a:ext cx="7751412" cy="37138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916"/>
              </a:lnSpc>
              <a:buNone/>
            </a:pPr>
            <a:r>
              <a:rPr lang="en-US" sz="2500" b="1" kern="0" spc="101" dirty="0">
                <a:solidFill>
                  <a:srgbClr val="FFFFFF">
                    <a:alpha val="80000"/>
                  </a:srgbClr>
                </a:solidFill>
                <a:latin typeface="Roboto Slab"/>
                <a:ea typeface="Roboto Slab"/>
                <a:cs typeface="Roboto Slab"/>
              </a:rPr>
              <a:t>Committee for the </a:t>
            </a:r>
            <a:r>
              <a:rPr lang="en-US" sz="2500" b="1" kern="0" spc="101" dirty="0">
                <a:solidFill>
                  <a:srgbClr val="5EA6B5">
                    <a:alpha val="80000"/>
                  </a:srgbClr>
                </a:solidFill>
                <a:latin typeface="Roboto Slab"/>
                <a:ea typeface="Roboto Slab"/>
                <a:cs typeface="Roboto Slab"/>
              </a:rPr>
              <a:t>Responsible </a:t>
            </a:r>
            <a:r>
              <a:rPr lang="en-US" sz="2500" b="1" kern="0" spc="101" dirty="0">
                <a:solidFill>
                  <a:srgbClr val="FFFFFF">
                    <a:alpha val="80000"/>
                  </a:srgbClr>
                </a:solidFill>
                <a:latin typeface="Roboto Slab"/>
                <a:ea typeface="Roboto Slab"/>
                <a:cs typeface="Roboto Slab"/>
              </a:rPr>
              <a:t>Use of AI</a:t>
            </a:r>
            <a:endParaRPr lang="en-US" b="1">
              <a:latin typeface="Arial"/>
              <a:ea typeface="Roboto Slab"/>
              <a:cs typeface="Arial"/>
            </a:endParaRPr>
          </a:p>
        </p:txBody>
      </p:sp>
      <p:sp>
        <p:nvSpPr>
          <p:cNvPr id="8" name="Object 7"/>
          <p:cNvSpPr/>
          <p:nvPr/>
        </p:nvSpPr>
        <p:spPr>
          <a:xfrm>
            <a:off x="761809" y="1752114"/>
            <a:ext cx="7122919" cy="5332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04"/>
              </a:lnSpc>
              <a:spcBef>
                <a:spcPts val="1635"/>
              </a:spcBef>
              <a:buNone/>
            </a:pPr>
            <a:r>
              <a:rPr lang="en-US"/>
              <a:t>Work</a:t>
            </a: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F07E5520-E552-312D-6B7D-915D8069C974}"/>
              </a:ext>
            </a:extLst>
          </p:cNvPr>
          <p:cNvSpPr/>
          <p:nvPr/>
        </p:nvSpPr>
        <p:spPr>
          <a:xfrm>
            <a:off x="761810" y="1328776"/>
            <a:ext cx="7122919" cy="40947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240"/>
              </a:lnSpc>
            </a:pPr>
            <a:r>
              <a:rPr lang="en-US" sz="2800" b="1" kern="0" spc="113" dirty="0">
                <a:solidFill>
                  <a:srgbClr val="5EA6B5">
                    <a:alpha val="80000"/>
                  </a:srgbClr>
                </a:solidFill>
                <a:latin typeface="Roboto Slab"/>
                <a:ea typeface="Roboto Slab"/>
                <a:cs typeface="Roboto Slab"/>
              </a:rPr>
              <a:t>Steering </a:t>
            </a:r>
            <a:r>
              <a:rPr lang="en-US" sz="2800" kern="0" spc="113" dirty="0">
                <a:solidFill>
                  <a:srgbClr val="FFFFFF">
                    <a:alpha val="80000"/>
                  </a:srgbClr>
                </a:solidFill>
                <a:latin typeface="Roboto Slab"/>
                <a:ea typeface="Roboto Slab"/>
                <a:cs typeface="Roboto Slab"/>
              </a:rPr>
              <a:t>Committee </a:t>
            </a:r>
            <a:endParaRPr lang="en-US" sz="2800" b="1" kern="0" spc="113" dirty="0">
              <a:solidFill>
                <a:srgbClr val="5DA6B5"/>
              </a:solidFill>
              <a:latin typeface="Roboto Slab"/>
              <a:ea typeface="Roboto Slab"/>
              <a:cs typeface="Roboto Slab"/>
            </a:endParaRP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BB8ACF9E-D402-AA2A-6A1D-3290EF23E9A1}"/>
              </a:ext>
            </a:extLst>
          </p:cNvPr>
          <p:cNvSpPr/>
          <p:nvPr/>
        </p:nvSpPr>
        <p:spPr>
          <a:xfrm>
            <a:off x="761818" y="2128674"/>
            <a:ext cx="6475366" cy="0"/>
          </a:xfrm>
          <a:prstGeom prst="line">
            <a:avLst/>
          </a:prstGeom>
          <a:noFill/>
          <a:ln w="12700">
            <a:solidFill>
              <a:srgbClr val="FFFFFF">
                <a:alpha val="20000"/>
              </a:srgbClr>
            </a:solidFill>
            <a:prstDash val="solid"/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A228BAAA-AAAA-0A1E-F70A-182D68571AA7}"/>
              </a:ext>
            </a:extLst>
          </p:cNvPr>
          <p:cNvSpPr/>
          <p:nvPr/>
        </p:nvSpPr>
        <p:spPr>
          <a:xfrm>
            <a:off x="914209" y="1904514"/>
            <a:ext cx="7122919" cy="5332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04"/>
              </a:lnSpc>
              <a:spcBef>
                <a:spcPts val="1635"/>
              </a:spcBef>
              <a:buNone/>
            </a:pPr>
            <a:r>
              <a:rPr lang="en-US"/>
              <a:t>Work</a:t>
            </a:r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1078FA00-9727-367A-4FD7-421D0A1AB530}"/>
              </a:ext>
            </a:extLst>
          </p:cNvPr>
          <p:cNvSpPr/>
          <p:nvPr/>
        </p:nvSpPr>
        <p:spPr>
          <a:xfrm>
            <a:off x="761808" y="3332342"/>
            <a:ext cx="6475366" cy="0"/>
          </a:xfrm>
          <a:prstGeom prst="line">
            <a:avLst/>
          </a:prstGeom>
          <a:noFill/>
          <a:ln w="12700">
            <a:solidFill>
              <a:srgbClr val="FFFFFF">
                <a:alpha val="20000"/>
              </a:srgbClr>
            </a:solidFill>
            <a:prstDash val="solid"/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15" name="Object 10">
            <a:extLst>
              <a:ext uri="{FF2B5EF4-FFF2-40B4-BE49-F238E27FC236}">
                <a16:creationId xmlns:a16="http://schemas.microsoft.com/office/drawing/2014/main" id="{C4929C25-1308-04DB-AA63-14A4B681151C}"/>
              </a:ext>
            </a:extLst>
          </p:cNvPr>
          <p:cNvSpPr/>
          <p:nvPr/>
        </p:nvSpPr>
        <p:spPr>
          <a:xfrm>
            <a:off x="761807" y="3543783"/>
            <a:ext cx="7122919" cy="40947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240"/>
              </a:lnSpc>
              <a:spcBef>
                <a:spcPts val="1555"/>
              </a:spcBef>
            </a:pPr>
            <a:r>
              <a:rPr lang="en-US" sz="2800" b="1" kern="0" spc="113" dirty="0">
                <a:solidFill>
                  <a:srgbClr val="5EA6B5">
                    <a:alpha val="80000"/>
                  </a:srgbClr>
                </a:solidFill>
                <a:latin typeface="Roboto Slab"/>
                <a:ea typeface="Roboto Slab"/>
                <a:cs typeface="Roboto Slab"/>
              </a:rPr>
              <a:t>Operations</a:t>
            </a:r>
            <a:r>
              <a:rPr lang="en-US" sz="2800" kern="0" spc="113" dirty="0">
                <a:solidFill>
                  <a:srgbClr val="5EA6B5">
                    <a:alpha val="80000"/>
                  </a:srgbClr>
                </a:solidFill>
                <a:latin typeface="Roboto Slab"/>
                <a:ea typeface="Roboto Slab"/>
                <a:cs typeface="Roboto Slab"/>
              </a:rPr>
              <a:t> </a:t>
            </a:r>
            <a:r>
              <a:rPr lang="en-US" sz="2800" kern="0" spc="113" dirty="0">
                <a:solidFill>
                  <a:srgbClr val="FFFFFF">
                    <a:alpha val="80000"/>
                  </a:srgbClr>
                </a:solidFill>
                <a:latin typeface="Roboto Slab"/>
                <a:ea typeface="Roboto Slab"/>
                <a:cs typeface="Roboto Slab"/>
              </a:rPr>
              <a:t>Subcommittee</a:t>
            </a:r>
            <a:endParaRPr lang="en-US" dirty="0"/>
          </a:p>
        </p:txBody>
      </p:sp>
      <p:sp>
        <p:nvSpPr>
          <p:cNvPr id="17" name="Object 8">
            <a:extLst>
              <a:ext uri="{FF2B5EF4-FFF2-40B4-BE49-F238E27FC236}">
                <a16:creationId xmlns:a16="http://schemas.microsoft.com/office/drawing/2014/main" id="{C635DA75-6C7D-AF18-6D79-AEDF1004E7C1}"/>
              </a:ext>
            </a:extLst>
          </p:cNvPr>
          <p:cNvSpPr/>
          <p:nvPr/>
        </p:nvSpPr>
        <p:spPr>
          <a:xfrm>
            <a:off x="761810" y="1766814"/>
            <a:ext cx="7022488" cy="28941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436"/>
              </a:lnSpc>
              <a:spcBef>
                <a:spcPts val="1393"/>
              </a:spcBef>
            </a:pPr>
            <a:r>
              <a:rPr lang="en-US" sz="1050" b="1" kern="0" spc="105" dirty="0">
                <a:solidFill>
                  <a:srgbClr val="FFFFFF">
                    <a:alpha val="80000"/>
                  </a:srgbClr>
                </a:solidFill>
                <a:latin typeface="Roboto"/>
                <a:ea typeface="Roboto"/>
                <a:cs typeface="Roboto"/>
              </a:rPr>
              <a:t>DIRECT REPORT TO THE CABINET, CO-CHAIRED BY AA AND TS</a:t>
            </a:r>
            <a:endParaRPr lang="en-US" dirty="0"/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id="{758E7502-8A4F-9753-D32D-2A5BA0C1AAAE}"/>
              </a:ext>
            </a:extLst>
          </p:cNvPr>
          <p:cNvSpPr/>
          <p:nvPr/>
        </p:nvSpPr>
        <p:spPr>
          <a:xfrm>
            <a:off x="761809" y="2267674"/>
            <a:ext cx="7122919" cy="40947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240"/>
              </a:lnSpc>
            </a:pPr>
            <a:r>
              <a:rPr lang="en-US" sz="2800" b="1" kern="0" spc="113" dirty="0">
                <a:solidFill>
                  <a:srgbClr val="5EA6B5">
                    <a:alpha val="80000"/>
                  </a:srgbClr>
                </a:solidFill>
                <a:latin typeface="Roboto Slab"/>
                <a:ea typeface="Roboto Slab"/>
                <a:cs typeface="Roboto Slab"/>
              </a:rPr>
              <a:t>Four</a:t>
            </a:r>
            <a:r>
              <a:rPr lang="en-US" sz="2800" kern="0" spc="113" dirty="0">
                <a:solidFill>
                  <a:srgbClr val="FFFFFF">
                    <a:alpha val="80000"/>
                  </a:srgbClr>
                </a:solidFill>
                <a:latin typeface="Roboto Slab"/>
                <a:ea typeface="Roboto Slab"/>
                <a:cs typeface="Roboto Slab"/>
              </a:rPr>
              <a:t> Subcommittees</a:t>
            </a:r>
          </a:p>
        </p:txBody>
      </p:sp>
      <p:sp>
        <p:nvSpPr>
          <p:cNvPr id="21" name="Object 8">
            <a:extLst>
              <a:ext uri="{FF2B5EF4-FFF2-40B4-BE49-F238E27FC236}">
                <a16:creationId xmlns:a16="http://schemas.microsoft.com/office/drawing/2014/main" id="{1B8DB70F-B2BD-0A0A-33BE-9D835BE9BBF7}"/>
              </a:ext>
            </a:extLst>
          </p:cNvPr>
          <p:cNvSpPr/>
          <p:nvPr/>
        </p:nvSpPr>
        <p:spPr>
          <a:xfrm>
            <a:off x="761808" y="2705712"/>
            <a:ext cx="7122919" cy="3618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436"/>
              </a:lnSpc>
              <a:spcBef>
                <a:spcPts val="1393"/>
              </a:spcBef>
            </a:pPr>
            <a:r>
              <a:rPr lang="en-US" sz="1050" b="1" kern="0" spc="105" dirty="0">
                <a:solidFill>
                  <a:srgbClr val="FFFFFF">
                    <a:alpha val="80000"/>
                  </a:srgbClr>
                </a:solidFill>
                <a:latin typeface="Roboto"/>
                <a:ea typeface="Roboto"/>
                <a:cs typeface="Roboto"/>
              </a:rPr>
              <a:t>CHAIRED BY SUBJECT AREA EXPERTS: TEACHING, RESEARCH, GOVERNANCE, OPERATIONS</a:t>
            </a:r>
            <a:r>
              <a:rPr lang="en-US" dirty="0">
                <a:ea typeface="Roboto"/>
              </a:rPr>
              <a:t>ED</a:t>
            </a:r>
            <a:endParaRPr lang="en-US" dirty="0"/>
          </a:p>
        </p:txBody>
      </p:sp>
      <p:sp>
        <p:nvSpPr>
          <p:cNvPr id="23" name="Object 8">
            <a:extLst>
              <a:ext uri="{FF2B5EF4-FFF2-40B4-BE49-F238E27FC236}">
                <a16:creationId xmlns:a16="http://schemas.microsoft.com/office/drawing/2014/main" id="{E037F3CB-4864-117C-5175-19526E5291B5}"/>
              </a:ext>
            </a:extLst>
          </p:cNvPr>
          <p:cNvSpPr/>
          <p:nvPr/>
        </p:nvSpPr>
        <p:spPr>
          <a:xfrm>
            <a:off x="761808" y="2944074"/>
            <a:ext cx="7122919" cy="3618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436"/>
              </a:lnSpc>
              <a:spcBef>
                <a:spcPts val="1393"/>
              </a:spcBef>
            </a:pPr>
            <a:r>
              <a:rPr lang="en-US" sz="1050" b="1" kern="0" spc="105" dirty="0">
                <a:solidFill>
                  <a:srgbClr val="FFFFFF">
                    <a:alpha val="80000"/>
                  </a:srgbClr>
                </a:solidFill>
                <a:latin typeface="Roboto"/>
                <a:ea typeface="Roboto"/>
                <a:cs typeface="Roboto"/>
              </a:rPr>
              <a:t>CAMPUS-WIDE REPRESENTATION (STAFF, STUDENTS, FACULTY, ADMINISTRATION)</a:t>
            </a:r>
            <a:endParaRPr lang="en-US" dirty="0"/>
          </a:p>
        </p:txBody>
      </p:sp>
      <p:sp>
        <p:nvSpPr>
          <p:cNvPr id="25" name="Object 8">
            <a:extLst>
              <a:ext uri="{FF2B5EF4-FFF2-40B4-BE49-F238E27FC236}">
                <a16:creationId xmlns:a16="http://schemas.microsoft.com/office/drawing/2014/main" id="{2EE6521C-DC1A-B2AB-AC91-5FD7E47C849F}"/>
              </a:ext>
            </a:extLst>
          </p:cNvPr>
          <p:cNvSpPr/>
          <p:nvPr/>
        </p:nvSpPr>
        <p:spPr>
          <a:xfrm>
            <a:off x="761806" y="4067607"/>
            <a:ext cx="7122919" cy="3618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436"/>
              </a:lnSpc>
              <a:spcBef>
                <a:spcPts val="1393"/>
              </a:spcBef>
            </a:pPr>
            <a:r>
              <a:rPr lang="en-US" sz="1050" b="1" kern="0" spc="105" dirty="0">
                <a:solidFill>
                  <a:srgbClr val="FFFFFF">
                    <a:alpha val="80000"/>
                  </a:srgbClr>
                </a:solidFill>
                <a:latin typeface="Roboto"/>
                <a:ea typeface="Roboto"/>
                <a:cs typeface="Roboto"/>
              </a:rPr>
              <a:t>CHAIRED BY CRAIG JACKSON, FOCUSED ON HOW WE ENABLE FACULTY, STAFF, STUDENTS</a:t>
            </a:r>
            <a:endParaRPr lang="en-US" dirty="0"/>
          </a:p>
        </p:txBody>
      </p:sp>
      <p:sp>
        <p:nvSpPr>
          <p:cNvPr id="33" name="Object 8">
            <a:extLst>
              <a:ext uri="{FF2B5EF4-FFF2-40B4-BE49-F238E27FC236}">
                <a16:creationId xmlns:a16="http://schemas.microsoft.com/office/drawing/2014/main" id="{9BBE3CD6-78CB-37E7-46B6-2EC0365487E2}"/>
              </a:ext>
            </a:extLst>
          </p:cNvPr>
          <p:cNvSpPr/>
          <p:nvPr/>
        </p:nvSpPr>
        <p:spPr>
          <a:xfrm>
            <a:off x="761805" y="4296760"/>
            <a:ext cx="7122919" cy="3618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436"/>
              </a:lnSpc>
              <a:spcBef>
                <a:spcPts val="1393"/>
              </a:spcBef>
            </a:pPr>
            <a:r>
              <a:rPr lang="en-US" sz="1050" b="1" kern="0" spc="105" dirty="0">
                <a:solidFill>
                  <a:srgbClr val="FFFFFF">
                    <a:alpha val="80000"/>
                  </a:srgbClr>
                </a:solidFill>
                <a:latin typeface="Roboto"/>
                <a:ea typeface="Roboto"/>
                <a:cs typeface="Roboto"/>
              </a:rPr>
              <a:t>HOW DO WE KEEP PEOPLE SAFE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345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3" grpId="0" animBg="1"/>
      <p:bldP spid="15" grpId="0"/>
      <p:bldP spid="17" grpId="0"/>
      <p:bldP spid="19" grpId="0"/>
      <p:bldP spid="21" grpId="0"/>
      <p:bldP spid="23" grpId="0"/>
      <p:bldP spid="25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7836" y="871913"/>
            <a:ext cx="390427" cy="38090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567836" y="397862"/>
            <a:ext cx="7751412" cy="37138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916"/>
              </a:lnSpc>
              <a:buNone/>
            </a:pPr>
            <a:r>
              <a:rPr lang="en-US" sz="2531" kern="0" spc="101">
                <a:solidFill>
                  <a:srgbClr val="FFFFFF">
                    <a:alpha val="80000"/>
                  </a:srgbClr>
                </a:solidFill>
                <a:latin typeface="Roboto Slab" pitchFamily="34" charset="0"/>
                <a:ea typeface="Roboto Slab" pitchFamily="34" charset="-122"/>
              </a:rPr>
              <a:t>Questions and Discussion</a:t>
            </a:r>
          </a:p>
          <a:p>
            <a:pPr algn="l">
              <a:lnSpc>
                <a:spcPts val="2916"/>
              </a:lnSpc>
              <a:buNone/>
            </a:pPr>
            <a:endParaRPr lang="en-US" sz="2800"/>
          </a:p>
        </p:txBody>
      </p:sp>
      <p:pic>
        <p:nvPicPr>
          <p:cNvPr id="8" name="Object 5" descr="preencoded.png">
            <a:extLst>
              <a:ext uri="{FF2B5EF4-FFF2-40B4-BE49-F238E27FC236}">
                <a16:creationId xmlns:a16="http://schemas.microsoft.com/office/drawing/2014/main" id="{C8F1D59E-7359-7218-D365-264E7C70933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425" r="8425"/>
          <a:stretch/>
        </p:blipFill>
        <p:spPr>
          <a:xfrm>
            <a:off x="485654" y="1714071"/>
            <a:ext cx="3618595" cy="4351837"/>
          </a:xfrm>
          <a:prstGeom prst="rect">
            <a:avLst/>
          </a:prstGeom>
        </p:spPr>
      </p:pic>
      <p:pic>
        <p:nvPicPr>
          <p:cNvPr id="10" name="Object 8" descr="preencoded.png">
            <a:extLst>
              <a:ext uri="{FF2B5EF4-FFF2-40B4-BE49-F238E27FC236}">
                <a16:creationId xmlns:a16="http://schemas.microsoft.com/office/drawing/2014/main" id="{F8758471-0F15-3DFA-ED8B-8F4725CD471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425" r="8425"/>
          <a:stretch/>
        </p:blipFill>
        <p:spPr>
          <a:xfrm>
            <a:off x="4294701" y="1714071"/>
            <a:ext cx="3618595" cy="4351837"/>
          </a:xfrm>
          <a:prstGeom prst="rect">
            <a:avLst/>
          </a:prstGeom>
        </p:spPr>
      </p:pic>
      <p:pic>
        <p:nvPicPr>
          <p:cNvPr id="12" name="Object 11">
            <a:extLst>
              <a:ext uri="{FF2B5EF4-FFF2-40B4-BE49-F238E27FC236}">
                <a16:creationId xmlns:a16="http://schemas.microsoft.com/office/drawing/2014/main" id="{049AF2F6-0A7E-58CE-23CE-8FA20C39240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6243" r="26243"/>
          <a:stretch/>
        </p:blipFill>
        <p:spPr>
          <a:xfrm>
            <a:off x="8103748" y="1714071"/>
            <a:ext cx="3618595" cy="4351837"/>
          </a:xfrm>
          <a:prstGeom prst="rect">
            <a:avLst/>
          </a:prstGeom>
        </p:spPr>
      </p:pic>
      <p:sp>
        <p:nvSpPr>
          <p:cNvPr id="14" name="Object 2">
            <a:extLst>
              <a:ext uri="{FF2B5EF4-FFF2-40B4-BE49-F238E27FC236}">
                <a16:creationId xmlns:a16="http://schemas.microsoft.com/office/drawing/2014/main" id="{2EB1506A-0893-B869-CE02-6AB4F538DBEC}"/>
              </a:ext>
            </a:extLst>
          </p:cNvPr>
          <p:cNvSpPr/>
          <p:nvPr/>
        </p:nvSpPr>
        <p:spPr>
          <a:xfrm>
            <a:off x="1556893" y="1221178"/>
            <a:ext cx="1619552" cy="37138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916"/>
              </a:lnSpc>
              <a:buNone/>
            </a:pPr>
            <a:r>
              <a:rPr lang="en-US" sz="2531" kern="0" spc="101" dirty="0">
                <a:solidFill>
                  <a:srgbClr val="FFFFFF">
                    <a:alpha val="80000"/>
                  </a:srgbClr>
                </a:solidFill>
                <a:latin typeface="Roboto Slab" pitchFamily="34" charset="0"/>
                <a:ea typeface="Roboto Slab" pitchFamily="34" charset="-122"/>
              </a:rPr>
              <a:t>Teaching </a:t>
            </a:r>
            <a:endParaRPr lang="en-US" sz="2800" dirty="0"/>
          </a:p>
        </p:txBody>
      </p:sp>
      <p:sp>
        <p:nvSpPr>
          <p:cNvPr id="16" name="Object 2">
            <a:extLst>
              <a:ext uri="{FF2B5EF4-FFF2-40B4-BE49-F238E27FC236}">
                <a16:creationId xmlns:a16="http://schemas.microsoft.com/office/drawing/2014/main" id="{DA06E725-AA81-84A5-3130-2120EB94F162}"/>
              </a:ext>
            </a:extLst>
          </p:cNvPr>
          <p:cNvSpPr/>
          <p:nvPr/>
        </p:nvSpPr>
        <p:spPr>
          <a:xfrm>
            <a:off x="5294222" y="1237198"/>
            <a:ext cx="1619552" cy="37138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916"/>
              </a:lnSpc>
              <a:buNone/>
            </a:pPr>
            <a:r>
              <a:rPr lang="en-US" sz="2531" kern="0" spc="101" dirty="0">
                <a:solidFill>
                  <a:srgbClr val="FFFFFF">
                    <a:alpha val="80000"/>
                  </a:srgbClr>
                </a:solidFill>
                <a:latin typeface="Roboto Slab" pitchFamily="34" charset="0"/>
                <a:ea typeface="Roboto Slab" pitchFamily="34" charset="-122"/>
              </a:rPr>
              <a:t>Research</a:t>
            </a:r>
            <a:endParaRPr lang="en-US" sz="2800" dirty="0"/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E87EFF49-D0A7-1072-B7E7-2A55BC356D91}"/>
              </a:ext>
            </a:extLst>
          </p:cNvPr>
          <p:cNvSpPr/>
          <p:nvPr/>
        </p:nvSpPr>
        <p:spPr>
          <a:xfrm>
            <a:off x="9031551" y="1237198"/>
            <a:ext cx="1834349" cy="37138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916"/>
              </a:lnSpc>
              <a:buNone/>
            </a:pPr>
            <a:r>
              <a:rPr lang="en-US" sz="2531" kern="0" spc="101" dirty="0">
                <a:solidFill>
                  <a:srgbClr val="FFFFFF">
                    <a:alpha val="80000"/>
                  </a:srgbClr>
                </a:solidFill>
                <a:latin typeface="Roboto Slab" pitchFamily="34" charset="0"/>
                <a:ea typeface="Roboto Slab" pitchFamily="34" charset="-122"/>
              </a:rPr>
              <a:t>Operations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55781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82AB5BAEC8E648A2742CACB06F527E" ma:contentTypeVersion="18" ma:contentTypeDescription="Create a new document." ma:contentTypeScope="" ma:versionID="35b82300237088cde879769e2fa6537f">
  <xsd:schema xmlns:xsd="http://www.w3.org/2001/XMLSchema" xmlns:xs="http://www.w3.org/2001/XMLSchema" xmlns:p="http://schemas.microsoft.com/office/2006/metadata/properties" xmlns:ns2="205bfbc1-e8b8-4860-980c-b93c7920f507" xmlns:ns3="4fe2d134-2c53-492a-a75e-0f91237ab10d" targetNamespace="http://schemas.microsoft.com/office/2006/metadata/properties" ma:root="true" ma:fieldsID="376791e415b44f91bd7e6283511f9d73" ns2:_="" ns3:_="">
    <xsd:import namespace="205bfbc1-e8b8-4860-980c-b93c7920f507"/>
    <xsd:import namespace="4fe2d134-2c53-492a-a75e-0f91237ab1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5bfbc1-e8b8-4860-980c-b93c7920f5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dea7019a-c3dc-464b-ba2f-0a559e84983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e2d134-2c53-492a-a75e-0f91237ab10d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0c8913f3-194d-48da-b09a-8442723d2b9f}" ma:internalName="TaxCatchAll" ma:showField="CatchAllData" ma:web="4fe2d134-2c53-492a-a75e-0f91237ab1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fe2d134-2c53-492a-a75e-0f91237ab10d" xsi:nil="true"/>
    <lcf76f155ced4ddcb4097134ff3c332f xmlns="205bfbc1-e8b8-4860-980c-b93c7920f50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72952F9-EDA4-40BD-A9ED-04549BFF77B0}"/>
</file>

<file path=customXml/itemProps2.xml><?xml version="1.0" encoding="utf-8"?>
<ds:datastoreItem xmlns:ds="http://schemas.openxmlformats.org/officeDocument/2006/customXml" ds:itemID="{3B1161FE-E767-427B-B031-0BC48E23C03C}"/>
</file>

<file path=customXml/itemProps3.xml><?xml version="1.0" encoding="utf-8"?>
<ds:datastoreItem xmlns:ds="http://schemas.openxmlformats.org/officeDocument/2006/customXml" ds:itemID="{F2F441D1-1870-42C7-BA6C-17494DDD6C34}"/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290</Words>
  <Application>Microsoft Office PowerPoint</Application>
  <PresentationFormat>Widescreen</PresentationFormat>
  <Paragraphs>54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Roboto Slab</vt:lpstr>
      <vt:lpstr>Arial</vt:lpstr>
      <vt:lpstr>Calibri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Beautiful.ai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</dc:title>
  <dc:subject>AI</dc:subject>
  <dc:creator>rdmagnu@ilstu.edu</dc:creator>
  <cp:lastModifiedBy>Birckelbaw, Carla</cp:lastModifiedBy>
  <cp:revision>57</cp:revision>
  <dcterms:created xsi:type="dcterms:W3CDTF">2023-08-22T16:53:26Z</dcterms:created>
  <dcterms:modified xsi:type="dcterms:W3CDTF">2024-02-29T17:16:28Z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0x010100D682AB5BAEC8E648A2742CACB06F527E</vt:lpwstr>
  </property>
</Properties>
</file>