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Ex5.xml" ContentType="application/vnd.ms-office.chartex+xml"/>
  <Override PartName="/ppt/charts/style15.xml" ContentType="application/vnd.ms-office.chartstyle+xml"/>
  <Override PartName="/ppt/charts/colors15.xml" ContentType="application/vnd.ms-office.chartcolorstyle+xml"/>
  <Override PartName="/ppt/charts/chartEx6.xml" ContentType="application/vnd.ms-office.chartex+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3.xml" ContentType="application/vnd.openxmlformats-officedocument.presentationml.notesSlide+xml"/>
  <Override PartName="/ppt/charts/chart2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2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7.xml" ContentType="application/vnd.openxmlformats-officedocument.presentationml.notesSlide+xml"/>
  <Override PartName="/ppt/charts/chart2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8.xml" ContentType="application/vnd.openxmlformats-officedocument.presentationml.notesSlide+xml"/>
  <Override PartName="/ppt/charts/chart3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2.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0.xml" ContentType="application/vnd.openxmlformats-officedocument.presentationml.notesSlide+xml"/>
  <Override PartName="/ppt/charts/chart3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37.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1.xml" ContentType="application/vnd.openxmlformats-officedocument.presentationml.notesSlide+xml"/>
  <Override PartName="/ppt/charts/chart3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3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1.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2.xml" ContentType="application/vnd.openxmlformats-officedocument.presentationml.notesSlide+xml"/>
  <Override PartName="/ppt/charts/chart4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4.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5.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3.xml" ContentType="application/vnd.openxmlformats-officedocument.presentationml.notesSlide+xml"/>
  <Override PartName="/ppt/charts/chart4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4.xml" ContentType="application/vnd.openxmlformats-officedocument.presentationml.notesSlide+xml"/>
  <Override PartName="/ppt/charts/chart47.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45.xml" ContentType="application/vnd.openxmlformats-officedocument.presentationml.notesSlide+xml"/>
  <Override PartName="/ppt/charts/chart48.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49.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5"/>
  </p:notesMasterIdLst>
  <p:sldIdLst>
    <p:sldId id="260" r:id="rId5"/>
    <p:sldId id="257" r:id="rId6"/>
    <p:sldId id="262" r:id="rId7"/>
    <p:sldId id="261" r:id="rId8"/>
    <p:sldId id="258" r:id="rId9"/>
    <p:sldId id="263" r:id="rId10"/>
    <p:sldId id="264" r:id="rId11"/>
    <p:sldId id="268" r:id="rId12"/>
    <p:sldId id="308" r:id="rId13"/>
    <p:sldId id="269" r:id="rId14"/>
    <p:sldId id="270" r:id="rId15"/>
    <p:sldId id="311" r:id="rId16"/>
    <p:sldId id="309" r:id="rId17"/>
    <p:sldId id="310" r:id="rId18"/>
    <p:sldId id="271" r:id="rId19"/>
    <p:sldId id="313" r:id="rId20"/>
    <p:sldId id="314" r:id="rId21"/>
    <p:sldId id="315" r:id="rId22"/>
    <p:sldId id="312" r:id="rId23"/>
    <p:sldId id="316" r:id="rId24"/>
    <p:sldId id="317" r:id="rId25"/>
    <p:sldId id="318" r:id="rId26"/>
    <p:sldId id="326" r:id="rId27"/>
    <p:sldId id="327" r:id="rId28"/>
    <p:sldId id="291" r:id="rId29"/>
    <p:sldId id="292" r:id="rId30"/>
    <p:sldId id="293" r:id="rId31"/>
    <p:sldId id="294" r:id="rId32"/>
    <p:sldId id="295" r:id="rId33"/>
    <p:sldId id="331" r:id="rId34"/>
    <p:sldId id="332" r:id="rId35"/>
    <p:sldId id="319" r:id="rId36"/>
    <p:sldId id="321" r:id="rId37"/>
    <p:sldId id="320" r:id="rId38"/>
    <p:sldId id="329" r:id="rId39"/>
    <p:sldId id="322" r:id="rId40"/>
    <p:sldId id="323" r:id="rId41"/>
    <p:sldId id="324" r:id="rId42"/>
    <p:sldId id="325" r:id="rId43"/>
    <p:sldId id="296" r:id="rId44"/>
    <p:sldId id="297" r:id="rId45"/>
    <p:sldId id="298" r:id="rId46"/>
    <p:sldId id="330" r:id="rId47"/>
    <p:sldId id="300" r:id="rId48"/>
    <p:sldId id="301" r:id="rId49"/>
    <p:sldId id="304" r:id="rId50"/>
    <p:sldId id="305" r:id="rId51"/>
    <p:sldId id="306" r:id="rId52"/>
    <p:sldId id="307" r:id="rId53"/>
    <p:sldId id="259" r:id="rId5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C0486-251B-4AB3-A03C-BA9979F2569C}" v="610" dt="2023-07-31T22:20:36.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9" autoAdjust="0"/>
  </p:normalViewPr>
  <p:slideViewPr>
    <p:cSldViewPr snapToGrid="0" snapToObjects="1">
      <p:cViewPr varScale="1">
        <p:scale>
          <a:sx n="111" d="100"/>
          <a:sy n="111" d="100"/>
        </p:scale>
        <p:origin x="1572" y="10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ckelbaw, Carla" userId="89e5e359-8c52-4425-b0b0-1e6ab999f439" providerId="ADAL" clId="{C55C0486-251B-4AB3-A03C-BA9979F2569C}"/>
    <pc:docChg chg="undo custSel addSld delSld modSld sldOrd modShowInfo">
      <pc:chgData name="Birckelbaw, Carla" userId="89e5e359-8c52-4425-b0b0-1e6ab999f439" providerId="ADAL" clId="{C55C0486-251B-4AB3-A03C-BA9979F2569C}" dt="2023-08-02T12:15:10.788" v="28049" actId="20577"/>
      <pc:docMkLst>
        <pc:docMk/>
      </pc:docMkLst>
      <pc:sldChg chg="modSp modAnim">
        <pc:chgData name="Birckelbaw, Carla" userId="89e5e359-8c52-4425-b0b0-1e6ab999f439" providerId="ADAL" clId="{C55C0486-251B-4AB3-A03C-BA9979F2569C}" dt="2023-07-31T21:42:17.886" v="27957"/>
        <pc:sldMkLst>
          <pc:docMk/>
          <pc:sldMk cId="1646243445" sldId="257"/>
        </pc:sldMkLst>
        <pc:spChg chg="mod">
          <ac:chgData name="Birckelbaw, Carla" userId="89e5e359-8c52-4425-b0b0-1e6ab999f439" providerId="ADAL" clId="{C55C0486-251B-4AB3-A03C-BA9979F2569C}" dt="2023-07-23T17:49:33.407" v="25" actId="20577"/>
          <ac:spMkLst>
            <pc:docMk/>
            <pc:sldMk cId="1646243445" sldId="257"/>
            <ac:spMk id="3" creationId="{0DFDCE37-74B9-4186-B1D8-E793DF20998B}"/>
          </ac:spMkLst>
        </pc:spChg>
        <pc:spChg chg="mod">
          <ac:chgData name="Birckelbaw, Carla" userId="89e5e359-8c52-4425-b0b0-1e6ab999f439" providerId="ADAL" clId="{C55C0486-251B-4AB3-A03C-BA9979F2569C}" dt="2023-07-30T01:01:55.560" v="5934" actId="255"/>
          <ac:spMkLst>
            <pc:docMk/>
            <pc:sldMk cId="1646243445" sldId="257"/>
            <ac:spMk id="5" creationId="{853C5290-9EDB-48CB-9169-053A6A11A005}"/>
          </ac:spMkLst>
        </pc:spChg>
      </pc:sldChg>
      <pc:sldChg chg="modNotesTx">
        <pc:chgData name="Birckelbaw, Carla" userId="89e5e359-8c52-4425-b0b0-1e6ab999f439" providerId="ADAL" clId="{C55C0486-251B-4AB3-A03C-BA9979F2569C}" dt="2023-07-30T01:03:24.775" v="5959" actId="20577"/>
        <pc:sldMkLst>
          <pc:docMk/>
          <pc:sldMk cId="3677288081" sldId="258"/>
        </pc:sldMkLst>
      </pc:sldChg>
      <pc:sldChg chg="modNotesTx">
        <pc:chgData name="Birckelbaw, Carla" userId="89e5e359-8c52-4425-b0b0-1e6ab999f439" providerId="ADAL" clId="{C55C0486-251B-4AB3-A03C-BA9979F2569C}" dt="2023-07-31T03:06:16.007" v="27689" actId="20577"/>
        <pc:sldMkLst>
          <pc:docMk/>
          <pc:sldMk cId="1572629245" sldId="261"/>
        </pc:sldMkLst>
      </pc:sldChg>
      <pc:sldChg chg="modNotesTx">
        <pc:chgData name="Birckelbaw, Carla" userId="89e5e359-8c52-4425-b0b0-1e6ab999f439" providerId="ADAL" clId="{C55C0486-251B-4AB3-A03C-BA9979F2569C}" dt="2023-07-31T03:06:08.994" v="27688" actId="20577"/>
        <pc:sldMkLst>
          <pc:docMk/>
          <pc:sldMk cId="1060576269" sldId="262"/>
        </pc:sldMkLst>
      </pc:sldChg>
      <pc:sldChg chg="modSp mod modNotesTx">
        <pc:chgData name="Birckelbaw, Carla" userId="89e5e359-8c52-4425-b0b0-1e6ab999f439" providerId="ADAL" clId="{C55C0486-251B-4AB3-A03C-BA9979F2569C}" dt="2023-07-30T01:34:22.278" v="7590" actId="12"/>
        <pc:sldMkLst>
          <pc:docMk/>
          <pc:sldMk cId="3845367073" sldId="263"/>
        </pc:sldMkLst>
        <pc:spChg chg="mod">
          <ac:chgData name="Birckelbaw, Carla" userId="89e5e359-8c52-4425-b0b0-1e6ab999f439" providerId="ADAL" clId="{C55C0486-251B-4AB3-A03C-BA9979F2569C}" dt="2023-07-29T21:49:38.021" v="5059" actId="20577"/>
          <ac:spMkLst>
            <pc:docMk/>
            <pc:sldMk cId="3845367073" sldId="263"/>
            <ac:spMk id="3" creationId="{00000000-0000-0000-0000-000000000000}"/>
          </ac:spMkLst>
        </pc:spChg>
        <pc:spChg chg="mod">
          <ac:chgData name="Birckelbaw, Carla" userId="89e5e359-8c52-4425-b0b0-1e6ab999f439" providerId="ADAL" clId="{C55C0486-251B-4AB3-A03C-BA9979F2569C}" dt="2023-07-30T00:59:19.603" v="5530" actId="20577"/>
          <ac:spMkLst>
            <pc:docMk/>
            <pc:sldMk cId="3845367073" sldId="263"/>
            <ac:spMk id="5" creationId="{00000000-0000-0000-0000-000000000000}"/>
          </ac:spMkLst>
        </pc:spChg>
      </pc:sldChg>
      <pc:sldChg chg="addSp delSp modSp mod delAnim modNotesTx">
        <pc:chgData name="Birckelbaw, Carla" userId="89e5e359-8c52-4425-b0b0-1e6ab999f439" providerId="ADAL" clId="{C55C0486-251B-4AB3-A03C-BA9979F2569C}" dt="2023-07-30T01:34:50.657" v="7624" actId="20577"/>
        <pc:sldMkLst>
          <pc:docMk/>
          <pc:sldMk cId="3567085598" sldId="264"/>
        </pc:sldMkLst>
        <pc:spChg chg="mod">
          <ac:chgData name="Birckelbaw, Carla" userId="89e5e359-8c52-4425-b0b0-1e6ab999f439" providerId="ADAL" clId="{C55C0486-251B-4AB3-A03C-BA9979F2569C}" dt="2023-07-30T01:21:43.948" v="6435" actId="1076"/>
          <ac:spMkLst>
            <pc:docMk/>
            <pc:sldMk cId="3567085598" sldId="264"/>
            <ac:spMk id="3" creationId="{00000000-0000-0000-0000-000000000000}"/>
          </ac:spMkLst>
        </pc:spChg>
        <pc:spChg chg="del">
          <ac:chgData name="Birckelbaw, Carla" userId="89e5e359-8c52-4425-b0b0-1e6ab999f439" providerId="ADAL" clId="{C55C0486-251B-4AB3-A03C-BA9979F2569C}" dt="2023-07-30T01:20:26.900" v="6415" actId="478"/>
          <ac:spMkLst>
            <pc:docMk/>
            <pc:sldMk cId="3567085598" sldId="264"/>
            <ac:spMk id="26" creationId="{FD214ACE-CC53-4D23-B2F3-53EEDC4B3D83}"/>
          </ac:spMkLst>
        </pc:spChg>
        <pc:graphicFrameChg chg="add mod modGraphic">
          <ac:chgData name="Birckelbaw, Carla" userId="89e5e359-8c52-4425-b0b0-1e6ab999f439" providerId="ADAL" clId="{C55C0486-251B-4AB3-A03C-BA9979F2569C}" dt="2023-07-30T01:21:50.830" v="6436" actId="1076"/>
          <ac:graphicFrameMkLst>
            <pc:docMk/>
            <pc:sldMk cId="3567085598" sldId="264"/>
            <ac:graphicFrameMk id="2" creationId="{D375BFC7-4904-7CE5-5271-50FB7E9CB754}"/>
          </ac:graphicFrameMkLst>
        </pc:graphicFrameChg>
        <pc:graphicFrameChg chg="del">
          <ac:chgData name="Birckelbaw, Carla" userId="89e5e359-8c52-4425-b0b0-1e6ab999f439" providerId="ADAL" clId="{C55C0486-251B-4AB3-A03C-BA9979F2569C}" dt="2023-07-30T01:08:36.176" v="6364" actId="478"/>
          <ac:graphicFrameMkLst>
            <pc:docMk/>
            <pc:sldMk cId="3567085598" sldId="264"/>
            <ac:graphicFrameMk id="14" creationId="{053B9583-8577-4911-A2DF-0017CD2AFB4E}"/>
          </ac:graphicFrameMkLst>
        </pc:graphicFrameChg>
        <pc:graphicFrameChg chg="del">
          <ac:chgData name="Birckelbaw, Carla" userId="89e5e359-8c52-4425-b0b0-1e6ab999f439" providerId="ADAL" clId="{C55C0486-251B-4AB3-A03C-BA9979F2569C}" dt="2023-07-30T01:20:17.864" v="6411" actId="478"/>
          <ac:graphicFrameMkLst>
            <pc:docMk/>
            <pc:sldMk cId="3567085598" sldId="264"/>
            <ac:graphicFrameMk id="17" creationId="{140BBCC5-4F5D-4F57-98AA-67EF08F2B1AF}"/>
          </ac:graphicFrameMkLst>
        </pc:graphicFrameChg>
        <pc:picChg chg="add del">
          <ac:chgData name="Birckelbaw, Carla" userId="89e5e359-8c52-4425-b0b0-1e6ab999f439" providerId="ADAL" clId="{C55C0486-251B-4AB3-A03C-BA9979F2569C}" dt="2023-07-30T01:20:22.394" v="6414" actId="478"/>
          <ac:picMkLst>
            <pc:docMk/>
            <pc:sldMk cId="3567085598" sldId="264"/>
            <ac:picMk id="4" creationId="{00000000-0000-0000-0000-000000000000}"/>
          </ac:picMkLst>
        </pc:picChg>
        <pc:picChg chg="del">
          <ac:chgData name="Birckelbaw, Carla" userId="89e5e359-8c52-4425-b0b0-1e6ab999f439" providerId="ADAL" clId="{C55C0486-251B-4AB3-A03C-BA9979F2569C}" dt="2023-07-30T01:20:19.548" v="6412" actId="478"/>
          <ac:picMkLst>
            <pc:docMk/>
            <pc:sldMk cId="3567085598" sldId="264"/>
            <ac:picMk id="25" creationId="{62F389A7-C67C-4777-B29A-07D56466B9B9}"/>
          </ac:picMkLst>
        </pc:picChg>
      </pc:sldChg>
      <pc:sldChg chg="del">
        <pc:chgData name="Birckelbaw, Carla" userId="89e5e359-8c52-4425-b0b0-1e6ab999f439" providerId="ADAL" clId="{C55C0486-251B-4AB3-A03C-BA9979F2569C}" dt="2023-07-30T01:08:47.489" v="6369" actId="2696"/>
        <pc:sldMkLst>
          <pc:docMk/>
          <pc:sldMk cId="2577177518" sldId="265"/>
        </pc:sldMkLst>
      </pc:sldChg>
      <pc:sldChg chg="del">
        <pc:chgData name="Birckelbaw, Carla" userId="89e5e359-8c52-4425-b0b0-1e6ab999f439" providerId="ADAL" clId="{C55C0486-251B-4AB3-A03C-BA9979F2569C}" dt="2023-07-30T01:08:59.426" v="6370" actId="2696"/>
        <pc:sldMkLst>
          <pc:docMk/>
          <pc:sldMk cId="133790955" sldId="266"/>
        </pc:sldMkLst>
      </pc:sldChg>
      <pc:sldChg chg="del">
        <pc:chgData name="Birckelbaw, Carla" userId="89e5e359-8c52-4425-b0b0-1e6ab999f439" providerId="ADAL" clId="{C55C0486-251B-4AB3-A03C-BA9979F2569C}" dt="2023-07-30T01:09:12.504" v="6371" actId="2696"/>
        <pc:sldMkLst>
          <pc:docMk/>
          <pc:sldMk cId="3656971465" sldId="267"/>
        </pc:sldMkLst>
      </pc:sldChg>
      <pc:sldChg chg="modSp mod ord modNotesTx">
        <pc:chgData name="Birckelbaw, Carla" userId="89e5e359-8c52-4425-b0b0-1e6ab999f439" providerId="ADAL" clId="{C55C0486-251B-4AB3-A03C-BA9979F2569C}" dt="2023-08-02T12:15:10.788" v="28049" actId="20577"/>
        <pc:sldMkLst>
          <pc:docMk/>
          <pc:sldMk cId="3341314306" sldId="269"/>
        </pc:sldMkLst>
        <pc:spChg chg="mod">
          <ac:chgData name="Birckelbaw, Carla" userId="89e5e359-8c52-4425-b0b0-1e6ab999f439" providerId="ADAL" clId="{C55C0486-251B-4AB3-A03C-BA9979F2569C}" dt="2023-07-23T18:10:56.675" v="715" actId="20577"/>
          <ac:spMkLst>
            <pc:docMk/>
            <pc:sldMk cId="3341314306" sldId="269"/>
            <ac:spMk id="3" creationId="{00000000-0000-0000-0000-000000000000}"/>
          </ac:spMkLst>
        </pc:spChg>
        <pc:spChg chg="mod">
          <ac:chgData name="Birckelbaw, Carla" userId="89e5e359-8c52-4425-b0b0-1e6ab999f439" providerId="ADAL" clId="{C55C0486-251B-4AB3-A03C-BA9979F2569C}" dt="2023-08-02T12:15:10.788" v="28049" actId="20577"/>
          <ac:spMkLst>
            <pc:docMk/>
            <pc:sldMk cId="3341314306" sldId="269"/>
            <ac:spMk id="7" creationId="{96F903EA-5A63-45CF-86A6-F04E35160080}"/>
          </ac:spMkLst>
        </pc:spChg>
      </pc:sldChg>
      <pc:sldChg chg="addSp delSp modSp mod delAnim modNotesTx">
        <pc:chgData name="Birckelbaw, Carla" userId="89e5e359-8c52-4425-b0b0-1e6ab999f439" providerId="ADAL" clId="{C55C0486-251B-4AB3-A03C-BA9979F2569C}" dt="2023-07-29T19:21:53.161" v="2703" actId="20577"/>
        <pc:sldMkLst>
          <pc:docMk/>
          <pc:sldMk cId="1299466438" sldId="270"/>
        </pc:sldMkLst>
        <pc:spChg chg="mod">
          <ac:chgData name="Birckelbaw, Carla" userId="89e5e359-8c52-4425-b0b0-1e6ab999f439" providerId="ADAL" clId="{C55C0486-251B-4AB3-A03C-BA9979F2569C}" dt="2023-07-29T19:21:53.161" v="2703" actId="20577"/>
          <ac:spMkLst>
            <pc:docMk/>
            <pc:sldMk cId="1299466438" sldId="270"/>
            <ac:spMk id="3" creationId="{00000000-0000-0000-0000-000000000000}"/>
          </ac:spMkLst>
        </pc:spChg>
        <pc:spChg chg="del mod">
          <ac:chgData name="Birckelbaw, Carla" userId="89e5e359-8c52-4425-b0b0-1e6ab999f439" providerId="ADAL" clId="{C55C0486-251B-4AB3-A03C-BA9979F2569C}" dt="2023-07-23T18:52:36.371" v="854" actId="478"/>
          <ac:spMkLst>
            <pc:docMk/>
            <pc:sldMk cId="1299466438" sldId="270"/>
            <ac:spMk id="12" creationId="{8A800975-6B90-4BDE-A368-CDD604FFBF25}"/>
          </ac:spMkLst>
        </pc:spChg>
        <pc:spChg chg="del mod">
          <ac:chgData name="Birckelbaw, Carla" userId="89e5e359-8c52-4425-b0b0-1e6ab999f439" providerId="ADAL" clId="{C55C0486-251B-4AB3-A03C-BA9979F2569C}" dt="2023-07-29T18:21:28.313" v="1240" actId="478"/>
          <ac:spMkLst>
            <pc:docMk/>
            <pc:sldMk cId="1299466438" sldId="270"/>
            <ac:spMk id="15" creationId="{E2CC1286-1AFE-4783-8B3B-1694C68AF59C}"/>
          </ac:spMkLst>
        </pc:spChg>
        <pc:spChg chg="del mod ord">
          <ac:chgData name="Birckelbaw, Carla" userId="89e5e359-8c52-4425-b0b0-1e6ab999f439" providerId="ADAL" clId="{C55C0486-251B-4AB3-A03C-BA9979F2569C}" dt="2023-07-29T18:21:27.198" v="1239" actId="478"/>
          <ac:spMkLst>
            <pc:docMk/>
            <pc:sldMk cId="1299466438" sldId="270"/>
            <ac:spMk id="16" creationId="{AE65FBF2-1F89-407C-9FF1-CC13AD1E93AA}"/>
          </ac:spMkLst>
        </pc:spChg>
        <pc:spChg chg="mod">
          <ac:chgData name="Birckelbaw, Carla" userId="89e5e359-8c52-4425-b0b0-1e6ab999f439" providerId="ADAL" clId="{C55C0486-251B-4AB3-A03C-BA9979F2569C}" dt="2023-07-23T18:57:50.172" v="893" actId="1076"/>
          <ac:spMkLst>
            <pc:docMk/>
            <pc:sldMk cId="1299466438" sldId="270"/>
            <ac:spMk id="17" creationId="{10AB81D5-30D7-4550-9735-56A3BC17C058}"/>
          </ac:spMkLst>
        </pc:spChg>
        <pc:spChg chg="add mod">
          <ac:chgData name="Birckelbaw, Carla" userId="89e5e359-8c52-4425-b0b0-1e6ab999f439" providerId="ADAL" clId="{C55C0486-251B-4AB3-A03C-BA9979F2569C}" dt="2023-07-23T18:58:25.179" v="895" actId="1076"/>
          <ac:spMkLst>
            <pc:docMk/>
            <pc:sldMk cId="1299466438" sldId="270"/>
            <ac:spMk id="21" creationId="{9DDA87E0-4F0A-D1AD-1B82-DB96F858CC39}"/>
          </ac:spMkLst>
        </pc:spChg>
        <pc:spChg chg="add mod">
          <ac:chgData name="Birckelbaw, Carla" userId="89e5e359-8c52-4425-b0b0-1e6ab999f439" providerId="ADAL" clId="{C55C0486-251B-4AB3-A03C-BA9979F2569C}" dt="2023-07-23T18:58:56.449" v="897" actId="1076"/>
          <ac:spMkLst>
            <pc:docMk/>
            <pc:sldMk cId="1299466438" sldId="270"/>
            <ac:spMk id="22" creationId="{1F67327F-B406-A6E4-ABD2-3810AB8BDD10}"/>
          </ac:spMkLst>
        </pc:spChg>
        <pc:spChg chg="add mod">
          <ac:chgData name="Birckelbaw, Carla" userId="89e5e359-8c52-4425-b0b0-1e6ab999f439" providerId="ADAL" clId="{C55C0486-251B-4AB3-A03C-BA9979F2569C}" dt="2023-07-23T18:59:40.644" v="901" actId="1076"/>
          <ac:spMkLst>
            <pc:docMk/>
            <pc:sldMk cId="1299466438" sldId="270"/>
            <ac:spMk id="23" creationId="{6FC3969A-2DAA-B9DE-9FE0-0D945A7B29EA}"/>
          </ac:spMkLst>
        </pc:spChg>
        <pc:spChg chg="add mod">
          <ac:chgData name="Birckelbaw, Carla" userId="89e5e359-8c52-4425-b0b0-1e6ab999f439" providerId="ADAL" clId="{C55C0486-251B-4AB3-A03C-BA9979F2569C}" dt="2023-07-29T18:17:36.630" v="1071" actId="1076"/>
          <ac:spMkLst>
            <pc:docMk/>
            <pc:sldMk cId="1299466438" sldId="270"/>
            <ac:spMk id="24" creationId="{B11FAC52-53D5-8A7B-9297-36E9A30696E5}"/>
          </ac:spMkLst>
        </pc:spChg>
        <pc:spChg chg="add mod">
          <ac:chgData name="Birckelbaw, Carla" userId="89e5e359-8c52-4425-b0b0-1e6ab999f439" providerId="ADAL" clId="{C55C0486-251B-4AB3-A03C-BA9979F2569C}" dt="2023-07-29T18:17:48.500" v="1073" actId="1076"/>
          <ac:spMkLst>
            <pc:docMk/>
            <pc:sldMk cId="1299466438" sldId="270"/>
            <ac:spMk id="25" creationId="{457A17D0-28C4-6E45-13E0-D858A3254918}"/>
          </ac:spMkLst>
        </pc:spChg>
        <pc:spChg chg="add mod">
          <ac:chgData name="Birckelbaw, Carla" userId="89e5e359-8c52-4425-b0b0-1e6ab999f439" providerId="ADAL" clId="{C55C0486-251B-4AB3-A03C-BA9979F2569C}" dt="2023-07-29T18:17:55.579" v="1075" actId="1076"/>
          <ac:spMkLst>
            <pc:docMk/>
            <pc:sldMk cId="1299466438" sldId="270"/>
            <ac:spMk id="26" creationId="{F848555E-63B3-D909-008E-72CD5FF18D27}"/>
          </ac:spMkLst>
        </pc:spChg>
        <pc:spChg chg="add del mod">
          <ac:chgData name="Birckelbaw, Carla" userId="89e5e359-8c52-4425-b0b0-1e6ab999f439" providerId="ADAL" clId="{C55C0486-251B-4AB3-A03C-BA9979F2569C}" dt="2023-07-29T18:24:57.486" v="1258" actId="478"/>
          <ac:spMkLst>
            <pc:docMk/>
            <pc:sldMk cId="1299466438" sldId="270"/>
            <ac:spMk id="27" creationId="{500FB5AE-8F78-A371-DA69-EEB1F93F0885}"/>
          </ac:spMkLst>
        </pc:spChg>
        <pc:spChg chg="add del mod">
          <ac:chgData name="Birckelbaw, Carla" userId="89e5e359-8c52-4425-b0b0-1e6ab999f439" providerId="ADAL" clId="{C55C0486-251B-4AB3-A03C-BA9979F2569C}" dt="2023-07-29T18:24:56.414" v="1257" actId="478"/>
          <ac:spMkLst>
            <pc:docMk/>
            <pc:sldMk cId="1299466438" sldId="270"/>
            <ac:spMk id="28" creationId="{8D18A2B7-3D2D-D1FD-8B55-2C7517AFDB3A}"/>
          </ac:spMkLst>
        </pc:spChg>
        <pc:spChg chg="add mod">
          <ac:chgData name="Birckelbaw, Carla" userId="89e5e359-8c52-4425-b0b0-1e6ab999f439" providerId="ADAL" clId="{C55C0486-251B-4AB3-A03C-BA9979F2569C}" dt="2023-07-29T18:21:51.134" v="1244" actId="1076"/>
          <ac:spMkLst>
            <pc:docMk/>
            <pc:sldMk cId="1299466438" sldId="270"/>
            <ac:spMk id="29" creationId="{34D308C6-3F2C-CA38-ACBB-E2C89342A188}"/>
          </ac:spMkLst>
        </pc:spChg>
        <pc:spChg chg="add mod">
          <ac:chgData name="Birckelbaw, Carla" userId="89e5e359-8c52-4425-b0b0-1e6ab999f439" providerId="ADAL" clId="{C55C0486-251B-4AB3-A03C-BA9979F2569C}" dt="2023-07-29T18:22:07.724" v="1246" actId="1076"/>
          <ac:spMkLst>
            <pc:docMk/>
            <pc:sldMk cId="1299466438" sldId="270"/>
            <ac:spMk id="30" creationId="{4485E47D-EF9B-EEBC-F74B-617CF5226357}"/>
          </ac:spMkLst>
        </pc:spChg>
        <pc:spChg chg="add mod">
          <ac:chgData name="Birckelbaw, Carla" userId="89e5e359-8c52-4425-b0b0-1e6ab999f439" providerId="ADAL" clId="{C55C0486-251B-4AB3-A03C-BA9979F2569C}" dt="2023-07-29T18:22:17.111" v="1248" actId="1076"/>
          <ac:spMkLst>
            <pc:docMk/>
            <pc:sldMk cId="1299466438" sldId="270"/>
            <ac:spMk id="31" creationId="{DF19172D-D19F-C15C-ACBB-F6A2F19E9279}"/>
          </ac:spMkLst>
        </pc:spChg>
        <pc:spChg chg="add mod">
          <ac:chgData name="Birckelbaw, Carla" userId="89e5e359-8c52-4425-b0b0-1e6ab999f439" providerId="ADAL" clId="{C55C0486-251B-4AB3-A03C-BA9979F2569C}" dt="2023-07-29T18:23:09.655" v="1251" actId="1076"/>
          <ac:spMkLst>
            <pc:docMk/>
            <pc:sldMk cId="1299466438" sldId="270"/>
            <ac:spMk id="32" creationId="{36E147FD-DB4E-E53A-73B8-4B61D98E5DE3}"/>
          </ac:spMkLst>
        </pc:spChg>
        <pc:spChg chg="add mod">
          <ac:chgData name="Birckelbaw, Carla" userId="89e5e359-8c52-4425-b0b0-1e6ab999f439" providerId="ADAL" clId="{C55C0486-251B-4AB3-A03C-BA9979F2569C}" dt="2023-07-29T18:23:42.241" v="1254" actId="1076"/>
          <ac:spMkLst>
            <pc:docMk/>
            <pc:sldMk cId="1299466438" sldId="270"/>
            <ac:spMk id="33" creationId="{E754D7DF-BB5A-91F8-0627-35CEB31662AA}"/>
          </ac:spMkLst>
        </pc:spChg>
        <pc:spChg chg="add mod">
          <ac:chgData name="Birckelbaw, Carla" userId="89e5e359-8c52-4425-b0b0-1e6ab999f439" providerId="ADAL" clId="{C55C0486-251B-4AB3-A03C-BA9979F2569C}" dt="2023-07-29T18:24:17.319" v="1256" actId="1076"/>
          <ac:spMkLst>
            <pc:docMk/>
            <pc:sldMk cId="1299466438" sldId="270"/>
            <ac:spMk id="34" creationId="{334D98AF-7939-4F8F-E24A-532FB187A29B}"/>
          </ac:spMkLst>
        </pc:spChg>
        <pc:graphicFrameChg chg="add mod modGraphic">
          <ac:chgData name="Birckelbaw, Carla" userId="89e5e359-8c52-4425-b0b0-1e6ab999f439" providerId="ADAL" clId="{C55C0486-251B-4AB3-A03C-BA9979F2569C}" dt="2023-07-23T18:59:33.740" v="900" actId="20577"/>
          <ac:graphicFrameMkLst>
            <pc:docMk/>
            <pc:sldMk cId="1299466438" sldId="270"/>
            <ac:graphicFrameMk id="2" creationId="{0D84C991-2D94-3556-E5FF-971969FD7477}"/>
          </ac:graphicFrameMkLst>
        </pc:graphicFrameChg>
        <pc:graphicFrameChg chg="add mod modGraphic">
          <ac:chgData name="Birckelbaw, Carla" userId="89e5e359-8c52-4425-b0b0-1e6ab999f439" providerId="ADAL" clId="{C55C0486-251B-4AB3-A03C-BA9979F2569C}" dt="2023-07-23T18:57:19.557" v="891"/>
          <ac:graphicFrameMkLst>
            <pc:docMk/>
            <pc:sldMk cId="1299466438" sldId="270"/>
            <ac:graphicFrameMk id="5" creationId="{F4D334AB-9A3F-3BAC-EAA7-896C9A57B6FF}"/>
          </ac:graphicFrameMkLst>
        </pc:graphicFrameChg>
        <pc:graphicFrameChg chg="del modGraphic">
          <ac:chgData name="Birckelbaw, Carla" userId="89e5e359-8c52-4425-b0b0-1e6ab999f439" providerId="ADAL" clId="{C55C0486-251B-4AB3-A03C-BA9979F2569C}" dt="2023-07-23T18:44:04.896" v="775" actId="478"/>
          <ac:graphicFrameMkLst>
            <pc:docMk/>
            <pc:sldMk cId="1299466438" sldId="270"/>
            <ac:graphicFrameMk id="8" creationId="{54D57348-AEFF-4D46-87E0-B5D4925B9A2D}"/>
          </ac:graphicFrameMkLst>
        </pc:graphicFrameChg>
        <pc:graphicFrameChg chg="del modGraphic">
          <ac:chgData name="Birckelbaw, Carla" userId="89e5e359-8c52-4425-b0b0-1e6ab999f439" providerId="ADAL" clId="{C55C0486-251B-4AB3-A03C-BA9979F2569C}" dt="2023-07-23T18:45:10.415" v="779" actId="478"/>
          <ac:graphicFrameMkLst>
            <pc:docMk/>
            <pc:sldMk cId="1299466438" sldId="270"/>
            <ac:graphicFrameMk id="9" creationId="{8D7104D8-A8BD-4982-B462-A780C7DF7AF0}"/>
          </ac:graphicFrameMkLst>
        </pc:graphicFrameChg>
        <pc:graphicFrameChg chg="add del mod modGraphic">
          <ac:chgData name="Birckelbaw, Carla" userId="89e5e359-8c52-4425-b0b0-1e6ab999f439" providerId="ADAL" clId="{C55C0486-251B-4AB3-A03C-BA9979F2569C}" dt="2023-07-23T18:50:56.652" v="849" actId="478"/>
          <ac:graphicFrameMkLst>
            <pc:docMk/>
            <pc:sldMk cId="1299466438" sldId="270"/>
            <ac:graphicFrameMk id="10" creationId="{08B0AA49-B70A-E876-2CC7-D669DBA368E5}"/>
          </ac:graphicFrameMkLst>
        </pc:graphicFrameChg>
        <pc:graphicFrameChg chg="add del mod">
          <ac:chgData name="Birckelbaw, Carla" userId="89e5e359-8c52-4425-b0b0-1e6ab999f439" providerId="ADAL" clId="{C55C0486-251B-4AB3-A03C-BA9979F2569C}" dt="2023-07-23T18:51:00.435" v="850" actId="478"/>
          <ac:graphicFrameMkLst>
            <pc:docMk/>
            <pc:sldMk cId="1299466438" sldId="270"/>
            <ac:graphicFrameMk id="11" creationId="{E596F61D-95D1-2B66-2FE4-D1753BDA2D9A}"/>
          </ac:graphicFrameMkLst>
        </pc:graphicFrameChg>
        <pc:graphicFrameChg chg="add del mod">
          <ac:chgData name="Birckelbaw, Carla" userId="89e5e359-8c52-4425-b0b0-1e6ab999f439" providerId="ADAL" clId="{C55C0486-251B-4AB3-A03C-BA9979F2569C}" dt="2023-07-23T18:54:59.838" v="855" actId="478"/>
          <ac:graphicFrameMkLst>
            <pc:docMk/>
            <pc:sldMk cId="1299466438" sldId="270"/>
            <ac:graphicFrameMk id="13" creationId="{7FD46FA1-3676-4685-0C10-E4818B97F96E}"/>
          </ac:graphicFrameMkLst>
        </pc:graphicFrameChg>
        <pc:graphicFrameChg chg="add mod modGraphic">
          <ac:chgData name="Birckelbaw, Carla" userId="89e5e359-8c52-4425-b0b0-1e6ab999f439" providerId="ADAL" clId="{C55C0486-251B-4AB3-A03C-BA9979F2569C}" dt="2023-07-23T18:57:15.887" v="889"/>
          <ac:graphicFrameMkLst>
            <pc:docMk/>
            <pc:sldMk cId="1299466438" sldId="270"/>
            <ac:graphicFrameMk id="19" creationId="{CF0E1684-B974-1DCD-867F-ABB8EF6985B9}"/>
          </ac:graphicFrameMkLst>
        </pc:graphicFrameChg>
        <pc:graphicFrameChg chg="add mod modGraphic">
          <ac:chgData name="Birckelbaw, Carla" userId="89e5e359-8c52-4425-b0b0-1e6ab999f439" providerId="ADAL" clId="{C55C0486-251B-4AB3-A03C-BA9979F2569C}" dt="2023-07-23T18:57:09.090" v="886" actId="207"/>
          <ac:graphicFrameMkLst>
            <pc:docMk/>
            <pc:sldMk cId="1299466438" sldId="270"/>
            <ac:graphicFrameMk id="20" creationId="{84C618ED-E11D-1B0E-7A5F-1E0BA2A04FD8}"/>
          </ac:graphicFrameMkLst>
        </pc:graphicFrameChg>
      </pc:sldChg>
      <pc:sldChg chg="addSp delSp modSp mod addAnim delAnim modNotesTx">
        <pc:chgData name="Birckelbaw, Carla" userId="89e5e359-8c52-4425-b0b0-1e6ab999f439" providerId="ADAL" clId="{C55C0486-251B-4AB3-A03C-BA9979F2569C}" dt="2023-07-30T01:32:41.314" v="7574" actId="20577"/>
        <pc:sldMkLst>
          <pc:docMk/>
          <pc:sldMk cId="33497299" sldId="271"/>
        </pc:sldMkLst>
        <pc:spChg chg="mod">
          <ac:chgData name="Birckelbaw, Carla" userId="89e5e359-8c52-4425-b0b0-1e6ab999f439" providerId="ADAL" clId="{C55C0486-251B-4AB3-A03C-BA9979F2569C}" dt="2023-07-29T19:21:19.357" v="2697" actId="20577"/>
          <ac:spMkLst>
            <pc:docMk/>
            <pc:sldMk cId="33497299" sldId="271"/>
            <ac:spMk id="3" creationId="{00000000-0000-0000-0000-000000000000}"/>
          </ac:spMkLst>
        </pc:spChg>
        <pc:spChg chg="del mod">
          <ac:chgData name="Birckelbaw, Carla" userId="89e5e359-8c52-4425-b0b0-1e6ab999f439" providerId="ADAL" clId="{C55C0486-251B-4AB3-A03C-BA9979F2569C}" dt="2023-07-29T19:20:07.971" v="2666" actId="478"/>
          <ac:spMkLst>
            <pc:docMk/>
            <pc:sldMk cId="33497299" sldId="271"/>
            <ac:spMk id="6" creationId="{09641878-57C9-44F1-BD26-C3A451C368D7}"/>
          </ac:spMkLst>
        </pc:spChg>
        <pc:spChg chg="del">
          <ac:chgData name="Birckelbaw, Carla" userId="89e5e359-8c52-4425-b0b0-1e6ab999f439" providerId="ADAL" clId="{C55C0486-251B-4AB3-A03C-BA9979F2569C}" dt="2023-07-29T19:20:04.547" v="2664" actId="478"/>
          <ac:spMkLst>
            <pc:docMk/>
            <pc:sldMk cId="33497299" sldId="271"/>
            <ac:spMk id="7" creationId="{9B048D18-A6D7-4BE9-B53D-B8FBB31FFDB7}"/>
          </ac:spMkLst>
        </pc:spChg>
        <pc:spChg chg="add del mod">
          <ac:chgData name="Birckelbaw, Carla" userId="89e5e359-8c52-4425-b0b0-1e6ab999f439" providerId="ADAL" clId="{C55C0486-251B-4AB3-A03C-BA9979F2569C}" dt="2023-07-29T19:20:40.006" v="2670" actId="478"/>
          <ac:spMkLst>
            <pc:docMk/>
            <pc:sldMk cId="33497299" sldId="271"/>
            <ac:spMk id="8" creationId="{A955205F-DE22-53B4-C810-7647BB161A19}"/>
          </ac:spMkLst>
        </pc:spChg>
        <pc:spChg chg="add del mod">
          <ac:chgData name="Birckelbaw, Carla" userId="89e5e359-8c52-4425-b0b0-1e6ab999f439" providerId="ADAL" clId="{C55C0486-251B-4AB3-A03C-BA9979F2569C}" dt="2023-07-29T19:20:38.479" v="2669" actId="478"/>
          <ac:spMkLst>
            <pc:docMk/>
            <pc:sldMk cId="33497299" sldId="271"/>
            <ac:spMk id="9" creationId="{C2F9AB9C-2DF8-A737-8795-2AA5A7D21411}"/>
          </ac:spMkLst>
        </pc:spChg>
        <pc:spChg chg="add mod">
          <ac:chgData name="Birckelbaw, Carla" userId="89e5e359-8c52-4425-b0b0-1e6ab999f439" providerId="ADAL" clId="{C55C0486-251B-4AB3-A03C-BA9979F2569C}" dt="2023-07-29T19:20:45.296" v="2671"/>
          <ac:spMkLst>
            <pc:docMk/>
            <pc:sldMk cId="33497299" sldId="271"/>
            <ac:spMk id="10" creationId="{2D03802B-ECB2-42C3-1E80-0856AEF577A0}"/>
          </ac:spMkLst>
        </pc:spChg>
        <pc:spChg chg="add mod">
          <ac:chgData name="Birckelbaw, Carla" userId="89e5e359-8c52-4425-b0b0-1e6ab999f439" providerId="ADAL" clId="{C55C0486-251B-4AB3-A03C-BA9979F2569C}" dt="2023-07-29T19:20:45.296" v="2671"/>
          <ac:spMkLst>
            <pc:docMk/>
            <pc:sldMk cId="33497299" sldId="271"/>
            <ac:spMk id="11" creationId="{2EB4B46F-47DF-BFD9-9449-55DB334E391E}"/>
          </ac:spMkLst>
        </pc:spChg>
        <pc:spChg chg="del mod">
          <ac:chgData name="Birckelbaw, Carla" userId="89e5e359-8c52-4425-b0b0-1e6ab999f439" providerId="ADAL" clId="{C55C0486-251B-4AB3-A03C-BA9979F2569C}" dt="2023-07-29T18:25:58.281" v="1263" actId="478"/>
          <ac:spMkLst>
            <pc:docMk/>
            <pc:sldMk cId="33497299" sldId="271"/>
            <ac:spMk id="12" creationId="{8A800975-6B90-4BDE-A368-CDD604FFBF25}"/>
          </ac:spMkLst>
        </pc:spChg>
        <pc:spChg chg="add del">
          <ac:chgData name="Birckelbaw, Carla" userId="89e5e359-8c52-4425-b0b0-1e6ab999f439" providerId="ADAL" clId="{C55C0486-251B-4AB3-A03C-BA9979F2569C}" dt="2023-07-29T19:19:59.947" v="2661" actId="478"/>
          <ac:spMkLst>
            <pc:docMk/>
            <pc:sldMk cId="33497299" sldId="271"/>
            <ac:spMk id="14" creationId="{B507A59F-CA3C-4E01-80CB-BDCAC107F75C}"/>
          </ac:spMkLst>
        </pc:spChg>
        <pc:spChg chg="add del">
          <ac:chgData name="Birckelbaw, Carla" userId="89e5e359-8c52-4425-b0b0-1e6ab999f439" providerId="ADAL" clId="{C55C0486-251B-4AB3-A03C-BA9979F2569C}" dt="2023-07-29T19:19:58.697" v="2660" actId="478"/>
          <ac:spMkLst>
            <pc:docMk/>
            <pc:sldMk cId="33497299" sldId="271"/>
            <ac:spMk id="15" creationId="{E2CC1286-1AFE-4783-8B3B-1694C68AF59C}"/>
          </ac:spMkLst>
        </pc:spChg>
        <pc:spChg chg="add del">
          <ac:chgData name="Birckelbaw, Carla" userId="89e5e359-8c52-4425-b0b0-1e6ab999f439" providerId="ADAL" clId="{C55C0486-251B-4AB3-A03C-BA9979F2569C}" dt="2023-07-29T19:19:57.069" v="2659" actId="478"/>
          <ac:spMkLst>
            <pc:docMk/>
            <pc:sldMk cId="33497299" sldId="271"/>
            <ac:spMk id="17" creationId="{10AB81D5-30D7-4550-9735-56A3BC17C058}"/>
          </ac:spMkLst>
        </pc:spChg>
        <pc:spChg chg="add del">
          <ac:chgData name="Birckelbaw, Carla" userId="89e5e359-8c52-4425-b0b0-1e6ab999f439" providerId="ADAL" clId="{C55C0486-251B-4AB3-A03C-BA9979F2569C}" dt="2023-07-29T19:20:00.818" v="2662" actId="478"/>
          <ac:spMkLst>
            <pc:docMk/>
            <pc:sldMk cId="33497299" sldId="271"/>
            <ac:spMk id="19" creationId="{4FCF15EE-1B15-4D98-8A63-E0833136AE47}"/>
          </ac:spMkLst>
        </pc:spChg>
        <pc:spChg chg="add mod">
          <ac:chgData name="Birckelbaw, Carla" userId="89e5e359-8c52-4425-b0b0-1e6ab999f439" providerId="ADAL" clId="{C55C0486-251B-4AB3-A03C-BA9979F2569C}" dt="2023-07-29T20:16:00.442" v="2875" actId="1076"/>
          <ac:spMkLst>
            <pc:docMk/>
            <pc:sldMk cId="33497299" sldId="271"/>
            <ac:spMk id="22" creationId="{CFEE8CBF-B872-407F-5F51-C4137AD33DFA}"/>
          </ac:spMkLst>
        </pc:spChg>
        <pc:spChg chg="add del mod">
          <ac:chgData name="Birckelbaw, Carla" userId="89e5e359-8c52-4425-b0b0-1e6ab999f439" providerId="ADAL" clId="{C55C0486-251B-4AB3-A03C-BA9979F2569C}" dt="2023-07-29T20:34:23.594" v="2922" actId="478"/>
          <ac:spMkLst>
            <pc:docMk/>
            <pc:sldMk cId="33497299" sldId="271"/>
            <ac:spMk id="23" creationId="{1191FA9C-FE49-CEDB-0B2F-A431F5896E80}"/>
          </ac:spMkLst>
        </pc:spChg>
        <pc:spChg chg="add del mod">
          <ac:chgData name="Birckelbaw, Carla" userId="89e5e359-8c52-4425-b0b0-1e6ab999f439" providerId="ADAL" clId="{C55C0486-251B-4AB3-A03C-BA9979F2569C}" dt="2023-07-29T20:15:25.880" v="2864" actId="478"/>
          <ac:spMkLst>
            <pc:docMk/>
            <pc:sldMk cId="33497299" sldId="271"/>
            <ac:spMk id="24" creationId="{92C9E210-C7FA-F60C-E72F-0B918BCE88BC}"/>
          </ac:spMkLst>
        </pc:spChg>
        <pc:spChg chg="add del mod">
          <ac:chgData name="Birckelbaw, Carla" userId="89e5e359-8c52-4425-b0b0-1e6ab999f439" providerId="ADAL" clId="{C55C0486-251B-4AB3-A03C-BA9979F2569C}" dt="2023-07-29T20:34:22.296" v="2921" actId="478"/>
          <ac:spMkLst>
            <pc:docMk/>
            <pc:sldMk cId="33497299" sldId="271"/>
            <ac:spMk id="25" creationId="{E23293FF-C732-FC4F-3AD0-19C2BC224D6C}"/>
          </ac:spMkLst>
        </pc:spChg>
        <pc:spChg chg="add mod">
          <ac:chgData name="Birckelbaw, Carla" userId="89e5e359-8c52-4425-b0b0-1e6ab999f439" providerId="ADAL" clId="{C55C0486-251B-4AB3-A03C-BA9979F2569C}" dt="2023-07-29T20:17:35.395" v="2892" actId="1076"/>
          <ac:spMkLst>
            <pc:docMk/>
            <pc:sldMk cId="33497299" sldId="271"/>
            <ac:spMk id="26" creationId="{74AEAEF9-95C1-9A9A-18AA-41F22707EAD9}"/>
          </ac:spMkLst>
        </pc:spChg>
        <pc:spChg chg="add mod">
          <ac:chgData name="Birckelbaw, Carla" userId="89e5e359-8c52-4425-b0b0-1e6ab999f439" providerId="ADAL" clId="{C55C0486-251B-4AB3-A03C-BA9979F2569C}" dt="2023-07-29T20:17:15.747" v="2891" actId="1076"/>
          <ac:spMkLst>
            <pc:docMk/>
            <pc:sldMk cId="33497299" sldId="271"/>
            <ac:spMk id="27" creationId="{87F9349E-DDB0-9FCA-3BDC-C35E0EDC08F1}"/>
          </ac:spMkLst>
        </pc:spChg>
        <pc:spChg chg="add mod">
          <ac:chgData name="Birckelbaw, Carla" userId="89e5e359-8c52-4425-b0b0-1e6ab999f439" providerId="ADAL" clId="{C55C0486-251B-4AB3-A03C-BA9979F2569C}" dt="2023-07-29T20:20:20.576" v="2895" actId="1076"/>
          <ac:spMkLst>
            <pc:docMk/>
            <pc:sldMk cId="33497299" sldId="271"/>
            <ac:spMk id="28" creationId="{65CD70A2-DFDB-E5F7-6549-4224D5F3C394}"/>
          </ac:spMkLst>
        </pc:spChg>
        <pc:spChg chg="add mod">
          <ac:chgData name="Birckelbaw, Carla" userId="89e5e359-8c52-4425-b0b0-1e6ab999f439" providerId="ADAL" clId="{C55C0486-251B-4AB3-A03C-BA9979F2569C}" dt="2023-07-29T20:20:35.996" v="2897" actId="1076"/>
          <ac:spMkLst>
            <pc:docMk/>
            <pc:sldMk cId="33497299" sldId="271"/>
            <ac:spMk id="29" creationId="{5DB939D0-4143-4875-9E3A-89F806164A87}"/>
          </ac:spMkLst>
        </pc:spChg>
        <pc:graphicFrameChg chg="del modGraphic">
          <ac:chgData name="Birckelbaw, Carla" userId="89e5e359-8c52-4425-b0b0-1e6ab999f439" providerId="ADAL" clId="{C55C0486-251B-4AB3-A03C-BA9979F2569C}" dt="2023-07-29T18:25:53.298" v="1260" actId="478"/>
          <ac:graphicFrameMkLst>
            <pc:docMk/>
            <pc:sldMk cId="33497299" sldId="271"/>
            <ac:graphicFrameMk id="2" creationId="{DE8E1534-EAA7-4936-9064-D61F8E77A0B1}"/>
          </ac:graphicFrameMkLst>
        </pc:graphicFrameChg>
        <pc:graphicFrameChg chg="del">
          <ac:chgData name="Birckelbaw, Carla" userId="89e5e359-8c52-4425-b0b0-1e6ab999f439" providerId="ADAL" clId="{C55C0486-251B-4AB3-A03C-BA9979F2569C}" dt="2023-07-29T18:25:54.748" v="1261" actId="478"/>
          <ac:graphicFrameMkLst>
            <pc:docMk/>
            <pc:sldMk cId="33497299" sldId="271"/>
            <ac:graphicFrameMk id="5" creationId="{2BD4BF28-BC46-445A-977A-CD48F3C5C6EE}"/>
          </ac:graphicFrameMkLst>
        </pc:graphicFrameChg>
        <pc:graphicFrameChg chg="add mod modGraphic">
          <ac:chgData name="Birckelbaw, Carla" userId="89e5e359-8c52-4425-b0b0-1e6ab999f439" providerId="ADAL" clId="{C55C0486-251B-4AB3-A03C-BA9979F2569C}" dt="2023-07-29T20:11:25.206" v="2829" actId="1076"/>
          <ac:graphicFrameMkLst>
            <pc:docMk/>
            <pc:sldMk cId="33497299" sldId="271"/>
            <ac:graphicFrameMk id="13" creationId="{2C138299-8804-3297-42BD-E321F26F2D43}"/>
          </ac:graphicFrameMkLst>
        </pc:graphicFrameChg>
        <pc:graphicFrameChg chg="add del mod modGraphic">
          <ac:chgData name="Birckelbaw, Carla" userId="89e5e359-8c52-4425-b0b0-1e6ab999f439" providerId="ADAL" clId="{C55C0486-251B-4AB3-A03C-BA9979F2569C}" dt="2023-07-29T20:09:21.097" v="2816" actId="478"/>
          <ac:graphicFrameMkLst>
            <pc:docMk/>
            <pc:sldMk cId="33497299" sldId="271"/>
            <ac:graphicFrameMk id="16" creationId="{D5CBEA3A-E5E3-2D57-5F27-C21F2C954FF9}"/>
          </ac:graphicFrameMkLst>
        </pc:graphicFrameChg>
        <pc:graphicFrameChg chg="add mod modGraphic">
          <ac:chgData name="Birckelbaw, Carla" userId="89e5e359-8c52-4425-b0b0-1e6ab999f439" providerId="ADAL" clId="{C55C0486-251B-4AB3-A03C-BA9979F2569C}" dt="2023-07-29T20:13:51.489" v="2855" actId="108"/>
          <ac:graphicFrameMkLst>
            <pc:docMk/>
            <pc:sldMk cId="33497299" sldId="271"/>
            <ac:graphicFrameMk id="18" creationId="{50778647-A5E0-DAD9-5132-A3F65E0E6BE3}"/>
          </ac:graphicFrameMkLst>
        </pc:graphicFrameChg>
        <pc:graphicFrameChg chg="add mod modGraphic">
          <ac:chgData name="Birckelbaw, Carla" userId="89e5e359-8c52-4425-b0b0-1e6ab999f439" providerId="ADAL" clId="{C55C0486-251B-4AB3-A03C-BA9979F2569C}" dt="2023-07-29T20:13:19.236" v="2849" actId="1076"/>
          <ac:graphicFrameMkLst>
            <pc:docMk/>
            <pc:sldMk cId="33497299" sldId="271"/>
            <ac:graphicFrameMk id="20" creationId="{0D1CB024-1CA5-19D1-F46E-3FF94E8587F6}"/>
          </ac:graphicFrameMkLst>
        </pc:graphicFrameChg>
        <pc:graphicFrameChg chg="add mod modGraphic">
          <ac:chgData name="Birckelbaw, Carla" userId="89e5e359-8c52-4425-b0b0-1e6ab999f439" providerId="ADAL" clId="{C55C0486-251B-4AB3-A03C-BA9979F2569C}" dt="2023-07-29T20:12:55.282" v="2845" actId="255"/>
          <ac:graphicFrameMkLst>
            <pc:docMk/>
            <pc:sldMk cId="33497299" sldId="271"/>
            <ac:graphicFrameMk id="21" creationId="{400D6E70-0BDF-97F9-6363-C0359543989E}"/>
          </ac:graphicFrameMkLst>
        </pc:graphicFrameChg>
        <pc:picChg chg="mod">
          <ac:chgData name="Birckelbaw, Carla" userId="89e5e359-8c52-4425-b0b0-1e6ab999f439" providerId="ADAL" clId="{C55C0486-251B-4AB3-A03C-BA9979F2569C}" dt="2023-07-29T19:18:26.127" v="2643" actId="1076"/>
          <ac:picMkLst>
            <pc:docMk/>
            <pc:sldMk cId="33497299" sldId="271"/>
            <ac:picMk id="4" creationId="{00000000-0000-0000-0000-000000000000}"/>
          </ac:picMkLst>
        </pc:picChg>
      </pc:sldChg>
      <pc:sldChg chg="del">
        <pc:chgData name="Birckelbaw, Carla" userId="89e5e359-8c52-4425-b0b0-1e6ab999f439" providerId="ADAL" clId="{C55C0486-251B-4AB3-A03C-BA9979F2569C}" dt="2023-07-29T19:17:55.062" v="2638" actId="47"/>
        <pc:sldMkLst>
          <pc:docMk/>
          <pc:sldMk cId="3900504591" sldId="272"/>
        </pc:sldMkLst>
      </pc:sldChg>
      <pc:sldChg chg="del">
        <pc:chgData name="Birckelbaw, Carla" userId="89e5e359-8c52-4425-b0b0-1e6ab999f439" providerId="ADAL" clId="{C55C0486-251B-4AB3-A03C-BA9979F2569C}" dt="2023-07-29T19:17:55.062" v="2638" actId="47"/>
        <pc:sldMkLst>
          <pc:docMk/>
          <pc:sldMk cId="3572315582" sldId="273"/>
        </pc:sldMkLst>
      </pc:sldChg>
      <pc:sldChg chg="del">
        <pc:chgData name="Birckelbaw, Carla" userId="89e5e359-8c52-4425-b0b0-1e6ab999f439" providerId="ADAL" clId="{C55C0486-251B-4AB3-A03C-BA9979F2569C}" dt="2023-07-29T19:17:55.062" v="2638" actId="47"/>
        <pc:sldMkLst>
          <pc:docMk/>
          <pc:sldMk cId="786800641" sldId="274"/>
        </pc:sldMkLst>
      </pc:sldChg>
      <pc:sldChg chg="add del">
        <pc:chgData name="Birckelbaw, Carla" userId="89e5e359-8c52-4425-b0b0-1e6ab999f439" providerId="ADAL" clId="{C55C0486-251B-4AB3-A03C-BA9979F2569C}" dt="2023-07-29T19:20:57.323" v="2672" actId="47"/>
        <pc:sldMkLst>
          <pc:docMk/>
          <pc:sldMk cId="1283203245" sldId="275"/>
        </pc:sldMkLst>
      </pc:sldChg>
      <pc:sldChg chg="add del">
        <pc:chgData name="Birckelbaw, Carla" userId="89e5e359-8c52-4425-b0b0-1e6ab999f439" providerId="ADAL" clId="{C55C0486-251B-4AB3-A03C-BA9979F2569C}" dt="2023-07-29T19:20:57.323" v="2672" actId="47"/>
        <pc:sldMkLst>
          <pc:docMk/>
          <pc:sldMk cId="2870606216" sldId="279"/>
        </pc:sldMkLst>
      </pc:sldChg>
      <pc:sldChg chg="add del">
        <pc:chgData name="Birckelbaw, Carla" userId="89e5e359-8c52-4425-b0b0-1e6ab999f439" providerId="ADAL" clId="{C55C0486-251B-4AB3-A03C-BA9979F2569C}" dt="2023-07-29T19:20:57.323" v="2672" actId="47"/>
        <pc:sldMkLst>
          <pc:docMk/>
          <pc:sldMk cId="2434707970" sldId="283"/>
        </pc:sldMkLst>
      </pc:sldChg>
      <pc:sldChg chg="add del">
        <pc:chgData name="Birckelbaw, Carla" userId="89e5e359-8c52-4425-b0b0-1e6ab999f439" providerId="ADAL" clId="{C55C0486-251B-4AB3-A03C-BA9979F2569C}" dt="2023-07-29T19:21:41.741" v="2701" actId="47"/>
        <pc:sldMkLst>
          <pc:docMk/>
          <pc:sldMk cId="733055336" sldId="284"/>
        </pc:sldMkLst>
      </pc:sldChg>
      <pc:sldChg chg="add del">
        <pc:chgData name="Birckelbaw, Carla" userId="89e5e359-8c52-4425-b0b0-1e6ab999f439" providerId="ADAL" clId="{C55C0486-251B-4AB3-A03C-BA9979F2569C}" dt="2023-07-29T19:20:57.323" v="2672" actId="47"/>
        <pc:sldMkLst>
          <pc:docMk/>
          <pc:sldMk cId="3980613473" sldId="285"/>
        </pc:sldMkLst>
      </pc:sldChg>
      <pc:sldChg chg="add del">
        <pc:chgData name="Birckelbaw, Carla" userId="89e5e359-8c52-4425-b0b0-1e6ab999f439" providerId="ADAL" clId="{C55C0486-251B-4AB3-A03C-BA9979F2569C}" dt="2023-07-29T19:20:57.323" v="2672" actId="47"/>
        <pc:sldMkLst>
          <pc:docMk/>
          <pc:sldMk cId="2851051081" sldId="286"/>
        </pc:sldMkLst>
      </pc:sldChg>
      <pc:sldChg chg="add del">
        <pc:chgData name="Birckelbaw, Carla" userId="89e5e359-8c52-4425-b0b0-1e6ab999f439" providerId="ADAL" clId="{C55C0486-251B-4AB3-A03C-BA9979F2569C}" dt="2023-07-29T19:20:57.323" v="2672" actId="47"/>
        <pc:sldMkLst>
          <pc:docMk/>
          <pc:sldMk cId="330814410" sldId="287"/>
        </pc:sldMkLst>
      </pc:sldChg>
      <pc:sldChg chg="add del">
        <pc:chgData name="Birckelbaw, Carla" userId="89e5e359-8c52-4425-b0b0-1e6ab999f439" providerId="ADAL" clId="{C55C0486-251B-4AB3-A03C-BA9979F2569C}" dt="2023-07-29T19:20:57.323" v="2672" actId="47"/>
        <pc:sldMkLst>
          <pc:docMk/>
          <pc:sldMk cId="962036464" sldId="288"/>
        </pc:sldMkLst>
      </pc:sldChg>
      <pc:sldChg chg="add del">
        <pc:chgData name="Birckelbaw, Carla" userId="89e5e359-8c52-4425-b0b0-1e6ab999f439" providerId="ADAL" clId="{C55C0486-251B-4AB3-A03C-BA9979F2569C}" dt="2023-07-29T19:20:57.323" v="2672" actId="47"/>
        <pc:sldMkLst>
          <pc:docMk/>
          <pc:sldMk cId="4291412411" sldId="289"/>
        </pc:sldMkLst>
      </pc:sldChg>
      <pc:sldChg chg="add del">
        <pc:chgData name="Birckelbaw, Carla" userId="89e5e359-8c52-4425-b0b0-1e6ab999f439" providerId="ADAL" clId="{C55C0486-251B-4AB3-A03C-BA9979F2569C}" dt="2023-07-29T19:21:41.741" v="2701" actId="47"/>
        <pc:sldMkLst>
          <pc:docMk/>
          <pc:sldMk cId="3551869272" sldId="290"/>
        </pc:sldMkLst>
      </pc:sldChg>
      <pc:sldChg chg="addSp delSp modSp mod ord modNotesTx">
        <pc:chgData name="Birckelbaw, Carla" userId="89e5e359-8c52-4425-b0b0-1e6ab999f439" providerId="ADAL" clId="{C55C0486-251B-4AB3-A03C-BA9979F2569C}" dt="2023-07-31T03:10:33.946" v="27723"/>
        <pc:sldMkLst>
          <pc:docMk/>
          <pc:sldMk cId="1389093413" sldId="291"/>
        </pc:sldMkLst>
        <pc:spChg chg="mod">
          <ac:chgData name="Birckelbaw, Carla" userId="89e5e359-8c52-4425-b0b0-1e6ab999f439" providerId="ADAL" clId="{C55C0486-251B-4AB3-A03C-BA9979F2569C}" dt="2023-07-30T20:54:18.735" v="22426" actId="1076"/>
          <ac:spMkLst>
            <pc:docMk/>
            <pc:sldMk cId="1389093413" sldId="291"/>
            <ac:spMk id="14" creationId="{015CA2E1-83E8-4DDB-AFAF-9246D8FA12C6}"/>
          </ac:spMkLst>
        </pc:spChg>
        <pc:graphicFrameChg chg="add mod modGraphic">
          <ac:chgData name="Birckelbaw, Carla" userId="89e5e359-8c52-4425-b0b0-1e6ab999f439" providerId="ADAL" clId="{C55C0486-251B-4AB3-A03C-BA9979F2569C}" dt="2023-07-31T02:31:16.240" v="22616" actId="13926"/>
          <ac:graphicFrameMkLst>
            <pc:docMk/>
            <pc:sldMk cId="1389093413" sldId="291"/>
            <ac:graphicFrameMk id="2" creationId="{ADE491DF-2E8B-8310-8F15-0F5B7B668C03}"/>
          </ac:graphicFrameMkLst>
        </pc:graphicFrameChg>
        <pc:graphicFrameChg chg="del modGraphic">
          <ac:chgData name="Birckelbaw, Carla" userId="89e5e359-8c52-4425-b0b0-1e6ab999f439" providerId="ADAL" clId="{C55C0486-251B-4AB3-A03C-BA9979F2569C}" dt="2023-07-30T20:53:15.891" v="22422" actId="478"/>
          <ac:graphicFrameMkLst>
            <pc:docMk/>
            <pc:sldMk cId="1389093413" sldId="291"/>
            <ac:graphicFrameMk id="8" creationId="{DC4FC98B-C57D-4BFA-B349-77754C26BB56}"/>
          </ac:graphicFrameMkLst>
        </pc:graphicFrameChg>
      </pc:sldChg>
      <pc:sldChg chg="addSp delSp modSp mod ord modNotesTx">
        <pc:chgData name="Birckelbaw, Carla" userId="89e5e359-8c52-4425-b0b0-1e6ab999f439" providerId="ADAL" clId="{C55C0486-251B-4AB3-A03C-BA9979F2569C}" dt="2023-07-31T03:10:33.946" v="27723"/>
        <pc:sldMkLst>
          <pc:docMk/>
          <pc:sldMk cId="3204415691" sldId="292"/>
        </pc:sldMkLst>
        <pc:graphicFrameChg chg="del">
          <ac:chgData name="Birckelbaw, Carla" userId="89e5e359-8c52-4425-b0b0-1e6ab999f439" providerId="ADAL" clId="{C55C0486-251B-4AB3-A03C-BA9979F2569C}" dt="2023-07-30T20:56:07.145" v="22438" actId="478"/>
          <ac:graphicFrameMkLst>
            <pc:docMk/>
            <pc:sldMk cId="3204415691" sldId="292"/>
            <ac:graphicFrameMk id="2" creationId="{779E1BFD-D48D-431C-8D9E-02EEC23D17D7}"/>
          </ac:graphicFrameMkLst>
        </pc:graphicFrameChg>
        <pc:graphicFrameChg chg="add mod modGraphic">
          <ac:chgData name="Birckelbaw, Carla" userId="89e5e359-8c52-4425-b0b0-1e6ab999f439" providerId="ADAL" clId="{C55C0486-251B-4AB3-A03C-BA9979F2569C}" dt="2023-07-31T02:37:39.837" v="23385" actId="13926"/>
          <ac:graphicFrameMkLst>
            <pc:docMk/>
            <pc:sldMk cId="3204415691" sldId="292"/>
            <ac:graphicFrameMk id="5" creationId="{380B75EB-BA5A-08B9-DCC1-824D51A7C203}"/>
          </ac:graphicFrameMkLst>
        </pc:graphicFrameChg>
      </pc:sldChg>
      <pc:sldChg chg="addSp delSp modSp mod ord modNotesTx">
        <pc:chgData name="Birckelbaw, Carla" userId="89e5e359-8c52-4425-b0b0-1e6ab999f439" providerId="ADAL" clId="{C55C0486-251B-4AB3-A03C-BA9979F2569C}" dt="2023-07-31T22:06:03.379" v="27972" actId="20577"/>
        <pc:sldMkLst>
          <pc:docMk/>
          <pc:sldMk cId="1057405896" sldId="293"/>
        </pc:sldMkLst>
        <pc:graphicFrameChg chg="add mod modGraphic">
          <ac:chgData name="Birckelbaw, Carla" userId="89e5e359-8c52-4425-b0b0-1e6ab999f439" providerId="ADAL" clId="{C55C0486-251B-4AB3-A03C-BA9979F2569C}" dt="2023-07-31T02:40:35.645" v="23737" actId="13926"/>
          <ac:graphicFrameMkLst>
            <pc:docMk/>
            <pc:sldMk cId="1057405896" sldId="293"/>
            <ac:graphicFrameMk id="2" creationId="{93D11474-3ED0-CC63-DE8F-3CE60D9BE51C}"/>
          </ac:graphicFrameMkLst>
        </pc:graphicFrameChg>
        <pc:graphicFrameChg chg="del">
          <ac:chgData name="Birckelbaw, Carla" userId="89e5e359-8c52-4425-b0b0-1e6ab999f439" providerId="ADAL" clId="{C55C0486-251B-4AB3-A03C-BA9979F2569C}" dt="2023-07-30T20:57:03.548" v="22446" actId="478"/>
          <ac:graphicFrameMkLst>
            <pc:docMk/>
            <pc:sldMk cId="1057405896" sldId="293"/>
            <ac:graphicFrameMk id="5" creationId="{EAAF38B6-6E41-41E0-89D8-A0020E26437D}"/>
          </ac:graphicFrameMkLst>
        </pc:graphicFrameChg>
        <pc:picChg chg="mod">
          <ac:chgData name="Birckelbaw, Carla" userId="89e5e359-8c52-4425-b0b0-1e6ab999f439" providerId="ADAL" clId="{C55C0486-251B-4AB3-A03C-BA9979F2569C}" dt="2023-07-30T20:57:24.667" v="22451" actId="1076"/>
          <ac:picMkLst>
            <pc:docMk/>
            <pc:sldMk cId="1057405896" sldId="293"/>
            <ac:picMk id="4" creationId="{00000000-0000-0000-0000-000000000000}"/>
          </ac:picMkLst>
        </pc:picChg>
      </pc:sldChg>
      <pc:sldChg chg="addSp delSp modSp mod ord modNotesTx">
        <pc:chgData name="Birckelbaw, Carla" userId="89e5e359-8c52-4425-b0b0-1e6ab999f439" providerId="ADAL" clId="{C55C0486-251B-4AB3-A03C-BA9979F2569C}" dt="2023-07-31T03:10:33.946" v="27723"/>
        <pc:sldMkLst>
          <pc:docMk/>
          <pc:sldMk cId="2614674315" sldId="294"/>
        </pc:sldMkLst>
        <pc:graphicFrameChg chg="del modGraphic">
          <ac:chgData name="Birckelbaw, Carla" userId="89e5e359-8c52-4425-b0b0-1e6ab999f439" providerId="ADAL" clId="{C55C0486-251B-4AB3-A03C-BA9979F2569C}" dt="2023-07-30T20:58:03.615" v="22456" actId="478"/>
          <ac:graphicFrameMkLst>
            <pc:docMk/>
            <pc:sldMk cId="2614674315" sldId="294"/>
            <ac:graphicFrameMk id="2" creationId="{8248F968-6EE2-4086-9A76-5F4469622F75}"/>
          </ac:graphicFrameMkLst>
        </pc:graphicFrameChg>
        <pc:graphicFrameChg chg="add mod modGraphic">
          <ac:chgData name="Birckelbaw, Carla" userId="89e5e359-8c52-4425-b0b0-1e6ab999f439" providerId="ADAL" clId="{C55C0486-251B-4AB3-A03C-BA9979F2569C}" dt="2023-07-30T20:58:53.146" v="22461" actId="207"/>
          <ac:graphicFrameMkLst>
            <pc:docMk/>
            <pc:sldMk cId="2614674315" sldId="294"/>
            <ac:graphicFrameMk id="5" creationId="{72974D7E-28C8-2A0D-D1B1-B25BF2A318A4}"/>
          </ac:graphicFrameMkLst>
        </pc:graphicFrameChg>
      </pc:sldChg>
      <pc:sldChg chg="addSp delSp modSp mod ord modNotesTx">
        <pc:chgData name="Birckelbaw, Carla" userId="89e5e359-8c52-4425-b0b0-1e6ab999f439" providerId="ADAL" clId="{C55C0486-251B-4AB3-A03C-BA9979F2569C}" dt="2023-07-31T03:10:33.946" v="27723"/>
        <pc:sldMkLst>
          <pc:docMk/>
          <pc:sldMk cId="3034430935" sldId="295"/>
        </pc:sldMkLst>
        <pc:graphicFrameChg chg="del">
          <ac:chgData name="Birckelbaw, Carla" userId="89e5e359-8c52-4425-b0b0-1e6ab999f439" providerId="ADAL" clId="{C55C0486-251B-4AB3-A03C-BA9979F2569C}" dt="2023-07-30T20:59:34.377" v="22465" actId="478"/>
          <ac:graphicFrameMkLst>
            <pc:docMk/>
            <pc:sldMk cId="3034430935" sldId="295"/>
            <ac:graphicFrameMk id="2" creationId="{C8179320-D5C9-4A36-89E7-098D6F87E88D}"/>
          </ac:graphicFrameMkLst>
        </pc:graphicFrameChg>
        <pc:graphicFrameChg chg="add del mod modGraphic">
          <ac:chgData name="Birckelbaw, Carla" userId="89e5e359-8c52-4425-b0b0-1e6ab999f439" providerId="ADAL" clId="{C55C0486-251B-4AB3-A03C-BA9979F2569C}" dt="2023-07-30T21:00:03.452" v="22473"/>
          <ac:graphicFrameMkLst>
            <pc:docMk/>
            <pc:sldMk cId="3034430935" sldId="295"/>
            <ac:graphicFrameMk id="5" creationId="{0742CB3F-05EB-7EF8-0668-FC0ADA8F1B6F}"/>
          </ac:graphicFrameMkLst>
        </pc:graphicFrameChg>
        <pc:graphicFrameChg chg="add mod modGraphic">
          <ac:chgData name="Birckelbaw, Carla" userId="89e5e359-8c52-4425-b0b0-1e6ab999f439" providerId="ADAL" clId="{C55C0486-251B-4AB3-A03C-BA9979F2569C}" dt="2023-07-31T02:50:59.778" v="25225" actId="13926"/>
          <ac:graphicFrameMkLst>
            <pc:docMk/>
            <pc:sldMk cId="3034430935" sldId="295"/>
            <ac:graphicFrameMk id="6" creationId="{3003ADB5-A59A-8170-0710-458281D65C35}"/>
          </ac:graphicFrameMkLst>
        </pc:graphicFrameChg>
      </pc:sldChg>
      <pc:sldChg chg="addSp delSp modSp mod modNotesTx">
        <pc:chgData name="Birckelbaw, Carla" userId="89e5e359-8c52-4425-b0b0-1e6ab999f439" providerId="ADAL" clId="{C55C0486-251B-4AB3-A03C-BA9979F2569C}" dt="2023-07-30T19:25:00.780" v="17993" actId="20577"/>
        <pc:sldMkLst>
          <pc:docMk/>
          <pc:sldMk cId="3795452762" sldId="296"/>
        </pc:sldMkLst>
        <pc:graphicFrameChg chg="add mod">
          <ac:chgData name="Birckelbaw, Carla" userId="89e5e359-8c52-4425-b0b0-1e6ab999f439" providerId="ADAL" clId="{C55C0486-251B-4AB3-A03C-BA9979F2569C}" dt="2023-07-30T18:58:53.278" v="17824" actId="1076"/>
          <ac:graphicFrameMkLst>
            <pc:docMk/>
            <pc:sldMk cId="3795452762" sldId="296"/>
            <ac:graphicFrameMk id="2" creationId="{C2BA0363-D671-428F-BBD8-1BE37B70C7F3}"/>
          </ac:graphicFrameMkLst>
        </pc:graphicFrameChg>
        <pc:graphicFrameChg chg="del">
          <ac:chgData name="Birckelbaw, Carla" userId="89e5e359-8c52-4425-b0b0-1e6ab999f439" providerId="ADAL" clId="{C55C0486-251B-4AB3-A03C-BA9979F2569C}" dt="2023-07-30T18:55:50.887" v="17786" actId="478"/>
          <ac:graphicFrameMkLst>
            <pc:docMk/>
            <pc:sldMk cId="3795452762" sldId="296"/>
            <ac:graphicFrameMk id="5" creationId="{6E16E728-8440-4269-A3FD-6DCF993D5174}"/>
          </ac:graphicFrameMkLst>
        </pc:graphicFrameChg>
        <pc:graphicFrameChg chg="del">
          <ac:chgData name="Birckelbaw, Carla" userId="89e5e359-8c52-4425-b0b0-1e6ab999f439" providerId="ADAL" clId="{C55C0486-251B-4AB3-A03C-BA9979F2569C}" dt="2023-07-30T18:56:01.925" v="17790" actId="478"/>
          <ac:graphicFrameMkLst>
            <pc:docMk/>
            <pc:sldMk cId="3795452762" sldId="296"/>
            <ac:graphicFrameMk id="6" creationId="{35E4A38E-073E-4F76-8986-C93FCA1FF592}"/>
          </ac:graphicFrameMkLst>
        </pc:graphicFrameChg>
        <pc:graphicFrameChg chg="del">
          <ac:chgData name="Birckelbaw, Carla" userId="89e5e359-8c52-4425-b0b0-1e6ab999f439" providerId="ADAL" clId="{C55C0486-251B-4AB3-A03C-BA9979F2569C}" dt="2023-07-30T18:55:49.655" v="17785" actId="478"/>
          <ac:graphicFrameMkLst>
            <pc:docMk/>
            <pc:sldMk cId="3795452762" sldId="296"/>
            <ac:graphicFrameMk id="7" creationId="{CCF4F53D-BE3B-4F87-98D7-0AD164611092}"/>
          </ac:graphicFrameMkLst>
        </pc:graphicFrameChg>
        <pc:graphicFrameChg chg="del">
          <ac:chgData name="Birckelbaw, Carla" userId="89e5e359-8c52-4425-b0b0-1e6ab999f439" providerId="ADAL" clId="{C55C0486-251B-4AB3-A03C-BA9979F2569C}" dt="2023-07-30T18:55:57.792" v="17789" actId="478"/>
          <ac:graphicFrameMkLst>
            <pc:docMk/>
            <pc:sldMk cId="3795452762" sldId="296"/>
            <ac:graphicFrameMk id="8" creationId="{F0B2975B-BEB3-4B44-8700-E2560F3B8E0F}"/>
          </ac:graphicFrameMkLst>
        </pc:graphicFrameChg>
        <pc:graphicFrameChg chg="add mod">
          <ac:chgData name="Birckelbaw, Carla" userId="89e5e359-8c52-4425-b0b0-1e6ab999f439" providerId="ADAL" clId="{C55C0486-251B-4AB3-A03C-BA9979F2569C}" dt="2023-07-30T18:58:02.343" v="17816" actId="1076"/>
          <ac:graphicFrameMkLst>
            <pc:docMk/>
            <pc:sldMk cId="3795452762" sldId="296"/>
            <ac:graphicFrameMk id="9" creationId="{5163839D-FDE0-4EDD-AE23-A48FA2D36F09}"/>
          </ac:graphicFrameMkLst>
        </pc:graphicFrameChg>
        <pc:graphicFrameChg chg="add mod">
          <ac:chgData name="Birckelbaw, Carla" userId="89e5e359-8c52-4425-b0b0-1e6ab999f439" providerId="ADAL" clId="{C55C0486-251B-4AB3-A03C-BA9979F2569C}" dt="2023-07-30T18:59:01.706" v="17825" actId="1076"/>
          <ac:graphicFrameMkLst>
            <pc:docMk/>
            <pc:sldMk cId="3795452762" sldId="296"/>
            <ac:graphicFrameMk id="10" creationId="{D20938C6-2B3E-469E-A149-9671A4B93E28}"/>
          </ac:graphicFrameMkLst>
        </pc:graphicFrameChg>
        <pc:graphicFrameChg chg="add mod">
          <ac:chgData name="Birckelbaw, Carla" userId="89e5e359-8c52-4425-b0b0-1e6ab999f439" providerId="ADAL" clId="{C55C0486-251B-4AB3-A03C-BA9979F2569C}" dt="2023-07-30T19:00:06.033" v="17837" actId="1076"/>
          <ac:graphicFrameMkLst>
            <pc:docMk/>
            <pc:sldMk cId="3795452762" sldId="296"/>
            <ac:graphicFrameMk id="11" creationId="{951E2FA5-11FD-4709-A4F4-03E2E856474F}"/>
          </ac:graphicFrameMkLst>
        </pc:graphicFrameChg>
        <pc:picChg chg="add del">
          <ac:chgData name="Birckelbaw, Carla" userId="89e5e359-8c52-4425-b0b0-1e6ab999f439" providerId="ADAL" clId="{C55C0486-251B-4AB3-A03C-BA9979F2569C}" dt="2023-07-30T18:58:05.695" v="17817" actId="478"/>
          <ac:picMkLst>
            <pc:docMk/>
            <pc:sldMk cId="3795452762" sldId="296"/>
            <ac:picMk id="4" creationId="{00000000-0000-0000-0000-000000000000}"/>
          </ac:picMkLst>
        </pc:picChg>
      </pc:sldChg>
      <pc:sldChg chg="addSp delSp modSp mod modNotesTx">
        <pc:chgData name="Birckelbaw, Carla" userId="89e5e359-8c52-4425-b0b0-1e6ab999f439" providerId="ADAL" clId="{C55C0486-251B-4AB3-A03C-BA9979F2569C}" dt="2023-07-31T03:12:36.060" v="27724" actId="1036"/>
        <pc:sldMkLst>
          <pc:docMk/>
          <pc:sldMk cId="4278395001" sldId="297"/>
        </pc:sldMkLst>
        <pc:graphicFrameChg chg="add mod">
          <ac:chgData name="Birckelbaw, Carla" userId="89e5e359-8c52-4425-b0b0-1e6ab999f439" providerId="ADAL" clId="{C55C0486-251B-4AB3-A03C-BA9979F2569C}" dt="2023-07-30T19:00:34.243" v="17844"/>
          <ac:graphicFrameMkLst>
            <pc:docMk/>
            <pc:sldMk cId="4278395001" sldId="297"/>
            <ac:graphicFrameMk id="2" creationId="{C1BF50A9-59D0-4F20-84CE-91DBCA9EDF8C}"/>
          </ac:graphicFrameMkLst>
        </pc:graphicFrameChg>
        <pc:graphicFrameChg chg="add mod">
          <ac:chgData name="Birckelbaw, Carla" userId="89e5e359-8c52-4425-b0b0-1e6ab999f439" providerId="ADAL" clId="{C55C0486-251B-4AB3-A03C-BA9979F2569C}" dt="2023-07-30T19:00:41.760" v="17847"/>
          <ac:graphicFrameMkLst>
            <pc:docMk/>
            <pc:sldMk cId="4278395001" sldId="297"/>
            <ac:graphicFrameMk id="5" creationId="{C1BF50A9-59D0-4F20-84CE-91DBCA9EDF8C}"/>
          </ac:graphicFrameMkLst>
        </pc:graphicFrameChg>
        <pc:graphicFrameChg chg="add del mod">
          <ac:chgData name="Birckelbaw, Carla" userId="89e5e359-8c52-4425-b0b0-1e6ab999f439" providerId="ADAL" clId="{C55C0486-251B-4AB3-A03C-BA9979F2569C}" dt="2023-07-30T19:02:00.789" v="17851" actId="478"/>
          <ac:graphicFrameMkLst>
            <pc:docMk/>
            <pc:sldMk cId="4278395001" sldId="297"/>
            <ac:graphicFrameMk id="6" creationId="{B128CBA1-480F-442E-B4E7-9165A28CA47C}"/>
          </ac:graphicFrameMkLst>
        </pc:graphicFrameChg>
        <pc:graphicFrameChg chg="add del mod">
          <ac:chgData name="Birckelbaw, Carla" userId="89e5e359-8c52-4425-b0b0-1e6ab999f439" providerId="ADAL" clId="{C55C0486-251B-4AB3-A03C-BA9979F2569C}" dt="2023-07-30T19:06:14.708" v="17856" actId="478"/>
          <ac:graphicFrameMkLst>
            <pc:docMk/>
            <pc:sldMk cId="4278395001" sldId="297"/>
            <ac:graphicFrameMk id="7" creationId="{B556A78B-3E9C-4A93-9261-C51FC022CE6D}"/>
          </ac:graphicFrameMkLst>
        </pc:graphicFrameChg>
        <pc:graphicFrameChg chg="add mod">
          <ac:chgData name="Birckelbaw, Carla" userId="89e5e359-8c52-4425-b0b0-1e6ab999f439" providerId="ADAL" clId="{C55C0486-251B-4AB3-A03C-BA9979F2569C}" dt="2023-07-30T19:10:21.673" v="17893" actId="14100"/>
          <ac:graphicFrameMkLst>
            <pc:docMk/>
            <pc:sldMk cId="4278395001" sldId="297"/>
            <ac:graphicFrameMk id="8" creationId="{578F5EA5-F60A-4617-8417-1B9ED5249B98}"/>
          </ac:graphicFrameMkLst>
        </pc:graphicFrameChg>
        <pc:graphicFrameChg chg="del">
          <ac:chgData name="Birckelbaw, Carla" userId="89e5e359-8c52-4425-b0b0-1e6ab999f439" providerId="ADAL" clId="{C55C0486-251B-4AB3-A03C-BA9979F2569C}" dt="2023-07-30T18:56:07.485" v="17791" actId="478"/>
          <ac:graphicFrameMkLst>
            <pc:docMk/>
            <pc:sldMk cId="4278395001" sldId="297"/>
            <ac:graphicFrameMk id="9" creationId="{B5252656-A7A9-4D1A-B37A-8AA9A19EEF15}"/>
          </ac:graphicFrameMkLst>
        </pc:graphicFrameChg>
        <pc:graphicFrameChg chg="del">
          <ac:chgData name="Birckelbaw, Carla" userId="89e5e359-8c52-4425-b0b0-1e6ab999f439" providerId="ADAL" clId="{C55C0486-251B-4AB3-A03C-BA9979F2569C}" dt="2023-07-30T18:56:10.593" v="17793" actId="478"/>
          <ac:graphicFrameMkLst>
            <pc:docMk/>
            <pc:sldMk cId="4278395001" sldId="297"/>
            <ac:graphicFrameMk id="10" creationId="{A7F17445-7B7A-404A-AAD7-467F47E41D3A}"/>
          </ac:graphicFrameMkLst>
        </pc:graphicFrameChg>
        <pc:graphicFrameChg chg="del">
          <ac:chgData name="Birckelbaw, Carla" userId="89e5e359-8c52-4425-b0b0-1e6ab999f439" providerId="ADAL" clId="{C55C0486-251B-4AB3-A03C-BA9979F2569C}" dt="2023-07-30T18:56:09.356" v="17792" actId="478"/>
          <ac:graphicFrameMkLst>
            <pc:docMk/>
            <pc:sldMk cId="4278395001" sldId="297"/>
            <ac:graphicFrameMk id="11" creationId="{0DD06CF1-990A-4C2B-BB6B-D2854379D09E}"/>
          </ac:graphicFrameMkLst>
        </pc:graphicFrameChg>
        <pc:graphicFrameChg chg="del">
          <ac:chgData name="Birckelbaw, Carla" userId="89e5e359-8c52-4425-b0b0-1e6ab999f439" providerId="ADAL" clId="{C55C0486-251B-4AB3-A03C-BA9979F2569C}" dt="2023-07-30T18:56:11.891" v="17794" actId="478"/>
          <ac:graphicFrameMkLst>
            <pc:docMk/>
            <pc:sldMk cId="4278395001" sldId="297"/>
            <ac:graphicFrameMk id="12" creationId="{0AA1BD13-1845-49BC-AF5D-FAAB87D163C1}"/>
          </ac:graphicFrameMkLst>
        </pc:graphicFrameChg>
        <pc:graphicFrameChg chg="add del mod">
          <ac:chgData name="Birckelbaw, Carla" userId="89e5e359-8c52-4425-b0b0-1e6ab999f439" providerId="ADAL" clId="{C55C0486-251B-4AB3-A03C-BA9979F2569C}" dt="2023-07-30T19:06:40.958" v="17863" actId="478"/>
          <ac:graphicFrameMkLst>
            <pc:docMk/>
            <pc:sldMk cId="4278395001" sldId="297"/>
            <ac:graphicFrameMk id="13" creationId="{57819F93-35AC-4673-A231-C1BFF3069467}"/>
          </ac:graphicFrameMkLst>
        </pc:graphicFrameChg>
        <pc:graphicFrameChg chg="add mod">
          <ac:chgData name="Birckelbaw, Carla" userId="89e5e359-8c52-4425-b0b0-1e6ab999f439" providerId="ADAL" clId="{C55C0486-251B-4AB3-A03C-BA9979F2569C}" dt="2023-07-30T19:10:49.664" v="17898" actId="14100"/>
          <ac:graphicFrameMkLst>
            <pc:docMk/>
            <pc:sldMk cId="4278395001" sldId="297"/>
            <ac:graphicFrameMk id="14" creationId="{D903FFD2-FCCD-4BE3-9735-39777D3E1F2A}"/>
          </ac:graphicFrameMkLst>
        </pc:graphicFrameChg>
        <pc:graphicFrameChg chg="add mod">
          <ac:chgData name="Birckelbaw, Carla" userId="89e5e359-8c52-4425-b0b0-1e6ab999f439" providerId="ADAL" clId="{C55C0486-251B-4AB3-A03C-BA9979F2569C}" dt="2023-07-30T19:08:22.976" v="17877"/>
          <ac:graphicFrameMkLst>
            <pc:docMk/>
            <pc:sldMk cId="4278395001" sldId="297"/>
            <ac:graphicFrameMk id="15" creationId="{A9C982D8-4DBD-4345-9700-6CB13663CBB8}"/>
          </ac:graphicFrameMkLst>
        </pc:graphicFrameChg>
        <pc:graphicFrameChg chg="add mod">
          <ac:chgData name="Birckelbaw, Carla" userId="89e5e359-8c52-4425-b0b0-1e6ab999f439" providerId="ADAL" clId="{C55C0486-251B-4AB3-A03C-BA9979F2569C}" dt="2023-07-30T19:08:32.425" v="17880"/>
          <ac:graphicFrameMkLst>
            <pc:docMk/>
            <pc:sldMk cId="4278395001" sldId="297"/>
            <ac:graphicFrameMk id="16" creationId="{5764ECA0-7F33-4536-A65D-C4929B8CE99E}"/>
          </ac:graphicFrameMkLst>
        </pc:graphicFrameChg>
        <pc:graphicFrameChg chg="add del mod">
          <ac:chgData name="Birckelbaw, Carla" userId="89e5e359-8c52-4425-b0b0-1e6ab999f439" providerId="ADAL" clId="{C55C0486-251B-4AB3-A03C-BA9979F2569C}" dt="2023-07-30T19:10:09.376" v="17889" actId="478"/>
          <ac:graphicFrameMkLst>
            <pc:docMk/>
            <pc:sldMk cId="4278395001" sldId="297"/>
            <ac:graphicFrameMk id="17" creationId="{B9732989-C735-D8CC-D3D5-5E3A8FC6ED95}"/>
          </ac:graphicFrameMkLst>
        </pc:graphicFrameChg>
        <pc:graphicFrameChg chg="add mod">
          <ac:chgData name="Birckelbaw, Carla" userId="89e5e359-8c52-4425-b0b0-1e6ab999f439" providerId="ADAL" clId="{C55C0486-251B-4AB3-A03C-BA9979F2569C}" dt="2023-07-31T03:12:36.060" v="27724" actId="1036"/>
          <ac:graphicFrameMkLst>
            <pc:docMk/>
            <pc:sldMk cId="4278395001" sldId="297"/>
            <ac:graphicFrameMk id="18" creationId="{A292CE52-E915-4767-981B-D12EC874E0C7}"/>
          </ac:graphicFrameMkLst>
        </pc:graphicFrameChg>
        <pc:graphicFrameChg chg="add mod">
          <ac:chgData name="Birckelbaw, Carla" userId="89e5e359-8c52-4425-b0b0-1e6ab999f439" providerId="ADAL" clId="{C55C0486-251B-4AB3-A03C-BA9979F2569C}" dt="2023-07-30T19:11:17.220" v="17903" actId="14100"/>
          <ac:graphicFrameMkLst>
            <pc:docMk/>
            <pc:sldMk cId="4278395001" sldId="297"/>
            <ac:graphicFrameMk id="19" creationId="{616FC3E7-8984-43F9-A217-F33E3456D77A}"/>
          </ac:graphicFrameMkLst>
        </pc:graphicFrameChg>
        <pc:picChg chg="add del">
          <ac:chgData name="Birckelbaw, Carla" userId="89e5e359-8c52-4425-b0b0-1e6ab999f439" providerId="ADAL" clId="{C55C0486-251B-4AB3-A03C-BA9979F2569C}" dt="2023-07-30T19:08:15.671" v="17874" actId="478"/>
          <ac:picMkLst>
            <pc:docMk/>
            <pc:sldMk cId="4278395001" sldId="297"/>
            <ac:picMk id="4" creationId="{00000000-0000-0000-0000-000000000000}"/>
          </ac:picMkLst>
        </pc:picChg>
      </pc:sldChg>
      <pc:sldChg chg="addSp delSp modSp mod modNotesTx">
        <pc:chgData name="Birckelbaw, Carla" userId="89e5e359-8c52-4425-b0b0-1e6ab999f439" providerId="ADAL" clId="{C55C0486-251B-4AB3-A03C-BA9979F2569C}" dt="2023-07-30T19:16:22.328" v="17934" actId="14100"/>
        <pc:sldMkLst>
          <pc:docMk/>
          <pc:sldMk cId="1107927857" sldId="298"/>
        </pc:sldMkLst>
        <pc:graphicFrameChg chg="add mod">
          <ac:chgData name="Birckelbaw, Carla" userId="89e5e359-8c52-4425-b0b0-1e6ab999f439" providerId="ADAL" clId="{C55C0486-251B-4AB3-A03C-BA9979F2569C}" dt="2023-07-30T18:56:36.954" v="17801"/>
          <ac:graphicFrameMkLst>
            <pc:docMk/>
            <pc:sldMk cId="1107927857" sldId="298"/>
            <ac:graphicFrameMk id="2" creationId="{C2BA0363-D671-428F-BBD8-1BE37B70C7F3}"/>
          </ac:graphicFrameMkLst>
        </pc:graphicFrameChg>
        <pc:graphicFrameChg chg="add mod">
          <ac:chgData name="Birckelbaw, Carla" userId="89e5e359-8c52-4425-b0b0-1e6ab999f439" providerId="ADAL" clId="{C55C0486-251B-4AB3-A03C-BA9979F2569C}" dt="2023-07-30T19:11:30.516" v="17906"/>
          <ac:graphicFrameMkLst>
            <pc:docMk/>
            <pc:sldMk cId="1107927857" sldId="298"/>
            <ac:graphicFrameMk id="5" creationId="{7D55D9EC-2ADB-4274-AA14-A1CDC1EFA42B}"/>
          </ac:graphicFrameMkLst>
        </pc:graphicFrameChg>
        <pc:graphicFrameChg chg="add mod">
          <ac:chgData name="Birckelbaw, Carla" userId="89e5e359-8c52-4425-b0b0-1e6ab999f439" providerId="ADAL" clId="{C55C0486-251B-4AB3-A03C-BA9979F2569C}" dt="2023-07-30T19:15:27.679" v="17924" actId="14100"/>
          <ac:graphicFrameMkLst>
            <pc:docMk/>
            <pc:sldMk cId="1107927857" sldId="298"/>
            <ac:graphicFrameMk id="6" creationId="{E7C53F39-2365-4C2C-BF4A-8B03D08B01DC}"/>
          </ac:graphicFrameMkLst>
        </pc:graphicFrameChg>
        <pc:graphicFrameChg chg="add mod">
          <ac:chgData name="Birckelbaw, Carla" userId="89e5e359-8c52-4425-b0b0-1e6ab999f439" providerId="ADAL" clId="{C55C0486-251B-4AB3-A03C-BA9979F2569C}" dt="2023-07-30T19:15:45.348" v="17928" actId="1076"/>
          <ac:graphicFrameMkLst>
            <pc:docMk/>
            <pc:sldMk cId="1107927857" sldId="298"/>
            <ac:graphicFrameMk id="7" creationId="{70628C5C-BC21-4E88-9697-91FB526C02CA}"/>
          </ac:graphicFrameMkLst>
        </pc:graphicFrameChg>
        <pc:graphicFrameChg chg="add mod">
          <ac:chgData name="Birckelbaw, Carla" userId="89e5e359-8c52-4425-b0b0-1e6ab999f439" providerId="ADAL" clId="{C55C0486-251B-4AB3-A03C-BA9979F2569C}" dt="2023-07-30T19:15:35.036" v="17925" actId="1076"/>
          <ac:graphicFrameMkLst>
            <pc:docMk/>
            <pc:sldMk cId="1107927857" sldId="298"/>
            <ac:graphicFrameMk id="8" creationId="{0F07522F-D1BD-4A7C-AF7C-13D76462F697}"/>
          </ac:graphicFrameMkLst>
        </pc:graphicFrameChg>
        <pc:graphicFrameChg chg="del">
          <ac:chgData name="Birckelbaw, Carla" userId="89e5e359-8c52-4425-b0b0-1e6ab999f439" providerId="ADAL" clId="{C55C0486-251B-4AB3-A03C-BA9979F2569C}" dt="2023-07-30T18:56:14.670" v="17795" actId="478"/>
          <ac:graphicFrameMkLst>
            <pc:docMk/>
            <pc:sldMk cId="1107927857" sldId="298"/>
            <ac:graphicFrameMk id="9" creationId="{2FC7546D-2C8A-412C-97BA-B8C1CFD4CC1A}"/>
          </ac:graphicFrameMkLst>
        </pc:graphicFrameChg>
        <pc:graphicFrameChg chg="del">
          <ac:chgData name="Birckelbaw, Carla" userId="89e5e359-8c52-4425-b0b0-1e6ab999f439" providerId="ADAL" clId="{C55C0486-251B-4AB3-A03C-BA9979F2569C}" dt="2023-07-30T18:56:17.185" v="17797" actId="478"/>
          <ac:graphicFrameMkLst>
            <pc:docMk/>
            <pc:sldMk cId="1107927857" sldId="298"/>
            <ac:graphicFrameMk id="10" creationId="{B151B967-D5C8-484F-9C3B-898E7A8CA5EB}"/>
          </ac:graphicFrameMkLst>
        </pc:graphicFrameChg>
        <pc:graphicFrameChg chg="del">
          <ac:chgData name="Birckelbaw, Carla" userId="89e5e359-8c52-4425-b0b0-1e6ab999f439" providerId="ADAL" clId="{C55C0486-251B-4AB3-A03C-BA9979F2569C}" dt="2023-07-30T18:56:16.013" v="17796" actId="478"/>
          <ac:graphicFrameMkLst>
            <pc:docMk/>
            <pc:sldMk cId="1107927857" sldId="298"/>
            <ac:graphicFrameMk id="11" creationId="{705AC0A4-61CD-4AF0-8475-65CD71C8D96D}"/>
          </ac:graphicFrameMkLst>
        </pc:graphicFrameChg>
        <pc:graphicFrameChg chg="del">
          <ac:chgData name="Birckelbaw, Carla" userId="89e5e359-8c52-4425-b0b0-1e6ab999f439" providerId="ADAL" clId="{C55C0486-251B-4AB3-A03C-BA9979F2569C}" dt="2023-07-30T18:56:18.218" v="17798" actId="478"/>
          <ac:graphicFrameMkLst>
            <pc:docMk/>
            <pc:sldMk cId="1107927857" sldId="298"/>
            <ac:graphicFrameMk id="12" creationId="{DB43CD61-239E-4C30-9663-C0992EF00703}"/>
          </ac:graphicFrameMkLst>
        </pc:graphicFrameChg>
        <pc:graphicFrameChg chg="add mod">
          <ac:chgData name="Birckelbaw, Carla" userId="89e5e359-8c52-4425-b0b0-1e6ab999f439" providerId="ADAL" clId="{C55C0486-251B-4AB3-A03C-BA9979F2569C}" dt="2023-07-30T19:16:22.328" v="17934" actId="14100"/>
          <ac:graphicFrameMkLst>
            <pc:docMk/>
            <pc:sldMk cId="1107927857" sldId="298"/>
            <ac:graphicFrameMk id="13" creationId="{A97E085B-DB85-4803-808D-79D21DA4E6A6}"/>
          </ac:graphicFrameMkLst>
        </pc:graphicFrameChg>
        <pc:picChg chg="del">
          <ac:chgData name="Birckelbaw, Carla" userId="89e5e359-8c52-4425-b0b0-1e6ab999f439" providerId="ADAL" clId="{C55C0486-251B-4AB3-A03C-BA9979F2569C}" dt="2023-07-30T19:14:56.413" v="17917" actId="478"/>
          <ac:picMkLst>
            <pc:docMk/>
            <pc:sldMk cId="1107927857" sldId="298"/>
            <ac:picMk id="4" creationId="{00000000-0000-0000-0000-000000000000}"/>
          </ac:picMkLst>
        </pc:picChg>
      </pc:sldChg>
      <pc:sldChg chg="del">
        <pc:chgData name="Birckelbaw, Carla" userId="89e5e359-8c52-4425-b0b0-1e6ab999f439" providerId="ADAL" clId="{C55C0486-251B-4AB3-A03C-BA9979F2569C}" dt="2023-07-30T16:45:20.365" v="15386" actId="47"/>
        <pc:sldMkLst>
          <pc:docMk/>
          <pc:sldMk cId="110256130" sldId="299"/>
        </pc:sldMkLst>
      </pc:sldChg>
      <pc:sldChg chg="addSp delSp modSp mod delAnim modNotesTx">
        <pc:chgData name="Birckelbaw, Carla" userId="89e5e359-8c52-4425-b0b0-1e6ab999f439" providerId="ADAL" clId="{C55C0486-251B-4AB3-A03C-BA9979F2569C}" dt="2023-07-30T17:30:34.403" v="17748" actId="20577"/>
        <pc:sldMkLst>
          <pc:docMk/>
          <pc:sldMk cId="1353460387" sldId="300"/>
        </pc:sldMkLst>
        <pc:graphicFrameChg chg="add del mod">
          <ac:chgData name="Birckelbaw, Carla" userId="89e5e359-8c52-4425-b0b0-1e6ab999f439" providerId="ADAL" clId="{C55C0486-251B-4AB3-A03C-BA9979F2569C}" dt="2023-07-30T17:01:43.763" v="15393" actId="478"/>
          <ac:graphicFrameMkLst>
            <pc:docMk/>
            <pc:sldMk cId="1353460387" sldId="300"/>
            <ac:graphicFrameMk id="3" creationId="{5B6CC4D8-0C93-44CE-AB2B-D53044C3BFA4}"/>
          </ac:graphicFrameMkLst>
        </pc:graphicFrameChg>
        <pc:graphicFrameChg chg="add mod">
          <ac:chgData name="Birckelbaw, Carla" userId="89e5e359-8c52-4425-b0b0-1e6ab999f439" providerId="ADAL" clId="{C55C0486-251B-4AB3-A03C-BA9979F2569C}" dt="2023-07-30T17:01:50.815" v="15396"/>
          <ac:graphicFrameMkLst>
            <pc:docMk/>
            <pc:sldMk cId="1353460387" sldId="300"/>
            <ac:graphicFrameMk id="5" creationId="{5B6CC4D8-0C93-44CE-AB2B-D53044C3BFA4}"/>
          </ac:graphicFrameMkLst>
        </pc:graphicFrameChg>
        <pc:graphicFrameChg chg="add del mod">
          <ac:chgData name="Birckelbaw, Carla" userId="89e5e359-8c52-4425-b0b0-1e6ab999f439" providerId="ADAL" clId="{C55C0486-251B-4AB3-A03C-BA9979F2569C}" dt="2023-07-30T17:02:01.687" v="15399" actId="478"/>
          <ac:graphicFrameMkLst>
            <pc:docMk/>
            <pc:sldMk cId="1353460387" sldId="300"/>
            <ac:graphicFrameMk id="6" creationId="{5B6CC4D8-0C93-44CE-AB2B-D53044C3BFA4}"/>
          </ac:graphicFrameMkLst>
        </pc:graphicFrameChg>
        <pc:graphicFrameChg chg="add mod">
          <ac:chgData name="Birckelbaw, Carla" userId="89e5e359-8c52-4425-b0b0-1e6ab999f439" providerId="ADAL" clId="{C55C0486-251B-4AB3-A03C-BA9979F2569C}" dt="2023-07-30T17:02:15.473" v="15402"/>
          <ac:graphicFrameMkLst>
            <pc:docMk/>
            <pc:sldMk cId="1353460387" sldId="300"/>
            <ac:graphicFrameMk id="7" creationId="{5B6CC4D8-0C93-44CE-AB2B-D53044C3BFA4}"/>
          </ac:graphicFrameMkLst>
        </pc:graphicFrameChg>
        <pc:graphicFrameChg chg="add del">
          <ac:chgData name="Birckelbaw, Carla" userId="89e5e359-8c52-4425-b0b0-1e6ab999f439" providerId="ADAL" clId="{C55C0486-251B-4AB3-A03C-BA9979F2569C}" dt="2023-07-30T16:56:01.988" v="15391" actId="478"/>
          <ac:graphicFrameMkLst>
            <pc:docMk/>
            <pc:sldMk cId="1353460387" sldId="300"/>
            <ac:graphicFrameMk id="8" creationId="{326505BA-28A8-40A7-9ABB-A454B8DF6790}"/>
          </ac:graphicFrameMkLst>
        </pc:graphicFrameChg>
        <pc:graphicFrameChg chg="del">
          <ac:chgData name="Birckelbaw, Carla" userId="89e5e359-8c52-4425-b0b0-1e6ab999f439" providerId="ADAL" clId="{C55C0486-251B-4AB3-A03C-BA9979F2569C}" dt="2023-07-30T17:02:40.903" v="15405" actId="478"/>
          <ac:graphicFrameMkLst>
            <pc:docMk/>
            <pc:sldMk cId="1353460387" sldId="300"/>
            <ac:graphicFrameMk id="10" creationId="{E8ABCAB1-E4E4-4D07-960E-9B257A8EAC7B}"/>
          </ac:graphicFrameMkLst>
        </pc:graphicFrameChg>
        <pc:graphicFrameChg chg="del">
          <ac:chgData name="Birckelbaw, Carla" userId="89e5e359-8c52-4425-b0b0-1e6ab999f439" providerId="ADAL" clId="{C55C0486-251B-4AB3-A03C-BA9979F2569C}" dt="2023-07-30T17:02:40.903" v="15405" actId="478"/>
          <ac:graphicFrameMkLst>
            <pc:docMk/>
            <pc:sldMk cId="1353460387" sldId="300"/>
            <ac:graphicFrameMk id="11" creationId="{42124C1B-BADB-4D1F-A138-D1645ABF164A}"/>
          </ac:graphicFrameMkLst>
        </pc:graphicFrameChg>
        <pc:graphicFrameChg chg="add mod">
          <ac:chgData name="Birckelbaw, Carla" userId="89e5e359-8c52-4425-b0b0-1e6ab999f439" providerId="ADAL" clId="{C55C0486-251B-4AB3-A03C-BA9979F2569C}" dt="2023-07-30T17:03:16.345" v="15411" actId="1076"/>
          <ac:graphicFrameMkLst>
            <pc:docMk/>
            <pc:sldMk cId="1353460387" sldId="300"/>
            <ac:graphicFrameMk id="12" creationId="{0524C279-394F-4C3E-B3F0-1B4760556BA1}"/>
          </ac:graphicFrameMkLst>
        </pc:graphicFrameChg>
        <pc:picChg chg="del">
          <ac:chgData name="Birckelbaw, Carla" userId="89e5e359-8c52-4425-b0b0-1e6ab999f439" providerId="ADAL" clId="{C55C0486-251B-4AB3-A03C-BA9979F2569C}" dt="2023-07-30T17:03:12.221" v="15410" actId="478"/>
          <ac:picMkLst>
            <pc:docMk/>
            <pc:sldMk cId="1353460387" sldId="300"/>
            <ac:picMk id="4" creationId="{00000000-0000-0000-0000-000000000000}"/>
          </ac:picMkLst>
        </pc:picChg>
        <pc:picChg chg="add mod">
          <ac:chgData name="Birckelbaw, Carla" userId="89e5e359-8c52-4425-b0b0-1e6ab999f439" providerId="ADAL" clId="{C55C0486-251B-4AB3-A03C-BA9979F2569C}" dt="2023-07-30T17:03:04.823" v="15409" actId="14100"/>
          <ac:picMkLst>
            <pc:docMk/>
            <pc:sldMk cId="1353460387" sldId="300"/>
            <ac:picMk id="9" creationId="{DA2F764C-85AE-3ABE-8FF0-4803850621B0}"/>
          </ac:picMkLst>
        </pc:picChg>
      </pc:sldChg>
      <pc:sldChg chg="addSp delSp modSp mod modNotesTx">
        <pc:chgData name="Birckelbaw, Carla" userId="89e5e359-8c52-4425-b0b0-1e6ab999f439" providerId="ADAL" clId="{C55C0486-251B-4AB3-A03C-BA9979F2569C}" dt="2023-07-30T17:31:09.790" v="17749" actId="20577"/>
        <pc:sldMkLst>
          <pc:docMk/>
          <pc:sldMk cId="4261833327" sldId="301"/>
        </pc:sldMkLst>
        <pc:graphicFrameChg chg="add mod">
          <ac:chgData name="Birckelbaw, Carla" userId="89e5e359-8c52-4425-b0b0-1e6ab999f439" providerId="ADAL" clId="{C55C0486-251B-4AB3-A03C-BA9979F2569C}" dt="2023-07-30T17:11:46.405" v="15559" actId="1076"/>
          <ac:graphicFrameMkLst>
            <pc:docMk/>
            <pc:sldMk cId="4261833327" sldId="301"/>
            <ac:graphicFrameMk id="3" creationId="{5752CB27-93C2-5295-A01F-4F9B07F9AB0F}"/>
          </ac:graphicFrameMkLst>
        </pc:graphicFrameChg>
        <pc:graphicFrameChg chg="add mod">
          <ac:chgData name="Birckelbaw, Carla" userId="89e5e359-8c52-4425-b0b0-1e6ab999f439" providerId="ADAL" clId="{C55C0486-251B-4AB3-A03C-BA9979F2569C}" dt="2023-07-30T17:11:57.977" v="15562" actId="1076"/>
          <ac:graphicFrameMkLst>
            <pc:docMk/>
            <pc:sldMk cId="4261833327" sldId="301"/>
            <ac:graphicFrameMk id="5" creationId="{5673392F-DEA0-0E09-54A3-BD425130695A}"/>
          </ac:graphicFrameMkLst>
        </pc:graphicFrameChg>
        <pc:graphicFrameChg chg="del">
          <ac:chgData name="Birckelbaw, Carla" userId="89e5e359-8c52-4425-b0b0-1e6ab999f439" providerId="ADAL" clId="{C55C0486-251B-4AB3-A03C-BA9979F2569C}" dt="2023-07-30T17:11:34.926" v="15556" actId="478"/>
          <ac:graphicFrameMkLst>
            <pc:docMk/>
            <pc:sldMk cId="4261833327" sldId="301"/>
            <ac:graphicFrameMk id="10" creationId="{455FF776-5E47-4A6A-9337-9BF590F1BB09}"/>
          </ac:graphicFrameMkLst>
        </pc:graphicFrameChg>
        <pc:graphicFrameChg chg="del">
          <ac:chgData name="Birckelbaw, Carla" userId="89e5e359-8c52-4425-b0b0-1e6ab999f439" providerId="ADAL" clId="{C55C0486-251B-4AB3-A03C-BA9979F2569C}" dt="2023-07-30T17:11:31.737" v="15555" actId="478"/>
          <ac:graphicFrameMkLst>
            <pc:docMk/>
            <pc:sldMk cId="4261833327" sldId="301"/>
            <ac:graphicFrameMk id="11" creationId="{79F7ED11-647D-4B28-9759-9232DBFD7194}"/>
          </ac:graphicFrameMkLst>
        </pc:graphicFrameChg>
      </pc:sldChg>
      <pc:sldChg chg="del">
        <pc:chgData name="Birckelbaw, Carla" userId="89e5e359-8c52-4425-b0b0-1e6ab999f439" providerId="ADAL" clId="{C55C0486-251B-4AB3-A03C-BA9979F2569C}" dt="2023-07-30T17:15:16.769" v="16004" actId="47"/>
        <pc:sldMkLst>
          <pc:docMk/>
          <pc:sldMk cId="847143336" sldId="302"/>
        </pc:sldMkLst>
      </pc:sldChg>
      <pc:sldChg chg="del">
        <pc:chgData name="Birckelbaw, Carla" userId="89e5e359-8c52-4425-b0b0-1e6ab999f439" providerId="ADAL" clId="{C55C0486-251B-4AB3-A03C-BA9979F2569C}" dt="2023-07-30T01:54:18.852" v="7807" actId="2696"/>
        <pc:sldMkLst>
          <pc:docMk/>
          <pc:sldMk cId="2111502341" sldId="303"/>
        </pc:sldMkLst>
      </pc:sldChg>
      <pc:sldChg chg="modSp mod modAnim modNotesTx">
        <pc:chgData name="Birckelbaw, Carla" userId="89e5e359-8c52-4425-b0b0-1e6ab999f439" providerId="ADAL" clId="{C55C0486-251B-4AB3-A03C-BA9979F2569C}" dt="2023-07-31T22:20:29.128" v="27991" actId="20577"/>
        <pc:sldMkLst>
          <pc:docMk/>
          <pc:sldMk cId="2566521933" sldId="304"/>
        </pc:sldMkLst>
        <pc:spChg chg="mod">
          <ac:chgData name="Birckelbaw, Carla" userId="89e5e359-8c52-4425-b0b0-1e6ab999f439" providerId="ADAL" clId="{C55C0486-251B-4AB3-A03C-BA9979F2569C}" dt="2023-07-31T03:13:46.693" v="27728" actId="20577"/>
          <ac:spMkLst>
            <pc:docMk/>
            <pc:sldMk cId="2566521933" sldId="304"/>
            <ac:spMk id="5" creationId="{00000000-0000-0000-0000-000000000000}"/>
          </ac:spMkLst>
        </pc:spChg>
      </pc:sldChg>
      <pc:sldChg chg="modSp mod modNotesTx">
        <pc:chgData name="Birckelbaw, Carla" userId="89e5e359-8c52-4425-b0b0-1e6ab999f439" providerId="ADAL" clId="{C55C0486-251B-4AB3-A03C-BA9979F2569C}" dt="2023-07-31T22:20:42.127" v="28004" actId="20577"/>
        <pc:sldMkLst>
          <pc:docMk/>
          <pc:sldMk cId="2334596949" sldId="305"/>
        </pc:sldMkLst>
        <pc:spChg chg="mod">
          <ac:chgData name="Birckelbaw, Carla" userId="89e5e359-8c52-4425-b0b0-1e6ab999f439" providerId="ADAL" clId="{C55C0486-251B-4AB3-A03C-BA9979F2569C}" dt="2023-07-30T01:59:07.775" v="8398" actId="20577"/>
          <ac:spMkLst>
            <pc:docMk/>
            <pc:sldMk cId="2334596949" sldId="305"/>
            <ac:spMk id="5" creationId="{00000000-0000-0000-0000-000000000000}"/>
          </ac:spMkLst>
        </pc:spChg>
      </pc:sldChg>
      <pc:sldChg chg="modSp mod modNotesTx">
        <pc:chgData name="Birckelbaw, Carla" userId="89e5e359-8c52-4425-b0b0-1e6ab999f439" providerId="ADAL" clId="{C55C0486-251B-4AB3-A03C-BA9979F2569C}" dt="2023-07-31T22:20:46.864" v="28006"/>
        <pc:sldMkLst>
          <pc:docMk/>
          <pc:sldMk cId="1145383175" sldId="306"/>
        </pc:sldMkLst>
        <pc:spChg chg="mod">
          <ac:chgData name="Birckelbaw, Carla" userId="89e5e359-8c52-4425-b0b0-1e6ab999f439" providerId="ADAL" clId="{C55C0486-251B-4AB3-A03C-BA9979F2569C}" dt="2023-07-30T01:54:37.161" v="7809" actId="20577"/>
          <ac:spMkLst>
            <pc:docMk/>
            <pc:sldMk cId="1145383175" sldId="306"/>
            <ac:spMk id="3" creationId="{00000000-0000-0000-0000-000000000000}"/>
          </ac:spMkLst>
        </pc:spChg>
        <pc:spChg chg="mod">
          <ac:chgData name="Birckelbaw, Carla" userId="89e5e359-8c52-4425-b0b0-1e6ab999f439" providerId="ADAL" clId="{C55C0486-251B-4AB3-A03C-BA9979F2569C}" dt="2023-07-30T01:54:43.853" v="7810" actId="5793"/>
          <ac:spMkLst>
            <pc:docMk/>
            <pc:sldMk cId="1145383175" sldId="306"/>
            <ac:spMk id="5" creationId="{00000000-0000-0000-0000-000000000000}"/>
          </ac:spMkLst>
        </pc:spChg>
      </pc:sldChg>
      <pc:sldChg chg="modSp mod modNotesTx">
        <pc:chgData name="Birckelbaw, Carla" userId="89e5e359-8c52-4425-b0b0-1e6ab999f439" providerId="ADAL" clId="{C55C0486-251B-4AB3-A03C-BA9979F2569C}" dt="2023-07-30T01:22:47.933" v="6449" actId="20577"/>
        <pc:sldMkLst>
          <pc:docMk/>
          <pc:sldMk cId="10265415" sldId="308"/>
        </pc:sldMkLst>
        <pc:spChg chg="mod">
          <ac:chgData name="Birckelbaw, Carla" userId="89e5e359-8c52-4425-b0b0-1e6ab999f439" providerId="ADAL" clId="{C55C0486-251B-4AB3-A03C-BA9979F2569C}" dt="2023-07-23T18:11:09.558" v="734" actId="20577"/>
          <ac:spMkLst>
            <pc:docMk/>
            <pc:sldMk cId="10265415" sldId="308"/>
            <ac:spMk id="3" creationId="{00000000-0000-0000-0000-000000000000}"/>
          </ac:spMkLst>
        </pc:spChg>
        <pc:spChg chg="mod">
          <ac:chgData name="Birckelbaw, Carla" userId="89e5e359-8c52-4425-b0b0-1e6ab999f439" providerId="ADAL" clId="{C55C0486-251B-4AB3-A03C-BA9979F2569C}" dt="2023-07-23T18:01:32.245" v="66" actId="20577"/>
          <ac:spMkLst>
            <pc:docMk/>
            <pc:sldMk cId="10265415" sldId="308"/>
            <ac:spMk id="7" creationId="{96F903EA-5A63-45CF-86A6-F04E35160080}"/>
          </ac:spMkLst>
        </pc:spChg>
      </pc:sldChg>
      <pc:sldChg chg="addSp delSp modSp mod modNotesTx">
        <pc:chgData name="Birckelbaw, Carla" userId="89e5e359-8c52-4425-b0b0-1e6ab999f439" providerId="ADAL" clId="{C55C0486-251B-4AB3-A03C-BA9979F2569C}" dt="2023-07-31T21:50:46.182" v="27959" actId="14100"/>
        <pc:sldMkLst>
          <pc:docMk/>
          <pc:sldMk cId="3237264923" sldId="309"/>
        </pc:sldMkLst>
        <pc:spChg chg="mod">
          <ac:chgData name="Birckelbaw, Carla" userId="89e5e359-8c52-4425-b0b0-1e6ab999f439" providerId="ADAL" clId="{C55C0486-251B-4AB3-A03C-BA9979F2569C}" dt="2023-07-29T18:43:29.320" v="1359" actId="20577"/>
          <ac:spMkLst>
            <pc:docMk/>
            <pc:sldMk cId="3237264923" sldId="309"/>
            <ac:spMk id="3" creationId="{00000000-0000-0000-0000-000000000000}"/>
          </ac:spMkLst>
        </pc:spChg>
        <pc:spChg chg="add del mod">
          <ac:chgData name="Birckelbaw, Carla" userId="89e5e359-8c52-4425-b0b0-1e6ab999f439" providerId="ADAL" clId="{C55C0486-251B-4AB3-A03C-BA9979F2569C}" dt="2023-07-29T18:42:17.585" v="1343" actId="478"/>
          <ac:spMkLst>
            <pc:docMk/>
            <pc:sldMk cId="3237264923" sldId="309"/>
            <ac:spMk id="5" creationId="{64455A99-C287-A805-41A7-D7FA0547AD5D}"/>
          </ac:spMkLst>
        </pc:spChg>
        <pc:spChg chg="del mod">
          <ac:chgData name="Birckelbaw, Carla" userId="89e5e359-8c52-4425-b0b0-1e6ab999f439" providerId="ADAL" clId="{C55C0486-251B-4AB3-A03C-BA9979F2569C}" dt="2023-07-29T18:41:38.241" v="1339" actId="478"/>
          <ac:spMkLst>
            <pc:docMk/>
            <pc:sldMk cId="3237264923" sldId="309"/>
            <ac:spMk id="7" creationId="{96F903EA-5A63-45CF-86A6-F04E35160080}"/>
          </ac:spMkLst>
        </pc:spChg>
        <pc:graphicFrameChg chg="add mod">
          <ac:chgData name="Birckelbaw, Carla" userId="89e5e359-8c52-4425-b0b0-1e6ab999f439" providerId="ADAL" clId="{C55C0486-251B-4AB3-A03C-BA9979F2569C}" dt="2023-07-29T18:45:24.723" v="1382" actId="113"/>
          <ac:graphicFrameMkLst>
            <pc:docMk/>
            <pc:sldMk cId="3237264923" sldId="309"/>
            <ac:graphicFrameMk id="6" creationId="{744F3CE3-6921-C117-A797-8A4712175E8A}"/>
          </ac:graphicFrameMkLst>
        </pc:graphicFrameChg>
        <pc:graphicFrameChg chg="add mod">
          <ac:chgData name="Birckelbaw, Carla" userId="89e5e359-8c52-4425-b0b0-1e6ab999f439" providerId="ADAL" clId="{C55C0486-251B-4AB3-A03C-BA9979F2569C}" dt="2023-07-31T21:50:46.182" v="27959" actId="14100"/>
          <ac:graphicFrameMkLst>
            <pc:docMk/>
            <pc:sldMk cId="3237264923" sldId="309"/>
            <ac:graphicFrameMk id="8" creationId="{6D84B245-853F-CA8B-2CEC-B6198950C12E}"/>
          </ac:graphicFrameMkLst>
        </pc:graphicFrameChg>
      </pc:sldChg>
      <pc:sldChg chg="addSp delSp modSp add mod modNotesTx">
        <pc:chgData name="Birckelbaw, Carla" userId="89e5e359-8c52-4425-b0b0-1e6ab999f439" providerId="ADAL" clId="{C55C0486-251B-4AB3-A03C-BA9979F2569C}" dt="2023-07-31T21:51:32.680" v="27961" actId="14100"/>
        <pc:sldMkLst>
          <pc:docMk/>
          <pc:sldMk cId="3326279297" sldId="310"/>
        </pc:sldMkLst>
        <pc:spChg chg="mod">
          <ac:chgData name="Birckelbaw, Carla" userId="89e5e359-8c52-4425-b0b0-1e6ab999f439" providerId="ADAL" clId="{C55C0486-251B-4AB3-A03C-BA9979F2569C}" dt="2023-07-29T18:43:51.470" v="1368" actId="20577"/>
          <ac:spMkLst>
            <pc:docMk/>
            <pc:sldMk cId="3326279297" sldId="310"/>
            <ac:spMk id="3" creationId="{00000000-0000-0000-0000-000000000000}"/>
          </ac:spMkLst>
        </pc:spChg>
        <pc:graphicFrameChg chg="add mod">
          <ac:chgData name="Birckelbaw, Carla" userId="89e5e359-8c52-4425-b0b0-1e6ab999f439" providerId="ADAL" clId="{C55C0486-251B-4AB3-A03C-BA9979F2569C}" dt="2023-07-31T21:51:28.676" v="27960" actId="14100"/>
          <ac:graphicFrameMkLst>
            <pc:docMk/>
            <pc:sldMk cId="3326279297" sldId="310"/>
            <ac:graphicFrameMk id="2" creationId="{194FC2D1-912F-899B-8F43-90BBB9D56A06}"/>
          </ac:graphicFrameMkLst>
        </pc:graphicFrameChg>
        <pc:graphicFrameChg chg="add mod">
          <ac:chgData name="Birckelbaw, Carla" userId="89e5e359-8c52-4425-b0b0-1e6ab999f439" providerId="ADAL" clId="{C55C0486-251B-4AB3-A03C-BA9979F2569C}" dt="2023-07-31T21:51:32.680" v="27961" actId="14100"/>
          <ac:graphicFrameMkLst>
            <pc:docMk/>
            <pc:sldMk cId="3326279297" sldId="310"/>
            <ac:graphicFrameMk id="5" creationId="{EC6CEFD7-E390-E38B-9BAE-5A26FB0623ED}"/>
          </ac:graphicFrameMkLst>
        </pc:graphicFrameChg>
        <pc:graphicFrameChg chg="del">
          <ac:chgData name="Birckelbaw, Carla" userId="89e5e359-8c52-4425-b0b0-1e6ab999f439" providerId="ADAL" clId="{C55C0486-251B-4AB3-A03C-BA9979F2569C}" dt="2023-07-29T18:43:54.871" v="1369" actId="478"/>
          <ac:graphicFrameMkLst>
            <pc:docMk/>
            <pc:sldMk cId="3326279297" sldId="310"/>
            <ac:graphicFrameMk id="6" creationId="{744F3CE3-6921-C117-A797-8A4712175E8A}"/>
          </ac:graphicFrameMkLst>
        </pc:graphicFrameChg>
        <pc:graphicFrameChg chg="del">
          <ac:chgData name="Birckelbaw, Carla" userId="89e5e359-8c52-4425-b0b0-1e6ab999f439" providerId="ADAL" clId="{C55C0486-251B-4AB3-A03C-BA9979F2569C}" dt="2023-07-29T18:43:57.838" v="1370" actId="478"/>
          <ac:graphicFrameMkLst>
            <pc:docMk/>
            <pc:sldMk cId="3326279297" sldId="310"/>
            <ac:graphicFrameMk id="8" creationId="{6D84B245-853F-CA8B-2CEC-B6198950C12E}"/>
          </ac:graphicFrameMkLst>
        </pc:graphicFrameChg>
        <pc:picChg chg="mod">
          <ac:chgData name="Birckelbaw, Carla" userId="89e5e359-8c52-4425-b0b0-1e6ab999f439" providerId="ADAL" clId="{C55C0486-251B-4AB3-A03C-BA9979F2569C}" dt="2023-07-31T03:07:44.759" v="27691" actId="1076"/>
          <ac:picMkLst>
            <pc:docMk/>
            <pc:sldMk cId="3326279297" sldId="310"/>
            <ac:picMk id="4" creationId="{00000000-0000-0000-0000-000000000000}"/>
          </ac:picMkLst>
        </pc:picChg>
      </pc:sldChg>
      <pc:sldChg chg="addSp delSp modSp add mod modNotesTx">
        <pc:chgData name="Birckelbaw, Carla" userId="89e5e359-8c52-4425-b0b0-1e6ab999f439" providerId="ADAL" clId="{C55C0486-251B-4AB3-A03C-BA9979F2569C}" dt="2023-07-31T03:07:27.816" v="27690" actId="14100"/>
        <pc:sldMkLst>
          <pc:docMk/>
          <pc:sldMk cId="3900035340" sldId="311"/>
        </pc:sldMkLst>
        <pc:spChg chg="mod">
          <ac:chgData name="Birckelbaw, Carla" userId="89e5e359-8c52-4425-b0b0-1e6ab999f439" providerId="ADAL" clId="{C55C0486-251B-4AB3-A03C-BA9979F2569C}" dt="2023-07-31T03:07:27.816" v="27690" actId="14100"/>
          <ac:spMkLst>
            <pc:docMk/>
            <pc:sldMk cId="3900035340" sldId="311"/>
            <ac:spMk id="3" creationId="{00000000-0000-0000-0000-000000000000}"/>
          </ac:spMkLst>
        </pc:spChg>
        <pc:graphicFrameChg chg="add del mod modGraphic">
          <ac:chgData name="Birckelbaw, Carla" userId="89e5e359-8c52-4425-b0b0-1e6ab999f439" providerId="ADAL" clId="{C55C0486-251B-4AB3-A03C-BA9979F2569C}" dt="2023-07-29T18:57:09.287" v="1550" actId="478"/>
          <ac:graphicFrameMkLst>
            <pc:docMk/>
            <pc:sldMk cId="3900035340" sldId="311"/>
            <ac:graphicFrameMk id="2" creationId="{C154635D-38E8-0AB8-ADAB-FD412C00DE51}"/>
          </ac:graphicFrameMkLst>
        </pc:graphicFrameChg>
        <pc:graphicFrameChg chg="add mod modGraphic">
          <ac:chgData name="Birckelbaw, Carla" userId="89e5e359-8c52-4425-b0b0-1e6ab999f439" providerId="ADAL" clId="{C55C0486-251B-4AB3-A03C-BA9979F2569C}" dt="2023-07-29T18:59:59.192" v="1577" actId="20577"/>
          <ac:graphicFrameMkLst>
            <pc:docMk/>
            <pc:sldMk cId="3900035340" sldId="311"/>
            <ac:graphicFrameMk id="5" creationId="{BD019532-CF21-90FA-8D0C-6B96874FEFCC}"/>
          </ac:graphicFrameMkLst>
        </pc:graphicFrameChg>
        <pc:graphicFrameChg chg="del">
          <ac:chgData name="Birckelbaw, Carla" userId="89e5e359-8c52-4425-b0b0-1e6ab999f439" providerId="ADAL" clId="{C55C0486-251B-4AB3-A03C-BA9979F2569C}" dt="2023-07-29T18:47:00.788" v="1542" actId="478"/>
          <ac:graphicFrameMkLst>
            <pc:docMk/>
            <pc:sldMk cId="3900035340" sldId="311"/>
            <ac:graphicFrameMk id="6" creationId="{744F3CE3-6921-C117-A797-8A4712175E8A}"/>
          </ac:graphicFrameMkLst>
        </pc:graphicFrameChg>
        <pc:graphicFrameChg chg="add mod">
          <ac:chgData name="Birckelbaw, Carla" userId="89e5e359-8c52-4425-b0b0-1e6ab999f439" providerId="ADAL" clId="{C55C0486-251B-4AB3-A03C-BA9979F2569C}" dt="2023-07-29T19:00:08.085" v="1578" actId="1076"/>
          <ac:graphicFrameMkLst>
            <pc:docMk/>
            <pc:sldMk cId="3900035340" sldId="311"/>
            <ac:graphicFrameMk id="7" creationId="{7E9890DD-C5B4-CEBF-0125-0AC2505E5B3A}"/>
          </ac:graphicFrameMkLst>
        </pc:graphicFrameChg>
        <pc:graphicFrameChg chg="del">
          <ac:chgData name="Birckelbaw, Carla" userId="89e5e359-8c52-4425-b0b0-1e6ab999f439" providerId="ADAL" clId="{C55C0486-251B-4AB3-A03C-BA9979F2569C}" dt="2023-07-29T18:47:02.841" v="1543" actId="478"/>
          <ac:graphicFrameMkLst>
            <pc:docMk/>
            <pc:sldMk cId="3900035340" sldId="311"/>
            <ac:graphicFrameMk id="8" creationId="{6D84B245-853F-CA8B-2CEC-B6198950C12E}"/>
          </ac:graphicFrameMkLst>
        </pc:graphicFrameChg>
        <pc:picChg chg="add del">
          <ac:chgData name="Birckelbaw, Carla" userId="89e5e359-8c52-4425-b0b0-1e6ab999f439" providerId="ADAL" clId="{C55C0486-251B-4AB3-A03C-BA9979F2569C}" dt="2023-07-29T18:57:55.924" v="1554" actId="478"/>
          <ac:picMkLst>
            <pc:docMk/>
            <pc:sldMk cId="3900035340" sldId="311"/>
            <ac:picMk id="4" creationId="{00000000-0000-0000-0000-000000000000}"/>
          </ac:picMkLst>
        </pc:picChg>
      </pc:sldChg>
      <pc:sldChg chg="add del">
        <pc:chgData name="Birckelbaw, Carla" userId="89e5e359-8c52-4425-b0b0-1e6ab999f439" providerId="ADAL" clId="{C55C0486-251B-4AB3-A03C-BA9979F2569C}" dt="2023-07-29T19:19:21.167" v="2651"/>
        <pc:sldMkLst>
          <pc:docMk/>
          <pc:sldMk cId="2138280529" sldId="312"/>
        </pc:sldMkLst>
      </pc:sldChg>
      <pc:sldChg chg="addSp delSp modSp add mod modNotesTx">
        <pc:chgData name="Birckelbaw, Carla" userId="89e5e359-8c52-4425-b0b0-1e6ab999f439" providerId="ADAL" clId="{C55C0486-251B-4AB3-A03C-BA9979F2569C}" dt="2023-07-30T02:28:36.532" v="10829" actId="20577"/>
        <pc:sldMkLst>
          <pc:docMk/>
          <pc:sldMk cId="3632848214" sldId="312"/>
        </pc:sldMkLst>
        <pc:spChg chg="add mod">
          <ac:chgData name="Birckelbaw, Carla" userId="89e5e359-8c52-4425-b0b0-1e6ab999f439" providerId="ADAL" clId="{C55C0486-251B-4AB3-A03C-BA9979F2569C}" dt="2023-07-29T19:21:35.828" v="2700"/>
          <ac:spMkLst>
            <pc:docMk/>
            <pc:sldMk cId="3632848214" sldId="312"/>
            <ac:spMk id="2" creationId="{2A6B67F6-A458-543C-ECEB-DE2C653847A5}"/>
          </ac:spMkLst>
        </pc:spChg>
        <pc:spChg chg="mod">
          <ac:chgData name="Birckelbaw, Carla" userId="89e5e359-8c52-4425-b0b0-1e6ab999f439" providerId="ADAL" clId="{C55C0486-251B-4AB3-A03C-BA9979F2569C}" dt="2023-07-29T19:21:12.650" v="2692" actId="20577"/>
          <ac:spMkLst>
            <pc:docMk/>
            <pc:sldMk cId="3632848214" sldId="312"/>
            <ac:spMk id="3" creationId="{00000000-0000-0000-0000-000000000000}"/>
          </ac:spMkLst>
        </pc:spChg>
        <pc:spChg chg="add mod">
          <ac:chgData name="Birckelbaw, Carla" userId="89e5e359-8c52-4425-b0b0-1e6ab999f439" providerId="ADAL" clId="{C55C0486-251B-4AB3-A03C-BA9979F2569C}" dt="2023-07-29T19:21:35.828" v="2700"/>
          <ac:spMkLst>
            <pc:docMk/>
            <pc:sldMk cId="3632848214" sldId="312"/>
            <ac:spMk id="5" creationId="{1CCCA7FD-FF2D-82C2-E496-AC81018F79CD}"/>
          </ac:spMkLst>
        </pc:spChg>
        <pc:spChg chg="del">
          <ac:chgData name="Birckelbaw, Carla" userId="89e5e359-8c52-4425-b0b0-1e6ab999f439" providerId="ADAL" clId="{C55C0486-251B-4AB3-A03C-BA9979F2569C}" dt="2023-07-29T19:21:26.559" v="2699" actId="478"/>
          <ac:spMkLst>
            <pc:docMk/>
            <pc:sldMk cId="3632848214" sldId="312"/>
            <ac:spMk id="10" creationId="{2D03802B-ECB2-42C3-1E80-0856AEF577A0}"/>
          </ac:spMkLst>
        </pc:spChg>
        <pc:spChg chg="del">
          <ac:chgData name="Birckelbaw, Carla" userId="89e5e359-8c52-4425-b0b0-1e6ab999f439" providerId="ADAL" clId="{C55C0486-251B-4AB3-A03C-BA9979F2569C}" dt="2023-07-29T19:21:25.791" v="2698" actId="478"/>
          <ac:spMkLst>
            <pc:docMk/>
            <pc:sldMk cId="3632848214" sldId="312"/>
            <ac:spMk id="11" creationId="{2EB4B46F-47DF-BFD9-9449-55DB334E391E}"/>
          </ac:spMkLst>
        </pc:spChg>
        <pc:spChg chg="add mod">
          <ac:chgData name="Birckelbaw, Carla" userId="89e5e359-8c52-4425-b0b0-1e6ab999f439" providerId="ADAL" clId="{C55C0486-251B-4AB3-A03C-BA9979F2569C}" dt="2023-07-30T02:24:31.567" v="10672"/>
          <ac:spMkLst>
            <pc:docMk/>
            <pc:sldMk cId="3632848214" sldId="312"/>
            <ac:spMk id="13" creationId="{D4B6BE44-5F33-4355-5B7A-B4052981A143}"/>
          </ac:spMkLst>
        </pc:spChg>
        <pc:spChg chg="add mod">
          <ac:chgData name="Birckelbaw, Carla" userId="89e5e359-8c52-4425-b0b0-1e6ab999f439" providerId="ADAL" clId="{C55C0486-251B-4AB3-A03C-BA9979F2569C}" dt="2023-07-30T02:24:31.567" v="10672"/>
          <ac:spMkLst>
            <pc:docMk/>
            <pc:sldMk cId="3632848214" sldId="312"/>
            <ac:spMk id="14" creationId="{CE9B44A5-DEF1-DEAF-9DCA-E2B90B8B0B0C}"/>
          </ac:spMkLst>
        </pc:spChg>
        <pc:spChg chg="add mod">
          <ac:chgData name="Birckelbaw, Carla" userId="89e5e359-8c52-4425-b0b0-1e6ab999f439" providerId="ADAL" clId="{C55C0486-251B-4AB3-A03C-BA9979F2569C}" dt="2023-07-30T02:27:15.586" v="10677" actId="1076"/>
          <ac:spMkLst>
            <pc:docMk/>
            <pc:sldMk cId="3632848214" sldId="312"/>
            <ac:spMk id="15" creationId="{CD47516A-580E-A0E2-F646-463697A54F86}"/>
          </ac:spMkLst>
        </pc:spChg>
        <pc:graphicFrameChg chg="add mod modGraphic">
          <ac:chgData name="Birckelbaw, Carla" userId="89e5e359-8c52-4425-b0b0-1e6ab999f439" providerId="ADAL" clId="{C55C0486-251B-4AB3-A03C-BA9979F2569C}" dt="2023-07-30T01:44:23.856" v="7729" actId="255"/>
          <ac:graphicFrameMkLst>
            <pc:docMk/>
            <pc:sldMk cId="3632848214" sldId="312"/>
            <ac:graphicFrameMk id="6" creationId="{CB9BB52E-FC62-FB25-550A-5A9FEEBA8208}"/>
          </ac:graphicFrameMkLst>
        </pc:graphicFrameChg>
        <pc:graphicFrameChg chg="add del mod modGraphic">
          <ac:chgData name="Birckelbaw, Carla" userId="89e5e359-8c52-4425-b0b0-1e6ab999f439" providerId="ADAL" clId="{C55C0486-251B-4AB3-A03C-BA9979F2569C}" dt="2023-07-30T01:39:23.635" v="7654" actId="478"/>
          <ac:graphicFrameMkLst>
            <pc:docMk/>
            <pc:sldMk cId="3632848214" sldId="312"/>
            <ac:graphicFrameMk id="7" creationId="{F8A82A51-F1CB-64D1-B1C1-97E6F7931FEF}"/>
          </ac:graphicFrameMkLst>
        </pc:graphicFrameChg>
        <pc:graphicFrameChg chg="add mod modGraphic">
          <ac:chgData name="Birckelbaw, Carla" userId="89e5e359-8c52-4425-b0b0-1e6ab999f439" providerId="ADAL" clId="{C55C0486-251B-4AB3-A03C-BA9979F2569C}" dt="2023-07-30T01:46:28.959" v="7741" actId="255"/>
          <ac:graphicFrameMkLst>
            <pc:docMk/>
            <pc:sldMk cId="3632848214" sldId="312"/>
            <ac:graphicFrameMk id="8" creationId="{7160E306-A8F3-9AB7-114E-C6797F3F5AB6}"/>
          </ac:graphicFrameMkLst>
        </pc:graphicFrameChg>
        <pc:graphicFrameChg chg="add mod modGraphic">
          <ac:chgData name="Birckelbaw, Carla" userId="89e5e359-8c52-4425-b0b0-1e6ab999f439" providerId="ADAL" clId="{C55C0486-251B-4AB3-A03C-BA9979F2569C}" dt="2023-07-30T01:46:59.053" v="7747" actId="14100"/>
          <ac:graphicFrameMkLst>
            <pc:docMk/>
            <pc:sldMk cId="3632848214" sldId="312"/>
            <ac:graphicFrameMk id="9" creationId="{1783A037-13C9-2C18-B55E-000DBEA81245}"/>
          </ac:graphicFrameMkLst>
        </pc:graphicFrameChg>
        <pc:graphicFrameChg chg="add mod modGraphic">
          <ac:chgData name="Birckelbaw, Carla" userId="89e5e359-8c52-4425-b0b0-1e6ab999f439" providerId="ADAL" clId="{C55C0486-251B-4AB3-A03C-BA9979F2569C}" dt="2023-07-30T01:47:30.673" v="7753" actId="14100"/>
          <ac:graphicFrameMkLst>
            <pc:docMk/>
            <pc:sldMk cId="3632848214" sldId="312"/>
            <ac:graphicFrameMk id="12" creationId="{D75DECA2-0031-4AF5-566B-EF6DB0049587}"/>
          </ac:graphicFrameMkLst>
        </pc:graphicFrameChg>
      </pc:sldChg>
      <pc:sldChg chg="addSp delSp modSp add mod modNotesTx">
        <pc:chgData name="Birckelbaw, Carla" userId="89e5e359-8c52-4425-b0b0-1e6ab999f439" providerId="ADAL" clId="{C55C0486-251B-4AB3-A03C-BA9979F2569C}" dt="2023-07-30T02:19:30.275" v="10372" actId="27918"/>
        <pc:sldMkLst>
          <pc:docMk/>
          <pc:sldMk cId="776420485" sldId="313"/>
        </pc:sldMkLst>
        <pc:spChg chg="mod">
          <ac:chgData name="Birckelbaw, Carla" userId="89e5e359-8c52-4425-b0b0-1e6ab999f439" providerId="ADAL" clId="{C55C0486-251B-4AB3-A03C-BA9979F2569C}" dt="2023-07-29T19:22:22.368" v="2715" actId="20577"/>
          <ac:spMkLst>
            <pc:docMk/>
            <pc:sldMk cId="776420485" sldId="313"/>
            <ac:spMk id="3" creationId="{00000000-0000-0000-0000-000000000000}"/>
          </ac:spMkLst>
        </pc:spChg>
        <pc:graphicFrameChg chg="add mod">
          <ac:chgData name="Birckelbaw, Carla" userId="89e5e359-8c52-4425-b0b0-1e6ab999f439" providerId="ADAL" clId="{C55C0486-251B-4AB3-A03C-BA9979F2569C}" dt="2023-07-29T20:30:31.515" v="2904" actId="14100"/>
          <ac:graphicFrameMkLst>
            <pc:docMk/>
            <pc:sldMk cId="776420485" sldId="313"/>
            <ac:graphicFrameMk id="2" creationId="{F861E20C-6A9A-4417-5392-321A23EEC489}"/>
          </ac:graphicFrameMkLst>
        </pc:graphicFrameChg>
        <pc:graphicFrameChg chg="del">
          <ac:chgData name="Birckelbaw, Carla" userId="89e5e359-8c52-4425-b0b0-1e6ab999f439" providerId="ADAL" clId="{C55C0486-251B-4AB3-A03C-BA9979F2569C}" dt="2023-07-29T19:22:24.522" v="2716" actId="478"/>
          <ac:graphicFrameMkLst>
            <pc:docMk/>
            <pc:sldMk cId="776420485" sldId="313"/>
            <ac:graphicFrameMk id="5" creationId="{BD019532-CF21-90FA-8D0C-6B96874FEFCC}"/>
          </ac:graphicFrameMkLst>
        </pc:graphicFrameChg>
        <pc:graphicFrameChg chg="add mod">
          <ac:chgData name="Birckelbaw, Carla" userId="89e5e359-8c52-4425-b0b0-1e6ab999f439" providerId="ADAL" clId="{C55C0486-251B-4AB3-A03C-BA9979F2569C}" dt="2023-07-29T20:30:55.343" v="2906" actId="14100"/>
          <ac:graphicFrameMkLst>
            <pc:docMk/>
            <pc:sldMk cId="776420485" sldId="313"/>
            <ac:graphicFrameMk id="6" creationId="{FA39C797-911A-758C-4A65-9870CFA84B6C}"/>
          </ac:graphicFrameMkLst>
        </pc:graphicFrameChg>
        <pc:graphicFrameChg chg="del">
          <ac:chgData name="Birckelbaw, Carla" userId="89e5e359-8c52-4425-b0b0-1e6ab999f439" providerId="ADAL" clId="{C55C0486-251B-4AB3-A03C-BA9979F2569C}" dt="2023-07-29T19:22:25.894" v="2717" actId="478"/>
          <ac:graphicFrameMkLst>
            <pc:docMk/>
            <pc:sldMk cId="776420485" sldId="313"/>
            <ac:graphicFrameMk id="7" creationId="{7E9890DD-C5B4-CEBF-0125-0AC2505E5B3A}"/>
          </ac:graphicFrameMkLst>
        </pc:graphicFrameChg>
      </pc:sldChg>
      <pc:sldChg chg="add del">
        <pc:chgData name="Birckelbaw, Carla" userId="89e5e359-8c52-4425-b0b0-1e6ab999f439" providerId="ADAL" clId="{C55C0486-251B-4AB3-A03C-BA9979F2569C}" dt="2023-07-29T19:19:21.167" v="2651"/>
        <pc:sldMkLst>
          <pc:docMk/>
          <pc:sldMk cId="3415010614" sldId="313"/>
        </pc:sldMkLst>
      </pc:sldChg>
      <pc:sldChg chg="addSp delSp modSp add mod modNotesTx">
        <pc:chgData name="Birckelbaw, Carla" userId="89e5e359-8c52-4425-b0b0-1e6ab999f439" providerId="ADAL" clId="{C55C0486-251B-4AB3-A03C-BA9979F2569C}" dt="2023-07-30T01:33:24.137" v="7582" actId="20577"/>
        <pc:sldMkLst>
          <pc:docMk/>
          <pc:sldMk cId="162667710" sldId="314"/>
        </pc:sldMkLst>
        <pc:spChg chg="mod">
          <ac:chgData name="Birckelbaw, Carla" userId="89e5e359-8c52-4425-b0b0-1e6ab999f439" providerId="ADAL" clId="{C55C0486-251B-4AB3-A03C-BA9979F2569C}" dt="2023-07-29T19:22:31.161" v="2727" actId="20577"/>
          <ac:spMkLst>
            <pc:docMk/>
            <pc:sldMk cId="162667710" sldId="314"/>
            <ac:spMk id="3" creationId="{00000000-0000-0000-0000-000000000000}"/>
          </ac:spMkLst>
        </pc:spChg>
        <pc:graphicFrameChg chg="add mod">
          <ac:chgData name="Birckelbaw, Carla" userId="89e5e359-8c52-4425-b0b0-1e6ab999f439" providerId="ADAL" clId="{C55C0486-251B-4AB3-A03C-BA9979F2569C}" dt="2023-07-29T20:31:32.271" v="2909" actId="1076"/>
          <ac:graphicFrameMkLst>
            <pc:docMk/>
            <pc:sldMk cId="162667710" sldId="314"/>
            <ac:graphicFrameMk id="2" creationId="{81DD5B15-90F0-22B6-774C-7CDAFB3EB37A}"/>
          </ac:graphicFrameMkLst>
        </pc:graphicFrameChg>
        <pc:graphicFrameChg chg="add mod">
          <ac:chgData name="Birckelbaw, Carla" userId="89e5e359-8c52-4425-b0b0-1e6ab999f439" providerId="ADAL" clId="{C55C0486-251B-4AB3-A03C-BA9979F2569C}" dt="2023-07-29T20:31:50.123" v="2912" actId="1076"/>
          <ac:graphicFrameMkLst>
            <pc:docMk/>
            <pc:sldMk cId="162667710" sldId="314"/>
            <ac:graphicFrameMk id="5" creationId="{21A71ADF-43DE-B269-80BE-804CD7BC765B}"/>
          </ac:graphicFrameMkLst>
        </pc:graphicFrameChg>
        <pc:graphicFrameChg chg="del">
          <ac:chgData name="Birckelbaw, Carla" userId="89e5e359-8c52-4425-b0b0-1e6ab999f439" providerId="ADAL" clId="{C55C0486-251B-4AB3-A03C-BA9979F2569C}" dt="2023-07-29T19:22:34.434" v="2728" actId="478"/>
          <ac:graphicFrameMkLst>
            <pc:docMk/>
            <pc:sldMk cId="162667710" sldId="314"/>
            <ac:graphicFrameMk id="6" creationId="{744F3CE3-6921-C117-A797-8A4712175E8A}"/>
          </ac:graphicFrameMkLst>
        </pc:graphicFrameChg>
        <pc:graphicFrameChg chg="del">
          <ac:chgData name="Birckelbaw, Carla" userId="89e5e359-8c52-4425-b0b0-1e6ab999f439" providerId="ADAL" clId="{C55C0486-251B-4AB3-A03C-BA9979F2569C}" dt="2023-07-29T19:22:35.674" v="2729" actId="478"/>
          <ac:graphicFrameMkLst>
            <pc:docMk/>
            <pc:sldMk cId="162667710" sldId="314"/>
            <ac:graphicFrameMk id="8" creationId="{6D84B245-853F-CA8B-2CEC-B6198950C12E}"/>
          </ac:graphicFrameMkLst>
        </pc:graphicFrameChg>
      </pc:sldChg>
      <pc:sldChg chg="add del">
        <pc:chgData name="Birckelbaw, Carla" userId="89e5e359-8c52-4425-b0b0-1e6ab999f439" providerId="ADAL" clId="{C55C0486-251B-4AB3-A03C-BA9979F2569C}" dt="2023-07-29T19:19:21.167" v="2651"/>
        <pc:sldMkLst>
          <pc:docMk/>
          <pc:sldMk cId="1215650159" sldId="314"/>
        </pc:sldMkLst>
      </pc:sldChg>
      <pc:sldChg chg="addSp delSp modSp add mod modNotesTx">
        <pc:chgData name="Birckelbaw, Carla" userId="89e5e359-8c52-4425-b0b0-1e6ab999f439" providerId="ADAL" clId="{C55C0486-251B-4AB3-A03C-BA9979F2569C}" dt="2023-07-30T01:33:43.452" v="7586" actId="20577"/>
        <pc:sldMkLst>
          <pc:docMk/>
          <pc:sldMk cId="27641524" sldId="315"/>
        </pc:sldMkLst>
        <pc:spChg chg="mod">
          <ac:chgData name="Birckelbaw, Carla" userId="89e5e359-8c52-4425-b0b0-1e6ab999f439" providerId="ADAL" clId="{C55C0486-251B-4AB3-A03C-BA9979F2569C}" dt="2023-07-29T19:22:41.762" v="2739" actId="20577"/>
          <ac:spMkLst>
            <pc:docMk/>
            <pc:sldMk cId="27641524" sldId="315"/>
            <ac:spMk id="3" creationId="{00000000-0000-0000-0000-000000000000}"/>
          </ac:spMkLst>
        </pc:spChg>
        <pc:graphicFrameChg chg="del">
          <ac:chgData name="Birckelbaw, Carla" userId="89e5e359-8c52-4425-b0b0-1e6ab999f439" providerId="ADAL" clId="{C55C0486-251B-4AB3-A03C-BA9979F2569C}" dt="2023-07-29T19:22:47.740" v="2741" actId="478"/>
          <ac:graphicFrameMkLst>
            <pc:docMk/>
            <pc:sldMk cId="27641524" sldId="315"/>
            <ac:graphicFrameMk id="2" creationId="{194FC2D1-912F-899B-8F43-90BBB9D56A06}"/>
          </ac:graphicFrameMkLst>
        </pc:graphicFrameChg>
        <pc:graphicFrameChg chg="del">
          <ac:chgData name="Birckelbaw, Carla" userId="89e5e359-8c52-4425-b0b0-1e6ab999f439" providerId="ADAL" clId="{C55C0486-251B-4AB3-A03C-BA9979F2569C}" dt="2023-07-29T19:22:50.344" v="2742" actId="478"/>
          <ac:graphicFrameMkLst>
            <pc:docMk/>
            <pc:sldMk cId="27641524" sldId="315"/>
            <ac:graphicFrameMk id="5" creationId="{EC6CEFD7-E390-E38B-9BAE-5A26FB0623ED}"/>
          </ac:graphicFrameMkLst>
        </pc:graphicFrameChg>
        <pc:graphicFrameChg chg="add mod">
          <ac:chgData name="Birckelbaw, Carla" userId="89e5e359-8c52-4425-b0b0-1e6ab999f439" providerId="ADAL" clId="{C55C0486-251B-4AB3-A03C-BA9979F2569C}" dt="2023-07-29T20:32:06.998" v="2915" actId="1076"/>
          <ac:graphicFrameMkLst>
            <pc:docMk/>
            <pc:sldMk cId="27641524" sldId="315"/>
            <ac:graphicFrameMk id="6" creationId="{6F6F5AED-8C8B-F34B-44E6-DE1AD8E3C3FD}"/>
          </ac:graphicFrameMkLst>
        </pc:graphicFrameChg>
        <pc:graphicFrameChg chg="add mod">
          <ac:chgData name="Birckelbaw, Carla" userId="89e5e359-8c52-4425-b0b0-1e6ab999f439" providerId="ADAL" clId="{C55C0486-251B-4AB3-A03C-BA9979F2569C}" dt="2023-07-29T20:32:28.121" v="2920" actId="113"/>
          <ac:graphicFrameMkLst>
            <pc:docMk/>
            <pc:sldMk cId="27641524" sldId="315"/>
            <ac:graphicFrameMk id="7" creationId="{9D17DFCD-2D94-3D13-AB66-8AD1DF5A0985}"/>
          </ac:graphicFrameMkLst>
        </pc:graphicFrameChg>
        <pc:picChg chg="del">
          <ac:chgData name="Birckelbaw, Carla" userId="89e5e359-8c52-4425-b0b0-1e6ab999f439" providerId="ADAL" clId="{C55C0486-251B-4AB3-A03C-BA9979F2569C}" dt="2023-07-29T19:22:45.047" v="2740" actId="478"/>
          <ac:picMkLst>
            <pc:docMk/>
            <pc:sldMk cId="27641524" sldId="315"/>
            <ac:picMk id="4" creationId="{00000000-0000-0000-0000-000000000000}"/>
          </ac:picMkLst>
        </pc:picChg>
      </pc:sldChg>
      <pc:sldChg chg="add del">
        <pc:chgData name="Birckelbaw, Carla" userId="89e5e359-8c52-4425-b0b0-1e6ab999f439" providerId="ADAL" clId="{C55C0486-251B-4AB3-A03C-BA9979F2569C}" dt="2023-07-29T19:19:21.167" v="2651"/>
        <pc:sldMkLst>
          <pc:docMk/>
          <pc:sldMk cId="240168686" sldId="315"/>
        </pc:sldMkLst>
      </pc:sldChg>
      <pc:sldChg chg="addSp delSp modSp add mod modNotesTx">
        <pc:chgData name="Birckelbaw, Carla" userId="89e5e359-8c52-4425-b0b0-1e6ab999f439" providerId="ADAL" clId="{C55C0486-251B-4AB3-A03C-BA9979F2569C}" dt="2023-07-31T03:08:37.450" v="27698" actId="20577"/>
        <pc:sldMkLst>
          <pc:docMk/>
          <pc:sldMk cId="276493312" sldId="316"/>
        </pc:sldMkLst>
        <pc:spChg chg="add del mod">
          <ac:chgData name="Birckelbaw, Carla" userId="89e5e359-8c52-4425-b0b0-1e6ab999f439" providerId="ADAL" clId="{C55C0486-251B-4AB3-A03C-BA9979F2569C}" dt="2023-07-30T02:24:28.456" v="10671" actId="21"/>
          <ac:spMkLst>
            <pc:docMk/>
            <pc:sldMk cId="276493312" sldId="316"/>
            <ac:spMk id="2" creationId="{364E4EBC-50D8-6E1C-BC04-9E6498232301}"/>
          </ac:spMkLst>
        </pc:spChg>
        <pc:spChg chg="mod">
          <ac:chgData name="Birckelbaw, Carla" userId="89e5e359-8c52-4425-b0b0-1e6ab999f439" providerId="ADAL" clId="{C55C0486-251B-4AB3-A03C-BA9979F2569C}" dt="2023-07-30T01:49:07.172" v="7762" actId="27636"/>
          <ac:spMkLst>
            <pc:docMk/>
            <pc:sldMk cId="276493312" sldId="316"/>
            <ac:spMk id="3" creationId="{00000000-0000-0000-0000-000000000000}"/>
          </ac:spMkLst>
        </pc:spChg>
        <pc:spChg chg="add del mod">
          <ac:chgData name="Birckelbaw, Carla" userId="89e5e359-8c52-4425-b0b0-1e6ab999f439" providerId="ADAL" clId="{C55C0486-251B-4AB3-A03C-BA9979F2569C}" dt="2023-07-30T02:24:28.456" v="10671" actId="21"/>
          <ac:spMkLst>
            <pc:docMk/>
            <pc:sldMk cId="276493312" sldId="316"/>
            <ac:spMk id="6" creationId="{11ACEA83-2E78-6CD4-5979-754AF42C88B7}"/>
          </ac:spMkLst>
        </pc:spChg>
        <pc:graphicFrameChg chg="del">
          <ac:chgData name="Birckelbaw, Carla" userId="89e5e359-8c52-4425-b0b0-1e6ab999f439" providerId="ADAL" clId="{C55C0486-251B-4AB3-A03C-BA9979F2569C}" dt="2023-07-29T19:23:02.773" v="2755" actId="478"/>
          <ac:graphicFrameMkLst>
            <pc:docMk/>
            <pc:sldMk cId="276493312" sldId="316"/>
            <ac:graphicFrameMk id="5" creationId="{BD019532-CF21-90FA-8D0C-6B96874FEFCC}"/>
          </ac:graphicFrameMkLst>
        </pc:graphicFrameChg>
        <pc:graphicFrameChg chg="del">
          <ac:chgData name="Birckelbaw, Carla" userId="89e5e359-8c52-4425-b0b0-1e6ab999f439" providerId="ADAL" clId="{C55C0486-251B-4AB3-A03C-BA9979F2569C}" dt="2023-07-29T19:23:03.924" v="2756" actId="478"/>
          <ac:graphicFrameMkLst>
            <pc:docMk/>
            <pc:sldMk cId="276493312" sldId="316"/>
            <ac:graphicFrameMk id="7" creationId="{7E9890DD-C5B4-CEBF-0125-0AC2505E5B3A}"/>
          </ac:graphicFrameMkLst>
        </pc:graphicFrameChg>
        <pc:graphicFrameChg chg="add mod">
          <ac:chgData name="Birckelbaw, Carla" userId="89e5e359-8c52-4425-b0b0-1e6ab999f439" providerId="ADAL" clId="{C55C0486-251B-4AB3-A03C-BA9979F2569C}" dt="2023-07-30T01:49:37.216" v="7767" actId="14100"/>
          <ac:graphicFrameMkLst>
            <pc:docMk/>
            <pc:sldMk cId="276493312" sldId="316"/>
            <ac:graphicFrameMk id="8" creationId="{CE125B23-481A-E061-3801-87245DCE11C4}"/>
          </ac:graphicFrameMkLst>
        </pc:graphicFrameChg>
        <pc:graphicFrameChg chg="add mod">
          <ac:chgData name="Birckelbaw, Carla" userId="89e5e359-8c52-4425-b0b0-1e6ab999f439" providerId="ADAL" clId="{C55C0486-251B-4AB3-A03C-BA9979F2569C}" dt="2023-07-30T01:51:25.853" v="7783" actId="1076"/>
          <ac:graphicFrameMkLst>
            <pc:docMk/>
            <pc:sldMk cId="276493312" sldId="316"/>
            <ac:graphicFrameMk id="9" creationId="{16395B9E-A955-D3A0-C94B-3A08E7BBB8A0}"/>
          </ac:graphicFrameMkLst>
        </pc:graphicFrameChg>
        <pc:picChg chg="add del mod">
          <ac:chgData name="Birckelbaw, Carla" userId="89e5e359-8c52-4425-b0b0-1e6ab999f439" providerId="ADAL" clId="{C55C0486-251B-4AB3-A03C-BA9979F2569C}" dt="2023-07-30T01:50:59.708" v="7780" actId="14100"/>
          <ac:picMkLst>
            <pc:docMk/>
            <pc:sldMk cId="276493312" sldId="316"/>
            <ac:picMk id="4" creationId="{00000000-0000-0000-0000-000000000000}"/>
          </ac:picMkLst>
        </pc:picChg>
      </pc:sldChg>
      <pc:sldChg chg="add del">
        <pc:chgData name="Birckelbaw, Carla" userId="89e5e359-8c52-4425-b0b0-1e6ab999f439" providerId="ADAL" clId="{C55C0486-251B-4AB3-A03C-BA9979F2569C}" dt="2023-07-29T19:19:16.962" v="2650"/>
        <pc:sldMkLst>
          <pc:docMk/>
          <pc:sldMk cId="4204095832" sldId="316"/>
        </pc:sldMkLst>
      </pc:sldChg>
      <pc:sldChg chg="addSp delSp modSp add mod modNotesTx">
        <pc:chgData name="Birckelbaw, Carla" userId="89e5e359-8c52-4425-b0b0-1e6ab999f439" providerId="ADAL" clId="{C55C0486-251B-4AB3-A03C-BA9979F2569C}" dt="2023-07-31T22:01:42.465" v="27964" actId="20577"/>
        <pc:sldMkLst>
          <pc:docMk/>
          <pc:sldMk cId="4041226395" sldId="317"/>
        </pc:sldMkLst>
        <pc:spChg chg="mod">
          <ac:chgData name="Birckelbaw, Carla" userId="89e5e359-8c52-4425-b0b0-1e6ab999f439" providerId="ADAL" clId="{C55C0486-251B-4AB3-A03C-BA9979F2569C}" dt="2023-07-29T19:23:08.363" v="2768" actId="20577"/>
          <ac:spMkLst>
            <pc:docMk/>
            <pc:sldMk cId="4041226395" sldId="317"/>
            <ac:spMk id="3" creationId="{00000000-0000-0000-0000-000000000000}"/>
          </ac:spMkLst>
        </pc:spChg>
        <pc:graphicFrameChg chg="add mod">
          <ac:chgData name="Birckelbaw, Carla" userId="89e5e359-8c52-4425-b0b0-1e6ab999f439" providerId="ADAL" clId="{C55C0486-251B-4AB3-A03C-BA9979F2569C}" dt="2023-07-30T01:52:38.691" v="7794" actId="14100"/>
          <ac:graphicFrameMkLst>
            <pc:docMk/>
            <pc:sldMk cId="4041226395" sldId="317"/>
            <ac:graphicFrameMk id="2" creationId="{CEDEA90D-B68F-48E1-DA4F-951CFD33BF0A}"/>
          </ac:graphicFrameMkLst>
        </pc:graphicFrameChg>
        <pc:graphicFrameChg chg="add del mod">
          <ac:chgData name="Birckelbaw, Carla" userId="89e5e359-8c52-4425-b0b0-1e6ab999f439" providerId="ADAL" clId="{C55C0486-251B-4AB3-A03C-BA9979F2569C}" dt="2023-07-30T02:20:01.761" v="10377" actId="478"/>
          <ac:graphicFrameMkLst>
            <pc:docMk/>
            <pc:sldMk cId="4041226395" sldId="317"/>
            <ac:graphicFrameMk id="5" creationId="{0BA91F39-3E37-4E9A-FFDF-B6AC10172EAF}"/>
          </ac:graphicFrameMkLst>
        </pc:graphicFrameChg>
        <pc:graphicFrameChg chg="del">
          <ac:chgData name="Birckelbaw, Carla" userId="89e5e359-8c52-4425-b0b0-1e6ab999f439" providerId="ADAL" clId="{C55C0486-251B-4AB3-A03C-BA9979F2569C}" dt="2023-07-29T19:23:11.797" v="2769" actId="478"/>
          <ac:graphicFrameMkLst>
            <pc:docMk/>
            <pc:sldMk cId="4041226395" sldId="317"/>
            <ac:graphicFrameMk id="6" creationId="{744F3CE3-6921-C117-A797-8A4712175E8A}"/>
          </ac:graphicFrameMkLst>
        </pc:graphicFrameChg>
        <pc:graphicFrameChg chg="add mod">
          <ac:chgData name="Birckelbaw, Carla" userId="89e5e359-8c52-4425-b0b0-1e6ab999f439" providerId="ADAL" clId="{C55C0486-251B-4AB3-A03C-BA9979F2569C}" dt="2023-07-30T02:20:14.966" v="10380" actId="1076"/>
          <ac:graphicFrameMkLst>
            <pc:docMk/>
            <pc:sldMk cId="4041226395" sldId="317"/>
            <ac:graphicFrameMk id="7" creationId="{0BA91F39-3E37-4E9A-FFDF-B6AC10172EAF}"/>
          </ac:graphicFrameMkLst>
        </pc:graphicFrameChg>
        <pc:graphicFrameChg chg="del">
          <ac:chgData name="Birckelbaw, Carla" userId="89e5e359-8c52-4425-b0b0-1e6ab999f439" providerId="ADAL" clId="{C55C0486-251B-4AB3-A03C-BA9979F2569C}" dt="2023-07-29T19:23:14.171" v="2770" actId="478"/>
          <ac:graphicFrameMkLst>
            <pc:docMk/>
            <pc:sldMk cId="4041226395" sldId="317"/>
            <ac:graphicFrameMk id="8" creationId="{6D84B245-853F-CA8B-2CEC-B6198950C12E}"/>
          </ac:graphicFrameMkLst>
        </pc:graphicFrameChg>
      </pc:sldChg>
      <pc:sldChg chg="add del">
        <pc:chgData name="Birckelbaw, Carla" userId="89e5e359-8c52-4425-b0b0-1e6ab999f439" providerId="ADAL" clId="{C55C0486-251B-4AB3-A03C-BA9979F2569C}" dt="2023-07-29T19:19:16.962" v="2650"/>
        <pc:sldMkLst>
          <pc:docMk/>
          <pc:sldMk cId="4126108524" sldId="317"/>
        </pc:sldMkLst>
      </pc:sldChg>
      <pc:sldChg chg="add del">
        <pc:chgData name="Birckelbaw, Carla" userId="89e5e359-8c52-4425-b0b0-1e6ab999f439" providerId="ADAL" clId="{C55C0486-251B-4AB3-A03C-BA9979F2569C}" dt="2023-07-29T19:19:16.962" v="2650"/>
        <pc:sldMkLst>
          <pc:docMk/>
          <pc:sldMk cId="1763240273" sldId="318"/>
        </pc:sldMkLst>
      </pc:sldChg>
      <pc:sldChg chg="addSp delSp modSp add mod modNotesTx">
        <pc:chgData name="Birckelbaw, Carla" userId="89e5e359-8c52-4425-b0b0-1e6ab999f439" providerId="ADAL" clId="{C55C0486-251B-4AB3-A03C-BA9979F2569C}" dt="2023-07-31T22:02:56.681" v="27966" actId="14100"/>
        <pc:sldMkLst>
          <pc:docMk/>
          <pc:sldMk cId="3217972853" sldId="318"/>
        </pc:sldMkLst>
        <pc:spChg chg="mod">
          <ac:chgData name="Birckelbaw, Carla" userId="89e5e359-8c52-4425-b0b0-1e6ab999f439" providerId="ADAL" clId="{C55C0486-251B-4AB3-A03C-BA9979F2569C}" dt="2023-07-29T19:23:21.133" v="2784" actId="20577"/>
          <ac:spMkLst>
            <pc:docMk/>
            <pc:sldMk cId="3217972853" sldId="318"/>
            <ac:spMk id="3" creationId="{00000000-0000-0000-0000-000000000000}"/>
          </ac:spMkLst>
        </pc:spChg>
        <pc:graphicFrameChg chg="del">
          <ac:chgData name="Birckelbaw, Carla" userId="89e5e359-8c52-4425-b0b0-1e6ab999f439" providerId="ADAL" clId="{C55C0486-251B-4AB3-A03C-BA9979F2569C}" dt="2023-07-29T19:23:23.073" v="2785" actId="478"/>
          <ac:graphicFrameMkLst>
            <pc:docMk/>
            <pc:sldMk cId="3217972853" sldId="318"/>
            <ac:graphicFrameMk id="2" creationId="{194FC2D1-912F-899B-8F43-90BBB9D56A06}"/>
          </ac:graphicFrameMkLst>
        </pc:graphicFrameChg>
        <pc:graphicFrameChg chg="del">
          <ac:chgData name="Birckelbaw, Carla" userId="89e5e359-8c52-4425-b0b0-1e6ab999f439" providerId="ADAL" clId="{C55C0486-251B-4AB3-A03C-BA9979F2569C}" dt="2023-07-29T19:23:24.132" v="2786" actId="478"/>
          <ac:graphicFrameMkLst>
            <pc:docMk/>
            <pc:sldMk cId="3217972853" sldId="318"/>
            <ac:graphicFrameMk id="5" creationId="{EC6CEFD7-E390-E38B-9BAE-5A26FB0623ED}"/>
          </ac:graphicFrameMkLst>
        </pc:graphicFrameChg>
        <pc:graphicFrameChg chg="add mod">
          <ac:chgData name="Birckelbaw, Carla" userId="89e5e359-8c52-4425-b0b0-1e6ab999f439" providerId="ADAL" clId="{C55C0486-251B-4AB3-A03C-BA9979F2569C}" dt="2023-07-31T22:02:53.113" v="27965" actId="14100"/>
          <ac:graphicFrameMkLst>
            <pc:docMk/>
            <pc:sldMk cId="3217972853" sldId="318"/>
            <ac:graphicFrameMk id="6" creationId="{34DF02A8-5447-19C4-A46E-60A85EAFE175}"/>
          </ac:graphicFrameMkLst>
        </pc:graphicFrameChg>
        <pc:graphicFrameChg chg="add mod">
          <ac:chgData name="Birckelbaw, Carla" userId="89e5e359-8c52-4425-b0b0-1e6ab999f439" providerId="ADAL" clId="{C55C0486-251B-4AB3-A03C-BA9979F2569C}" dt="2023-07-31T22:02:56.681" v="27966" actId="14100"/>
          <ac:graphicFrameMkLst>
            <pc:docMk/>
            <pc:sldMk cId="3217972853" sldId="318"/>
            <ac:graphicFrameMk id="7" creationId="{58C40627-ABD1-F69D-C4B2-41EF89AF5BAF}"/>
          </ac:graphicFrameMkLst>
        </pc:graphicFrameChg>
      </pc:sldChg>
      <pc:sldChg chg="add del">
        <pc:chgData name="Birckelbaw, Carla" userId="89e5e359-8c52-4425-b0b0-1e6ab999f439" providerId="ADAL" clId="{C55C0486-251B-4AB3-A03C-BA9979F2569C}" dt="2023-07-29T19:19:16.962" v="2650"/>
        <pc:sldMkLst>
          <pc:docMk/>
          <pc:sldMk cId="2239094613" sldId="319"/>
        </pc:sldMkLst>
      </pc:sldChg>
      <pc:sldChg chg="addSp delSp modSp mod modNotesTx">
        <pc:chgData name="Birckelbaw, Carla" userId="89e5e359-8c52-4425-b0b0-1e6ab999f439" providerId="ADAL" clId="{C55C0486-251B-4AB3-A03C-BA9979F2569C}" dt="2023-07-30T15:56:32.469" v="12275" actId="20577"/>
        <pc:sldMkLst>
          <pc:docMk/>
          <pc:sldMk cId="2290483078" sldId="319"/>
        </pc:sldMkLst>
        <pc:spChg chg="mod">
          <ac:chgData name="Birckelbaw, Carla" userId="89e5e359-8c52-4425-b0b0-1e6ab999f439" providerId="ADAL" clId="{C55C0486-251B-4AB3-A03C-BA9979F2569C}" dt="2023-07-30T14:50:48.531" v="10906" actId="20577"/>
          <ac:spMkLst>
            <pc:docMk/>
            <pc:sldMk cId="2290483078" sldId="319"/>
            <ac:spMk id="3" creationId="{00000000-0000-0000-0000-000000000000}"/>
          </ac:spMkLst>
        </pc:spChg>
        <pc:graphicFrameChg chg="add del mod">
          <ac:chgData name="Birckelbaw, Carla" userId="89e5e359-8c52-4425-b0b0-1e6ab999f439" providerId="ADAL" clId="{C55C0486-251B-4AB3-A03C-BA9979F2569C}" dt="2023-07-30T15:43:35.983" v="11516" actId="478"/>
          <ac:graphicFrameMkLst>
            <pc:docMk/>
            <pc:sldMk cId="2290483078" sldId="319"/>
            <ac:graphicFrameMk id="2" creationId="{05235B8E-2E8E-4E5F-A563-636BB5130314}"/>
          </ac:graphicFrameMkLst>
        </pc:graphicFrameChg>
        <pc:graphicFrameChg chg="add mod">
          <ac:chgData name="Birckelbaw, Carla" userId="89e5e359-8c52-4425-b0b0-1e6ab999f439" providerId="ADAL" clId="{C55C0486-251B-4AB3-A03C-BA9979F2569C}" dt="2023-07-30T15:41:43.083" v="11448" actId="1076"/>
          <ac:graphicFrameMkLst>
            <pc:docMk/>
            <pc:sldMk cId="2290483078" sldId="319"/>
            <ac:graphicFrameMk id="5" creationId="{97A1666E-7CB2-4AF4-B4C6-AF6EC2D60C61}"/>
          </ac:graphicFrameMkLst>
        </pc:graphicFrameChg>
        <pc:graphicFrameChg chg="del">
          <ac:chgData name="Birckelbaw, Carla" userId="89e5e359-8c52-4425-b0b0-1e6ab999f439" providerId="ADAL" clId="{C55C0486-251B-4AB3-A03C-BA9979F2569C}" dt="2023-07-30T14:50:08.089" v="10830" actId="478"/>
          <ac:graphicFrameMkLst>
            <pc:docMk/>
            <pc:sldMk cId="2290483078" sldId="319"/>
            <ac:graphicFrameMk id="6" creationId="{34DF02A8-5447-19C4-A46E-60A85EAFE175}"/>
          </ac:graphicFrameMkLst>
        </pc:graphicFrameChg>
        <pc:graphicFrameChg chg="del">
          <ac:chgData name="Birckelbaw, Carla" userId="89e5e359-8c52-4425-b0b0-1e6ab999f439" providerId="ADAL" clId="{C55C0486-251B-4AB3-A03C-BA9979F2569C}" dt="2023-07-30T14:50:09.159" v="10831" actId="478"/>
          <ac:graphicFrameMkLst>
            <pc:docMk/>
            <pc:sldMk cId="2290483078" sldId="319"/>
            <ac:graphicFrameMk id="7" creationId="{58C40627-ABD1-F69D-C4B2-41EF89AF5BAF}"/>
          </ac:graphicFrameMkLst>
        </pc:graphicFrameChg>
        <pc:graphicFrameChg chg="add mod">
          <ac:chgData name="Birckelbaw, Carla" userId="89e5e359-8c52-4425-b0b0-1e6ab999f439" providerId="ADAL" clId="{C55C0486-251B-4AB3-A03C-BA9979F2569C}" dt="2023-07-30T15:42:10.790" v="11454" actId="1076"/>
          <ac:graphicFrameMkLst>
            <pc:docMk/>
            <pc:sldMk cId="2290483078" sldId="319"/>
            <ac:graphicFrameMk id="8" creationId="{749A698C-522E-45D8-AA58-FE7B58529F5C}"/>
          </ac:graphicFrameMkLst>
        </pc:graphicFrameChg>
        <pc:graphicFrameChg chg="add mod">
          <ac:chgData name="Birckelbaw, Carla" userId="89e5e359-8c52-4425-b0b0-1e6ab999f439" providerId="ADAL" clId="{C55C0486-251B-4AB3-A03C-BA9979F2569C}" dt="2023-07-30T15:43:50.840" v="11519"/>
          <ac:graphicFrameMkLst>
            <pc:docMk/>
            <pc:sldMk cId="2290483078" sldId="319"/>
            <ac:graphicFrameMk id="9" creationId="{05235B8E-2E8E-4E5F-A563-636BB5130314}"/>
          </ac:graphicFrameMkLst>
        </pc:graphicFrameChg>
        <pc:graphicFrameChg chg="add del mod">
          <ac:chgData name="Birckelbaw, Carla" userId="89e5e359-8c52-4425-b0b0-1e6ab999f439" providerId="ADAL" clId="{C55C0486-251B-4AB3-A03C-BA9979F2569C}" dt="2023-07-30T15:45:36.020" v="11527" actId="478"/>
          <ac:graphicFrameMkLst>
            <pc:docMk/>
            <pc:sldMk cId="2290483078" sldId="319"/>
            <ac:graphicFrameMk id="10" creationId="{05235B8E-2E8E-4E5F-A563-636BB5130314}"/>
          </ac:graphicFrameMkLst>
        </pc:graphicFrameChg>
        <pc:graphicFrameChg chg="add del mod">
          <ac:chgData name="Birckelbaw, Carla" userId="89e5e359-8c52-4425-b0b0-1e6ab999f439" providerId="ADAL" clId="{C55C0486-251B-4AB3-A03C-BA9979F2569C}" dt="2023-07-30T15:48:39.591" v="11539" actId="478"/>
          <ac:graphicFrameMkLst>
            <pc:docMk/>
            <pc:sldMk cId="2290483078" sldId="319"/>
            <ac:graphicFrameMk id="12" creationId="{05235B8E-2E8E-4E5F-A563-636BB5130314}"/>
          </ac:graphicFrameMkLst>
        </pc:graphicFrameChg>
        <pc:graphicFrameChg chg="add mod">
          <ac:chgData name="Birckelbaw, Carla" userId="89e5e359-8c52-4425-b0b0-1e6ab999f439" providerId="ADAL" clId="{C55C0486-251B-4AB3-A03C-BA9979F2569C}" dt="2023-07-30T15:50:29.358" v="11547" actId="14100"/>
          <ac:graphicFrameMkLst>
            <pc:docMk/>
            <pc:sldMk cId="2290483078" sldId="319"/>
            <ac:graphicFrameMk id="13" creationId="{FBCFBBA4-3562-BC96-EAAA-5E50B39B4F13}"/>
          </ac:graphicFrameMkLst>
        </pc:graphicFrameChg>
        <pc:picChg chg="del">
          <ac:chgData name="Birckelbaw, Carla" userId="89e5e359-8c52-4425-b0b0-1e6ab999f439" providerId="ADAL" clId="{C55C0486-251B-4AB3-A03C-BA9979F2569C}" dt="2023-07-30T15:42:01.282" v="11452" actId="478"/>
          <ac:picMkLst>
            <pc:docMk/>
            <pc:sldMk cId="2290483078" sldId="319"/>
            <ac:picMk id="4" creationId="{00000000-0000-0000-0000-000000000000}"/>
          </ac:picMkLst>
        </pc:picChg>
        <pc:picChg chg="add del mod">
          <ac:chgData name="Birckelbaw, Carla" userId="89e5e359-8c52-4425-b0b0-1e6ab999f439" providerId="ADAL" clId="{C55C0486-251B-4AB3-A03C-BA9979F2569C}" dt="2023-07-30T15:46:21.150" v="11532" actId="478"/>
          <ac:picMkLst>
            <pc:docMk/>
            <pc:sldMk cId="2290483078" sldId="319"/>
            <ac:picMk id="11" creationId="{ED2B9CF0-DAEA-6FF8-0A17-61DFB863E9C0}"/>
          </ac:picMkLst>
        </pc:picChg>
      </pc:sldChg>
      <pc:sldChg chg="addSp modSp add mod ord modNotesTx">
        <pc:chgData name="Birckelbaw, Carla" userId="89e5e359-8c52-4425-b0b0-1e6ab999f439" providerId="ADAL" clId="{C55C0486-251B-4AB3-A03C-BA9979F2569C}" dt="2023-07-31T22:11:49.223" v="27990" actId="20577"/>
        <pc:sldMkLst>
          <pc:docMk/>
          <pc:sldMk cId="1966249890" sldId="320"/>
        </pc:sldMkLst>
        <pc:spChg chg="mod">
          <ac:chgData name="Birckelbaw, Carla" userId="89e5e359-8c52-4425-b0b0-1e6ab999f439" providerId="ADAL" clId="{C55C0486-251B-4AB3-A03C-BA9979F2569C}" dt="2023-07-30T16:07:17.668" v="13990" actId="27636"/>
          <ac:spMkLst>
            <pc:docMk/>
            <pc:sldMk cId="1966249890" sldId="320"/>
            <ac:spMk id="3" creationId="{00000000-0000-0000-0000-000000000000}"/>
          </ac:spMkLst>
        </pc:spChg>
        <pc:graphicFrameChg chg="add mod">
          <ac:chgData name="Birckelbaw, Carla" userId="89e5e359-8c52-4425-b0b0-1e6ab999f439" providerId="ADAL" clId="{C55C0486-251B-4AB3-A03C-BA9979F2569C}" dt="2023-07-30T16:08:23.489" v="14000" actId="1076"/>
          <ac:graphicFrameMkLst>
            <pc:docMk/>
            <pc:sldMk cId="1966249890" sldId="320"/>
            <ac:graphicFrameMk id="2" creationId="{ADF55D76-1E40-325B-B4B0-10EBEDD20C49}"/>
          </ac:graphicFrameMkLst>
        </pc:graphicFrameChg>
        <pc:graphicFrameChg chg="add mod">
          <ac:chgData name="Birckelbaw, Carla" userId="89e5e359-8c52-4425-b0b0-1e6ab999f439" providerId="ADAL" clId="{C55C0486-251B-4AB3-A03C-BA9979F2569C}" dt="2023-07-30T16:08:23.489" v="14000" actId="1076"/>
          <ac:graphicFrameMkLst>
            <pc:docMk/>
            <pc:sldMk cId="1966249890" sldId="320"/>
            <ac:graphicFrameMk id="5" creationId="{7838C68B-4F72-E433-9249-6DB794721CEA}"/>
          </ac:graphicFrameMkLst>
        </pc:graphicFrameChg>
      </pc:sldChg>
      <pc:sldChg chg="addSp modSp add mod modNotesTx">
        <pc:chgData name="Birckelbaw, Carla" userId="89e5e359-8c52-4425-b0b0-1e6ab999f439" providerId="ADAL" clId="{C55C0486-251B-4AB3-A03C-BA9979F2569C}" dt="2023-07-30T16:06:51.538" v="13986" actId="20577"/>
        <pc:sldMkLst>
          <pc:docMk/>
          <pc:sldMk cId="1824357954" sldId="321"/>
        </pc:sldMkLst>
        <pc:spChg chg="mod">
          <ac:chgData name="Birckelbaw, Carla" userId="89e5e359-8c52-4425-b0b0-1e6ab999f439" providerId="ADAL" clId="{C55C0486-251B-4AB3-A03C-BA9979F2569C}" dt="2023-07-30T15:57:45.519" v="12394" actId="20577"/>
          <ac:spMkLst>
            <pc:docMk/>
            <pc:sldMk cId="1824357954" sldId="321"/>
            <ac:spMk id="3" creationId="{00000000-0000-0000-0000-000000000000}"/>
          </ac:spMkLst>
        </pc:spChg>
        <pc:graphicFrameChg chg="add mod">
          <ac:chgData name="Birckelbaw, Carla" userId="89e5e359-8c52-4425-b0b0-1e6ab999f439" providerId="ADAL" clId="{C55C0486-251B-4AB3-A03C-BA9979F2569C}" dt="2023-07-30T15:57:58.741" v="12398" actId="14100"/>
          <ac:graphicFrameMkLst>
            <pc:docMk/>
            <pc:sldMk cId="1824357954" sldId="321"/>
            <ac:graphicFrameMk id="2" creationId="{B90A4C7C-5621-419E-B3AB-DC359D0F0FEB}"/>
          </ac:graphicFrameMkLst>
        </pc:graphicFrameChg>
        <pc:graphicFrameChg chg="add mod">
          <ac:chgData name="Birckelbaw, Carla" userId="89e5e359-8c52-4425-b0b0-1e6ab999f439" providerId="ADAL" clId="{C55C0486-251B-4AB3-A03C-BA9979F2569C}" dt="2023-07-30T15:58:20.540" v="12403" actId="1076"/>
          <ac:graphicFrameMkLst>
            <pc:docMk/>
            <pc:sldMk cId="1824357954" sldId="321"/>
            <ac:graphicFrameMk id="5" creationId="{C2334BA5-48D7-4253-A65E-05112B72078C}"/>
          </ac:graphicFrameMkLst>
        </pc:graphicFrameChg>
      </pc:sldChg>
      <pc:sldChg chg="addSp modSp add mod replId modNotesTx">
        <pc:chgData name="Birckelbaw, Carla" userId="89e5e359-8c52-4425-b0b0-1e6ab999f439" providerId="ADAL" clId="{C55C0486-251B-4AB3-A03C-BA9979F2569C}" dt="2023-07-30T19:55:02.797" v="19583" actId="20577"/>
        <pc:sldMkLst>
          <pc:docMk/>
          <pc:sldMk cId="2631554228" sldId="322"/>
        </pc:sldMkLst>
        <pc:spChg chg="mod">
          <ac:chgData name="Birckelbaw, Carla" userId="89e5e359-8c52-4425-b0b0-1e6ab999f439" providerId="ADAL" clId="{C55C0486-251B-4AB3-A03C-BA9979F2569C}" dt="2023-07-30T19:47:45.819" v="18676" actId="20577"/>
          <ac:spMkLst>
            <pc:docMk/>
            <pc:sldMk cId="2631554228" sldId="322"/>
            <ac:spMk id="3" creationId="{00000000-0000-0000-0000-000000000000}"/>
          </ac:spMkLst>
        </pc:spChg>
        <pc:graphicFrameChg chg="add mod">
          <ac:chgData name="Birckelbaw, Carla" userId="89e5e359-8c52-4425-b0b0-1e6ab999f439" providerId="ADAL" clId="{C55C0486-251B-4AB3-A03C-BA9979F2569C}" dt="2023-07-30T19:48:43.330" v="18871" actId="1076"/>
          <ac:graphicFrameMkLst>
            <pc:docMk/>
            <pc:sldMk cId="2631554228" sldId="322"/>
            <ac:graphicFrameMk id="2" creationId="{2DBA92F8-F119-C03D-5B6F-5C587FC6A3CD}"/>
          </ac:graphicFrameMkLst>
        </pc:graphicFrameChg>
        <pc:graphicFrameChg chg="add mod">
          <ac:chgData name="Birckelbaw, Carla" userId="89e5e359-8c52-4425-b0b0-1e6ab999f439" providerId="ADAL" clId="{C55C0486-251B-4AB3-A03C-BA9979F2569C}" dt="2023-07-30T19:49:01.744" v="18874" actId="1076"/>
          <ac:graphicFrameMkLst>
            <pc:docMk/>
            <pc:sldMk cId="2631554228" sldId="322"/>
            <ac:graphicFrameMk id="5" creationId="{648B5B28-CE19-45F2-9569-60C40890775E}"/>
          </ac:graphicFrameMkLst>
        </pc:graphicFrameChg>
      </pc:sldChg>
      <pc:sldChg chg="addSp modSp add mod modNotesTx">
        <pc:chgData name="Birckelbaw, Carla" userId="89e5e359-8c52-4425-b0b0-1e6ab999f439" providerId="ADAL" clId="{C55C0486-251B-4AB3-A03C-BA9979F2569C}" dt="2023-07-30T19:58:35.333" v="20042" actId="20577"/>
        <pc:sldMkLst>
          <pc:docMk/>
          <pc:sldMk cId="3176759917" sldId="323"/>
        </pc:sldMkLst>
        <pc:spChg chg="mod">
          <ac:chgData name="Birckelbaw, Carla" userId="89e5e359-8c52-4425-b0b0-1e6ab999f439" providerId="ADAL" clId="{C55C0486-251B-4AB3-A03C-BA9979F2569C}" dt="2023-07-30T19:55:37.783" v="19598" actId="20577"/>
          <ac:spMkLst>
            <pc:docMk/>
            <pc:sldMk cId="3176759917" sldId="323"/>
            <ac:spMk id="3" creationId="{00000000-0000-0000-0000-000000000000}"/>
          </ac:spMkLst>
        </pc:spChg>
        <pc:graphicFrameChg chg="add mod">
          <ac:chgData name="Birckelbaw, Carla" userId="89e5e359-8c52-4425-b0b0-1e6ab999f439" providerId="ADAL" clId="{C55C0486-251B-4AB3-A03C-BA9979F2569C}" dt="2023-07-30T19:57:02.850" v="19789" actId="1076"/>
          <ac:graphicFrameMkLst>
            <pc:docMk/>
            <pc:sldMk cId="3176759917" sldId="323"/>
            <ac:graphicFrameMk id="2" creationId="{4775D099-3871-4601-A540-83D13C2166BA}"/>
          </ac:graphicFrameMkLst>
        </pc:graphicFrameChg>
        <pc:graphicFrameChg chg="add mod">
          <ac:chgData name="Birckelbaw, Carla" userId="89e5e359-8c52-4425-b0b0-1e6ab999f439" providerId="ADAL" clId="{C55C0486-251B-4AB3-A03C-BA9979F2569C}" dt="2023-07-30T19:57:21.637" v="19792" actId="1076"/>
          <ac:graphicFrameMkLst>
            <pc:docMk/>
            <pc:sldMk cId="3176759917" sldId="323"/>
            <ac:graphicFrameMk id="5" creationId="{EFE590D4-E1B7-4346-BF0B-5A58E86A2D71}"/>
          </ac:graphicFrameMkLst>
        </pc:graphicFrameChg>
      </pc:sldChg>
      <pc:sldChg chg="addSp modSp add mod replId modNotesTx">
        <pc:chgData name="Birckelbaw, Carla" userId="89e5e359-8c52-4425-b0b0-1e6ab999f439" providerId="ADAL" clId="{C55C0486-251B-4AB3-A03C-BA9979F2569C}" dt="2023-07-30T20:05:15.165" v="20384" actId="20577"/>
        <pc:sldMkLst>
          <pc:docMk/>
          <pc:sldMk cId="902968138" sldId="324"/>
        </pc:sldMkLst>
        <pc:spChg chg="mod">
          <ac:chgData name="Birckelbaw, Carla" userId="89e5e359-8c52-4425-b0b0-1e6ab999f439" providerId="ADAL" clId="{C55C0486-251B-4AB3-A03C-BA9979F2569C}" dt="2023-07-30T19:58:40.654" v="20057" actId="20577"/>
          <ac:spMkLst>
            <pc:docMk/>
            <pc:sldMk cId="902968138" sldId="324"/>
            <ac:spMk id="3" creationId="{00000000-0000-0000-0000-000000000000}"/>
          </ac:spMkLst>
        </pc:spChg>
        <pc:graphicFrameChg chg="add mod">
          <ac:chgData name="Birckelbaw, Carla" userId="89e5e359-8c52-4425-b0b0-1e6ab999f439" providerId="ADAL" clId="{C55C0486-251B-4AB3-A03C-BA9979F2569C}" dt="2023-07-30T20:01:04.042" v="20087" actId="14100"/>
          <ac:graphicFrameMkLst>
            <pc:docMk/>
            <pc:sldMk cId="902968138" sldId="324"/>
            <ac:graphicFrameMk id="2" creationId="{1110E229-5D43-4F0C-BB53-5E25F889B173}"/>
          </ac:graphicFrameMkLst>
        </pc:graphicFrameChg>
        <pc:graphicFrameChg chg="add mod">
          <ac:chgData name="Birckelbaw, Carla" userId="89e5e359-8c52-4425-b0b0-1e6ab999f439" providerId="ADAL" clId="{C55C0486-251B-4AB3-A03C-BA9979F2569C}" dt="2023-07-30T20:00:53.481" v="20086" actId="14100"/>
          <ac:graphicFrameMkLst>
            <pc:docMk/>
            <pc:sldMk cId="902968138" sldId="324"/>
            <ac:graphicFrameMk id="5" creationId="{9C0B45B7-E6AD-4087-9C13-5D6F57FACFE3}"/>
          </ac:graphicFrameMkLst>
        </pc:graphicFrameChg>
        <pc:graphicFrameChg chg="add mod">
          <ac:chgData name="Birckelbaw, Carla" userId="89e5e359-8c52-4425-b0b0-1e6ab999f439" providerId="ADAL" clId="{C55C0486-251B-4AB3-A03C-BA9979F2569C}" dt="2023-07-30T20:00:41.270" v="20083"/>
          <ac:graphicFrameMkLst>
            <pc:docMk/>
            <pc:sldMk cId="902968138" sldId="324"/>
            <ac:graphicFrameMk id="6" creationId="{DC4BE581-2B41-4B3F-9D13-676A8FEB06E2}"/>
          </ac:graphicFrameMkLst>
        </pc:graphicFrameChg>
      </pc:sldChg>
      <pc:sldChg chg="addSp modSp add mod modNotesTx">
        <pc:chgData name="Birckelbaw, Carla" userId="89e5e359-8c52-4425-b0b0-1e6ab999f439" providerId="ADAL" clId="{C55C0486-251B-4AB3-A03C-BA9979F2569C}" dt="2023-07-30T20:07:59.623" v="20759" actId="20577"/>
        <pc:sldMkLst>
          <pc:docMk/>
          <pc:sldMk cId="1390091900" sldId="325"/>
        </pc:sldMkLst>
        <pc:spChg chg="mod">
          <ac:chgData name="Birckelbaw, Carla" userId="89e5e359-8c52-4425-b0b0-1e6ab999f439" providerId="ADAL" clId="{C55C0486-251B-4AB3-A03C-BA9979F2569C}" dt="2023-07-30T20:05:21.212" v="20399" actId="20577"/>
          <ac:spMkLst>
            <pc:docMk/>
            <pc:sldMk cId="1390091900" sldId="325"/>
            <ac:spMk id="3" creationId="{00000000-0000-0000-0000-000000000000}"/>
          </ac:spMkLst>
        </pc:spChg>
        <pc:graphicFrameChg chg="add mod">
          <ac:chgData name="Birckelbaw, Carla" userId="89e5e359-8c52-4425-b0b0-1e6ab999f439" providerId="ADAL" clId="{C55C0486-251B-4AB3-A03C-BA9979F2569C}" dt="2023-07-30T20:06:22.027" v="20457" actId="1076"/>
          <ac:graphicFrameMkLst>
            <pc:docMk/>
            <pc:sldMk cId="1390091900" sldId="325"/>
            <ac:graphicFrameMk id="2" creationId="{DC4BE581-2B41-4B3F-9D13-676A8FEB06E2}"/>
          </ac:graphicFrameMkLst>
        </pc:graphicFrameChg>
      </pc:sldChg>
      <pc:sldChg chg="addSp modSp add mod ord replId modNotesTx">
        <pc:chgData name="Birckelbaw, Carla" userId="89e5e359-8c52-4425-b0b0-1e6ab999f439" providerId="ADAL" clId="{C55C0486-251B-4AB3-A03C-BA9979F2569C}" dt="2023-07-31T03:09:41.297" v="27721" actId="20577"/>
        <pc:sldMkLst>
          <pc:docMk/>
          <pc:sldMk cId="4205787868" sldId="326"/>
        </pc:sldMkLst>
        <pc:spChg chg="mod">
          <ac:chgData name="Birckelbaw, Carla" userId="89e5e359-8c52-4425-b0b0-1e6ab999f439" providerId="ADAL" clId="{C55C0486-251B-4AB3-A03C-BA9979F2569C}" dt="2023-07-30T20:25:56.094" v="21759" actId="20577"/>
          <ac:spMkLst>
            <pc:docMk/>
            <pc:sldMk cId="4205787868" sldId="326"/>
            <ac:spMk id="3" creationId="{00000000-0000-0000-0000-000000000000}"/>
          </ac:spMkLst>
        </pc:spChg>
        <pc:graphicFrameChg chg="add mod">
          <ac:chgData name="Birckelbaw, Carla" userId="89e5e359-8c52-4425-b0b0-1e6ab999f439" providerId="ADAL" clId="{C55C0486-251B-4AB3-A03C-BA9979F2569C}" dt="2023-07-30T20:35:22.772" v="21766" actId="1076"/>
          <ac:graphicFrameMkLst>
            <pc:docMk/>
            <pc:sldMk cId="4205787868" sldId="326"/>
            <ac:graphicFrameMk id="2" creationId="{8F7AF110-E4AD-1334-6834-6B95A1D01FAE}"/>
          </ac:graphicFrameMkLst>
        </pc:graphicFrameChg>
      </pc:sldChg>
      <pc:sldChg chg="addSp modSp add mod ord modNotesTx">
        <pc:chgData name="Birckelbaw, Carla" userId="89e5e359-8c52-4425-b0b0-1e6ab999f439" providerId="ADAL" clId="{C55C0486-251B-4AB3-A03C-BA9979F2569C}" dt="2023-07-30T20:55:30.548" v="22437"/>
        <pc:sldMkLst>
          <pc:docMk/>
          <pc:sldMk cId="2169811151" sldId="327"/>
        </pc:sldMkLst>
        <pc:spChg chg="mod">
          <ac:chgData name="Birckelbaw, Carla" userId="89e5e359-8c52-4425-b0b0-1e6ab999f439" providerId="ADAL" clId="{C55C0486-251B-4AB3-A03C-BA9979F2569C}" dt="2023-07-30T20:35:42.339" v="21804" actId="20577"/>
          <ac:spMkLst>
            <pc:docMk/>
            <pc:sldMk cId="2169811151" sldId="327"/>
            <ac:spMk id="3" creationId="{00000000-0000-0000-0000-000000000000}"/>
          </ac:spMkLst>
        </pc:spChg>
        <pc:graphicFrameChg chg="add mod">
          <ac:chgData name="Birckelbaw, Carla" userId="89e5e359-8c52-4425-b0b0-1e6ab999f439" providerId="ADAL" clId="{C55C0486-251B-4AB3-A03C-BA9979F2569C}" dt="2023-07-30T20:44:38.732" v="22417" actId="1076"/>
          <ac:graphicFrameMkLst>
            <pc:docMk/>
            <pc:sldMk cId="2169811151" sldId="327"/>
            <ac:graphicFrameMk id="2" creationId="{ECF0FB7F-D17D-AD58-5341-2AA6D56CF61E}"/>
          </ac:graphicFrameMkLst>
        </pc:graphicFrameChg>
        <pc:graphicFrameChg chg="add mod">
          <ac:chgData name="Birckelbaw, Carla" userId="89e5e359-8c52-4425-b0b0-1e6ab999f439" providerId="ADAL" clId="{C55C0486-251B-4AB3-A03C-BA9979F2569C}" dt="2023-07-30T20:44:49.028" v="22420" actId="1076"/>
          <ac:graphicFrameMkLst>
            <pc:docMk/>
            <pc:sldMk cId="2169811151" sldId="327"/>
            <ac:graphicFrameMk id="5" creationId="{DA6D2B2C-90F0-43C1-F11F-1C9F8F79167A}"/>
          </ac:graphicFrameMkLst>
        </pc:graphicFrameChg>
      </pc:sldChg>
      <pc:sldChg chg="add del replId">
        <pc:chgData name="Birckelbaw, Carla" userId="89e5e359-8c52-4425-b0b0-1e6ab999f439" providerId="ADAL" clId="{C55C0486-251B-4AB3-A03C-BA9979F2569C}" dt="2023-07-30T21:00:39.352" v="22480" actId="2696"/>
        <pc:sldMkLst>
          <pc:docMk/>
          <pc:sldMk cId="2896991437" sldId="328"/>
        </pc:sldMkLst>
      </pc:sldChg>
      <pc:sldChg chg="addSp delSp modSp mod modNotesTx">
        <pc:chgData name="Birckelbaw, Carla" userId="89e5e359-8c52-4425-b0b0-1e6ab999f439" providerId="ADAL" clId="{C55C0486-251B-4AB3-A03C-BA9979F2569C}" dt="2023-07-30T16:15:57.823" v="15385" actId="20577"/>
        <pc:sldMkLst>
          <pc:docMk/>
          <pc:sldMk cId="1833617508" sldId="329"/>
        </pc:sldMkLst>
        <pc:spChg chg="mod">
          <ac:chgData name="Birckelbaw, Carla" userId="89e5e359-8c52-4425-b0b0-1e6ab999f439" providerId="ADAL" clId="{C55C0486-251B-4AB3-A03C-BA9979F2569C}" dt="2023-07-30T16:13:35.439" v="14944" actId="20577"/>
          <ac:spMkLst>
            <pc:docMk/>
            <pc:sldMk cId="1833617508" sldId="329"/>
            <ac:spMk id="3" creationId="{00000000-0000-0000-0000-000000000000}"/>
          </ac:spMkLst>
        </pc:spChg>
        <pc:graphicFrameChg chg="del">
          <ac:chgData name="Birckelbaw, Carla" userId="89e5e359-8c52-4425-b0b0-1e6ab999f439" providerId="ADAL" clId="{C55C0486-251B-4AB3-A03C-BA9979F2569C}" dt="2023-07-30T16:14:24.156" v="15123" actId="478"/>
          <ac:graphicFrameMkLst>
            <pc:docMk/>
            <pc:sldMk cId="1833617508" sldId="329"/>
            <ac:graphicFrameMk id="2" creationId="{ADF55D76-1E40-325B-B4B0-10EBEDD20C49}"/>
          </ac:graphicFrameMkLst>
        </pc:graphicFrameChg>
        <pc:graphicFrameChg chg="del">
          <ac:chgData name="Birckelbaw, Carla" userId="89e5e359-8c52-4425-b0b0-1e6ab999f439" providerId="ADAL" clId="{C55C0486-251B-4AB3-A03C-BA9979F2569C}" dt="2023-07-30T16:14:33.372" v="15127" actId="478"/>
          <ac:graphicFrameMkLst>
            <pc:docMk/>
            <pc:sldMk cId="1833617508" sldId="329"/>
            <ac:graphicFrameMk id="5" creationId="{7838C68B-4F72-E433-9249-6DB794721CEA}"/>
          </ac:graphicFrameMkLst>
        </pc:graphicFrameChg>
        <pc:graphicFrameChg chg="add mod">
          <ac:chgData name="Birckelbaw, Carla" userId="89e5e359-8c52-4425-b0b0-1e6ab999f439" providerId="ADAL" clId="{C55C0486-251B-4AB3-A03C-BA9979F2569C}" dt="2023-07-30T16:14:31.055" v="15126" actId="1076"/>
          <ac:graphicFrameMkLst>
            <pc:docMk/>
            <pc:sldMk cId="1833617508" sldId="329"/>
            <ac:graphicFrameMk id="6" creationId="{185DB3F0-22B3-58A5-1D27-5A41A6A35064}"/>
          </ac:graphicFrameMkLst>
        </pc:graphicFrameChg>
        <pc:graphicFrameChg chg="add mod">
          <ac:chgData name="Birckelbaw, Carla" userId="89e5e359-8c52-4425-b0b0-1e6ab999f439" providerId="ADAL" clId="{C55C0486-251B-4AB3-A03C-BA9979F2569C}" dt="2023-07-30T16:14:46.967" v="15130" actId="1076"/>
          <ac:graphicFrameMkLst>
            <pc:docMk/>
            <pc:sldMk cId="1833617508" sldId="329"/>
            <ac:graphicFrameMk id="7" creationId="{A68E99B6-3CE4-2D82-A97F-78BDA9B0F85E}"/>
          </ac:graphicFrameMkLst>
        </pc:graphicFrameChg>
      </pc:sldChg>
      <pc:sldChg chg="addSp delSp modSp add mod modNotesTx">
        <pc:chgData name="Birckelbaw, Carla" userId="89e5e359-8c52-4425-b0b0-1e6ab999f439" providerId="ADAL" clId="{C55C0486-251B-4AB3-A03C-BA9979F2569C}" dt="2023-07-30T19:32:19.804" v="18658" actId="20577"/>
        <pc:sldMkLst>
          <pc:docMk/>
          <pc:sldMk cId="1110140346" sldId="330"/>
        </pc:sldMkLst>
        <pc:spChg chg="mod">
          <ac:chgData name="Birckelbaw, Carla" userId="89e5e359-8c52-4425-b0b0-1e6ab999f439" providerId="ADAL" clId="{C55C0486-251B-4AB3-A03C-BA9979F2569C}" dt="2023-07-30T19:16:47.645" v="17952" actId="20577"/>
          <ac:spMkLst>
            <pc:docMk/>
            <pc:sldMk cId="1110140346" sldId="330"/>
            <ac:spMk id="3" creationId="{00000000-0000-0000-0000-000000000000}"/>
          </ac:spMkLst>
        </pc:spChg>
        <pc:spChg chg="add mod">
          <ac:chgData name="Birckelbaw, Carla" userId="89e5e359-8c52-4425-b0b0-1e6ab999f439" providerId="ADAL" clId="{C55C0486-251B-4AB3-A03C-BA9979F2569C}" dt="2023-07-30T19:24:34.680" v="17992" actId="1076"/>
          <ac:spMkLst>
            <pc:docMk/>
            <pc:sldMk cId="1110140346" sldId="330"/>
            <ac:spMk id="4" creationId="{3A156BC9-73A5-F667-7B06-A84224A043C0}"/>
          </ac:spMkLst>
        </pc:spChg>
        <pc:spChg chg="add mod">
          <ac:chgData name="Birckelbaw, Carla" userId="89e5e359-8c52-4425-b0b0-1e6ab999f439" providerId="ADAL" clId="{C55C0486-251B-4AB3-A03C-BA9979F2569C}" dt="2023-07-30T19:24:24.311" v="17990" actId="1076"/>
          <ac:spMkLst>
            <pc:docMk/>
            <pc:sldMk cId="1110140346" sldId="330"/>
            <ac:spMk id="5" creationId="{65E3B6C2-1E0B-ECFA-340F-96EB44ED6F80}"/>
          </ac:spMkLst>
        </pc:spChg>
        <pc:spChg chg="add mod">
          <ac:chgData name="Birckelbaw, Carla" userId="89e5e359-8c52-4425-b0b0-1e6ab999f439" providerId="ADAL" clId="{C55C0486-251B-4AB3-A03C-BA9979F2569C}" dt="2023-07-30T19:24:28.912" v="17991" actId="1076"/>
          <ac:spMkLst>
            <pc:docMk/>
            <pc:sldMk cId="1110140346" sldId="330"/>
            <ac:spMk id="9" creationId="{17988EE4-9D2E-1E40-3A80-7C57618239A0}"/>
          </ac:spMkLst>
        </pc:spChg>
        <pc:graphicFrameChg chg="add mod">
          <ac:chgData name="Birckelbaw, Carla" userId="89e5e359-8c52-4425-b0b0-1e6ab999f439" providerId="ADAL" clId="{C55C0486-251B-4AB3-A03C-BA9979F2569C}" dt="2023-07-30T19:24:20.601" v="17989" actId="14100"/>
          <ac:graphicFrameMkLst>
            <pc:docMk/>
            <pc:sldMk cId="1110140346" sldId="330"/>
            <ac:graphicFrameMk id="2" creationId="{28AFA4AB-E36C-3D25-E49F-8A302F9601B3}"/>
          </ac:graphicFrameMkLst>
        </pc:graphicFrameChg>
        <pc:graphicFrameChg chg="del">
          <ac:chgData name="Birckelbaw, Carla" userId="89e5e359-8c52-4425-b0b0-1e6ab999f439" providerId="ADAL" clId="{C55C0486-251B-4AB3-A03C-BA9979F2569C}" dt="2023-07-30T19:16:50.751" v="17953" actId="478"/>
          <ac:graphicFrameMkLst>
            <pc:docMk/>
            <pc:sldMk cId="1110140346" sldId="330"/>
            <ac:graphicFrameMk id="6" creationId="{E7C53F39-2365-4C2C-BF4A-8B03D08B01DC}"/>
          </ac:graphicFrameMkLst>
        </pc:graphicFrameChg>
        <pc:graphicFrameChg chg="del">
          <ac:chgData name="Birckelbaw, Carla" userId="89e5e359-8c52-4425-b0b0-1e6ab999f439" providerId="ADAL" clId="{C55C0486-251B-4AB3-A03C-BA9979F2569C}" dt="2023-07-30T19:16:53.128" v="17954" actId="478"/>
          <ac:graphicFrameMkLst>
            <pc:docMk/>
            <pc:sldMk cId="1110140346" sldId="330"/>
            <ac:graphicFrameMk id="7" creationId="{70628C5C-BC21-4E88-9697-91FB526C02CA}"/>
          </ac:graphicFrameMkLst>
        </pc:graphicFrameChg>
        <pc:graphicFrameChg chg="del">
          <ac:chgData name="Birckelbaw, Carla" userId="89e5e359-8c52-4425-b0b0-1e6ab999f439" providerId="ADAL" clId="{C55C0486-251B-4AB3-A03C-BA9979F2569C}" dt="2023-07-30T19:17:00.443" v="17956" actId="478"/>
          <ac:graphicFrameMkLst>
            <pc:docMk/>
            <pc:sldMk cId="1110140346" sldId="330"/>
            <ac:graphicFrameMk id="8" creationId="{0F07522F-D1BD-4A7C-AF7C-13D76462F697}"/>
          </ac:graphicFrameMkLst>
        </pc:graphicFrameChg>
        <pc:graphicFrameChg chg="del">
          <ac:chgData name="Birckelbaw, Carla" userId="89e5e359-8c52-4425-b0b0-1e6ab999f439" providerId="ADAL" clId="{C55C0486-251B-4AB3-A03C-BA9979F2569C}" dt="2023-07-30T19:16:59.177" v="17955" actId="478"/>
          <ac:graphicFrameMkLst>
            <pc:docMk/>
            <pc:sldMk cId="1110140346" sldId="330"/>
            <ac:graphicFrameMk id="13" creationId="{A97E085B-DB85-4803-808D-79D21DA4E6A6}"/>
          </ac:graphicFrameMkLst>
        </pc:graphicFrameChg>
      </pc:sldChg>
      <pc:sldChg chg="addSp delSp modSp add mod ord modNotesTx">
        <pc:chgData name="Birckelbaw, Carla" userId="89e5e359-8c52-4425-b0b0-1e6ab999f439" providerId="ADAL" clId="{C55C0486-251B-4AB3-A03C-BA9979F2569C}" dt="2023-07-31T22:07:52.920" v="27986" actId="20577"/>
        <pc:sldMkLst>
          <pc:docMk/>
          <pc:sldMk cId="1107654689" sldId="331"/>
        </pc:sldMkLst>
        <pc:spChg chg="mod">
          <ac:chgData name="Birckelbaw, Carla" userId="89e5e359-8c52-4425-b0b0-1e6ab999f439" providerId="ADAL" clId="{C55C0486-251B-4AB3-A03C-BA9979F2569C}" dt="2023-07-31T22:07:52.920" v="27986" actId="20577"/>
          <ac:spMkLst>
            <pc:docMk/>
            <pc:sldMk cId="1107654689" sldId="331"/>
            <ac:spMk id="3" creationId="{00000000-0000-0000-0000-000000000000}"/>
          </ac:spMkLst>
        </pc:spChg>
        <pc:graphicFrameChg chg="add mod modGraphic">
          <ac:chgData name="Birckelbaw, Carla" userId="89e5e359-8c52-4425-b0b0-1e6ab999f439" providerId="ADAL" clId="{C55C0486-251B-4AB3-A03C-BA9979F2569C}" dt="2023-07-30T21:02:16.903" v="22503" actId="113"/>
          <ac:graphicFrameMkLst>
            <pc:docMk/>
            <pc:sldMk cId="1107654689" sldId="331"/>
            <ac:graphicFrameMk id="2" creationId="{5E1668B5-C197-8ABC-F603-A7A37DEF19CB}"/>
          </ac:graphicFrameMkLst>
        </pc:graphicFrameChg>
        <pc:graphicFrameChg chg="del">
          <ac:chgData name="Birckelbaw, Carla" userId="89e5e359-8c52-4425-b0b0-1e6ab999f439" providerId="ADAL" clId="{C55C0486-251B-4AB3-A03C-BA9979F2569C}" dt="2023-07-30T21:01:09.511" v="22493" actId="478"/>
          <ac:graphicFrameMkLst>
            <pc:docMk/>
            <pc:sldMk cId="1107654689" sldId="331"/>
            <ac:graphicFrameMk id="6" creationId="{3003ADB5-A59A-8170-0710-458281D65C35}"/>
          </ac:graphicFrameMkLst>
        </pc:graphicFrameChg>
      </pc:sldChg>
      <pc:sldChg chg="addSp delSp modSp add mod ord modNotesTx">
        <pc:chgData name="Birckelbaw, Carla" userId="89e5e359-8c52-4425-b0b0-1e6ab999f439" providerId="ADAL" clId="{C55C0486-251B-4AB3-A03C-BA9979F2569C}" dt="2023-07-31T03:10:33.946" v="27723"/>
        <pc:sldMkLst>
          <pc:docMk/>
          <pc:sldMk cId="930021158" sldId="332"/>
        </pc:sldMkLst>
        <pc:spChg chg="mod">
          <ac:chgData name="Birckelbaw, Carla" userId="89e5e359-8c52-4425-b0b0-1e6ab999f439" providerId="ADAL" clId="{C55C0486-251B-4AB3-A03C-BA9979F2569C}" dt="2023-07-30T21:03:12.565" v="22585" actId="20577"/>
          <ac:spMkLst>
            <pc:docMk/>
            <pc:sldMk cId="930021158" sldId="332"/>
            <ac:spMk id="3" creationId="{00000000-0000-0000-0000-000000000000}"/>
          </ac:spMkLst>
        </pc:spChg>
        <pc:graphicFrameChg chg="add mod modGraphic">
          <ac:chgData name="Birckelbaw, Carla" userId="89e5e359-8c52-4425-b0b0-1e6ab999f439" providerId="ADAL" clId="{C55C0486-251B-4AB3-A03C-BA9979F2569C}" dt="2023-07-30T21:04:30.015" v="22596" actId="255"/>
          <ac:graphicFrameMkLst>
            <pc:docMk/>
            <pc:sldMk cId="930021158" sldId="332"/>
            <ac:graphicFrameMk id="2" creationId="{6A420EB8-BA25-011F-26C8-D86EDCBF4BD9}"/>
          </ac:graphicFrameMkLst>
        </pc:graphicFrameChg>
        <pc:graphicFrameChg chg="del">
          <ac:chgData name="Birckelbaw, Carla" userId="89e5e359-8c52-4425-b0b0-1e6ab999f439" providerId="ADAL" clId="{C55C0486-251B-4AB3-A03C-BA9979F2569C}" dt="2023-07-30T21:03:19.932" v="22586" actId="478"/>
          <ac:graphicFrameMkLst>
            <pc:docMk/>
            <pc:sldMk cId="930021158" sldId="332"/>
            <ac:graphicFrameMk id="6" creationId="{3003ADB5-A59A-8170-0710-458281D65C3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llinoisstateuniversity-my.sharepoint.com/personal/crbirck_ilstu_edu/Documents/MISO%202021%20Results/MISO%202022%20Results%20Data%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7.xml"/><Relationship Id="rId1" Type="http://schemas.microsoft.com/office/2011/relationships/chartStyle" Target="style17.xml"/></Relationships>
</file>

<file path=ppt/charts/_rels/chart1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8.xml"/><Relationship Id="rId1" Type="http://schemas.microsoft.com/office/2011/relationships/chartStyle" Target="style18.xml"/></Relationships>
</file>

<file path=ppt/charts/_rels/chart1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9.xml"/><Relationship Id="rId1" Type="http://schemas.microsoft.com/office/2011/relationships/chartStyle" Target="style19.xml"/></Relationships>
</file>

<file path=ppt/charts/_rels/chart1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0.xml"/><Relationship Id="rId1" Type="http://schemas.microsoft.com/office/2011/relationships/chartStyle" Target="style20.xml"/></Relationships>
</file>

<file path=ppt/charts/_rels/chart1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1.xml"/><Relationship Id="rId1" Type="http://schemas.microsoft.com/office/2011/relationships/chartStyle" Target="style21.xml"/></Relationships>
</file>

<file path=ppt/charts/_rels/chart1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2.xml"/><Relationship Id="rId1" Type="http://schemas.microsoft.com/office/2011/relationships/chartStyle" Target="style22.xml"/></Relationships>
</file>

<file path=ppt/charts/_rels/chart1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3.xml"/><Relationship Id="rId1" Type="http://schemas.microsoft.com/office/2011/relationships/chartStyle" Target="style23.xml"/></Relationships>
</file>

<file path=ppt/charts/_rels/chart1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4.xml"/><Relationship Id="rId1" Type="http://schemas.microsoft.com/office/2011/relationships/chartStyle" Target="style24.xml"/></Relationships>
</file>

<file path=ppt/charts/_rels/chart1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5.xml"/><Relationship Id="rId1" Type="http://schemas.microsoft.com/office/2011/relationships/chartStyle" Target="style2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illinoisstateuniversity-my.sharepoint.com/personal/crbirck_ilstu_edu/Documents/MISO%202021%20Results/MISO%202022%20Results%20Data%20.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Documents/MISO%202023/MISO%202023/Results/MISO%202023%20Results%20Data%20.xlsx" TargetMode="External"/><Relationship Id="rId2" Type="http://schemas.microsoft.com/office/2011/relationships/chartColorStyle" Target="colors26.xml"/><Relationship Id="rId1" Type="http://schemas.microsoft.com/office/2011/relationships/chartStyle" Target="style26.xml"/></Relationships>
</file>

<file path=ppt/charts/_rels/chart2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7.xml"/><Relationship Id="rId1" Type="http://schemas.microsoft.com/office/2011/relationships/chartStyle" Target="style27.xml"/></Relationships>
</file>

<file path=ppt/charts/_rels/chart2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8.xml"/><Relationship Id="rId1" Type="http://schemas.microsoft.com/office/2011/relationships/chartStyle" Target="style28.xml"/></Relationships>
</file>

<file path=ppt/charts/_rels/chart2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29.xml"/><Relationship Id="rId1" Type="http://schemas.microsoft.com/office/2011/relationships/chartStyle" Target="style29.xml"/></Relationships>
</file>

<file path=ppt/charts/_rels/chart2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0.xml"/><Relationship Id="rId1" Type="http://schemas.microsoft.com/office/2011/relationships/chartStyle" Target="style30.xml"/></Relationships>
</file>

<file path=ppt/charts/_rels/chart2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1.xml"/><Relationship Id="rId1" Type="http://schemas.microsoft.com/office/2011/relationships/chartStyle" Target="style31.xml"/></Relationships>
</file>

<file path=ppt/charts/_rels/chart2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2.xml"/><Relationship Id="rId1" Type="http://schemas.microsoft.com/office/2011/relationships/chartStyle" Target="style32.xml"/></Relationships>
</file>

<file path=ppt/charts/_rels/chart2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3.xml"/><Relationship Id="rId1" Type="http://schemas.microsoft.com/office/2011/relationships/chartStyle" Target="style33.xml"/></Relationships>
</file>

<file path=ppt/charts/_rels/chart2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4.xml"/><Relationship Id="rId1" Type="http://schemas.microsoft.com/office/2011/relationships/chartStyle" Target="style34.xml"/></Relationships>
</file>

<file path=ppt/charts/_rels/chart2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5.xml"/><Relationship Id="rId1" Type="http://schemas.microsoft.com/office/2011/relationships/chartStyle" Target="style35.xml"/></Relationships>
</file>

<file path=ppt/charts/_rels/chart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6.xml"/><Relationship Id="rId1" Type="http://schemas.microsoft.com/office/2011/relationships/chartStyle" Target="style36.xml"/></Relationships>
</file>

<file path=ppt/charts/_rels/chart3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7.xml"/><Relationship Id="rId1" Type="http://schemas.microsoft.com/office/2011/relationships/chartStyle" Target="style37.xml"/></Relationships>
</file>

<file path=ppt/charts/_rels/chart3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8.xml"/><Relationship Id="rId1" Type="http://schemas.microsoft.com/office/2011/relationships/chartStyle" Target="style38.xml"/></Relationships>
</file>

<file path=ppt/charts/_rels/chart3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39.xml"/><Relationship Id="rId1" Type="http://schemas.microsoft.com/office/2011/relationships/chartStyle" Target="style39.xml"/></Relationships>
</file>

<file path=ppt/charts/_rels/chart3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0.xml"/><Relationship Id="rId1" Type="http://schemas.microsoft.com/office/2011/relationships/chartStyle" Target="style40.xml"/></Relationships>
</file>

<file path=ppt/charts/_rels/chart3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1.xml"/><Relationship Id="rId1" Type="http://schemas.microsoft.com/office/2011/relationships/chartStyle" Target="style41.xml"/></Relationships>
</file>

<file path=ppt/charts/_rels/chart3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2.xml"/><Relationship Id="rId1" Type="http://schemas.microsoft.com/office/2011/relationships/chartStyle" Target="style42.xml"/></Relationships>
</file>

<file path=ppt/charts/_rels/chart3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3.xml"/><Relationship Id="rId1" Type="http://schemas.microsoft.com/office/2011/relationships/chartStyle" Target="style43.xml"/></Relationships>
</file>

<file path=ppt/charts/_rels/chart3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4.xml"/><Relationship Id="rId1" Type="http://schemas.microsoft.com/office/2011/relationships/chartStyle" Target="style44.xml"/></Relationships>
</file>

<file path=ppt/charts/_rels/chart3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5.xml"/><Relationship Id="rId1" Type="http://schemas.microsoft.com/office/2011/relationships/chartStyle" Target="style45.xml"/></Relationships>
</file>

<file path=ppt/charts/_rels/chart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6.xml"/><Relationship Id="rId1" Type="http://schemas.microsoft.com/office/2011/relationships/chartStyle" Target="style46.xml"/></Relationships>
</file>

<file path=ppt/charts/_rels/chart4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7.xml"/><Relationship Id="rId1" Type="http://schemas.microsoft.com/office/2011/relationships/chartStyle" Target="style47.xml"/></Relationships>
</file>

<file path=ppt/charts/_rels/chart4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8.xml"/><Relationship Id="rId1" Type="http://schemas.microsoft.com/office/2011/relationships/chartStyle" Target="style48.xml"/></Relationships>
</file>

<file path=ppt/charts/_rels/chart4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49.xml"/><Relationship Id="rId1" Type="http://schemas.microsoft.com/office/2011/relationships/chartStyle" Target="style49.xml"/></Relationships>
</file>

<file path=ppt/charts/_rels/chart4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0.xml"/><Relationship Id="rId1" Type="http://schemas.microsoft.com/office/2011/relationships/chartStyle" Target="style50.xml"/></Relationships>
</file>

<file path=ppt/charts/_rels/chart4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1.xml"/><Relationship Id="rId1" Type="http://schemas.microsoft.com/office/2011/relationships/chartStyle" Target="style51.xml"/></Relationships>
</file>

<file path=ppt/charts/_rels/chart4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2.xml"/><Relationship Id="rId1" Type="http://schemas.microsoft.com/office/2011/relationships/chartStyle" Target="style52.xml"/></Relationships>
</file>

<file path=ppt/charts/_rels/chart4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3.xml"/><Relationship Id="rId1" Type="http://schemas.microsoft.com/office/2011/relationships/chartStyle" Target="style53.xml"/></Relationships>
</file>

<file path=ppt/charts/_rels/chart4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4.xml"/><Relationship Id="rId1" Type="http://schemas.microsoft.com/office/2011/relationships/chartStyle" Target="style54.xml"/></Relationships>
</file>

<file path=ppt/charts/_rels/chart4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55.xml"/><Relationship Id="rId1" Type="http://schemas.microsoft.com/office/2011/relationships/chartStyle" Target="style55.xml"/></Relationships>
</file>

<file path=ppt/charts/_rels/chart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2.xml"/><Relationship Id="rId1" Type="http://schemas.microsoft.com/office/2011/relationships/chartStyle" Target="style12.xml"/></Relationships>
</file>

<file path=ppt/charts/_rels/chart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3%20charts.xlsx" TargetMode="External"/><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https://illinoisstateuniversity-my.sharepoint.com/personal/crbirck_ilstu_edu/Documents/Documents/MISO%202023/MISO%202023/Results/MISO%202023%20Results%20Dat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t"/>
      <c:layout>
        <c:manualLayout>
          <c:xMode val="edge"/>
          <c:yMode val="edge"/>
          <c:x val="0.13759212666904697"/>
          <c:y val="0.23428611778584052"/>
          <c:w val="0.73209973753280844"/>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Staff</a:t>
            </a:r>
          </a:p>
          <a:p>
            <a:pPr>
              <a:defRPr/>
            </a:pPr>
            <a:r>
              <a:rPr lang="en-US" b="1" dirty="0"/>
              <a:t>Top</a:t>
            </a:r>
            <a:r>
              <a:rPr lang="en-US" b="1" baseline="0" dirty="0"/>
              <a:t> 10 Importance 2021-2023</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importance!$R$1</c:f>
              <c:strCache>
                <c:ptCount val="1"/>
                <c:pt idx="0">
                  <c:v>2021</c:v>
                </c:pt>
              </c:strCache>
            </c:strRef>
          </c:tx>
          <c:spPr>
            <a:solidFill>
              <a:schemeClr val="accent1"/>
            </a:solidFill>
            <a:ln>
              <a:noFill/>
            </a:ln>
            <a:effectLst/>
          </c:spPr>
          <c:invertIfNegative val="0"/>
          <c:cat>
            <c:strRef>
              <c:f>importance!$Q$2:$Q$19</c:f>
              <c:strCache>
                <c:ptCount val="18"/>
                <c:pt idx="0">
                  <c:v>Email</c:v>
                </c:pt>
                <c:pt idx="1">
                  <c:v>Zoom</c:v>
                </c:pt>
                <c:pt idx="2">
                  <c:v>Wireless performance</c:v>
                </c:pt>
                <c:pt idx="3">
                  <c:v>Wireless availability</c:v>
                </c:pt>
                <c:pt idx="4">
                  <c:v>My.IllinoisState.edu</c:v>
                </c:pt>
                <c:pt idx="5">
                  <c:v>VPN</c:v>
                </c:pt>
                <c:pt idx="6">
                  <c:v>Computer replacements</c:v>
                </c:pt>
                <c:pt idx="7">
                  <c:v>Office 365</c:v>
                </c:pt>
                <c:pt idx="8">
                  <c:v>Help.IllinoisState.edu/Technology</c:v>
                </c:pt>
                <c:pt idx="9">
                  <c:v>College/Dept Time to Resolve</c:v>
                </c:pt>
                <c:pt idx="10">
                  <c:v>Campus Solutions support</c:v>
                </c:pt>
                <c:pt idx="11">
                  <c:v>Ease of logging in</c:v>
                </c:pt>
                <c:pt idx="12">
                  <c:v>Overall computing service</c:v>
                </c:pt>
                <c:pt idx="13">
                  <c:v>TSC Time To Resolve</c:v>
                </c:pt>
                <c:pt idx="14">
                  <c:v>TSC</c:v>
                </c:pt>
                <c:pt idx="15">
                  <c:v>Wired network</c:v>
                </c:pt>
                <c:pt idx="16">
                  <c:v>Email spam filtering</c:v>
                </c:pt>
                <c:pt idx="17">
                  <c:v>Coverage of mobile phones</c:v>
                </c:pt>
              </c:strCache>
            </c:strRef>
          </c:cat>
          <c:val>
            <c:numRef>
              <c:f>importance!$R$2:$R$19</c:f>
              <c:numCache>
                <c:formatCode>0.00</c:formatCode>
                <c:ptCount val="18"/>
                <c:pt idx="0">
                  <c:v>3.94</c:v>
                </c:pt>
                <c:pt idx="1">
                  <c:v>3.78</c:v>
                </c:pt>
                <c:pt idx="2">
                  <c:v>3.73</c:v>
                </c:pt>
                <c:pt idx="3">
                  <c:v>3.72</c:v>
                </c:pt>
                <c:pt idx="4">
                  <c:v>3.63</c:v>
                </c:pt>
                <c:pt idx="5">
                  <c:v>3.61</c:v>
                </c:pt>
                <c:pt idx="6">
                  <c:v>3.59</c:v>
                </c:pt>
                <c:pt idx="7">
                  <c:v>3.54</c:v>
                </c:pt>
                <c:pt idx="8">
                  <c:v>3.51</c:v>
                </c:pt>
                <c:pt idx="9">
                  <c:v>3.48</c:v>
                </c:pt>
                <c:pt idx="10">
                  <c:v>3.48</c:v>
                </c:pt>
              </c:numCache>
            </c:numRef>
          </c:val>
          <c:extLst>
            <c:ext xmlns:c16="http://schemas.microsoft.com/office/drawing/2014/chart" uri="{C3380CC4-5D6E-409C-BE32-E72D297353CC}">
              <c16:uniqueId val="{00000000-76E3-4033-97C3-C7D0B3CFD0DB}"/>
            </c:ext>
          </c:extLst>
        </c:ser>
        <c:ser>
          <c:idx val="1"/>
          <c:order val="1"/>
          <c:tx>
            <c:strRef>
              <c:f>importance!$S$1</c:f>
              <c:strCache>
                <c:ptCount val="1"/>
                <c:pt idx="0">
                  <c:v>2022</c:v>
                </c:pt>
              </c:strCache>
            </c:strRef>
          </c:tx>
          <c:spPr>
            <a:solidFill>
              <a:schemeClr val="accent2"/>
            </a:solidFill>
            <a:ln>
              <a:noFill/>
            </a:ln>
            <a:effectLst/>
          </c:spPr>
          <c:invertIfNegative val="0"/>
          <c:cat>
            <c:strRef>
              <c:f>importance!$Q$2:$Q$19</c:f>
              <c:strCache>
                <c:ptCount val="18"/>
                <c:pt idx="0">
                  <c:v>Email</c:v>
                </c:pt>
                <c:pt idx="1">
                  <c:v>Zoom</c:v>
                </c:pt>
                <c:pt idx="2">
                  <c:v>Wireless performance</c:v>
                </c:pt>
                <c:pt idx="3">
                  <c:v>Wireless availability</c:v>
                </c:pt>
                <c:pt idx="4">
                  <c:v>My.IllinoisState.edu</c:v>
                </c:pt>
                <c:pt idx="5">
                  <c:v>VPN</c:v>
                </c:pt>
                <c:pt idx="6">
                  <c:v>Computer replacements</c:v>
                </c:pt>
                <c:pt idx="7">
                  <c:v>Office 365</c:v>
                </c:pt>
                <c:pt idx="8">
                  <c:v>Help.IllinoisState.edu/Technology</c:v>
                </c:pt>
                <c:pt idx="9">
                  <c:v>College/Dept Time to Resolve</c:v>
                </c:pt>
                <c:pt idx="10">
                  <c:v>Campus Solutions support</c:v>
                </c:pt>
                <c:pt idx="11">
                  <c:v>Ease of logging in</c:v>
                </c:pt>
                <c:pt idx="12">
                  <c:v>Overall computing service</c:v>
                </c:pt>
                <c:pt idx="13">
                  <c:v>TSC Time To Resolve</c:v>
                </c:pt>
                <c:pt idx="14">
                  <c:v>TSC</c:v>
                </c:pt>
                <c:pt idx="15">
                  <c:v>Wired network</c:v>
                </c:pt>
                <c:pt idx="16">
                  <c:v>Email spam filtering</c:v>
                </c:pt>
                <c:pt idx="17">
                  <c:v>Coverage of mobile phones</c:v>
                </c:pt>
              </c:strCache>
            </c:strRef>
          </c:cat>
          <c:val>
            <c:numRef>
              <c:f>importance!$S$2:$S$19</c:f>
              <c:numCache>
                <c:formatCode>0.00</c:formatCode>
                <c:ptCount val="18"/>
                <c:pt idx="0">
                  <c:v>3.92</c:v>
                </c:pt>
                <c:pt idx="1">
                  <c:v>3.63</c:v>
                </c:pt>
                <c:pt idx="2">
                  <c:v>3.76</c:v>
                </c:pt>
                <c:pt idx="3">
                  <c:v>3.79</c:v>
                </c:pt>
                <c:pt idx="4">
                  <c:v>3.71</c:v>
                </c:pt>
                <c:pt idx="5">
                  <c:v>3.61</c:v>
                </c:pt>
                <c:pt idx="11">
                  <c:v>3.81</c:v>
                </c:pt>
                <c:pt idx="12">
                  <c:v>3.7</c:v>
                </c:pt>
                <c:pt idx="13" formatCode="General">
                  <c:v>3.62</c:v>
                </c:pt>
                <c:pt idx="14">
                  <c:v>3.61</c:v>
                </c:pt>
              </c:numCache>
            </c:numRef>
          </c:val>
          <c:extLst>
            <c:ext xmlns:c16="http://schemas.microsoft.com/office/drawing/2014/chart" uri="{C3380CC4-5D6E-409C-BE32-E72D297353CC}">
              <c16:uniqueId val="{00000001-76E3-4033-97C3-C7D0B3CFD0DB}"/>
            </c:ext>
          </c:extLst>
        </c:ser>
        <c:ser>
          <c:idx val="2"/>
          <c:order val="2"/>
          <c:tx>
            <c:strRef>
              <c:f>importance!$T$1</c:f>
              <c:strCache>
                <c:ptCount val="1"/>
                <c:pt idx="0">
                  <c:v>2023</c:v>
                </c:pt>
              </c:strCache>
            </c:strRef>
          </c:tx>
          <c:spPr>
            <a:solidFill>
              <a:schemeClr val="accent3"/>
            </a:solidFill>
            <a:ln>
              <a:noFill/>
            </a:ln>
            <a:effectLst/>
          </c:spPr>
          <c:invertIfNegative val="0"/>
          <c:cat>
            <c:strRef>
              <c:f>importance!$Q$2:$Q$19</c:f>
              <c:strCache>
                <c:ptCount val="18"/>
                <c:pt idx="0">
                  <c:v>Email</c:v>
                </c:pt>
                <c:pt idx="1">
                  <c:v>Zoom</c:v>
                </c:pt>
                <c:pt idx="2">
                  <c:v>Wireless performance</c:v>
                </c:pt>
                <c:pt idx="3">
                  <c:v>Wireless availability</c:v>
                </c:pt>
                <c:pt idx="4">
                  <c:v>My.IllinoisState.edu</c:v>
                </c:pt>
                <c:pt idx="5">
                  <c:v>VPN</c:v>
                </c:pt>
                <c:pt idx="6">
                  <c:v>Computer replacements</c:v>
                </c:pt>
                <c:pt idx="7">
                  <c:v>Office 365</c:v>
                </c:pt>
                <c:pt idx="8">
                  <c:v>Help.IllinoisState.edu/Technology</c:v>
                </c:pt>
                <c:pt idx="9">
                  <c:v>College/Dept Time to Resolve</c:v>
                </c:pt>
                <c:pt idx="10">
                  <c:v>Campus Solutions support</c:v>
                </c:pt>
                <c:pt idx="11">
                  <c:v>Ease of logging in</c:v>
                </c:pt>
                <c:pt idx="12">
                  <c:v>Overall computing service</c:v>
                </c:pt>
                <c:pt idx="13">
                  <c:v>TSC Time To Resolve</c:v>
                </c:pt>
                <c:pt idx="14">
                  <c:v>TSC</c:v>
                </c:pt>
                <c:pt idx="15">
                  <c:v>Wired network</c:v>
                </c:pt>
                <c:pt idx="16">
                  <c:v>Email spam filtering</c:v>
                </c:pt>
                <c:pt idx="17">
                  <c:v>Coverage of mobile phones</c:v>
                </c:pt>
              </c:strCache>
            </c:strRef>
          </c:cat>
          <c:val>
            <c:numRef>
              <c:f>importance!$T$2:$T$19</c:f>
              <c:numCache>
                <c:formatCode>General</c:formatCode>
                <c:ptCount val="18"/>
                <c:pt idx="0" formatCode="0.00">
                  <c:v>3.9</c:v>
                </c:pt>
                <c:pt idx="2" formatCode="0.00">
                  <c:v>3.83</c:v>
                </c:pt>
                <c:pt idx="3" formatCode="0.00">
                  <c:v>3.8</c:v>
                </c:pt>
                <c:pt idx="4" formatCode="0.00">
                  <c:v>3.74</c:v>
                </c:pt>
                <c:pt idx="7" formatCode="0.00">
                  <c:v>3.68</c:v>
                </c:pt>
                <c:pt idx="11" formatCode="0.00">
                  <c:v>3.84</c:v>
                </c:pt>
                <c:pt idx="12" formatCode="0.00">
                  <c:v>3.6</c:v>
                </c:pt>
                <c:pt idx="15">
                  <c:v>3.61</c:v>
                </c:pt>
                <c:pt idx="16">
                  <c:v>3.58</c:v>
                </c:pt>
                <c:pt idx="17">
                  <c:v>3.58</c:v>
                </c:pt>
              </c:numCache>
            </c:numRef>
          </c:val>
          <c:extLst>
            <c:ext xmlns:c16="http://schemas.microsoft.com/office/drawing/2014/chart" uri="{C3380CC4-5D6E-409C-BE32-E72D297353CC}">
              <c16:uniqueId val="{00000002-76E3-4033-97C3-C7D0B3CFD0DB}"/>
            </c:ext>
          </c:extLst>
        </c:ser>
        <c:dLbls>
          <c:showLegendKey val="0"/>
          <c:showVal val="0"/>
          <c:showCatName val="0"/>
          <c:showSerName val="0"/>
          <c:showPercent val="0"/>
          <c:showBubbleSize val="0"/>
        </c:dLbls>
        <c:gapWidth val="219"/>
        <c:overlap val="-27"/>
        <c:axId val="1419399632"/>
        <c:axId val="1419388816"/>
      </c:barChart>
      <c:catAx>
        <c:axId val="141939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19388816"/>
        <c:crosses val="autoZero"/>
        <c:auto val="1"/>
        <c:lblAlgn val="ctr"/>
        <c:lblOffset val="100"/>
        <c:noMultiLvlLbl val="0"/>
      </c:catAx>
      <c:valAx>
        <c:axId val="1419388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939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Undergraduate Students</a:t>
            </a:r>
          </a:p>
          <a:p>
            <a:pPr>
              <a:defRPr/>
            </a:pPr>
            <a:r>
              <a:rPr lang="en-US" b="1"/>
              <a:t>Top 10 Satisfaction</a:t>
            </a:r>
            <a:r>
              <a:rPr lang="en-US" b="1" baseline="0"/>
              <a:t> 2021-2023</a:t>
            </a:r>
          </a:p>
        </c:rich>
      </c:tx>
      <c:layout>
        <c:manualLayout>
          <c:xMode val="edge"/>
          <c:yMode val="edge"/>
          <c:x val="0.24624133148404992"/>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satisfaction!$B$1</c:f>
              <c:strCache>
                <c:ptCount val="1"/>
                <c:pt idx="0">
                  <c:v>2021</c:v>
                </c:pt>
              </c:strCache>
            </c:strRef>
          </c:tx>
          <c:spPr>
            <a:solidFill>
              <a:schemeClr val="accent1"/>
            </a:solidFill>
            <a:ln>
              <a:noFill/>
            </a:ln>
            <a:effectLst/>
          </c:spPr>
          <c:invertIfNegative val="0"/>
          <c:cat>
            <c:strRef>
              <c:f>satisfaction!$A$2:$A$21</c:f>
              <c:strCache>
                <c:ptCount val="20"/>
                <c:pt idx="0">
                  <c:v>Email</c:v>
                </c:pt>
                <c:pt idx="1">
                  <c:v>My.IllinoisState.edu</c:v>
                </c:pt>
                <c:pt idx="2">
                  <c:v>Office 365</c:v>
                </c:pt>
                <c:pt idx="3">
                  <c:v>ReggieNet</c:v>
                </c:pt>
                <c:pt idx="4">
                  <c:v>Help.Illinoisstate/Technology</c:v>
                </c:pt>
                <c:pt idx="5">
                  <c:v>Campus Solutions</c:v>
                </c:pt>
                <c:pt idx="6">
                  <c:v>Wireless availability</c:v>
                </c:pt>
                <c:pt idx="7">
                  <c:v>Zoom</c:v>
                </c:pt>
                <c:pt idx="8">
                  <c:v>Support for  innovative ideas</c:v>
                </c:pt>
                <c:pt idx="9">
                  <c:v>Borrowing webcams or hotspots</c:v>
                </c:pt>
                <c:pt idx="10">
                  <c:v>Dept. Computer Labs</c:v>
                </c:pt>
                <c:pt idx="11">
                  <c:v>Campus computing labs</c:v>
                </c:pt>
                <c:pt idx="12">
                  <c:v>Ease of logging in </c:v>
                </c:pt>
                <c:pt idx="13">
                  <c:v>TSC</c:v>
                </c:pt>
                <c:pt idx="14">
                  <c:v>Overall computing service</c:v>
                </c:pt>
                <c:pt idx="15">
                  <c:v>Account Security</c:v>
                </c:pt>
                <c:pt idx="16">
                  <c:v>OneDrive</c:v>
                </c:pt>
                <c:pt idx="17">
                  <c:v>Device Security</c:v>
                </c:pt>
                <c:pt idx="18">
                  <c:v>IT Security Policies &amp; Procedures</c:v>
                </c:pt>
                <c:pt idx="19">
                  <c:v>Security &amp; Using Systems</c:v>
                </c:pt>
              </c:strCache>
            </c:strRef>
          </c:cat>
          <c:val>
            <c:numRef>
              <c:f>satisfaction!$B$2:$B$21</c:f>
              <c:numCache>
                <c:formatCode>0.00</c:formatCode>
                <c:ptCount val="20"/>
                <c:pt idx="0">
                  <c:v>3.81</c:v>
                </c:pt>
                <c:pt idx="1">
                  <c:v>3.76</c:v>
                </c:pt>
                <c:pt idx="2">
                  <c:v>3.69</c:v>
                </c:pt>
                <c:pt idx="3">
                  <c:v>3.68</c:v>
                </c:pt>
                <c:pt idx="4">
                  <c:v>3.65</c:v>
                </c:pt>
                <c:pt idx="5">
                  <c:v>3.65</c:v>
                </c:pt>
                <c:pt idx="6">
                  <c:v>3.61</c:v>
                </c:pt>
                <c:pt idx="7">
                  <c:v>3.6</c:v>
                </c:pt>
                <c:pt idx="8">
                  <c:v>3.57</c:v>
                </c:pt>
                <c:pt idx="9">
                  <c:v>3.55</c:v>
                </c:pt>
              </c:numCache>
            </c:numRef>
          </c:val>
          <c:extLst>
            <c:ext xmlns:c16="http://schemas.microsoft.com/office/drawing/2014/chart" uri="{C3380CC4-5D6E-409C-BE32-E72D297353CC}">
              <c16:uniqueId val="{00000000-DA77-45EF-9A6D-C7C3EC1C018E}"/>
            </c:ext>
          </c:extLst>
        </c:ser>
        <c:ser>
          <c:idx val="1"/>
          <c:order val="1"/>
          <c:tx>
            <c:strRef>
              <c:f>satisfaction!$C$1</c:f>
              <c:strCache>
                <c:ptCount val="1"/>
                <c:pt idx="0">
                  <c:v>2022</c:v>
                </c:pt>
              </c:strCache>
            </c:strRef>
          </c:tx>
          <c:spPr>
            <a:solidFill>
              <a:schemeClr val="accent2"/>
            </a:solidFill>
            <a:ln>
              <a:noFill/>
            </a:ln>
            <a:effectLst/>
          </c:spPr>
          <c:invertIfNegative val="0"/>
          <c:cat>
            <c:strRef>
              <c:f>satisfaction!$A$2:$A$21</c:f>
              <c:strCache>
                <c:ptCount val="20"/>
                <c:pt idx="0">
                  <c:v>Email</c:v>
                </c:pt>
                <c:pt idx="1">
                  <c:v>My.IllinoisState.edu</c:v>
                </c:pt>
                <c:pt idx="2">
                  <c:v>Office 365</c:v>
                </c:pt>
                <c:pt idx="3">
                  <c:v>ReggieNet</c:v>
                </c:pt>
                <c:pt idx="4">
                  <c:v>Help.Illinoisstate/Technology</c:v>
                </c:pt>
                <c:pt idx="5">
                  <c:v>Campus Solutions</c:v>
                </c:pt>
                <c:pt idx="6">
                  <c:v>Wireless availability</c:v>
                </c:pt>
                <c:pt idx="7">
                  <c:v>Zoom</c:v>
                </c:pt>
                <c:pt idx="8">
                  <c:v>Support for  innovative ideas</c:v>
                </c:pt>
                <c:pt idx="9">
                  <c:v>Borrowing webcams or hotspots</c:v>
                </c:pt>
                <c:pt idx="10">
                  <c:v>Dept. Computer Labs</c:v>
                </c:pt>
                <c:pt idx="11">
                  <c:v>Campus computing labs</c:v>
                </c:pt>
                <c:pt idx="12">
                  <c:v>Ease of logging in </c:v>
                </c:pt>
                <c:pt idx="13">
                  <c:v>TSC</c:v>
                </c:pt>
                <c:pt idx="14">
                  <c:v>Overall computing service</c:v>
                </c:pt>
                <c:pt idx="15">
                  <c:v>Account Security</c:v>
                </c:pt>
                <c:pt idx="16">
                  <c:v>OneDrive</c:v>
                </c:pt>
                <c:pt idx="17">
                  <c:v>Device Security</c:v>
                </c:pt>
                <c:pt idx="18">
                  <c:v>IT Security Policies &amp; Procedures</c:v>
                </c:pt>
                <c:pt idx="19">
                  <c:v>Security &amp; Using Systems</c:v>
                </c:pt>
              </c:strCache>
            </c:strRef>
          </c:cat>
          <c:val>
            <c:numRef>
              <c:f>satisfaction!$C$2:$C$21</c:f>
              <c:numCache>
                <c:formatCode>0.00</c:formatCode>
                <c:ptCount val="20"/>
                <c:pt idx="0">
                  <c:v>3.77</c:v>
                </c:pt>
                <c:pt idx="1">
                  <c:v>3.76</c:v>
                </c:pt>
                <c:pt idx="2">
                  <c:v>3.67</c:v>
                </c:pt>
                <c:pt idx="3">
                  <c:v>3.62</c:v>
                </c:pt>
                <c:pt idx="7">
                  <c:v>3.62</c:v>
                </c:pt>
                <c:pt idx="10">
                  <c:v>3.65</c:v>
                </c:pt>
                <c:pt idx="11">
                  <c:v>3.64</c:v>
                </c:pt>
                <c:pt idx="12">
                  <c:v>3.6</c:v>
                </c:pt>
                <c:pt idx="13">
                  <c:v>3.6</c:v>
                </c:pt>
                <c:pt idx="14">
                  <c:v>3.59</c:v>
                </c:pt>
              </c:numCache>
            </c:numRef>
          </c:val>
          <c:extLst>
            <c:ext xmlns:c16="http://schemas.microsoft.com/office/drawing/2014/chart" uri="{C3380CC4-5D6E-409C-BE32-E72D297353CC}">
              <c16:uniqueId val="{00000001-DA77-45EF-9A6D-C7C3EC1C018E}"/>
            </c:ext>
          </c:extLst>
        </c:ser>
        <c:ser>
          <c:idx val="2"/>
          <c:order val="2"/>
          <c:tx>
            <c:strRef>
              <c:f>satisfaction!$D$1</c:f>
              <c:strCache>
                <c:ptCount val="1"/>
                <c:pt idx="0">
                  <c:v>2023</c:v>
                </c:pt>
              </c:strCache>
            </c:strRef>
          </c:tx>
          <c:spPr>
            <a:solidFill>
              <a:schemeClr val="accent3"/>
            </a:solidFill>
            <a:ln>
              <a:noFill/>
            </a:ln>
            <a:effectLst/>
          </c:spPr>
          <c:invertIfNegative val="0"/>
          <c:cat>
            <c:strRef>
              <c:f>satisfaction!$A$2:$A$21</c:f>
              <c:strCache>
                <c:ptCount val="20"/>
                <c:pt idx="0">
                  <c:v>Email</c:v>
                </c:pt>
                <c:pt idx="1">
                  <c:v>My.IllinoisState.edu</c:v>
                </c:pt>
                <c:pt idx="2">
                  <c:v>Office 365</c:v>
                </c:pt>
                <c:pt idx="3">
                  <c:v>ReggieNet</c:v>
                </c:pt>
                <c:pt idx="4">
                  <c:v>Help.Illinoisstate/Technology</c:v>
                </c:pt>
                <c:pt idx="5">
                  <c:v>Campus Solutions</c:v>
                </c:pt>
                <c:pt idx="6">
                  <c:v>Wireless availability</c:v>
                </c:pt>
                <c:pt idx="7">
                  <c:v>Zoom</c:v>
                </c:pt>
                <c:pt idx="8">
                  <c:v>Support for  innovative ideas</c:v>
                </c:pt>
                <c:pt idx="9">
                  <c:v>Borrowing webcams or hotspots</c:v>
                </c:pt>
                <c:pt idx="10">
                  <c:v>Dept. Computer Labs</c:v>
                </c:pt>
                <c:pt idx="11">
                  <c:v>Campus computing labs</c:v>
                </c:pt>
                <c:pt idx="12">
                  <c:v>Ease of logging in </c:v>
                </c:pt>
                <c:pt idx="13">
                  <c:v>TSC</c:v>
                </c:pt>
                <c:pt idx="14">
                  <c:v>Overall computing service</c:v>
                </c:pt>
                <c:pt idx="15">
                  <c:v>Account Security</c:v>
                </c:pt>
                <c:pt idx="16">
                  <c:v>OneDrive</c:v>
                </c:pt>
                <c:pt idx="17">
                  <c:v>Device Security</c:v>
                </c:pt>
                <c:pt idx="18">
                  <c:v>IT Security Policies &amp; Procedures</c:v>
                </c:pt>
                <c:pt idx="19">
                  <c:v>Security &amp; Using Systems</c:v>
                </c:pt>
              </c:strCache>
            </c:strRef>
          </c:cat>
          <c:val>
            <c:numRef>
              <c:f>satisfaction!$D$2:$D$21</c:f>
              <c:numCache>
                <c:formatCode>0.00</c:formatCode>
                <c:ptCount val="20"/>
                <c:pt idx="0">
                  <c:v>3.72</c:v>
                </c:pt>
                <c:pt idx="1">
                  <c:v>3.69</c:v>
                </c:pt>
                <c:pt idx="2">
                  <c:v>3.59</c:v>
                </c:pt>
                <c:pt idx="4">
                  <c:v>3.57</c:v>
                </c:pt>
                <c:pt idx="14" formatCode="General">
                  <c:v>3.56</c:v>
                </c:pt>
                <c:pt idx="15" formatCode="General">
                  <c:v>3.69</c:v>
                </c:pt>
                <c:pt idx="16" formatCode="General">
                  <c:v>3.64</c:v>
                </c:pt>
                <c:pt idx="17" formatCode="General">
                  <c:v>3.64</c:v>
                </c:pt>
                <c:pt idx="18" formatCode="General">
                  <c:v>3.58</c:v>
                </c:pt>
                <c:pt idx="19" formatCode="General">
                  <c:v>3.57</c:v>
                </c:pt>
              </c:numCache>
            </c:numRef>
          </c:val>
          <c:extLst>
            <c:ext xmlns:c16="http://schemas.microsoft.com/office/drawing/2014/chart" uri="{C3380CC4-5D6E-409C-BE32-E72D297353CC}">
              <c16:uniqueId val="{00000002-DA77-45EF-9A6D-C7C3EC1C018E}"/>
            </c:ext>
          </c:extLst>
        </c:ser>
        <c:dLbls>
          <c:showLegendKey val="0"/>
          <c:showVal val="0"/>
          <c:showCatName val="0"/>
          <c:showSerName val="0"/>
          <c:showPercent val="0"/>
          <c:showBubbleSize val="0"/>
        </c:dLbls>
        <c:gapWidth val="219"/>
        <c:overlap val="-27"/>
        <c:axId val="1428942832"/>
        <c:axId val="1428949488"/>
      </c:barChart>
      <c:catAx>
        <c:axId val="14289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28949488"/>
        <c:crosses val="autoZero"/>
        <c:auto val="1"/>
        <c:lblAlgn val="ctr"/>
        <c:lblOffset val="100"/>
        <c:noMultiLvlLbl val="0"/>
      </c:catAx>
      <c:valAx>
        <c:axId val="1428949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894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Graduate Students</a:t>
            </a:r>
          </a:p>
          <a:p>
            <a:pPr>
              <a:defRPr b="1"/>
            </a:pPr>
            <a:r>
              <a:rPr lang="en-US" b="1"/>
              <a:t>Top 10 Satisfaction 2021-2023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satisfaction!$H$1</c:f>
              <c:strCache>
                <c:ptCount val="1"/>
                <c:pt idx="0">
                  <c:v>2021</c:v>
                </c:pt>
              </c:strCache>
            </c:strRef>
          </c:tx>
          <c:spPr>
            <a:solidFill>
              <a:schemeClr val="accent1"/>
            </a:solidFill>
            <a:ln>
              <a:noFill/>
            </a:ln>
            <a:effectLst/>
          </c:spPr>
          <c:invertIfNegative val="0"/>
          <c:cat>
            <c:strRef>
              <c:f>satisfaction!$G$2:$G$21</c:f>
              <c:strCache>
                <c:ptCount val="20"/>
                <c:pt idx="0">
                  <c:v>Email</c:v>
                </c:pt>
                <c:pt idx="1">
                  <c:v>Zoom</c:v>
                </c:pt>
                <c:pt idx="2">
                  <c:v>Help.IllinoisState.edu/Technology</c:v>
                </c:pt>
                <c:pt idx="3">
                  <c:v>My.IllinoisState.edu</c:v>
                </c:pt>
                <c:pt idx="4">
                  <c:v>Recorded courses &amp; lectures</c:v>
                </c:pt>
                <c:pt idx="5">
                  <c:v>Office 365</c:v>
                </c:pt>
                <c:pt idx="6">
                  <c:v>Dept. computer labs</c:v>
                </c:pt>
                <c:pt idx="7">
                  <c:v>Remote.IllinoisState.edu</c:v>
                </c:pt>
                <c:pt idx="8">
                  <c:v>Support for  innovative ideas</c:v>
                </c:pt>
                <c:pt idx="9">
                  <c:v>Campus Solutions </c:v>
                </c:pt>
                <c:pt idx="10">
                  <c:v>Wireless availability</c:v>
                </c:pt>
                <c:pt idx="11">
                  <c:v>ReggieNet</c:v>
                </c:pt>
                <c:pt idx="12">
                  <c:v>Campus Phones</c:v>
                </c:pt>
                <c:pt idx="13">
                  <c:v>ReggieNet support</c:v>
                </c:pt>
                <c:pt idx="14">
                  <c:v>Overall computing service</c:v>
                </c:pt>
                <c:pt idx="15">
                  <c:v>Wired network</c:v>
                </c:pt>
                <c:pt idx="16">
                  <c:v>OneDrive</c:v>
                </c:pt>
                <c:pt idx="17">
                  <c:v>Account Security</c:v>
                </c:pt>
                <c:pt idx="18">
                  <c:v>Device Security</c:v>
                </c:pt>
                <c:pt idx="19">
                  <c:v>High Performance Computing</c:v>
                </c:pt>
              </c:strCache>
            </c:strRef>
          </c:cat>
          <c:val>
            <c:numRef>
              <c:f>satisfaction!$H$2:$H$21</c:f>
              <c:numCache>
                <c:formatCode>0.00</c:formatCode>
                <c:ptCount val="20"/>
                <c:pt idx="0">
                  <c:v>3.82</c:v>
                </c:pt>
                <c:pt idx="1">
                  <c:v>3.74</c:v>
                </c:pt>
                <c:pt idx="2">
                  <c:v>3.73</c:v>
                </c:pt>
                <c:pt idx="3">
                  <c:v>3.72</c:v>
                </c:pt>
                <c:pt idx="4">
                  <c:v>3.71</c:v>
                </c:pt>
                <c:pt idx="5">
                  <c:v>3.7</c:v>
                </c:pt>
                <c:pt idx="6">
                  <c:v>3.7</c:v>
                </c:pt>
                <c:pt idx="7">
                  <c:v>3.67</c:v>
                </c:pt>
                <c:pt idx="8">
                  <c:v>3.67</c:v>
                </c:pt>
                <c:pt idx="9">
                  <c:v>3.67</c:v>
                </c:pt>
                <c:pt idx="10">
                  <c:v>3.67</c:v>
                </c:pt>
                <c:pt idx="11">
                  <c:v>3.66</c:v>
                </c:pt>
              </c:numCache>
            </c:numRef>
          </c:val>
          <c:extLst>
            <c:ext xmlns:c16="http://schemas.microsoft.com/office/drawing/2014/chart" uri="{C3380CC4-5D6E-409C-BE32-E72D297353CC}">
              <c16:uniqueId val="{00000000-4DED-4550-9B4D-041B9214CDEF}"/>
            </c:ext>
          </c:extLst>
        </c:ser>
        <c:ser>
          <c:idx val="1"/>
          <c:order val="1"/>
          <c:tx>
            <c:strRef>
              <c:f>satisfaction!$I$1</c:f>
              <c:strCache>
                <c:ptCount val="1"/>
                <c:pt idx="0">
                  <c:v>2022</c:v>
                </c:pt>
              </c:strCache>
            </c:strRef>
          </c:tx>
          <c:spPr>
            <a:solidFill>
              <a:schemeClr val="accent2"/>
            </a:solidFill>
            <a:ln>
              <a:noFill/>
            </a:ln>
            <a:effectLst/>
          </c:spPr>
          <c:invertIfNegative val="0"/>
          <c:cat>
            <c:strRef>
              <c:f>satisfaction!$G$2:$G$21</c:f>
              <c:strCache>
                <c:ptCount val="20"/>
                <c:pt idx="0">
                  <c:v>Email</c:v>
                </c:pt>
                <c:pt idx="1">
                  <c:v>Zoom</c:v>
                </c:pt>
                <c:pt idx="2">
                  <c:v>Help.IllinoisState.edu/Technology</c:v>
                </c:pt>
                <c:pt idx="3">
                  <c:v>My.IllinoisState.edu</c:v>
                </c:pt>
                <c:pt idx="4">
                  <c:v>Recorded courses &amp; lectures</c:v>
                </c:pt>
                <c:pt idx="5">
                  <c:v>Office 365</c:v>
                </c:pt>
                <c:pt idx="6">
                  <c:v>Dept. computer labs</c:v>
                </c:pt>
                <c:pt idx="7">
                  <c:v>Remote.IllinoisState.edu</c:v>
                </c:pt>
                <c:pt idx="8">
                  <c:v>Support for  innovative ideas</c:v>
                </c:pt>
                <c:pt idx="9">
                  <c:v>Campus Solutions </c:v>
                </c:pt>
                <c:pt idx="10">
                  <c:v>Wireless availability</c:v>
                </c:pt>
                <c:pt idx="11">
                  <c:v>ReggieNet</c:v>
                </c:pt>
                <c:pt idx="12">
                  <c:v>Campus Phones</c:v>
                </c:pt>
                <c:pt idx="13">
                  <c:v>ReggieNet support</c:v>
                </c:pt>
                <c:pt idx="14">
                  <c:v>Overall computing service</c:v>
                </c:pt>
                <c:pt idx="15">
                  <c:v>Wired network</c:v>
                </c:pt>
                <c:pt idx="16">
                  <c:v>OneDrive</c:v>
                </c:pt>
                <c:pt idx="17">
                  <c:v>Account Security</c:v>
                </c:pt>
                <c:pt idx="18">
                  <c:v>Device Security</c:v>
                </c:pt>
                <c:pt idx="19">
                  <c:v>High Performance Computing</c:v>
                </c:pt>
              </c:strCache>
            </c:strRef>
          </c:cat>
          <c:val>
            <c:numRef>
              <c:f>satisfaction!$I$2:$I$21</c:f>
              <c:numCache>
                <c:formatCode>0.00</c:formatCode>
                <c:ptCount val="20"/>
                <c:pt idx="0">
                  <c:v>3.78</c:v>
                </c:pt>
                <c:pt idx="1">
                  <c:v>3.75</c:v>
                </c:pt>
                <c:pt idx="2">
                  <c:v>3.73</c:v>
                </c:pt>
                <c:pt idx="3">
                  <c:v>3.75</c:v>
                </c:pt>
                <c:pt idx="5">
                  <c:v>3.77</c:v>
                </c:pt>
                <c:pt idx="10">
                  <c:v>3.72</c:v>
                </c:pt>
                <c:pt idx="12">
                  <c:v>3.77</c:v>
                </c:pt>
                <c:pt idx="13" formatCode="General">
                  <c:v>3.74</c:v>
                </c:pt>
                <c:pt idx="14" formatCode="General">
                  <c:v>3.73</c:v>
                </c:pt>
                <c:pt idx="15">
                  <c:v>3.72</c:v>
                </c:pt>
              </c:numCache>
            </c:numRef>
          </c:val>
          <c:extLst>
            <c:ext xmlns:c16="http://schemas.microsoft.com/office/drawing/2014/chart" uri="{C3380CC4-5D6E-409C-BE32-E72D297353CC}">
              <c16:uniqueId val="{00000001-4DED-4550-9B4D-041B9214CDEF}"/>
            </c:ext>
          </c:extLst>
        </c:ser>
        <c:ser>
          <c:idx val="2"/>
          <c:order val="2"/>
          <c:tx>
            <c:strRef>
              <c:f>satisfaction!$J$1</c:f>
              <c:strCache>
                <c:ptCount val="1"/>
                <c:pt idx="0">
                  <c:v>2023</c:v>
                </c:pt>
              </c:strCache>
            </c:strRef>
          </c:tx>
          <c:spPr>
            <a:solidFill>
              <a:schemeClr val="accent3"/>
            </a:solidFill>
            <a:ln>
              <a:noFill/>
            </a:ln>
            <a:effectLst/>
          </c:spPr>
          <c:invertIfNegative val="0"/>
          <c:cat>
            <c:strRef>
              <c:f>satisfaction!$G$2:$G$21</c:f>
              <c:strCache>
                <c:ptCount val="20"/>
                <c:pt idx="0">
                  <c:v>Email</c:v>
                </c:pt>
                <c:pt idx="1">
                  <c:v>Zoom</c:v>
                </c:pt>
                <c:pt idx="2">
                  <c:v>Help.IllinoisState.edu/Technology</c:v>
                </c:pt>
                <c:pt idx="3">
                  <c:v>My.IllinoisState.edu</c:v>
                </c:pt>
                <c:pt idx="4">
                  <c:v>Recorded courses &amp; lectures</c:v>
                </c:pt>
                <c:pt idx="5">
                  <c:v>Office 365</c:v>
                </c:pt>
                <c:pt idx="6">
                  <c:v>Dept. computer labs</c:v>
                </c:pt>
                <c:pt idx="7">
                  <c:v>Remote.IllinoisState.edu</c:v>
                </c:pt>
                <c:pt idx="8">
                  <c:v>Support for  innovative ideas</c:v>
                </c:pt>
                <c:pt idx="9">
                  <c:v>Campus Solutions </c:v>
                </c:pt>
                <c:pt idx="10">
                  <c:v>Wireless availability</c:v>
                </c:pt>
                <c:pt idx="11">
                  <c:v>ReggieNet</c:v>
                </c:pt>
                <c:pt idx="12">
                  <c:v>Campus Phones</c:v>
                </c:pt>
                <c:pt idx="13">
                  <c:v>ReggieNet support</c:v>
                </c:pt>
                <c:pt idx="14">
                  <c:v>Overall computing service</c:v>
                </c:pt>
                <c:pt idx="15">
                  <c:v>Wired network</c:v>
                </c:pt>
                <c:pt idx="16">
                  <c:v>OneDrive</c:v>
                </c:pt>
                <c:pt idx="17">
                  <c:v>Account Security</c:v>
                </c:pt>
                <c:pt idx="18">
                  <c:v>Device Security</c:v>
                </c:pt>
                <c:pt idx="19">
                  <c:v>High Performance Computing</c:v>
                </c:pt>
              </c:strCache>
            </c:strRef>
          </c:cat>
          <c:val>
            <c:numRef>
              <c:f>satisfaction!$J$2:$J$21</c:f>
              <c:numCache>
                <c:formatCode>0.00</c:formatCode>
                <c:ptCount val="20"/>
                <c:pt idx="0">
                  <c:v>3.69</c:v>
                </c:pt>
                <c:pt idx="1">
                  <c:v>3.7</c:v>
                </c:pt>
                <c:pt idx="3">
                  <c:v>3.65</c:v>
                </c:pt>
                <c:pt idx="4">
                  <c:v>3.65</c:v>
                </c:pt>
                <c:pt idx="5">
                  <c:v>3.66</c:v>
                </c:pt>
                <c:pt idx="10">
                  <c:v>3.67</c:v>
                </c:pt>
                <c:pt idx="12">
                  <c:v>3.67</c:v>
                </c:pt>
                <c:pt idx="14" formatCode="General">
                  <c:v>3.66</c:v>
                </c:pt>
                <c:pt idx="16" formatCode="General">
                  <c:v>3.71</c:v>
                </c:pt>
                <c:pt idx="17" formatCode="General">
                  <c:v>3.69</c:v>
                </c:pt>
                <c:pt idx="18" formatCode="General">
                  <c:v>3.67</c:v>
                </c:pt>
                <c:pt idx="19" formatCode="General">
                  <c:v>3.65</c:v>
                </c:pt>
              </c:numCache>
            </c:numRef>
          </c:val>
          <c:extLst>
            <c:ext xmlns:c16="http://schemas.microsoft.com/office/drawing/2014/chart" uri="{C3380CC4-5D6E-409C-BE32-E72D297353CC}">
              <c16:uniqueId val="{00000002-4DED-4550-9B4D-041B9214CDEF}"/>
            </c:ext>
          </c:extLst>
        </c:ser>
        <c:dLbls>
          <c:showLegendKey val="0"/>
          <c:showVal val="0"/>
          <c:showCatName val="0"/>
          <c:showSerName val="0"/>
          <c:showPercent val="0"/>
          <c:showBubbleSize val="0"/>
        </c:dLbls>
        <c:gapWidth val="219"/>
        <c:overlap val="-27"/>
        <c:axId val="1370460320"/>
        <c:axId val="1370454496"/>
      </c:barChart>
      <c:catAx>
        <c:axId val="137046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70454496"/>
        <c:crosses val="autoZero"/>
        <c:auto val="1"/>
        <c:lblAlgn val="ctr"/>
        <c:lblOffset val="100"/>
        <c:noMultiLvlLbl val="0"/>
      </c:catAx>
      <c:valAx>
        <c:axId val="1370454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46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Faculty</a:t>
            </a:r>
          </a:p>
          <a:p>
            <a:pPr>
              <a:defRPr b="1"/>
            </a:pPr>
            <a:r>
              <a:rPr lang="en-US" b="1"/>
              <a:t>Top</a:t>
            </a:r>
            <a:r>
              <a:rPr lang="en-US" b="1" baseline="0"/>
              <a:t> 10 Satisfaction 2021-2023</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satisfaction!$M$1</c:f>
              <c:strCache>
                <c:ptCount val="1"/>
                <c:pt idx="0">
                  <c:v>2021</c:v>
                </c:pt>
              </c:strCache>
            </c:strRef>
          </c:tx>
          <c:spPr>
            <a:solidFill>
              <a:schemeClr val="accent1"/>
            </a:solidFill>
            <a:ln>
              <a:noFill/>
            </a:ln>
            <a:effectLst/>
          </c:spPr>
          <c:invertIfNegative val="0"/>
          <c:cat>
            <c:strRef>
              <c:f>satisfaction!$L$2:$L$17</c:f>
              <c:strCache>
                <c:ptCount val="16"/>
                <c:pt idx="0">
                  <c:v>Email</c:v>
                </c:pt>
                <c:pt idx="1">
                  <c:v>Zoom</c:v>
                </c:pt>
                <c:pt idx="2">
                  <c:v>Campus phones</c:v>
                </c:pt>
                <c:pt idx="3">
                  <c:v>Wired network</c:v>
                </c:pt>
                <c:pt idx="4">
                  <c:v>My.IllinoisState.edu</c:v>
                </c:pt>
                <c:pt idx="5">
                  <c:v>VPN</c:v>
                </c:pt>
                <c:pt idx="6">
                  <c:v>Office 365</c:v>
                </c:pt>
                <c:pt idx="7">
                  <c:v>Wireless Availability</c:v>
                </c:pt>
                <c:pt idx="8">
                  <c:v>College/Dept. support</c:v>
                </c:pt>
                <c:pt idx="9">
                  <c:v>Remote.IllinoisState.edu</c:v>
                </c:pt>
                <c:pt idx="10">
                  <c:v>3D Printing</c:v>
                </c:pt>
                <c:pt idx="11">
                  <c:v>Wireless performance</c:v>
                </c:pt>
                <c:pt idx="12">
                  <c:v>Overall computing service</c:v>
                </c:pt>
                <c:pt idx="13">
                  <c:v>Adobe Creative Cloud</c:v>
                </c:pt>
                <c:pt idx="14">
                  <c:v>Device Security</c:v>
                </c:pt>
                <c:pt idx="15">
                  <c:v>Account Security</c:v>
                </c:pt>
              </c:strCache>
            </c:strRef>
          </c:cat>
          <c:val>
            <c:numRef>
              <c:f>satisfaction!$M$2:$M$17</c:f>
              <c:numCache>
                <c:formatCode>0.00</c:formatCode>
                <c:ptCount val="16"/>
                <c:pt idx="0">
                  <c:v>3.84</c:v>
                </c:pt>
                <c:pt idx="1">
                  <c:v>3.78</c:v>
                </c:pt>
                <c:pt idx="2">
                  <c:v>3.78</c:v>
                </c:pt>
                <c:pt idx="3">
                  <c:v>3.76</c:v>
                </c:pt>
                <c:pt idx="4">
                  <c:v>3.75</c:v>
                </c:pt>
                <c:pt idx="5">
                  <c:v>3.75</c:v>
                </c:pt>
                <c:pt idx="6">
                  <c:v>3.7</c:v>
                </c:pt>
                <c:pt idx="7">
                  <c:v>3.68</c:v>
                </c:pt>
                <c:pt idx="8">
                  <c:v>3.65</c:v>
                </c:pt>
                <c:pt idx="9">
                  <c:v>3.63</c:v>
                </c:pt>
              </c:numCache>
            </c:numRef>
          </c:val>
          <c:extLst>
            <c:ext xmlns:c16="http://schemas.microsoft.com/office/drawing/2014/chart" uri="{C3380CC4-5D6E-409C-BE32-E72D297353CC}">
              <c16:uniqueId val="{00000000-CE27-43BE-87A9-63AFE9B9DA40}"/>
            </c:ext>
          </c:extLst>
        </c:ser>
        <c:ser>
          <c:idx val="1"/>
          <c:order val="1"/>
          <c:tx>
            <c:strRef>
              <c:f>satisfaction!$N$1</c:f>
              <c:strCache>
                <c:ptCount val="1"/>
                <c:pt idx="0">
                  <c:v>2022</c:v>
                </c:pt>
              </c:strCache>
            </c:strRef>
          </c:tx>
          <c:spPr>
            <a:solidFill>
              <a:schemeClr val="accent2"/>
            </a:solidFill>
            <a:ln>
              <a:noFill/>
            </a:ln>
            <a:effectLst/>
          </c:spPr>
          <c:invertIfNegative val="0"/>
          <c:cat>
            <c:strRef>
              <c:f>satisfaction!$L$2:$L$17</c:f>
              <c:strCache>
                <c:ptCount val="16"/>
                <c:pt idx="0">
                  <c:v>Email</c:v>
                </c:pt>
                <c:pt idx="1">
                  <c:v>Zoom</c:v>
                </c:pt>
                <c:pt idx="2">
                  <c:v>Campus phones</c:v>
                </c:pt>
                <c:pt idx="3">
                  <c:v>Wired network</c:v>
                </c:pt>
                <c:pt idx="4">
                  <c:v>My.IllinoisState.edu</c:v>
                </c:pt>
                <c:pt idx="5">
                  <c:v>VPN</c:v>
                </c:pt>
                <c:pt idx="6">
                  <c:v>Office 365</c:v>
                </c:pt>
                <c:pt idx="7">
                  <c:v>Wireless Availability</c:v>
                </c:pt>
                <c:pt idx="8">
                  <c:v>College/Dept. support</c:v>
                </c:pt>
                <c:pt idx="9">
                  <c:v>Remote.IllinoisState.edu</c:v>
                </c:pt>
                <c:pt idx="10">
                  <c:v>3D Printing</c:v>
                </c:pt>
                <c:pt idx="11">
                  <c:v>Wireless performance</c:v>
                </c:pt>
                <c:pt idx="12">
                  <c:v>Overall computing service</c:v>
                </c:pt>
                <c:pt idx="13">
                  <c:v>Adobe Creative Cloud</c:v>
                </c:pt>
                <c:pt idx="14">
                  <c:v>Device Security</c:v>
                </c:pt>
                <c:pt idx="15">
                  <c:v>Account Security</c:v>
                </c:pt>
              </c:strCache>
            </c:strRef>
          </c:cat>
          <c:val>
            <c:numRef>
              <c:f>satisfaction!$N$2:$N$17</c:f>
              <c:numCache>
                <c:formatCode>0.00</c:formatCode>
                <c:ptCount val="16"/>
                <c:pt idx="0">
                  <c:v>3.84</c:v>
                </c:pt>
                <c:pt idx="1">
                  <c:v>3.81</c:v>
                </c:pt>
                <c:pt idx="2">
                  <c:v>3.74</c:v>
                </c:pt>
                <c:pt idx="3">
                  <c:v>3.83</c:v>
                </c:pt>
                <c:pt idx="4">
                  <c:v>3.78</c:v>
                </c:pt>
                <c:pt idx="6">
                  <c:v>3.71</c:v>
                </c:pt>
                <c:pt idx="7">
                  <c:v>3.75</c:v>
                </c:pt>
                <c:pt idx="10">
                  <c:v>3.7</c:v>
                </c:pt>
                <c:pt idx="11">
                  <c:v>3.67</c:v>
                </c:pt>
                <c:pt idx="12">
                  <c:v>3.66</c:v>
                </c:pt>
              </c:numCache>
            </c:numRef>
          </c:val>
          <c:extLst>
            <c:ext xmlns:c16="http://schemas.microsoft.com/office/drawing/2014/chart" uri="{C3380CC4-5D6E-409C-BE32-E72D297353CC}">
              <c16:uniqueId val="{00000001-CE27-43BE-87A9-63AFE9B9DA40}"/>
            </c:ext>
          </c:extLst>
        </c:ser>
        <c:ser>
          <c:idx val="2"/>
          <c:order val="2"/>
          <c:tx>
            <c:strRef>
              <c:f>satisfaction!$O$1</c:f>
              <c:strCache>
                <c:ptCount val="1"/>
                <c:pt idx="0">
                  <c:v>2023</c:v>
                </c:pt>
              </c:strCache>
            </c:strRef>
          </c:tx>
          <c:spPr>
            <a:solidFill>
              <a:schemeClr val="accent3"/>
            </a:solidFill>
            <a:ln>
              <a:noFill/>
            </a:ln>
            <a:effectLst/>
          </c:spPr>
          <c:invertIfNegative val="0"/>
          <c:cat>
            <c:strRef>
              <c:f>satisfaction!$L$2:$L$17</c:f>
              <c:strCache>
                <c:ptCount val="16"/>
                <c:pt idx="0">
                  <c:v>Email</c:v>
                </c:pt>
                <c:pt idx="1">
                  <c:v>Zoom</c:v>
                </c:pt>
                <c:pt idx="2">
                  <c:v>Campus phones</c:v>
                </c:pt>
                <c:pt idx="3">
                  <c:v>Wired network</c:v>
                </c:pt>
                <c:pt idx="4">
                  <c:v>My.IllinoisState.edu</c:v>
                </c:pt>
                <c:pt idx="5">
                  <c:v>VPN</c:v>
                </c:pt>
                <c:pt idx="6">
                  <c:v>Office 365</c:v>
                </c:pt>
                <c:pt idx="7">
                  <c:v>Wireless Availability</c:v>
                </c:pt>
                <c:pt idx="8">
                  <c:v>College/Dept. support</c:v>
                </c:pt>
                <c:pt idx="9">
                  <c:v>Remote.IllinoisState.edu</c:v>
                </c:pt>
                <c:pt idx="10">
                  <c:v>3D Printing</c:v>
                </c:pt>
                <c:pt idx="11">
                  <c:v>Wireless performance</c:v>
                </c:pt>
                <c:pt idx="12">
                  <c:v>Overall computing service</c:v>
                </c:pt>
                <c:pt idx="13">
                  <c:v>Adobe Creative Cloud</c:v>
                </c:pt>
                <c:pt idx="14">
                  <c:v>Device Security</c:v>
                </c:pt>
                <c:pt idx="15">
                  <c:v>Account Security</c:v>
                </c:pt>
              </c:strCache>
            </c:strRef>
          </c:cat>
          <c:val>
            <c:numRef>
              <c:f>satisfaction!$O$2:$O$17</c:f>
              <c:numCache>
                <c:formatCode>0.00</c:formatCode>
                <c:ptCount val="16"/>
                <c:pt idx="0">
                  <c:v>3.79</c:v>
                </c:pt>
                <c:pt idx="1">
                  <c:v>3.84</c:v>
                </c:pt>
                <c:pt idx="2">
                  <c:v>3.68</c:v>
                </c:pt>
                <c:pt idx="3">
                  <c:v>3.77</c:v>
                </c:pt>
                <c:pt idx="4">
                  <c:v>3.83</c:v>
                </c:pt>
                <c:pt idx="5">
                  <c:v>3.66</c:v>
                </c:pt>
                <c:pt idx="6">
                  <c:v>3.7</c:v>
                </c:pt>
                <c:pt idx="7">
                  <c:v>3.67</c:v>
                </c:pt>
                <c:pt idx="10">
                  <c:v>3.68</c:v>
                </c:pt>
                <c:pt idx="13" formatCode="General">
                  <c:v>3.71</c:v>
                </c:pt>
                <c:pt idx="14" formatCode="General">
                  <c:v>3.66</c:v>
                </c:pt>
                <c:pt idx="15">
                  <c:v>3.66</c:v>
                </c:pt>
              </c:numCache>
            </c:numRef>
          </c:val>
          <c:extLst>
            <c:ext xmlns:c16="http://schemas.microsoft.com/office/drawing/2014/chart" uri="{C3380CC4-5D6E-409C-BE32-E72D297353CC}">
              <c16:uniqueId val="{00000002-CE27-43BE-87A9-63AFE9B9DA40}"/>
            </c:ext>
          </c:extLst>
        </c:ser>
        <c:dLbls>
          <c:showLegendKey val="0"/>
          <c:showVal val="0"/>
          <c:showCatName val="0"/>
          <c:showSerName val="0"/>
          <c:showPercent val="0"/>
          <c:showBubbleSize val="0"/>
        </c:dLbls>
        <c:gapWidth val="219"/>
        <c:overlap val="-27"/>
        <c:axId val="1097864784"/>
        <c:axId val="1097863952"/>
      </c:barChart>
      <c:catAx>
        <c:axId val="109786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97863952"/>
        <c:crosses val="autoZero"/>
        <c:auto val="1"/>
        <c:lblAlgn val="ctr"/>
        <c:lblOffset val="100"/>
        <c:noMultiLvlLbl val="0"/>
      </c:catAx>
      <c:valAx>
        <c:axId val="1097863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786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Staff</a:t>
            </a:r>
          </a:p>
          <a:p>
            <a:pPr>
              <a:defRPr b="1"/>
            </a:pPr>
            <a:r>
              <a:rPr lang="en-US" b="1"/>
              <a:t>Top</a:t>
            </a:r>
            <a:r>
              <a:rPr lang="en-US" b="1" baseline="0"/>
              <a:t> 10 Satisfaction 2021-2023</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satisfaction!$R$1</c:f>
              <c:strCache>
                <c:ptCount val="1"/>
                <c:pt idx="0">
                  <c:v>2021</c:v>
                </c:pt>
              </c:strCache>
            </c:strRef>
          </c:tx>
          <c:spPr>
            <a:solidFill>
              <a:schemeClr val="accent1"/>
            </a:solidFill>
            <a:ln>
              <a:noFill/>
            </a:ln>
            <a:effectLst/>
          </c:spPr>
          <c:invertIfNegative val="0"/>
          <c:cat>
            <c:strRef>
              <c:f>satisfaction!$Q$2:$Q$15</c:f>
              <c:strCache>
                <c:ptCount val="14"/>
                <c:pt idx="0">
                  <c:v>Email</c:v>
                </c:pt>
                <c:pt idx="1">
                  <c:v>Zoom</c:v>
                </c:pt>
                <c:pt idx="2">
                  <c:v>Campus phones</c:v>
                </c:pt>
                <c:pt idx="3">
                  <c:v>My.IllinoisState.edu</c:v>
                </c:pt>
                <c:pt idx="4">
                  <c:v>Wired network</c:v>
                </c:pt>
                <c:pt idx="5">
                  <c:v>VPN</c:v>
                </c:pt>
                <c:pt idx="6">
                  <c:v>Wireless availability</c:v>
                </c:pt>
                <c:pt idx="7">
                  <c:v>Office 365</c:v>
                </c:pt>
                <c:pt idx="8">
                  <c:v>Wireless performance</c:v>
                </c:pt>
                <c:pt idx="9">
                  <c:v>Help.IllinoisState.edu/Technology</c:v>
                </c:pt>
                <c:pt idx="10">
                  <c:v>Overall computing service</c:v>
                </c:pt>
                <c:pt idx="11">
                  <c:v>3D Printing</c:v>
                </c:pt>
                <c:pt idx="12">
                  <c:v>Account Security</c:v>
                </c:pt>
                <c:pt idx="13">
                  <c:v>Device Security</c:v>
                </c:pt>
              </c:strCache>
            </c:strRef>
          </c:cat>
          <c:val>
            <c:numRef>
              <c:f>satisfaction!$R$2:$R$15</c:f>
              <c:numCache>
                <c:formatCode>0.00</c:formatCode>
                <c:ptCount val="14"/>
                <c:pt idx="0">
                  <c:v>3.94</c:v>
                </c:pt>
                <c:pt idx="1">
                  <c:v>3.91</c:v>
                </c:pt>
                <c:pt idx="2">
                  <c:v>3.9</c:v>
                </c:pt>
                <c:pt idx="3">
                  <c:v>3.88</c:v>
                </c:pt>
                <c:pt idx="4">
                  <c:v>3.86</c:v>
                </c:pt>
                <c:pt idx="5">
                  <c:v>3.86</c:v>
                </c:pt>
                <c:pt idx="6">
                  <c:v>3.82</c:v>
                </c:pt>
                <c:pt idx="7">
                  <c:v>3.82</c:v>
                </c:pt>
                <c:pt idx="8">
                  <c:v>3.78</c:v>
                </c:pt>
                <c:pt idx="9">
                  <c:v>3.78</c:v>
                </c:pt>
              </c:numCache>
            </c:numRef>
          </c:val>
          <c:extLst>
            <c:ext xmlns:c16="http://schemas.microsoft.com/office/drawing/2014/chart" uri="{C3380CC4-5D6E-409C-BE32-E72D297353CC}">
              <c16:uniqueId val="{00000000-6A38-4313-B120-BC620ED3208C}"/>
            </c:ext>
          </c:extLst>
        </c:ser>
        <c:ser>
          <c:idx val="1"/>
          <c:order val="1"/>
          <c:tx>
            <c:strRef>
              <c:f>satisfaction!$S$1</c:f>
              <c:strCache>
                <c:ptCount val="1"/>
                <c:pt idx="0">
                  <c:v>2022</c:v>
                </c:pt>
              </c:strCache>
            </c:strRef>
          </c:tx>
          <c:spPr>
            <a:solidFill>
              <a:schemeClr val="accent2"/>
            </a:solidFill>
            <a:ln>
              <a:noFill/>
            </a:ln>
            <a:effectLst/>
          </c:spPr>
          <c:invertIfNegative val="0"/>
          <c:cat>
            <c:strRef>
              <c:f>satisfaction!$Q$2:$Q$15</c:f>
              <c:strCache>
                <c:ptCount val="14"/>
                <c:pt idx="0">
                  <c:v>Email</c:v>
                </c:pt>
                <c:pt idx="1">
                  <c:v>Zoom</c:v>
                </c:pt>
                <c:pt idx="2">
                  <c:v>Campus phones</c:v>
                </c:pt>
                <c:pt idx="3">
                  <c:v>My.IllinoisState.edu</c:v>
                </c:pt>
                <c:pt idx="4">
                  <c:v>Wired network</c:v>
                </c:pt>
                <c:pt idx="5">
                  <c:v>VPN</c:v>
                </c:pt>
                <c:pt idx="6">
                  <c:v>Wireless availability</c:v>
                </c:pt>
                <c:pt idx="7">
                  <c:v>Office 365</c:v>
                </c:pt>
                <c:pt idx="8">
                  <c:v>Wireless performance</c:v>
                </c:pt>
                <c:pt idx="9">
                  <c:v>Help.IllinoisState.edu/Technology</c:v>
                </c:pt>
                <c:pt idx="10">
                  <c:v>Overall computing service</c:v>
                </c:pt>
                <c:pt idx="11">
                  <c:v>3D Printing</c:v>
                </c:pt>
                <c:pt idx="12">
                  <c:v>Account Security</c:v>
                </c:pt>
                <c:pt idx="13">
                  <c:v>Device Security</c:v>
                </c:pt>
              </c:strCache>
            </c:strRef>
          </c:cat>
          <c:val>
            <c:numRef>
              <c:f>satisfaction!$S$2:$S$15</c:f>
              <c:numCache>
                <c:formatCode>0.00</c:formatCode>
                <c:ptCount val="14"/>
                <c:pt idx="0">
                  <c:v>3.93</c:v>
                </c:pt>
                <c:pt idx="1">
                  <c:v>3.88</c:v>
                </c:pt>
                <c:pt idx="2">
                  <c:v>3.86</c:v>
                </c:pt>
                <c:pt idx="3">
                  <c:v>3.83</c:v>
                </c:pt>
                <c:pt idx="4">
                  <c:v>3.86</c:v>
                </c:pt>
                <c:pt idx="5">
                  <c:v>3.76</c:v>
                </c:pt>
                <c:pt idx="7">
                  <c:v>3.76</c:v>
                </c:pt>
                <c:pt idx="9">
                  <c:v>3.78</c:v>
                </c:pt>
                <c:pt idx="10">
                  <c:v>3.82</c:v>
                </c:pt>
                <c:pt idx="11">
                  <c:v>3.8</c:v>
                </c:pt>
              </c:numCache>
            </c:numRef>
          </c:val>
          <c:extLst>
            <c:ext xmlns:c16="http://schemas.microsoft.com/office/drawing/2014/chart" uri="{C3380CC4-5D6E-409C-BE32-E72D297353CC}">
              <c16:uniqueId val="{00000001-6A38-4313-B120-BC620ED3208C}"/>
            </c:ext>
          </c:extLst>
        </c:ser>
        <c:ser>
          <c:idx val="2"/>
          <c:order val="2"/>
          <c:tx>
            <c:strRef>
              <c:f>satisfaction!$T$1</c:f>
              <c:strCache>
                <c:ptCount val="1"/>
                <c:pt idx="0">
                  <c:v>2023</c:v>
                </c:pt>
              </c:strCache>
            </c:strRef>
          </c:tx>
          <c:spPr>
            <a:solidFill>
              <a:schemeClr val="accent3"/>
            </a:solidFill>
            <a:ln>
              <a:noFill/>
            </a:ln>
            <a:effectLst/>
          </c:spPr>
          <c:invertIfNegative val="0"/>
          <c:cat>
            <c:strRef>
              <c:f>satisfaction!$Q$2:$Q$15</c:f>
              <c:strCache>
                <c:ptCount val="14"/>
                <c:pt idx="0">
                  <c:v>Email</c:v>
                </c:pt>
                <c:pt idx="1">
                  <c:v>Zoom</c:v>
                </c:pt>
                <c:pt idx="2">
                  <c:v>Campus phones</c:v>
                </c:pt>
                <c:pt idx="3">
                  <c:v>My.IllinoisState.edu</c:v>
                </c:pt>
                <c:pt idx="4">
                  <c:v>Wired network</c:v>
                </c:pt>
                <c:pt idx="5">
                  <c:v>VPN</c:v>
                </c:pt>
                <c:pt idx="6">
                  <c:v>Wireless availability</c:v>
                </c:pt>
                <c:pt idx="7">
                  <c:v>Office 365</c:v>
                </c:pt>
                <c:pt idx="8">
                  <c:v>Wireless performance</c:v>
                </c:pt>
                <c:pt idx="9">
                  <c:v>Help.IllinoisState.edu/Technology</c:v>
                </c:pt>
                <c:pt idx="10">
                  <c:v>Overall computing service</c:v>
                </c:pt>
                <c:pt idx="11">
                  <c:v>3D Printing</c:v>
                </c:pt>
                <c:pt idx="12">
                  <c:v>Account Security</c:v>
                </c:pt>
                <c:pt idx="13">
                  <c:v>Device Security</c:v>
                </c:pt>
              </c:strCache>
            </c:strRef>
          </c:cat>
          <c:val>
            <c:numRef>
              <c:f>satisfaction!$T$2:$T$15</c:f>
              <c:numCache>
                <c:formatCode>0.00</c:formatCode>
                <c:ptCount val="14"/>
                <c:pt idx="0">
                  <c:v>3.9</c:v>
                </c:pt>
                <c:pt idx="1">
                  <c:v>3.84</c:v>
                </c:pt>
                <c:pt idx="2">
                  <c:v>3.84</c:v>
                </c:pt>
                <c:pt idx="3">
                  <c:v>3.84</c:v>
                </c:pt>
                <c:pt idx="4">
                  <c:v>3.86</c:v>
                </c:pt>
                <c:pt idx="6">
                  <c:v>3.78</c:v>
                </c:pt>
                <c:pt idx="7">
                  <c:v>3.85</c:v>
                </c:pt>
                <c:pt idx="11">
                  <c:v>3.78</c:v>
                </c:pt>
                <c:pt idx="12">
                  <c:v>3.8</c:v>
                </c:pt>
                <c:pt idx="13" formatCode="General">
                  <c:v>3.79</c:v>
                </c:pt>
              </c:numCache>
            </c:numRef>
          </c:val>
          <c:extLst>
            <c:ext xmlns:c16="http://schemas.microsoft.com/office/drawing/2014/chart" uri="{C3380CC4-5D6E-409C-BE32-E72D297353CC}">
              <c16:uniqueId val="{00000002-6A38-4313-B120-BC620ED3208C}"/>
            </c:ext>
          </c:extLst>
        </c:ser>
        <c:dLbls>
          <c:showLegendKey val="0"/>
          <c:showVal val="0"/>
          <c:showCatName val="0"/>
          <c:showSerName val="0"/>
          <c:showPercent val="0"/>
          <c:showBubbleSize val="0"/>
        </c:dLbls>
        <c:gapWidth val="219"/>
        <c:overlap val="-27"/>
        <c:axId val="2131150048"/>
        <c:axId val="2131137984"/>
      </c:barChart>
      <c:catAx>
        <c:axId val="21311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31137984"/>
        <c:crosses val="autoZero"/>
        <c:auto val="1"/>
        <c:lblAlgn val="ctr"/>
        <c:lblOffset val="100"/>
        <c:noMultiLvlLbl val="0"/>
      </c:catAx>
      <c:valAx>
        <c:axId val="2131137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15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mismatches!$B$1</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mismatches!$A$2:$A$13</c:f>
              <c:strCache>
                <c:ptCount val="12"/>
                <c:pt idx="0">
                  <c:v>3D Printing</c:v>
                </c:pt>
                <c:pt idx="1">
                  <c:v>Adobe Creative Cloud</c:v>
                </c:pt>
                <c:pt idx="2">
                  <c:v>Borrowing Laptops</c:v>
                </c:pt>
                <c:pt idx="3">
                  <c:v>Campus Computing Labs</c:v>
                </c:pt>
                <c:pt idx="4">
                  <c:v>Campus Phone Services</c:v>
                </c:pt>
                <c:pt idx="5">
                  <c:v>Cognos</c:v>
                </c:pt>
                <c:pt idx="6">
                  <c:v>Dept. Computer Labs</c:v>
                </c:pt>
                <c:pt idx="7">
                  <c:v>High Performance Computing</c:v>
                </c:pt>
                <c:pt idx="8">
                  <c:v>Remote.IllinoisState.edu</c:v>
                </c:pt>
                <c:pt idx="9">
                  <c:v>TechAlerts</c:v>
                </c:pt>
                <c:pt idx="10">
                  <c:v>Digital/audio creation support</c:v>
                </c:pt>
                <c:pt idx="11">
                  <c:v>Support for innovative ideas</c:v>
                </c:pt>
              </c:strCache>
            </c:strRef>
          </c:cat>
          <c:val>
            <c:numRef>
              <c:f>mismatches!$B$2:$B$13</c:f>
              <c:numCache>
                <c:formatCode>0.00</c:formatCode>
                <c:ptCount val="12"/>
                <c:pt idx="0">
                  <c:v>1.7</c:v>
                </c:pt>
                <c:pt idx="1">
                  <c:v>2.54</c:v>
                </c:pt>
                <c:pt idx="2">
                  <c:v>2.2200000000000002</c:v>
                </c:pt>
                <c:pt idx="3">
                  <c:v>2.46</c:v>
                </c:pt>
                <c:pt idx="4">
                  <c:v>2.83</c:v>
                </c:pt>
                <c:pt idx="5">
                  <c:v>2.2200000000000002</c:v>
                </c:pt>
                <c:pt idx="6">
                  <c:v>2.37</c:v>
                </c:pt>
                <c:pt idx="7">
                  <c:v>2.5</c:v>
                </c:pt>
                <c:pt idx="8">
                  <c:v>2.35</c:v>
                </c:pt>
                <c:pt idx="9">
                  <c:v>2.85</c:v>
                </c:pt>
                <c:pt idx="10">
                  <c:v>2.66</c:v>
                </c:pt>
                <c:pt idx="11">
                  <c:v>2.82</c:v>
                </c:pt>
              </c:numCache>
            </c:numRef>
          </c:val>
          <c:extLst>
            <c:ext xmlns:c16="http://schemas.microsoft.com/office/drawing/2014/chart" uri="{C3380CC4-5D6E-409C-BE32-E72D297353CC}">
              <c16:uniqueId val="{00000000-B47F-4507-93D5-17F732A96AE8}"/>
            </c:ext>
          </c:extLst>
        </c:ser>
        <c:ser>
          <c:idx val="1"/>
          <c:order val="1"/>
          <c:tx>
            <c:strRef>
              <c:f>mismatches!$C$1</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mismatches!$A$2:$A$13</c:f>
              <c:strCache>
                <c:ptCount val="12"/>
                <c:pt idx="0">
                  <c:v>3D Printing</c:v>
                </c:pt>
                <c:pt idx="1">
                  <c:v>Adobe Creative Cloud</c:v>
                </c:pt>
                <c:pt idx="2">
                  <c:v>Borrowing Laptops</c:v>
                </c:pt>
                <c:pt idx="3">
                  <c:v>Campus Computing Labs</c:v>
                </c:pt>
                <c:pt idx="4">
                  <c:v>Campus Phone Services</c:v>
                </c:pt>
                <c:pt idx="5">
                  <c:v>Cognos</c:v>
                </c:pt>
                <c:pt idx="6">
                  <c:v>Dept. Computer Labs</c:v>
                </c:pt>
                <c:pt idx="7">
                  <c:v>High Performance Computing</c:v>
                </c:pt>
                <c:pt idx="8">
                  <c:v>Remote.IllinoisState.edu</c:v>
                </c:pt>
                <c:pt idx="9">
                  <c:v>TechAlerts</c:v>
                </c:pt>
                <c:pt idx="10">
                  <c:v>Digital/audio creation support</c:v>
                </c:pt>
                <c:pt idx="11">
                  <c:v>Support for innovative ideas</c:v>
                </c:pt>
              </c:strCache>
            </c:strRef>
          </c:cat>
          <c:val>
            <c:numRef>
              <c:f>mismatches!$C$2:$C$13</c:f>
              <c:numCache>
                <c:formatCode>0.00</c:formatCode>
                <c:ptCount val="12"/>
                <c:pt idx="0">
                  <c:v>3.59</c:v>
                </c:pt>
                <c:pt idx="1">
                  <c:v>3.62</c:v>
                </c:pt>
                <c:pt idx="2">
                  <c:v>3.47</c:v>
                </c:pt>
                <c:pt idx="3">
                  <c:v>3.55</c:v>
                </c:pt>
                <c:pt idx="4">
                  <c:v>3.73</c:v>
                </c:pt>
                <c:pt idx="5">
                  <c:v>3.44</c:v>
                </c:pt>
                <c:pt idx="6">
                  <c:v>3.53</c:v>
                </c:pt>
                <c:pt idx="7">
                  <c:v>3.56</c:v>
                </c:pt>
                <c:pt idx="8">
                  <c:v>3.47</c:v>
                </c:pt>
                <c:pt idx="9">
                  <c:v>3.54</c:v>
                </c:pt>
                <c:pt idx="10">
                  <c:v>3.56</c:v>
                </c:pt>
                <c:pt idx="11">
                  <c:v>3.44</c:v>
                </c:pt>
              </c:numCache>
            </c:numRef>
          </c:val>
          <c:extLst>
            <c:ext xmlns:c16="http://schemas.microsoft.com/office/drawing/2014/chart" uri="{C3380CC4-5D6E-409C-BE32-E72D297353CC}">
              <c16:uniqueId val="{00000001-B47F-4507-93D5-17F732A96AE8}"/>
            </c:ext>
          </c:extLst>
        </c:ser>
        <c:dLbls>
          <c:dLblPos val="outEnd"/>
          <c:showLegendKey val="0"/>
          <c:showVal val="1"/>
          <c:showCatName val="0"/>
          <c:showSerName val="0"/>
          <c:showPercent val="0"/>
          <c:showBubbleSize val="0"/>
        </c:dLbls>
        <c:gapWidth val="219"/>
        <c:overlap val="-27"/>
        <c:axId val="1043087616"/>
        <c:axId val="1043101760"/>
      </c:barChart>
      <c:catAx>
        <c:axId val="10430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101760"/>
        <c:crosses val="autoZero"/>
        <c:auto val="1"/>
        <c:lblAlgn val="ctr"/>
        <c:lblOffset val="100"/>
        <c:noMultiLvlLbl val="0"/>
      </c:catAx>
      <c:valAx>
        <c:axId val="1043101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8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Ease of Logging in to Campus Systems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mismatches!$A$17</c:f>
              <c:strCache>
                <c:ptCount val="1"/>
                <c:pt idx="0">
                  <c:v>Importance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mismatches!$B$16:$E$16</c:f>
              <c:strCache>
                <c:ptCount val="4"/>
                <c:pt idx="0">
                  <c:v>Undergraduate Students</c:v>
                </c:pt>
                <c:pt idx="1">
                  <c:v>Graduate Students</c:v>
                </c:pt>
                <c:pt idx="2">
                  <c:v>Faculty</c:v>
                </c:pt>
                <c:pt idx="3">
                  <c:v>Staff</c:v>
                </c:pt>
              </c:strCache>
            </c:strRef>
          </c:cat>
          <c:val>
            <c:numRef>
              <c:f>mismatches!$B$17:$E$17</c:f>
              <c:numCache>
                <c:formatCode>0.00</c:formatCode>
                <c:ptCount val="4"/>
                <c:pt idx="0">
                  <c:v>3.6</c:v>
                </c:pt>
                <c:pt idx="1">
                  <c:v>3.5430000000000001</c:v>
                </c:pt>
                <c:pt idx="2">
                  <c:v>3.8140000000000001</c:v>
                </c:pt>
                <c:pt idx="3">
                  <c:v>3.8410000000000002</c:v>
                </c:pt>
              </c:numCache>
            </c:numRef>
          </c:val>
          <c:extLst>
            <c:ext xmlns:c16="http://schemas.microsoft.com/office/drawing/2014/chart" uri="{C3380CC4-5D6E-409C-BE32-E72D297353CC}">
              <c16:uniqueId val="{00000000-9672-4563-84AB-FDA97BD2E49E}"/>
            </c:ext>
          </c:extLst>
        </c:ser>
        <c:ser>
          <c:idx val="1"/>
          <c:order val="1"/>
          <c:tx>
            <c:strRef>
              <c:f>mismatches!$A$18</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mismatches!$B$16:$E$16</c:f>
              <c:strCache>
                <c:ptCount val="4"/>
                <c:pt idx="0">
                  <c:v>Undergraduate Students</c:v>
                </c:pt>
                <c:pt idx="1">
                  <c:v>Graduate Students</c:v>
                </c:pt>
                <c:pt idx="2">
                  <c:v>Faculty</c:v>
                </c:pt>
                <c:pt idx="3">
                  <c:v>Staff</c:v>
                </c:pt>
              </c:strCache>
            </c:strRef>
          </c:cat>
          <c:val>
            <c:numRef>
              <c:f>mismatches!$B$18:$E$18</c:f>
              <c:numCache>
                <c:formatCode>0.00</c:formatCode>
                <c:ptCount val="4"/>
                <c:pt idx="0">
                  <c:v>3.4929999999999999</c:v>
                </c:pt>
                <c:pt idx="1">
                  <c:v>3.573</c:v>
                </c:pt>
                <c:pt idx="2">
                  <c:v>3.528</c:v>
                </c:pt>
                <c:pt idx="3">
                  <c:v>3.6789999999999998</c:v>
                </c:pt>
              </c:numCache>
            </c:numRef>
          </c:val>
          <c:extLst>
            <c:ext xmlns:c16="http://schemas.microsoft.com/office/drawing/2014/chart" uri="{C3380CC4-5D6E-409C-BE32-E72D297353CC}">
              <c16:uniqueId val="{00000001-9672-4563-84AB-FDA97BD2E49E}"/>
            </c:ext>
          </c:extLst>
        </c:ser>
        <c:dLbls>
          <c:dLblPos val="outEnd"/>
          <c:showLegendKey val="0"/>
          <c:showVal val="1"/>
          <c:showCatName val="0"/>
          <c:showSerName val="0"/>
          <c:showPercent val="0"/>
          <c:showBubbleSize val="0"/>
        </c:dLbls>
        <c:gapWidth val="219"/>
        <c:overlap val="-27"/>
        <c:axId val="513973168"/>
        <c:axId val="513974832"/>
      </c:barChart>
      <c:catAx>
        <c:axId val="51397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974832"/>
        <c:crosses val="autoZero"/>
        <c:auto val="1"/>
        <c:lblAlgn val="ctr"/>
        <c:lblOffset val="100"/>
        <c:noMultiLvlLbl val="0"/>
      </c:catAx>
      <c:valAx>
        <c:axId val="513974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97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ReggieNet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mismatches!$A$28</c:f>
              <c:strCache>
                <c:ptCount val="1"/>
                <c:pt idx="0">
                  <c:v>Importance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mismatches!$B$27:$D$27</c:f>
              <c:strCache>
                <c:ptCount val="3"/>
                <c:pt idx="0">
                  <c:v>Undergraduate Students</c:v>
                </c:pt>
                <c:pt idx="1">
                  <c:v>Graduate Students</c:v>
                </c:pt>
                <c:pt idx="2">
                  <c:v>Faculty</c:v>
                </c:pt>
              </c:strCache>
            </c:strRef>
          </c:cat>
          <c:val>
            <c:numRef>
              <c:f>mismatches!$B$28:$D$28</c:f>
              <c:numCache>
                <c:formatCode>0.00</c:formatCode>
                <c:ptCount val="3"/>
                <c:pt idx="0">
                  <c:v>3.8140000000000001</c:v>
                </c:pt>
                <c:pt idx="1">
                  <c:v>3.7839999999999998</c:v>
                </c:pt>
                <c:pt idx="2">
                  <c:v>3.601</c:v>
                </c:pt>
              </c:numCache>
            </c:numRef>
          </c:val>
          <c:extLst>
            <c:ext xmlns:c16="http://schemas.microsoft.com/office/drawing/2014/chart" uri="{C3380CC4-5D6E-409C-BE32-E72D297353CC}">
              <c16:uniqueId val="{00000000-60C7-46C3-ADB8-A33FE625A69F}"/>
            </c:ext>
          </c:extLst>
        </c:ser>
        <c:ser>
          <c:idx val="1"/>
          <c:order val="1"/>
          <c:tx>
            <c:strRef>
              <c:f>mismatches!$A$29</c:f>
              <c:strCache>
                <c:ptCount val="1"/>
                <c:pt idx="0">
                  <c:v>Satisfaction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mismatches!$B$27:$D$27</c:f>
              <c:strCache>
                <c:ptCount val="3"/>
                <c:pt idx="0">
                  <c:v>Undergraduate Students</c:v>
                </c:pt>
                <c:pt idx="1">
                  <c:v>Graduate Students</c:v>
                </c:pt>
                <c:pt idx="2">
                  <c:v>Faculty</c:v>
                </c:pt>
              </c:strCache>
            </c:strRef>
          </c:cat>
          <c:val>
            <c:numRef>
              <c:f>mismatches!$B$29:$D$29</c:f>
              <c:numCache>
                <c:formatCode>0.00</c:formatCode>
                <c:ptCount val="3"/>
                <c:pt idx="0">
                  <c:v>3.444</c:v>
                </c:pt>
                <c:pt idx="1">
                  <c:v>3.5750000000000002</c:v>
                </c:pt>
                <c:pt idx="2">
                  <c:v>3.2160000000000002</c:v>
                </c:pt>
              </c:numCache>
            </c:numRef>
          </c:val>
          <c:extLst>
            <c:ext xmlns:c16="http://schemas.microsoft.com/office/drawing/2014/chart" uri="{C3380CC4-5D6E-409C-BE32-E72D297353CC}">
              <c16:uniqueId val="{00000001-60C7-46C3-ADB8-A33FE625A69F}"/>
            </c:ext>
          </c:extLst>
        </c:ser>
        <c:dLbls>
          <c:dLblPos val="outEnd"/>
          <c:showLegendKey val="0"/>
          <c:showVal val="1"/>
          <c:showCatName val="0"/>
          <c:showSerName val="0"/>
          <c:showPercent val="0"/>
          <c:showBubbleSize val="0"/>
        </c:dLbls>
        <c:gapWidth val="219"/>
        <c:overlap val="-27"/>
        <c:axId val="1040402336"/>
        <c:axId val="1040394848"/>
      </c:barChart>
      <c:catAx>
        <c:axId val="10404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394848"/>
        <c:crosses val="autoZero"/>
        <c:auto val="1"/>
        <c:lblAlgn val="ctr"/>
        <c:lblOffset val="100"/>
        <c:noMultiLvlLbl val="0"/>
      </c:catAx>
      <c:valAx>
        <c:axId val="1040394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40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2023 Class Location - Learning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.xlsx]Online &amp; Academic Tools'!$A$14</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Tools'!$B$13:$F$13</c:f>
              <c:strCache>
                <c:ptCount val="5"/>
                <c:pt idx="0">
                  <c:v>Entirely in-person</c:v>
                </c:pt>
                <c:pt idx="1">
                  <c:v>Mostly in-person</c:v>
                </c:pt>
                <c:pt idx="2">
                  <c:v>Equally in-person and online</c:v>
                </c:pt>
                <c:pt idx="3">
                  <c:v>Mostly online</c:v>
                </c:pt>
                <c:pt idx="4">
                  <c:v>Entirely online</c:v>
                </c:pt>
              </c:strCache>
            </c:strRef>
          </c:cat>
          <c:val>
            <c:numRef>
              <c:f>'[1]Online &amp; Academic Tools'!$B$14:$F$14</c:f>
              <c:numCache>
                <c:formatCode>0%</c:formatCode>
                <c:ptCount val="5"/>
                <c:pt idx="0">
                  <c:v>0.45</c:v>
                </c:pt>
                <c:pt idx="1">
                  <c:v>0.47</c:v>
                </c:pt>
                <c:pt idx="2">
                  <c:v>0.06</c:v>
                </c:pt>
                <c:pt idx="3">
                  <c:v>0.01</c:v>
                </c:pt>
                <c:pt idx="4">
                  <c:v>0.02</c:v>
                </c:pt>
              </c:numCache>
            </c:numRef>
          </c:val>
          <c:extLst>
            <c:ext xmlns:c16="http://schemas.microsoft.com/office/drawing/2014/chart" uri="{C3380CC4-5D6E-409C-BE32-E72D297353CC}">
              <c16:uniqueId val="{00000000-7804-438D-9E1F-7FF6DBC3F2FD}"/>
            </c:ext>
          </c:extLst>
        </c:ser>
        <c:ser>
          <c:idx val="1"/>
          <c:order val="1"/>
          <c:tx>
            <c:strRef>
              <c:f>'[MISO 2023 Results Data .xlsx]Online &amp; Academic Tools'!$A$15</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Tools'!$B$13:$F$13</c:f>
              <c:strCache>
                <c:ptCount val="5"/>
                <c:pt idx="0">
                  <c:v>Entirely in-person</c:v>
                </c:pt>
                <c:pt idx="1">
                  <c:v>Mostly in-person</c:v>
                </c:pt>
                <c:pt idx="2">
                  <c:v>Equally in-person and online</c:v>
                </c:pt>
                <c:pt idx="3">
                  <c:v>Mostly online</c:v>
                </c:pt>
                <c:pt idx="4">
                  <c:v>Entirely online</c:v>
                </c:pt>
              </c:strCache>
            </c:strRef>
          </c:cat>
          <c:val>
            <c:numRef>
              <c:f>'[1]Online &amp; Academic Tools'!$B$15:$F$15</c:f>
              <c:numCache>
                <c:formatCode>0%</c:formatCode>
                <c:ptCount val="5"/>
                <c:pt idx="0">
                  <c:v>0.32</c:v>
                </c:pt>
                <c:pt idx="1">
                  <c:v>0.39</c:v>
                </c:pt>
                <c:pt idx="2">
                  <c:v>0.15</c:v>
                </c:pt>
                <c:pt idx="3">
                  <c:v>0.04</c:v>
                </c:pt>
                <c:pt idx="4">
                  <c:v>0.11</c:v>
                </c:pt>
              </c:numCache>
            </c:numRef>
          </c:val>
          <c:extLst>
            <c:ext xmlns:c16="http://schemas.microsoft.com/office/drawing/2014/chart" uri="{C3380CC4-5D6E-409C-BE32-E72D297353CC}">
              <c16:uniqueId val="{00000001-7804-438D-9E1F-7FF6DBC3F2FD}"/>
            </c:ext>
          </c:extLst>
        </c:ser>
        <c:dLbls>
          <c:dLblPos val="outEnd"/>
          <c:showLegendKey val="0"/>
          <c:showVal val="1"/>
          <c:showCatName val="0"/>
          <c:showSerName val="0"/>
          <c:showPercent val="0"/>
          <c:showBubbleSize val="0"/>
        </c:dLbls>
        <c:gapWidth val="219"/>
        <c:overlap val="-27"/>
        <c:axId val="642379200"/>
        <c:axId val="642380032"/>
      </c:barChart>
      <c:catAx>
        <c:axId val="64237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380032"/>
        <c:crosses val="autoZero"/>
        <c:auto val="1"/>
        <c:lblAlgn val="ctr"/>
        <c:lblOffset val="100"/>
        <c:noMultiLvlLbl val="0"/>
      </c:catAx>
      <c:valAx>
        <c:axId val="642380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379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2023 Use of Hybrid Elements in Courses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'[MISO 2023 Results Data .xlsx]Online &amp; Academic Tools'!$A$20</c:f>
              <c:strCache>
                <c:ptCount val="1"/>
                <c:pt idx="0">
                  <c:v>Undergraduate Students</c:v>
                </c:pt>
              </c:strCache>
            </c:strRef>
          </c:tx>
          <c:spPr>
            <a:solidFill>
              <a:schemeClr val="accent1"/>
            </a:solidFill>
            <a:ln>
              <a:noFill/>
            </a:ln>
            <a:effectLst/>
          </c:spPr>
          <c:invertIfNegative val="0"/>
          <c:cat>
            <c:strRef>
              <c:f>'[1]Online &amp; Academic Tools'!$B$19:$F$19</c:f>
              <c:strCache>
                <c:ptCount val="5"/>
                <c:pt idx="0">
                  <c:v>Live virtual class sessions</c:v>
                </c:pt>
                <c:pt idx="1">
                  <c:v>Live class sessions recorded for later viewing</c:v>
                </c:pt>
                <c:pt idx="2">
                  <c:v>Virtual office hours</c:v>
                </c:pt>
                <c:pt idx="3">
                  <c:v>Video course announcements</c:v>
                </c:pt>
                <c:pt idx="4">
                  <c:v>Videos made by the instructor</c:v>
                </c:pt>
              </c:strCache>
            </c:strRef>
          </c:cat>
          <c:val>
            <c:numRef>
              <c:f>'[1]Online &amp; Academic Tools'!$B$20:$F$20</c:f>
              <c:numCache>
                <c:formatCode>0%</c:formatCode>
                <c:ptCount val="5"/>
                <c:pt idx="0">
                  <c:v>0.2</c:v>
                </c:pt>
                <c:pt idx="1">
                  <c:v>0.16</c:v>
                </c:pt>
                <c:pt idx="2">
                  <c:v>0.3</c:v>
                </c:pt>
                <c:pt idx="3">
                  <c:v>0.06</c:v>
                </c:pt>
                <c:pt idx="4">
                  <c:v>0.28000000000000003</c:v>
                </c:pt>
              </c:numCache>
            </c:numRef>
          </c:val>
          <c:extLst>
            <c:ext xmlns:c16="http://schemas.microsoft.com/office/drawing/2014/chart" uri="{C3380CC4-5D6E-409C-BE32-E72D297353CC}">
              <c16:uniqueId val="{00000000-282E-4799-8EB2-8279AB9851B1}"/>
            </c:ext>
          </c:extLst>
        </c:ser>
        <c:ser>
          <c:idx val="1"/>
          <c:order val="1"/>
          <c:tx>
            <c:strRef>
              <c:f>'[MISO 2023 Results Data .xlsx]Online &amp; Academic Tools'!$A$21</c:f>
              <c:strCache>
                <c:ptCount val="1"/>
                <c:pt idx="0">
                  <c:v>Graduate Students</c:v>
                </c:pt>
              </c:strCache>
            </c:strRef>
          </c:tx>
          <c:spPr>
            <a:solidFill>
              <a:schemeClr val="accent2"/>
            </a:solidFill>
            <a:ln>
              <a:noFill/>
            </a:ln>
            <a:effectLst/>
          </c:spPr>
          <c:invertIfNegative val="0"/>
          <c:cat>
            <c:strRef>
              <c:f>'[1]Online &amp; Academic Tools'!$B$19:$F$19</c:f>
              <c:strCache>
                <c:ptCount val="5"/>
                <c:pt idx="0">
                  <c:v>Live virtual class sessions</c:v>
                </c:pt>
                <c:pt idx="1">
                  <c:v>Live class sessions recorded for later viewing</c:v>
                </c:pt>
                <c:pt idx="2">
                  <c:v>Virtual office hours</c:v>
                </c:pt>
                <c:pt idx="3">
                  <c:v>Video course announcements</c:v>
                </c:pt>
                <c:pt idx="4">
                  <c:v>Videos made by the instructor</c:v>
                </c:pt>
              </c:strCache>
            </c:strRef>
          </c:cat>
          <c:val>
            <c:numRef>
              <c:f>'[1]Online &amp; Academic Tools'!$B$21:$F$21</c:f>
              <c:numCache>
                <c:formatCode>0%</c:formatCode>
                <c:ptCount val="5"/>
                <c:pt idx="0">
                  <c:v>0.28999999999999998</c:v>
                </c:pt>
                <c:pt idx="1">
                  <c:v>0.15</c:v>
                </c:pt>
                <c:pt idx="2">
                  <c:v>0.25</c:v>
                </c:pt>
                <c:pt idx="3">
                  <c:v>0.1</c:v>
                </c:pt>
                <c:pt idx="4">
                  <c:v>0.21</c:v>
                </c:pt>
              </c:numCache>
            </c:numRef>
          </c:val>
          <c:extLst>
            <c:ext xmlns:c16="http://schemas.microsoft.com/office/drawing/2014/chart" uri="{C3380CC4-5D6E-409C-BE32-E72D297353CC}">
              <c16:uniqueId val="{00000001-282E-4799-8EB2-8279AB9851B1}"/>
            </c:ext>
          </c:extLst>
        </c:ser>
        <c:ser>
          <c:idx val="2"/>
          <c:order val="2"/>
          <c:tx>
            <c:strRef>
              <c:f>'[MISO 2023 Results Data .xlsx]Online &amp; Academic Tools'!$A$22</c:f>
              <c:strCache>
                <c:ptCount val="1"/>
                <c:pt idx="0">
                  <c:v>Faculty</c:v>
                </c:pt>
              </c:strCache>
            </c:strRef>
          </c:tx>
          <c:spPr>
            <a:solidFill>
              <a:schemeClr val="accent3"/>
            </a:solidFill>
            <a:ln>
              <a:noFill/>
            </a:ln>
            <a:effectLst/>
          </c:spPr>
          <c:invertIfNegative val="0"/>
          <c:cat>
            <c:strRef>
              <c:f>'[1]Online &amp; Academic Tools'!$B$19:$F$19</c:f>
              <c:strCache>
                <c:ptCount val="5"/>
                <c:pt idx="0">
                  <c:v>Live virtual class sessions</c:v>
                </c:pt>
                <c:pt idx="1">
                  <c:v>Live class sessions recorded for later viewing</c:v>
                </c:pt>
                <c:pt idx="2">
                  <c:v>Virtual office hours</c:v>
                </c:pt>
                <c:pt idx="3">
                  <c:v>Video course announcements</c:v>
                </c:pt>
                <c:pt idx="4">
                  <c:v>Videos made by the instructor</c:v>
                </c:pt>
              </c:strCache>
            </c:strRef>
          </c:cat>
          <c:val>
            <c:numRef>
              <c:f>'[1]Online &amp; Academic Tools'!$B$22:$F$22</c:f>
              <c:numCache>
                <c:formatCode>0%</c:formatCode>
                <c:ptCount val="5"/>
                <c:pt idx="0">
                  <c:v>0.27</c:v>
                </c:pt>
                <c:pt idx="1">
                  <c:v>0.12</c:v>
                </c:pt>
                <c:pt idx="2">
                  <c:v>0.31</c:v>
                </c:pt>
                <c:pt idx="3">
                  <c:v>0.06</c:v>
                </c:pt>
                <c:pt idx="4">
                  <c:v>0.25</c:v>
                </c:pt>
              </c:numCache>
            </c:numRef>
          </c:val>
          <c:extLst>
            <c:ext xmlns:c16="http://schemas.microsoft.com/office/drawing/2014/chart" uri="{C3380CC4-5D6E-409C-BE32-E72D297353CC}">
              <c16:uniqueId val="{00000002-282E-4799-8EB2-8279AB9851B1}"/>
            </c:ext>
          </c:extLst>
        </c:ser>
        <c:dLbls>
          <c:showLegendKey val="0"/>
          <c:showVal val="0"/>
          <c:showCatName val="0"/>
          <c:showSerName val="0"/>
          <c:showPercent val="0"/>
          <c:showBubbleSize val="0"/>
        </c:dLbls>
        <c:gapWidth val="182"/>
        <c:axId val="1831793552"/>
        <c:axId val="1831797712"/>
      </c:barChart>
      <c:catAx>
        <c:axId val="183179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1797712"/>
        <c:crosses val="autoZero"/>
        <c:auto val="1"/>
        <c:lblAlgn val="ctr"/>
        <c:lblOffset val="100"/>
        <c:noMultiLvlLbl val="0"/>
      </c:catAx>
      <c:valAx>
        <c:axId val="1831797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179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Faculty - Rank</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2023 Class Location - Teaching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'Online &amp; Academic Tools'!$A$9</c:f>
              <c:strCache>
                <c:ptCount val="1"/>
                <c:pt idx="0">
                  <c:v>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Tools'!$B$7:$F$8</c:f>
              <c:strCache>
                <c:ptCount val="5"/>
                <c:pt idx="0">
                  <c:v>Entirely in-person</c:v>
                </c:pt>
                <c:pt idx="1">
                  <c:v>Mostly in-person</c:v>
                </c:pt>
                <c:pt idx="2">
                  <c:v>Equally in-person and online</c:v>
                </c:pt>
                <c:pt idx="3">
                  <c:v>Mostly online</c:v>
                </c:pt>
                <c:pt idx="4">
                  <c:v>Entirely online</c:v>
                </c:pt>
              </c:strCache>
            </c:strRef>
          </c:cat>
          <c:val>
            <c:numRef>
              <c:f>'Online &amp; Academic Tools'!$B$9:$F$9</c:f>
              <c:numCache>
                <c:formatCode>0%</c:formatCode>
                <c:ptCount val="5"/>
                <c:pt idx="0">
                  <c:v>0.6</c:v>
                </c:pt>
                <c:pt idx="1">
                  <c:v>0.24</c:v>
                </c:pt>
                <c:pt idx="2">
                  <c:v>0.13</c:v>
                </c:pt>
                <c:pt idx="3">
                  <c:v>0.01</c:v>
                </c:pt>
                <c:pt idx="4">
                  <c:v>0.01</c:v>
                </c:pt>
              </c:numCache>
            </c:numRef>
          </c:val>
          <c:extLst>
            <c:ext xmlns:c16="http://schemas.microsoft.com/office/drawing/2014/chart" uri="{C3380CC4-5D6E-409C-BE32-E72D297353CC}">
              <c16:uniqueId val="{00000000-67E1-47AF-A0DC-7EFCC4900E18}"/>
            </c:ext>
          </c:extLst>
        </c:ser>
        <c:ser>
          <c:idx val="1"/>
          <c:order val="1"/>
          <c:tx>
            <c:strRef>
              <c:f>'Online &amp; Academic Tools'!$A$10</c:f>
              <c:strCache>
                <c:ptCount val="1"/>
                <c:pt idx="0">
                  <c:v>Faculty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Tools'!$B$7:$F$8</c:f>
              <c:strCache>
                <c:ptCount val="5"/>
                <c:pt idx="0">
                  <c:v>Entirely in-person</c:v>
                </c:pt>
                <c:pt idx="1">
                  <c:v>Mostly in-person</c:v>
                </c:pt>
                <c:pt idx="2">
                  <c:v>Equally in-person and online</c:v>
                </c:pt>
                <c:pt idx="3">
                  <c:v>Mostly online</c:v>
                </c:pt>
                <c:pt idx="4">
                  <c:v>Entirely online</c:v>
                </c:pt>
              </c:strCache>
            </c:strRef>
          </c:cat>
          <c:val>
            <c:numRef>
              <c:f>'Online &amp; Academic Tools'!$B$10:$F$10</c:f>
              <c:numCache>
                <c:formatCode>0%</c:formatCode>
                <c:ptCount val="5"/>
                <c:pt idx="0">
                  <c:v>0.46</c:v>
                </c:pt>
                <c:pt idx="1">
                  <c:v>0.32</c:v>
                </c:pt>
                <c:pt idx="2">
                  <c:v>0.14000000000000001</c:v>
                </c:pt>
                <c:pt idx="3">
                  <c:v>0.03</c:v>
                </c:pt>
                <c:pt idx="4">
                  <c:v>0.05</c:v>
                </c:pt>
              </c:numCache>
            </c:numRef>
          </c:val>
          <c:extLst>
            <c:ext xmlns:c16="http://schemas.microsoft.com/office/drawing/2014/chart" uri="{C3380CC4-5D6E-409C-BE32-E72D297353CC}">
              <c16:uniqueId val="{00000001-67E1-47AF-A0DC-7EFCC4900E18}"/>
            </c:ext>
          </c:extLst>
        </c:ser>
        <c:dLbls>
          <c:dLblPos val="outEnd"/>
          <c:showLegendKey val="0"/>
          <c:showVal val="1"/>
          <c:showCatName val="0"/>
          <c:showSerName val="0"/>
          <c:showPercent val="0"/>
          <c:showBubbleSize val="0"/>
        </c:dLbls>
        <c:gapWidth val="219"/>
        <c:overlap val="-27"/>
        <c:axId val="549137520"/>
        <c:axId val="549138352"/>
      </c:barChart>
      <c:catAx>
        <c:axId val="54913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138352"/>
        <c:crosses val="autoZero"/>
        <c:auto val="1"/>
        <c:lblAlgn val="ctr"/>
        <c:lblOffset val="100"/>
        <c:noMultiLvlLbl val="0"/>
      </c:catAx>
      <c:valAx>
        <c:axId val="54913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13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a:t>
            </a:r>
            <a:r>
              <a:rPr lang="en-US" baseline="0"/>
              <a:t> you believe that online courses should have required live virtual sessions?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.xlsx]Online &amp; Academic Tools'!$A$26</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Tools'!$B$25:$E$25</c:f>
              <c:strCache>
                <c:ptCount val="4"/>
                <c:pt idx="0">
                  <c:v>Yes, live virtual sessions should be mandatory</c:v>
                </c:pt>
                <c:pt idx="1">
                  <c:v>Yes, but live virtual sessions should be recorded for those that can't make it</c:v>
                </c:pt>
                <c:pt idx="2">
                  <c:v>No, they can be offered, but should not be required</c:v>
                </c:pt>
                <c:pt idx="3">
                  <c:v>No, online courses should not have live virtual sessions</c:v>
                </c:pt>
              </c:strCache>
            </c:strRef>
          </c:cat>
          <c:val>
            <c:numRef>
              <c:f>'[1]Online &amp; Academic Tools'!$B$26:$E$26</c:f>
              <c:numCache>
                <c:formatCode>0%</c:formatCode>
                <c:ptCount val="4"/>
                <c:pt idx="0">
                  <c:v>0.08</c:v>
                </c:pt>
                <c:pt idx="1">
                  <c:v>0.35</c:v>
                </c:pt>
                <c:pt idx="2">
                  <c:v>0.54</c:v>
                </c:pt>
                <c:pt idx="3">
                  <c:v>0.03</c:v>
                </c:pt>
              </c:numCache>
            </c:numRef>
          </c:val>
          <c:extLst>
            <c:ext xmlns:c16="http://schemas.microsoft.com/office/drawing/2014/chart" uri="{C3380CC4-5D6E-409C-BE32-E72D297353CC}">
              <c16:uniqueId val="{00000000-35A7-4BE1-85B3-204E073B60DF}"/>
            </c:ext>
          </c:extLst>
        </c:ser>
        <c:ser>
          <c:idx val="1"/>
          <c:order val="1"/>
          <c:tx>
            <c:strRef>
              <c:f>'[MISO 2023 Results Data .xlsx]Online &amp; Academic Tools'!$A$27</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Tools'!$B$25:$E$25</c:f>
              <c:strCache>
                <c:ptCount val="4"/>
                <c:pt idx="0">
                  <c:v>Yes, live virtual sessions should be mandatory</c:v>
                </c:pt>
                <c:pt idx="1">
                  <c:v>Yes, but live virtual sessions should be recorded for those that can't make it</c:v>
                </c:pt>
                <c:pt idx="2">
                  <c:v>No, they can be offered, but should not be required</c:v>
                </c:pt>
                <c:pt idx="3">
                  <c:v>No, online courses should not have live virtual sessions</c:v>
                </c:pt>
              </c:strCache>
            </c:strRef>
          </c:cat>
          <c:val>
            <c:numRef>
              <c:f>'[1]Online &amp; Academic Tools'!$B$27:$E$27</c:f>
              <c:numCache>
                <c:formatCode>0%</c:formatCode>
                <c:ptCount val="4"/>
                <c:pt idx="0">
                  <c:v>0.18</c:v>
                </c:pt>
                <c:pt idx="1">
                  <c:v>0.37</c:v>
                </c:pt>
                <c:pt idx="2">
                  <c:v>0.41</c:v>
                </c:pt>
                <c:pt idx="3">
                  <c:v>0.05</c:v>
                </c:pt>
              </c:numCache>
            </c:numRef>
          </c:val>
          <c:extLst>
            <c:ext xmlns:c16="http://schemas.microsoft.com/office/drawing/2014/chart" uri="{C3380CC4-5D6E-409C-BE32-E72D297353CC}">
              <c16:uniqueId val="{00000001-35A7-4BE1-85B3-204E073B60DF}"/>
            </c:ext>
          </c:extLst>
        </c:ser>
        <c:ser>
          <c:idx val="2"/>
          <c:order val="2"/>
          <c:tx>
            <c:strRef>
              <c:f>'[MISO 2023 Results Data .xlsx]Online &amp; Academic Tools'!$A$28</c:f>
              <c:strCache>
                <c:ptCount val="1"/>
                <c:pt idx="0">
                  <c:v>Faculty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Tools'!$B$25:$E$25</c:f>
              <c:strCache>
                <c:ptCount val="4"/>
                <c:pt idx="0">
                  <c:v>Yes, live virtual sessions should be mandatory</c:v>
                </c:pt>
                <c:pt idx="1">
                  <c:v>Yes, but live virtual sessions should be recorded for those that can't make it</c:v>
                </c:pt>
                <c:pt idx="2">
                  <c:v>No, they can be offered, but should not be required</c:v>
                </c:pt>
                <c:pt idx="3">
                  <c:v>No, online courses should not have live virtual sessions</c:v>
                </c:pt>
              </c:strCache>
            </c:strRef>
          </c:cat>
          <c:val>
            <c:numRef>
              <c:f>'[1]Online &amp; Academic Tools'!$B$28:$E$28</c:f>
              <c:numCache>
                <c:formatCode>0%</c:formatCode>
                <c:ptCount val="4"/>
                <c:pt idx="0">
                  <c:v>0.21</c:v>
                </c:pt>
                <c:pt idx="1">
                  <c:v>0.19</c:v>
                </c:pt>
                <c:pt idx="2">
                  <c:v>0.56000000000000005</c:v>
                </c:pt>
                <c:pt idx="3">
                  <c:v>0.04</c:v>
                </c:pt>
              </c:numCache>
            </c:numRef>
          </c:val>
          <c:extLst>
            <c:ext xmlns:c16="http://schemas.microsoft.com/office/drawing/2014/chart" uri="{C3380CC4-5D6E-409C-BE32-E72D297353CC}">
              <c16:uniqueId val="{00000002-35A7-4BE1-85B3-204E073B60DF}"/>
            </c:ext>
          </c:extLst>
        </c:ser>
        <c:dLbls>
          <c:dLblPos val="outEnd"/>
          <c:showLegendKey val="0"/>
          <c:showVal val="1"/>
          <c:showCatName val="0"/>
          <c:showSerName val="0"/>
          <c:showPercent val="0"/>
          <c:showBubbleSize val="0"/>
        </c:dLbls>
        <c:gapWidth val="219"/>
        <c:overlap val="-27"/>
        <c:axId val="709572912"/>
        <c:axId val="709582480"/>
      </c:barChart>
      <c:catAx>
        <c:axId val="70957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582480"/>
        <c:crosses val="autoZero"/>
        <c:auto val="1"/>
        <c:lblAlgn val="ctr"/>
        <c:lblOffset val="100"/>
        <c:noMultiLvlLbl val="0"/>
      </c:catAx>
      <c:valAx>
        <c:axId val="70958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57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 you believe that faculty teaching full online courses should create and use videos?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.xlsx]Online &amp; Academic Tools'!$B$31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Tools'!$A$32:$A$34</c:f>
              <c:strCache>
                <c:ptCount val="3"/>
                <c:pt idx="0">
                  <c:v>Undergraduate Students</c:v>
                </c:pt>
                <c:pt idx="1">
                  <c:v>Graduate Students</c:v>
                </c:pt>
                <c:pt idx="2">
                  <c:v>Faculty</c:v>
                </c:pt>
              </c:strCache>
            </c:strRef>
          </c:cat>
          <c:val>
            <c:numRef>
              <c:f>'[1]Online &amp; Academic Tools'!$B$32:$B$34</c:f>
              <c:numCache>
                <c:formatCode>0%</c:formatCode>
                <c:ptCount val="3"/>
                <c:pt idx="0">
                  <c:v>0.22</c:v>
                </c:pt>
                <c:pt idx="1">
                  <c:v>0.34</c:v>
                </c:pt>
                <c:pt idx="2">
                  <c:v>0.46</c:v>
                </c:pt>
              </c:numCache>
            </c:numRef>
          </c:val>
          <c:extLst>
            <c:ext xmlns:c16="http://schemas.microsoft.com/office/drawing/2014/chart" uri="{C3380CC4-5D6E-409C-BE32-E72D297353CC}">
              <c16:uniqueId val="{00000000-25FB-449C-B2DF-EB9F0EFBB8DE}"/>
            </c:ext>
          </c:extLst>
        </c:ser>
        <c:ser>
          <c:idx val="1"/>
          <c:order val="1"/>
          <c:tx>
            <c:strRef>
              <c:f>'[MISO 2023 Results Data .xlsx]Online &amp; Academic Tools'!$C$31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'[1]Online &amp; Academic Tools'!$A$32:$A$34</c:f>
              <c:strCache>
                <c:ptCount val="3"/>
                <c:pt idx="0">
                  <c:v>Undergraduate Students</c:v>
                </c:pt>
                <c:pt idx="1">
                  <c:v>Graduate Students</c:v>
                </c:pt>
                <c:pt idx="2">
                  <c:v>Faculty</c:v>
                </c:pt>
              </c:strCache>
            </c:strRef>
          </c:cat>
          <c:val>
            <c:numRef>
              <c:f>'[1]Online &amp; Academic Tools'!$C$32:$C$34</c:f>
              <c:numCache>
                <c:formatCode>0%</c:formatCode>
                <c:ptCount val="3"/>
                <c:pt idx="0">
                  <c:v>0.78</c:v>
                </c:pt>
                <c:pt idx="1">
                  <c:v>0.66</c:v>
                </c:pt>
                <c:pt idx="2">
                  <c:v>0.54</c:v>
                </c:pt>
              </c:numCache>
            </c:numRef>
          </c:val>
          <c:extLst>
            <c:ext xmlns:c16="http://schemas.microsoft.com/office/drawing/2014/chart" uri="{C3380CC4-5D6E-409C-BE32-E72D297353CC}">
              <c16:uniqueId val="{00000001-25FB-449C-B2DF-EB9F0EFBB8DE}"/>
            </c:ext>
          </c:extLst>
        </c:ser>
        <c:dLbls>
          <c:dLblPos val="outEnd"/>
          <c:showLegendKey val="0"/>
          <c:showVal val="1"/>
          <c:showCatName val="0"/>
          <c:showSerName val="0"/>
          <c:showPercent val="0"/>
          <c:showBubbleSize val="0"/>
        </c:dLbls>
        <c:gapWidth val="219"/>
        <c:overlap val="-27"/>
        <c:axId val="730245968"/>
        <c:axId val="730242640"/>
      </c:barChart>
      <c:catAx>
        <c:axId val="7302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242640"/>
        <c:crosses val="autoZero"/>
        <c:auto val="1"/>
        <c:lblAlgn val="ctr"/>
        <c:lblOffset val="100"/>
        <c:noMultiLvlLbl val="0"/>
      </c:catAx>
      <c:valAx>
        <c:axId val="73024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24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How much do/should the</a:t>
            </a:r>
            <a:r>
              <a:rPr lang="en-US" b="1" baseline="0"/>
              <a:t> t</a:t>
            </a:r>
            <a:r>
              <a:rPr lang="en-US" b="1"/>
              <a:t>echnology</a:t>
            </a:r>
            <a:r>
              <a:rPr lang="en-US" b="1" baseline="0"/>
              <a:t> used in courses  &amp; classrooms contribute to your academic/teaching goals?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'online &amp; academic tools'!$C$34</c:f>
              <c:strCache>
                <c:ptCount val="1"/>
                <c:pt idx="0">
                  <c:v>Do Contribute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tools'!$B$35:$B$37</c:f>
              <c:strCache>
                <c:ptCount val="3"/>
                <c:pt idx="0">
                  <c:v>Undergraduate Students</c:v>
                </c:pt>
                <c:pt idx="1">
                  <c:v>Graduate Students</c:v>
                </c:pt>
                <c:pt idx="2">
                  <c:v>Faculty</c:v>
                </c:pt>
              </c:strCache>
            </c:strRef>
          </c:cat>
          <c:val>
            <c:numRef>
              <c:f>'online &amp; academic tools'!$C$35:$C$37</c:f>
              <c:numCache>
                <c:formatCode>General</c:formatCode>
                <c:ptCount val="3"/>
                <c:pt idx="0">
                  <c:v>3.69</c:v>
                </c:pt>
                <c:pt idx="1">
                  <c:v>3.68</c:v>
                </c:pt>
                <c:pt idx="2">
                  <c:v>3.67</c:v>
                </c:pt>
              </c:numCache>
            </c:numRef>
          </c:val>
          <c:extLst>
            <c:ext xmlns:c16="http://schemas.microsoft.com/office/drawing/2014/chart" uri="{C3380CC4-5D6E-409C-BE32-E72D297353CC}">
              <c16:uniqueId val="{00000000-DE8B-4C72-8FA1-73DD88B4024D}"/>
            </c:ext>
          </c:extLst>
        </c:ser>
        <c:ser>
          <c:idx val="1"/>
          <c:order val="1"/>
          <c:tx>
            <c:strRef>
              <c:f>'online &amp; academic tools'!$D$34</c:f>
              <c:strCache>
                <c:ptCount val="1"/>
                <c:pt idx="0">
                  <c:v>Should Contribute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tools'!$B$35:$B$37</c:f>
              <c:strCache>
                <c:ptCount val="3"/>
                <c:pt idx="0">
                  <c:v>Undergraduate Students</c:v>
                </c:pt>
                <c:pt idx="1">
                  <c:v>Graduate Students</c:v>
                </c:pt>
                <c:pt idx="2">
                  <c:v>Faculty</c:v>
                </c:pt>
              </c:strCache>
            </c:strRef>
          </c:cat>
          <c:val>
            <c:numRef>
              <c:f>'online &amp; academic tools'!$D$35:$D$37</c:f>
              <c:numCache>
                <c:formatCode>General</c:formatCode>
                <c:ptCount val="3"/>
                <c:pt idx="0">
                  <c:v>3.54</c:v>
                </c:pt>
                <c:pt idx="1">
                  <c:v>3.68</c:v>
                </c:pt>
                <c:pt idx="2">
                  <c:v>3.68</c:v>
                </c:pt>
              </c:numCache>
            </c:numRef>
          </c:val>
          <c:extLst>
            <c:ext xmlns:c16="http://schemas.microsoft.com/office/drawing/2014/chart" uri="{C3380CC4-5D6E-409C-BE32-E72D297353CC}">
              <c16:uniqueId val="{00000001-DE8B-4C72-8FA1-73DD88B4024D}"/>
            </c:ext>
          </c:extLst>
        </c:ser>
        <c:dLbls>
          <c:showLegendKey val="0"/>
          <c:showVal val="0"/>
          <c:showCatName val="0"/>
          <c:showSerName val="0"/>
          <c:showPercent val="0"/>
          <c:showBubbleSize val="0"/>
        </c:dLbls>
        <c:gapWidth val="182"/>
        <c:axId val="782331440"/>
        <c:axId val="782324784"/>
      </c:barChart>
      <c:catAx>
        <c:axId val="78233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24784"/>
        <c:crosses val="autoZero"/>
        <c:auto val="1"/>
        <c:lblAlgn val="ctr"/>
        <c:lblOffset val="100"/>
        <c:noMultiLvlLbl val="0"/>
      </c:catAx>
      <c:valAx>
        <c:axId val="782324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33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How much do/should working with technology professionals contribute to your academic/teaching goals?</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'online &amp; academic tools'!$C$40</c:f>
              <c:strCache>
                <c:ptCount val="1"/>
                <c:pt idx="0">
                  <c:v>Do Contribute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tools'!$B$41:$B$43</c:f>
              <c:strCache>
                <c:ptCount val="3"/>
                <c:pt idx="0">
                  <c:v>Undergraduate Students</c:v>
                </c:pt>
                <c:pt idx="1">
                  <c:v>Graduate Students</c:v>
                </c:pt>
                <c:pt idx="2">
                  <c:v>Faculty</c:v>
                </c:pt>
              </c:strCache>
            </c:strRef>
          </c:cat>
          <c:val>
            <c:numRef>
              <c:f>'online &amp; academic tools'!$C$41:$C$43</c:f>
              <c:numCache>
                <c:formatCode>General</c:formatCode>
                <c:ptCount val="3"/>
                <c:pt idx="0">
                  <c:v>2.96</c:v>
                </c:pt>
                <c:pt idx="1">
                  <c:v>3.24</c:v>
                </c:pt>
                <c:pt idx="2">
                  <c:v>3.04</c:v>
                </c:pt>
              </c:numCache>
            </c:numRef>
          </c:val>
          <c:extLst>
            <c:ext xmlns:c16="http://schemas.microsoft.com/office/drawing/2014/chart" uri="{C3380CC4-5D6E-409C-BE32-E72D297353CC}">
              <c16:uniqueId val="{00000000-44FD-4ED9-878E-09794418444E}"/>
            </c:ext>
          </c:extLst>
        </c:ser>
        <c:ser>
          <c:idx val="1"/>
          <c:order val="1"/>
          <c:tx>
            <c:strRef>
              <c:f>'online &amp; academic tools'!$D$40</c:f>
              <c:strCache>
                <c:ptCount val="1"/>
                <c:pt idx="0">
                  <c:v>Should Contribute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tools'!$B$41:$B$43</c:f>
              <c:strCache>
                <c:ptCount val="3"/>
                <c:pt idx="0">
                  <c:v>Undergraduate Students</c:v>
                </c:pt>
                <c:pt idx="1">
                  <c:v>Graduate Students</c:v>
                </c:pt>
                <c:pt idx="2">
                  <c:v>Faculty</c:v>
                </c:pt>
              </c:strCache>
            </c:strRef>
          </c:cat>
          <c:val>
            <c:numRef>
              <c:f>'online &amp; academic tools'!$D$41:$D$43</c:f>
              <c:numCache>
                <c:formatCode>General</c:formatCode>
                <c:ptCount val="3"/>
                <c:pt idx="0">
                  <c:v>3.08</c:v>
                </c:pt>
                <c:pt idx="1">
                  <c:v>3.36</c:v>
                </c:pt>
                <c:pt idx="2">
                  <c:v>3.18</c:v>
                </c:pt>
              </c:numCache>
            </c:numRef>
          </c:val>
          <c:extLst>
            <c:ext xmlns:c16="http://schemas.microsoft.com/office/drawing/2014/chart" uri="{C3380CC4-5D6E-409C-BE32-E72D297353CC}">
              <c16:uniqueId val="{00000001-44FD-4ED9-878E-09794418444E}"/>
            </c:ext>
          </c:extLst>
        </c:ser>
        <c:dLbls>
          <c:dLblPos val="outEnd"/>
          <c:showLegendKey val="0"/>
          <c:showVal val="1"/>
          <c:showCatName val="0"/>
          <c:showSerName val="0"/>
          <c:showPercent val="0"/>
          <c:showBubbleSize val="0"/>
        </c:dLbls>
        <c:gapWidth val="182"/>
        <c:axId val="800442992"/>
        <c:axId val="800443408"/>
      </c:barChart>
      <c:catAx>
        <c:axId val="80044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43408"/>
        <c:crosses val="autoZero"/>
        <c:auto val="1"/>
        <c:lblAlgn val="ctr"/>
        <c:lblOffset val="100"/>
        <c:noMultiLvlLbl val="0"/>
      </c:catAx>
      <c:valAx>
        <c:axId val="80044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4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much do/should the technology used in courses &amp;</a:t>
            </a:r>
            <a:r>
              <a:rPr lang="en-US" b="1" baseline="0"/>
              <a:t> classrooms contribute to your research goals?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'online &amp; academic tools'!$C$48</c:f>
              <c:strCache>
                <c:ptCount val="1"/>
                <c:pt idx="0">
                  <c:v>Do Contribute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tools'!$B$49:$B$50</c:f>
              <c:strCache>
                <c:ptCount val="2"/>
                <c:pt idx="0">
                  <c:v>Graduate Students</c:v>
                </c:pt>
                <c:pt idx="1">
                  <c:v>Faculty</c:v>
                </c:pt>
              </c:strCache>
            </c:strRef>
          </c:cat>
          <c:val>
            <c:numRef>
              <c:f>'online &amp; academic tools'!$C$49:$C$50</c:f>
              <c:numCache>
                <c:formatCode>General</c:formatCode>
                <c:ptCount val="2"/>
                <c:pt idx="0">
                  <c:v>3.68</c:v>
                </c:pt>
                <c:pt idx="1">
                  <c:v>3.67</c:v>
                </c:pt>
              </c:numCache>
            </c:numRef>
          </c:val>
          <c:extLst>
            <c:ext xmlns:c16="http://schemas.microsoft.com/office/drawing/2014/chart" uri="{C3380CC4-5D6E-409C-BE32-E72D297353CC}">
              <c16:uniqueId val="{00000000-9267-4741-9F24-DA0B3602696F}"/>
            </c:ext>
          </c:extLst>
        </c:ser>
        <c:ser>
          <c:idx val="1"/>
          <c:order val="1"/>
          <c:tx>
            <c:strRef>
              <c:f>'online &amp; academic tools'!$D$48</c:f>
              <c:strCache>
                <c:ptCount val="1"/>
                <c:pt idx="0">
                  <c:v>Should Contribute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tools'!$B$49:$B$50</c:f>
              <c:strCache>
                <c:ptCount val="2"/>
                <c:pt idx="0">
                  <c:v>Graduate Students</c:v>
                </c:pt>
                <c:pt idx="1">
                  <c:v>Faculty</c:v>
                </c:pt>
              </c:strCache>
            </c:strRef>
          </c:cat>
          <c:val>
            <c:numRef>
              <c:f>'online &amp; academic tools'!$D$49:$D$50</c:f>
              <c:numCache>
                <c:formatCode>General</c:formatCode>
                <c:ptCount val="2"/>
                <c:pt idx="0">
                  <c:v>3.68</c:v>
                </c:pt>
                <c:pt idx="1">
                  <c:v>3.68</c:v>
                </c:pt>
              </c:numCache>
            </c:numRef>
          </c:val>
          <c:extLst>
            <c:ext xmlns:c16="http://schemas.microsoft.com/office/drawing/2014/chart" uri="{C3380CC4-5D6E-409C-BE32-E72D297353CC}">
              <c16:uniqueId val="{00000001-9267-4741-9F24-DA0B3602696F}"/>
            </c:ext>
          </c:extLst>
        </c:ser>
        <c:dLbls>
          <c:dLblPos val="outEnd"/>
          <c:showLegendKey val="0"/>
          <c:showVal val="1"/>
          <c:showCatName val="0"/>
          <c:showSerName val="0"/>
          <c:showPercent val="0"/>
          <c:showBubbleSize val="0"/>
        </c:dLbls>
        <c:gapWidth val="182"/>
        <c:axId val="630669488"/>
        <c:axId val="630655760"/>
      </c:barChart>
      <c:catAx>
        <c:axId val="63066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655760"/>
        <c:crosses val="autoZero"/>
        <c:auto val="1"/>
        <c:lblAlgn val="ctr"/>
        <c:lblOffset val="100"/>
        <c:noMultiLvlLbl val="0"/>
      </c:catAx>
      <c:valAx>
        <c:axId val="630655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6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much do/should working</a:t>
            </a:r>
            <a:r>
              <a:rPr lang="en-US" b="1" baseline="0"/>
              <a:t> with technology professionals contriubte to your research goals?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'online &amp; academic tools'!$C$53</c:f>
              <c:strCache>
                <c:ptCount val="1"/>
                <c:pt idx="0">
                  <c:v>Do Contribute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tools'!$B$54:$B$55</c:f>
              <c:strCache>
                <c:ptCount val="2"/>
                <c:pt idx="0">
                  <c:v>Graduate Students</c:v>
                </c:pt>
                <c:pt idx="1">
                  <c:v>Faculty</c:v>
                </c:pt>
              </c:strCache>
            </c:strRef>
          </c:cat>
          <c:val>
            <c:numRef>
              <c:f>'online &amp; academic tools'!$C$54:$C$55</c:f>
              <c:numCache>
                <c:formatCode>General</c:formatCode>
                <c:ptCount val="2"/>
                <c:pt idx="0">
                  <c:v>3.24</c:v>
                </c:pt>
                <c:pt idx="1">
                  <c:v>3.04</c:v>
                </c:pt>
              </c:numCache>
            </c:numRef>
          </c:val>
          <c:extLst>
            <c:ext xmlns:c16="http://schemas.microsoft.com/office/drawing/2014/chart" uri="{C3380CC4-5D6E-409C-BE32-E72D297353CC}">
              <c16:uniqueId val="{00000000-5355-46AF-AAF1-CC899C9B5E60}"/>
            </c:ext>
          </c:extLst>
        </c:ser>
        <c:ser>
          <c:idx val="1"/>
          <c:order val="1"/>
          <c:tx>
            <c:strRef>
              <c:f>'online &amp; academic tools'!$D$53</c:f>
              <c:strCache>
                <c:ptCount val="1"/>
                <c:pt idx="0">
                  <c:v>Should Contribute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&amp; academic tools'!$B$54:$B$55</c:f>
              <c:strCache>
                <c:ptCount val="2"/>
                <c:pt idx="0">
                  <c:v>Graduate Students</c:v>
                </c:pt>
                <c:pt idx="1">
                  <c:v>Faculty</c:v>
                </c:pt>
              </c:strCache>
            </c:strRef>
          </c:cat>
          <c:val>
            <c:numRef>
              <c:f>'online &amp; academic tools'!$D$54:$D$55</c:f>
              <c:numCache>
                <c:formatCode>General</c:formatCode>
                <c:ptCount val="2"/>
                <c:pt idx="0">
                  <c:v>3.36</c:v>
                </c:pt>
                <c:pt idx="1">
                  <c:v>3.18</c:v>
                </c:pt>
              </c:numCache>
            </c:numRef>
          </c:val>
          <c:extLst>
            <c:ext xmlns:c16="http://schemas.microsoft.com/office/drawing/2014/chart" uri="{C3380CC4-5D6E-409C-BE32-E72D297353CC}">
              <c16:uniqueId val="{00000001-5355-46AF-AAF1-CC899C9B5E60}"/>
            </c:ext>
          </c:extLst>
        </c:ser>
        <c:dLbls>
          <c:dLblPos val="outEnd"/>
          <c:showLegendKey val="0"/>
          <c:showVal val="1"/>
          <c:showCatName val="0"/>
          <c:showSerName val="0"/>
          <c:showPercent val="0"/>
          <c:showBubbleSize val="0"/>
        </c:dLbls>
        <c:gapWidth val="182"/>
        <c:axId val="763986320"/>
        <c:axId val="763988816"/>
      </c:barChart>
      <c:catAx>
        <c:axId val="76398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88816"/>
        <c:crosses val="autoZero"/>
        <c:auto val="1"/>
        <c:lblAlgn val="ctr"/>
        <c:lblOffset val="100"/>
        <c:noMultiLvlLbl val="0"/>
      </c:catAx>
      <c:valAx>
        <c:axId val="76398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98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onedrive!$A$2</c:f>
              <c:strCache>
                <c:ptCount val="1"/>
                <c:pt idx="0">
                  <c:v>Undergraduate Students</c:v>
                </c:pt>
              </c:strCache>
            </c:strRef>
          </c:tx>
          <c:spPr>
            <a:solidFill>
              <a:schemeClr val="accent1"/>
            </a:solidFill>
            <a:ln>
              <a:noFill/>
            </a:ln>
            <a:effectLst/>
          </c:spPr>
          <c:invertIfNegative val="0"/>
          <c:cat>
            <c:strRef>
              <c:f>onedrive!$B$1:$D$1</c:f>
              <c:strCache>
                <c:ptCount val="3"/>
                <c:pt idx="0">
                  <c:v>Usage</c:v>
                </c:pt>
                <c:pt idx="1">
                  <c:v>Importance</c:v>
                </c:pt>
                <c:pt idx="2">
                  <c:v>Satisfaction</c:v>
                </c:pt>
              </c:strCache>
            </c:strRef>
          </c:cat>
          <c:val>
            <c:numRef>
              <c:f>onedrive!$B$2:$D$2</c:f>
              <c:numCache>
                <c:formatCode>0.00</c:formatCode>
                <c:ptCount val="3"/>
                <c:pt idx="0">
                  <c:v>3.5089999999999999</c:v>
                </c:pt>
                <c:pt idx="1">
                  <c:v>3.1669999999999998</c:v>
                </c:pt>
                <c:pt idx="2">
                  <c:v>3.64</c:v>
                </c:pt>
              </c:numCache>
            </c:numRef>
          </c:val>
          <c:extLst>
            <c:ext xmlns:c16="http://schemas.microsoft.com/office/drawing/2014/chart" uri="{C3380CC4-5D6E-409C-BE32-E72D297353CC}">
              <c16:uniqueId val="{00000000-BE08-40BA-8551-DFFF6A2228A2}"/>
            </c:ext>
          </c:extLst>
        </c:ser>
        <c:ser>
          <c:idx val="1"/>
          <c:order val="1"/>
          <c:tx>
            <c:strRef>
              <c:f>onedrive!$A$3</c:f>
              <c:strCache>
                <c:ptCount val="1"/>
                <c:pt idx="0">
                  <c:v>Graduate Student</c:v>
                </c:pt>
              </c:strCache>
            </c:strRef>
          </c:tx>
          <c:spPr>
            <a:solidFill>
              <a:schemeClr val="accent2"/>
            </a:solidFill>
            <a:ln>
              <a:noFill/>
            </a:ln>
            <a:effectLst/>
          </c:spPr>
          <c:invertIfNegative val="0"/>
          <c:cat>
            <c:strRef>
              <c:f>onedrive!$B$1:$D$1</c:f>
              <c:strCache>
                <c:ptCount val="3"/>
                <c:pt idx="0">
                  <c:v>Usage</c:v>
                </c:pt>
                <c:pt idx="1">
                  <c:v>Importance</c:v>
                </c:pt>
                <c:pt idx="2">
                  <c:v>Satisfaction</c:v>
                </c:pt>
              </c:strCache>
            </c:strRef>
          </c:cat>
          <c:val>
            <c:numRef>
              <c:f>onedrive!$B$3:$D$3</c:f>
              <c:numCache>
                <c:formatCode>0.00</c:formatCode>
                <c:ptCount val="3"/>
                <c:pt idx="0">
                  <c:v>3.782</c:v>
                </c:pt>
                <c:pt idx="1">
                  <c:v>3.5</c:v>
                </c:pt>
                <c:pt idx="2">
                  <c:v>3.706</c:v>
                </c:pt>
              </c:numCache>
            </c:numRef>
          </c:val>
          <c:extLst>
            <c:ext xmlns:c16="http://schemas.microsoft.com/office/drawing/2014/chart" uri="{C3380CC4-5D6E-409C-BE32-E72D297353CC}">
              <c16:uniqueId val="{00000001-BE08-40BA-8551-DFFF6A2228A2}"/>
            </c:ext>
          </c:extLst>
        </c:ser>
        <c:ser>
          <c:idx val="2"/>
          <c:order val="2"/>
          <c:tx>
            <c:strRef>
              <c:f>onedrive!$A$4</c:f>
              <c:strCache>
                <c:ptCount val="1"/>
                <c:pt idx="0">
                  <c:v>Faculty</c:v>
                </c:pt>
              </c:strCache>
            </c:strRef>
          </c:tx>
          <c:spPr>
            <a:solidFill>
              <a:schemeClr val="accent3"/>
            </a:solidFill>
            <a:ln>
              <a:noFill/>
            </a:ln>
            <a:effectLst/>
          </c:spPr>
          <c:invertIfNegative val="0"/>
          <c:cat>
            <c:strRef>
              <c:f>onedrive!$B$1:$D$1</c:f>
              <c:strCache>
                <c:ptCount val="3"/>
                <c:pt idx="0">
                  <c:v>Usage</c:v>
                </c:pt>
                <c:pt idx="1">
                  <c:v>Importance</c:v>
                </c:pt>
                <c:pt idx="2">
                  <c:v>Satisfaction</c:v>
                </c:pt>
              </c:strCache>
            </c:strRef>
          </c:cat>
          <c:val>
            <c:numRef>
              <c:f>onedrive!$B$4:$D$4</c:f>
              <c:numCache>
                <c:formatCode>0.00</c:formatCode>
                <c:ptCount val="3"/>
                <c:pt idx="0">
                  <c:v>3.863</c:v>
                </c:pt>
                <c:pt idx="1">
                  <c:v>3.3769999999999998</c:v>
                </c:pt>
                <c:pt idx="2">
                  <c:v>3.609</c:v>
                </c:pt>
              </c:numCache>
            </c:numRef>
          </c:val>
          <c:extLst>
            <c:ext xmlns:c16="http://schemas.microsoft.com/office/drawing/2014/chart" uri="{C3380CC4-5D6E-409C-BE32-E72D297353CC}">
              <c16:uniqueId val="{00000002-BE08-40BA-8551-DFFF6A2228A2}"/>
            </c:ext>
          </c:extLst>
        </c:ser>
        <c:ser>
          <c:idx val="3"/>
          <c:order val="3"/>
          <c:tx>
            <c:strRef>
              <c:f>onedrive!$A$5</c:f>
              <c:strCache>
                <c:ptCount val="1"/>
                <c:pt idx="0">
                  <c:v>Staff</c:v>
                </c:pt>
              </c:strCache>
            </c:strRef>
          </c:tx>
          <c:spPr>
            <a:solidFill>
              <a:schemeClr val="accent4"/>
            </a:solidFill>
            <a:ln>
              <a:noFill/>
            </a:ln>
            <a:effectLst/>
          </c:spPr>
          <c:invertIfNegative val="0"/>
          <c:cat>
            <c:strRef>
              <c:f>onedrive!$B$1:$D$1</c:f>
              <c:strCache>
                <c:ptCount val="3"/>
                <c:pt idx="0">
                  <c:v>Usage</c:v>
                </c:pt>
                <c:pt idx="1">
                  <c:v>Importance</c:v>
                </c:pt>
                <c:pt idx="2">
                  <c:v>Satisfaction</c:v>
                </c:pt>
              </c:strCache>
            </c:strRef>
          </c:cat>
          <c:val>
            <c:numRef>
              <c:f>onedrive!$B$5:$D$5</c:f>
              <c:numCache>
                <c:formatCode>0.00</c:formatCode>
                <c:ptCount val="3"/>
                <c:pt idx="0">
                  <c:v>3.5339999999999998</c:v>
                </c:pt>
                <c:pt idx="1">
                  <c:v>3.2370000000000001</c:v>
                </c:pt>
                <c:pt idx="2">
                  <c:v>3.7330000000000001</c:v>
                </c:pt>
              </c:numCache>
            </c:numRef>
          </c:val>
          <c:extLst>
            <c:ext xmlns:c16="http://schemas.microsoft.com/office/drawing/2014/chart" uri="{C3380CC4-5D6E-409C-BE32-E72D297353CC}">
              <c16:uniqueId val="{00000003-BE08-40BA-8551-DFFF6A2228A2}"/>
            </c:ext>
          </c:extLst>
        </c:ser>
        <c:dLbls>
          <c:showLegendKey val="0"/>
          <c:showVal val="0"/>
          <c:showCatName val="0"/>
          <c:showSerName val="0"/>
          <c:showPercent val="0"/>
          <c:showBubbleSize val="0"/>
        </c:dLbls>
        <c:gapWidth val="219"/>
        <c:overlap val="-27"/>
        <c:axId val="952332304"/>
        <c:axId val="952313168"/>
      </c:barChart>
      <c:catAx>
        <c:axId val="95233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313168"/>
        <c:crosses val="autoZero"/>
        <c:auto val="1"/>
        <c:lblAlgn val="ctr"/>
        <c:lblOffset val="100"/>
        <c:noMultiLvlLbl val="0"/>
      </c:catAx>
      <c:valAx>
        <c:axId val="952313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33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Where</a:t>
            </a:r>
            <a:r>
              <a:rPr lang="en-US" b="1" baseline="0"/>
              <a:t> do you store your ISU-related </a:t>
            </a:r>
          </a:p>
          <a:p>
            <a:pPr>
              <a:defRPr b="1"/>
            </a:pPr>
            <a:r>
              <a:rPr lang="en-US" b="1" baseline="0"/>
              <a:t>electronic files?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.xlsx]IT Demographics'!$S$2</c:f>
              <c:strCache>
                <c:ptCount val="1"/>
                <c:pt idx="0">
                  <c:v>Undergraduate Students</c:v>
                </c:pt>
              </c:strCache>
            </c:strRef>
          </c:tx>
          <c:spPr>
            <a:solidFill>
              <a:schemeClr val="accent1"/>
            </a:solidFill>
            <a:ln>
              <a:noFill/>
            </a:ln>
            <a:effectLst/>
          </c:spPr>
          <c:invertIfNegative val="0"/>
          <c:cat>
            <c:strRef>
              <c:f>'[1]IT Demographics'!$T$1:$Y$1</c:f>
              <c:strCache>
                <c:ptCount val="6"/>
                <c:pt idx="0">
                  <c:v>Network File Share</c:v>
                </c:pt>
                <c:pt idx="1">
                  <c:v>Office 365 OneDrive</c:v>
                </c:pt>
                <c:pt idx="2">
                  <c:v>Google Drive</c:v>
                </c:pt>
                <c:pt idx="3">
                  <c:v>Dropbox</c:v>
                </c:pt>
                <c:pt idx="4">
                  <c:v>On my Laptop</c:v>
                </c:pt>
                <c:pt idx="5">
                  <c:v>Other</c:v>
                </c:pt>
              </c:strCache>
            </c:strRef>
          </c:cat>
          <c:val>
            <c:numRef>
              <c:f>'[1]IT Demographics'!$T$2:$Y$2</c:f>
              <c:numCache>
                <c:formatCode>0%</c:formatCode>
                <c:ptCount val="6"/>
                <c:pt idx="0">
                  <c:v>0</c:v>
                </c:pt>
                <c:pt idx="1">
                  <c:v>0.23</c:v>
                </c:pt>
                <c:pt idx="2">
                  <c:v>0.16</c:v>
                </c:pt>
                <c:pt idx="3">
                  <c:v>0</c:v>
                </c:pt>
                <c:pt idx="4">
                  <c:v>0.59</c:v>
                </c:pt>
                <c:pt idx="5">
                  <c:v>0</c:v>
                </c:pt>
              </c:numCache>
            </c:numRef>
          </c:val>
          <c:extLst>
            <c:ext xmlns:c16="http://schemas.microsoft.com/office/drawing/2014/chart" uri="{C3380CC4-5D6E-409C-BE32-E72D297353CC}">
              <c16:uniqueId val="{00000000-890D-45A0-88C8-44C6E05F4F75}"/>
            </c:ext>
          </c:extLst>
        </c:ser>
        <c:ser>
          <c:idx val="1"/>
          <c:order val="1"/>
          <c:tx>
            <c:strRef>
              <c:f>'[MISO 2023 Results Data .xlsx]IT Demographics'!$S$3</c:f>
              <c:strCache>
                <c:ptCount val="1"/>
                <c:pt idx="0">
                  <c:v>Graduate Students</c:v>
                </c:pt>
              </c:strCache>
            </c:strRef>
          </c:tx>
          <c:spPr>
            <a:solidFill>
              <a:schemeClr val="accent2"/>
            </a:solidFill>
            <a:ln>
              <a:noFill/>
            </a:ln>
            <a:effectLst/>
          </c:spPr>
          <c:invertIfNegative val="0"/>
          <c:cat>
            <c:strRef>
              <c:f>'[1]IT Demographics'!$T$1:$Y$1</c:f>
              <c:strCache>
                <c:ptCount val="6"/>
                <c:pt idx="0">
                  <c:v>Network File Share</c:v>
                </c:pt>
                <c:pt idx="1">
                  <c:v>Office 365 OneDrive</c:v>
                </c:pt>
                <c:pt idx="2">
                  <c:v>Google Drive</c:v>
                </c:pt>
                <c:pt idx="3">
                  <c:v>Dropbox</c:v>
                </c:pt>
                <c:pt idx="4">
                  <c:v>On my Laptop</c:v>
                </c:pt>
                <c:pt idx="5">
                  <c:v>Other</c:v>
                </c:pt>
              </c:strCache>
            </c:strRef>
          </c:cat>
          <c:val>
            <c:numRef>
              <c:f>'[1]IT Demographics'!$T$3:$Y$3</c:f>
              <c:numCache>
                <c:formatCode>0%</c:formatCode>
                <c:ptCount val="6"/>
                <c:pt idx="0">
                  <c:v>0.05</c:v>
                </c:pt>
                <c:pt idx="1">
                  <c:v>0.32</c:v>
                </c:pt>
                <c:pt idx="2">
                  <c:v>0.13</c:v>
                </c:pt>
                <c:pt idx="3">
                  <c:v>0</c:v>
                </c:pt>
                <c:pt idx="4">
                  <c:v>0.49</c:v>
                </c:pt>
                <c:pt idx="5">
                  <c:v>0.01</c:v>
                </c:pt>
              </c:numCache>
            </c:numRef>
          </c:val>
          <c:extLst>
            <c:ext xmlns:c16="http://schemas.microsoft.com/office/drawing/2014/chart" uri="{C3380CC4-5D6E-409C-BE32-E72D297353CC}">
              <c16:uniqueId val="{00000001-890D-45A0-88C8-44C6E05F4F75}"/>
            </c:ext>
          </c:extLst>
        </c:ser>
        <c:ser>
          <c:idx val="2"/>
          <c:order val="2"/>
          <c:tx>
            <c:strRef>
              <c:f>'[MISO 2023 Results Data .xlsx]IT Demographics'!$S$4</c:f>
              <c:strCache>
                <c:ptCount val="1"/>
                <c:pt idx="0">
                  <c:v>Faculty</c:v>
                </c:pt>
              </c:strCache>
            </c:strRef>
          </c:tx>
          <c:spPr>
            <a:solidFill>
              <a:schemeClr val="accent3"/>
            </a:solidFill>
            <a:ln>
              <a:noFill/>
            </a:ln>
            <a:effectLst/>
          </c:spPr>
          <c:invertIfNegative val="0"/>
          <c:cat>
            <c:strRef>
              <c:f>'[1]IT Demographics'!$T$1:$Y$1</c:f>
              <c:strCache>
                <c:ptCount val="6"/>
                <c:pt idx="0">
                  <c:v>Network File Share</c:v>
                </c:pt>
                <c:pt idx="1">
                  <c:v>Office 365 OneDrive</c:v>
                </c:pt>
                <c:pt idx="2">
                  <c:v>Google Drive</c:v>
                </c:pt>
                <c:pt idx="3">
                  <c:v>Dropbox</c:v>
                </c:pt>
                <c:pt idx="4">
                  <c:v>On my Laptop</c:v>
                </c:pt>
                <c:pt idx="5">
                  <c:v>Other</c:v>
                </c:pt>
              </c:strCache>
            </c:strRef>
          </c:cat>
          <c:val>
            <c:numRef>
              <c:f>'[1]IT Demographics'!$T$4:$Y$4</c:f>
              <c:numCache>
                <c:formatCode>0%</c:formatCode>
                <c:ptCount val="6"/>
                <c:pt idx="0">
                  <c:v>0.13</c:v>
                </c:pt>
                <c:pt idx="1">
                  <c:v>0.41</c:v>
                </c:pt>
                <c:pt idx="2">
                  <c:v>0.12</c:v>
                </c:pt>
                <c:pt idx="3">
                  <c:v>0.06</c:v>
                </c:pt>
                <c:pt idx="4">
                  <c:v>0.25</c:v>
                </c:pt>
                <c:pt idx="5">
                  <c:v>0.04</c:v>
                </c:pt>
              </c:numCache>
            </c:numRef>
          </c:val>
          <c:extLst>
            <c:ext xmlns:c16="http://schemas.microsoft.com/office/drawing/2014/chart" uri="{C3380CC4-5D6E-409C-BE32-E72D297353CC}">
              <c16:uniqueId val="{00000002-890D-45A0-88C8-44C6E05F4F75}"/>
            </c:ext>
          </c:extLst>
        </c:ser>
        <c:ser>
          <c:idx val="3"/>
          <c:order val="3"/>
          <c:tx>
            <c:strRef>
              <c:f>'[MISO 2023 Results Data .xlsx]IT Demographics'!$S$5</c:f>
              <c:strCache>
                <c:ptCount val="1"/>
                <c:pt idx="0">
                  <c:v>Staff</c:v>
                </c:pt>
              </c:strCache>
            </c:strRef>
          </c:tx>
          <c:spPr>
            <a:solidFill>
              <a:schemeClr val="accent4"/>
            </a:solidFill>
            <a:ln>
              <a:noFill/>
            </a:ln>
            <a:effectLst/>
          </c:spPr>
          <c:invertIfNegative val="0"/>
          <c:cat>
            <c:strRef>
              <c:f>'[1]IT Demographics'!$T$1:$Y$1</c:f>
              <c:strCache>
                <c:ptCount val="6"/>
                <c:pt idx="0">
                  <c:v>Network File Share</c:v>
                </c:pt>
                <c:pt idx="1">
                  <c:v>Office 365 OneDrive</c:v>
                </c:pt>
                <c:pt idx="2">
                  <c:v>Google Drive</c:v>
                </c:pt>
                <c:pt idx="3">
                  <c:v>Dropbox</c:v>
                </c:pt>
                <c:pt idx="4">
                  <c:v>On my Laptop</c:v>
                </c:pt>
                <c:pt idx="5">
                  <c:v>Other</c:v>
                </c:pt>
              </c:strCache>
            </c:strRef>
          </c:cat>
          <c:val>
            <c:numRef>
              <c:f>'[1]IT Demographics'!$T$5:$Y$5</c:f>
              <c:numCache>
                <c:formatCode>0%</c:formatCode>
                <c:ptCount val="6"/>
                <c:pt idx="0">
                  <c:v>0.55000000000000004</c:v>
                </c:pt>
                <c:pt idx="1">
                  <c:v>0.24</c:v>
                </c:pt>
                <c:pt idx="2">
                  <c:v>0.01</c:v>
                </c:pt>
                <c:pt idx="3">
                  <c:v>0</c:v>
                </c:pt>
                <c:pt idx="4">
                  <c:v>0.18</c:v>
                </c:pt>
                <c:pt idx="5">
                  <c:v>0.02</c:v>
                </c:pt>
              </c:numCache>
            </c:numRef>
          </c:val>
          <c:extLst>
            <c:ext xmlns:c16="http://schemas.microsoft.com/office/drawing/2014/chart" uri="{C3380CC4-5D6E-409C-BE32-E72D297353CC}">
              <c16:uniqueId val="{00000003-890D-45A0-88C8-44C6E05F4F75}"/>
            </c:ext>
          </c:extLst>
        </c:ser>
        <c:dLbls>
          <c:showLegendKey val="0"/>
          <c:showVal val="0"/>
          <c:showCatName val="0"/>
          <c:showSerName val="0"/>
          <c:showPercent val="0"/>
          <c:showBubbleSize val="0"/>
        </c:dLbls>
        <c:gapWidth val="219"/>
        <c:overlap val="-27"/>
        <c:axId val="549128784"/>
        <c:axId val="549125872"/>
      </c:barChart>
      <c:catAx>
        <c:axId val="54912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125872"/>
        <c:crosses val="autoZero"/>
        <c:auto val="1"/>
        <c:lblAlgn val="ctr"/>
        <c:lblOffset val="100"/>
        <c:noMultiLvlLbl val="0"/>
      </c:catAx>
      <c:valAx>
        <c:axId val="54912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12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Faculty - Work Location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'[MISO 2023 Results Data .xlsx]Online &amp; Academic Tools'!$A$4</c:f>
              <c:strCache>
                <c:ptCount val="1"/>
                <c:pt idx="0">
                  <c:v>Faculty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C1-4E09-A7E6-F81EC77023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C1-4E09-A7E6-F81EC77023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C1-4E09-A7E6-F81EC77023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C1-4E09-A7E6-F81EC77023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C1-4E09-A7E6-F81EC77023F4}"/>
              </c:ext>
            </c:extLst>
          </c:dPt>
          <c:dLbls>
            <c:dLbl>
              <c:idx val="0"/>
              <c:layout>
                <c:manualLayout>
                  <c:x val="-5.5555555555556572E-3"/>
                  <c:y val="0.222222222222222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9C1-4E09-A7E6-F81EC77023F4}"/>
                </c:ext>
              </c:extLst>
            </c:dLbl>
            <c:dLbl>
              <c:idx val="3"/>
              <c:layout>
                <c:manualLayout>
                  <c:x val="-8.3333333333333332E-3"/>
                  <c:y val="0.101851851851851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9C1-4E09-A7E6-F81EC77023F4}"/>
                </c:ext>
              </c:extLst>
            </c:dLbl>
            <c:dLbl>
              <c:idx val="4"/>
              <c:layout>
                <c:manualLayout>
                  <c:x val="0.16388888888888889"/>
                  <c:y val="5.55555555555555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9C1-4E09-A7E6-F81EC77023F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'[1]Online &amp; Academic Tools'!$B$1:$F$3</c:f>
              <c:strCache>
                <c:ptCount val="5"/>
                <c:pt idx="0">
                  <c:v>Entirely in-person</c:v>
                </c:pt>
                <c:pt idx="1">
                  <c:v>Mostly in-person</c:v>
                </c:pt>
                <c:pt idx="2">
                  <c:v>Equally in-person and remotely</c:v>
                </c:pt>
                <c:pt idx="3">
                  <c:v>Mostly remotely</c:v>
                </c:pt>
                <c:pt idx="4">
                  <c:v>Entirely remotely</c:v>
                </c:pt>
              </c:strCache>
            </c:strRef>
          </c:cat>
          <c:val>
            <c:numRef>
              <c:f>'[1]Online &amp; Academic Tools'!$B$4:$F$4</c:f>
              <c:numCache>
                <c:formatCode>0%</c:formatCode>
                <c:ptCount val="5"/>
                <c:pt idx="0">
                  <c:v>0.22</c:v>
                </c:pt>
                <c:pt idx="1">
                  <c:v>0.4</c:v>
                </c:pt>
                <c:pt idx="2">
                  <c:v>0.25</c:v>
                </c:pt>
                <c:pt idx="3">
                  <c:v>0.08</c:v>
                </c:pt>
                <c:pt idx="4">
                  <c:v>0.06</c:v>
                </c:pt>
              </c:numCache>
            </c:numRef>
          </c:val>
          <c:extLst>
            <c:ext xmlns:c16="http://schemas.microsoft.com/office/drawing/2014/chart" uri="{C3380CC4-5D6E-409C-BE32-E72D297353CC}">
              <c16:uniqueId val="{0000000A-59C1-4E09-A7E6-F81EC77023F4}"/>
            </c:ext>
          </c:extLst>
        </c:ser>
        <c:ser>
          <c:idx val="1"/>
          <c:order val="1"/>
          <c:tx>
            <c:strRef>
              <c:f>'[MISO 2023 Results Data .xlsx]Online &amp; Academic Tools'!$A$5</c:f>
              <c:strCache>
                <c:ptCount val="1"/>
                <c:pt idx="0">
                  <c:v>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9C1-4E09-A7E6-F81EC77023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9C1-4E09-A7E6-F81EC77023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9C1-4E09-A7E6-F81EC77023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9C1-4E09-A7E6-F81EC77023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9C1-4E09-A7E6-F81EC77023F4}"/>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'[1]Online &amp; Academic Tools'!$B$1:$F$3</c:f>
              <c:strCache>
                <c:ptCount val="5"/>
                <c:pt idx="0">
                  <c:v>Entirely in-person</c:v>
                </c:pt>
                <c:pt idx="1">
                  <c:v>Mostly in-person</c:v>
                </c:pt>
                <c:pt idx="2">
                  <c:v>Equally in-person and remotely</c:v>
                </c:pt>
                <c:pt idx="3">
                  <c:v>Mostly remotely</c:v>
                </c:pt>
                <c:pt idx="4">
                  <c:v>Entirely remotely</c:v>
                </c:pt>
              </c:strCache>
            </c:strRef>
          </c:cat>
          <c:val>
            <c:numRef>
              <c:f>'[1]Online &amp; Academic Tools'!$B$5:$F$5</c:f>
              <c:numCache>
                <c:formatCode>0%</c:formatCode>
                <c:ptCount val="5"/>
                <c:pt idx="0">
                  <c:v>0.43</c:v>
                </c:pt>
                <c:pt idx="1">
                  <c:v>0.43</c:v>
                </c:pt>
                <c:pt idx="2">
                  <c:v>0.08</c:v>
                </c:pt>
                <c:pt idx="3">
                  <c:v>0.04</c:v>
                </c:pt>
                <c:pt idx="4">
                  <c:v>0.02</c:v>
                </c:pt>
              </c:numCache>
            </c:numRef>
          </c:val>
          <c:extLst>
            <c:ext xmlns:c16="http://schemas.microsoft.com/office/drawing/2014/chart" uri="{C3380CC4-5D6E-409C-BE32-E72D297353CC}">
              <c16:uniqueId val="{00000015-59C1-4E09-A7E6-F81EC77023F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Undergraduate</a:t>
            </a:r>
            <a:r>
              <a:rPr lang="en-US" b="1" baseline="0"/>
              <a:t> Students </a:t>
            </a:r>
          </a:p>
          <a:p>
            <a:pPr>
              <a:defRPr/>
            </a:pPr>
            <a:r>
              <a:rPr lang="en-US" b="1" baseline="0"/>
              <a:t>Top 10 Services in Usage, 2021-2023</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usage!$B$3</c:f>
              <c:strCache>
                <c:ptCount val="1"/>
                <c:pt idx="0">
                  <c:v>2021</c:v>
                </c:pt>
              </c:strCache>
            </c:strRef>
          </c:tx>
          <c:spPr>
            <a:solidFill>
              <a:schemeClr val="accent1"/>
            </a:solidFill>
            <a:ln>
              <a:noFill/>
            </a:ln>
            <a:effectLst/>
          </c:spPr>
          <c:invertIfNegative val="0"/>
          <c:cat>
            <c:strRef>
              <c:f>usage!$A$4:$A$16</c:f>
              <c:strCache>
                <c:ptCount val="13"/>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Adobe Creative Cloud</c:v>
                </c:pt>
                <c:pt idx="11">
                  <c:v>OneDrive</c:v>
                </c:pt>
                <c:pt idx="12">
                  <c:v>Campus Computing Labs</c:v>
                </c:pt>
              </c:strCache>
            </c:strRef>
          </c:cat>
          <c:val>
            <c:numRef>
              <c:f>usage!$B$4:$B$16</c:f>
              <c:numCache>
                <c:formatCode>0.00</c:formatCode>
                <c:ptCount val="13"/>
                <c:pt idx="0">
                  <c:v>4.93</c:v>
                </c:pt>
                <c:pt idx="1">
                  <c:v>4.74</c:v>
                </c:pt>
                <c:pt idx="2">
                  <c:v>4.3499999999999996</c:v>
                </c:pt>
                <c:pt idx="3">
                  <c:v>4.1500000000000004</c:v>
                </c:pt>
                <c:pt idx="4">
                  <c:v>3.73</c:v>
                </c:pt>
                <c:pt idx="5">
                  <c:v>3.37</c:v>
                </c:pt>
                <c:pt idx="6">
                  <c:v>1.74</c:v>
                </c:pt>
                <c:pt idx="7">
                  <c:v>1.73</c:v>
                </c:pt>
                <c:pt idx="8">
                  <c:v>1.59</c:v>
                </c:pt>
                <c:pt idx="9">
                  <c:v>1.51</c:v>
                </c:pt>
              </c:numCache>
            </c:numRef>
          </c:val>
          <c:extLst>
            <c:ext xmlns:c16="http://schemas.microsoft.com/office/drawing/2014/chart" uri="{C3380CC4-5D6E-409C-BE32-E72D297353CC}">
              <c16:uniqueId val="{00000000-C87B-4434-B7C5-D5E5F6876ACA}"/>
            </c:ext>
          </c:extLst>
        </c:ser>
        <c:ser>
          <c:idx val="1"/>
          <c:order val="1"/>
          <c:tx>
            <c:strRef>
              <c:f>usage!$C$3</c:f>
              <c:strCache>
                <c:ptCount val="1"/>
                <c:pt idx="0">
                  <c:v>2022</c:v>
                </c:pt>
              </c:strCache>
            </c:strRef>
          </c:tx>
          <c:spPr>
            <a:solidFill>
              <a:schemeClr val="accent2"/>
            </a:solidFill>
            <a:ln>
              <a:noFill/>
            </a:ln>
            <a:effectLst/>
          </c:spPr>
          <c:invertIfNegative val="0"/>
          <c:cat>
            <c:strRef>
              <c:f>usage!$A$4:$A$16</c:f>
              <c:strCache>
                <c:ptCount val="13"/>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Adobe Creative Cloud</c:v>
                </c:pt>
                <c:pt idx="11">
                  <c:v>OneDrive</c:v>
                </c:pt>
                <c:pt idx="12">
                  <c:v>Campus Computing Labs</c:v>
                </c:pt>
              </c:strCache>
            </c:strRef>
          </c:cat>
          <c:val>
            <c:numRef>
              <c:f>usage!$C$4:$C$16</c:f>
              <c:numCache>
                <c:formatCode>0.00</c:formatCode>
                <c:ptCount val="13"/>
                <c:pt idx="0">
                  <c:v>4.9588014981273405</c:v>
                </c:pt>
                <c:pt idx="1">
                  <c:v>3.7850467289719627</c:v>
                </c:pt>
                <c:pt idx="2">
                  <c:v>4.5511363636363633</c:v>
                </c:pt>
                <c:pt idx="3">
                  <c:v>4.1591760299625467</c:v>
                </c:pt>
                <c:pt idx="4">
                  <c:v>3.2396226415094338</c:v>
                </c:pt>
                <c:pt idx="5">
                  <c:v>3.487758945386064</c:v>
                </c:pt>
                <c:pt idx="6">
                  <c:v>2.3427495291902072</c:v>
                </c:pt>
                <c:pt idx="7">
                  <c:v>2.6496212121212119</c:v>
                </c:pt>
                <c:pt idx="8">
                  <c:v>1.6296992481203008</c:v>
                </c:pt>
                <c:pt idx="12">
                  <c:v>1.7965779467680609</c:v>
                </c:pt>
              </c:numCache>
            </c:numRef>
          </c:val>
          <c:extLst>
            <c:ext xmlns:c16="http://schemas.microsoft.com/office/drawing/2014/chart" uri="{C3380CC4-5D6E-409C-BE32-E72D297353CC}">
              <c16:uniqueId val="{00000001-C87B-4434-B7C5-D5E5F6876ACA}"/>
            </c:ext>
          </c:extLst>
        </c:ser>
        <c:ser>
          <c:idx val="2"/>
          <c:order val="2"/>
          <c:tx>
            <c:strRef>
              <c:f>usage!$D$3</c:f>
              <c:strCache>
                <c:ptCount val="1"/>
                <c:pt idx="0">
                  <c:v>2023</c:v>
                </c:pt>
              </c:strCache>
            </c:strRef>
          </c:tx>
          <c:spPr>
            <a:solidFill>
              <a:schemeClr val="accent3"/>
            </a:solidFill>
            <a:ln>
              <a:noFill/>
            </a:ln>
            <a:effectLst/>
          </c:spPr>
          <c:invertIfNegative val="0"/>
          <c:cat>
            <c:strRef>
              <c:f>usage!$A$4:$A$16</c:f>
              <c:strCache>
                <c:ptCount val="13"/>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Adobe Creative Cloud</c:v>
                </c:pt>
                <c:pt idx="11">
                  <c:v>OneDrive</c:v>
                </c:pt>
                <c:pt idx="12">
                  <c:v>Campus Computing Labs</c:v>
                </c:pt>
              </c:strCache>
            </c:strRef>
          </c:cat>
          <c:val>
            <c:numRef>
              <c:f>usage!$D$4:$D$16</c:f>
              <c:numCache>
                <c:formatCode>0.00</c:formatCode>
                <c:ptCount val="13"/>
                <c:pt idx="0">
                  <c:v>4.95</c:v>
                </c:pt>
                <c:pt idx="1">
                  <c:v>2.72</c:v>
                </c:pt>
                <c:pt idx="2">
                  <c:v>4.49</c:v>
                </c:pt>
                <c:pt idx="3">
                  <c:v>3.83</c:v>
                </c:pt>
                <c:pt idx="4">
                  <c:v>2.7</c:v>
                </c:pt>
                <c:pt idx="5">
                  <c:v>3.86</c:v>
                </c:pt>
                <c:pt idx="6">
                  <c:v>2.48</c:v>
                </c:pt>
                <c:pt idx="7">
                  <c:v>2.5499999999999998</c:v>
                </c:pt>
                <c:pt idx="10">
                  <c:v>1.95</c:v>
                </c:pt>
                <c:pt idx="11">
                  <c:v>3.51</c:v>
                </c:pt>
              </c:numCache>
            </c:numRef>
          </c:val>
          <c:extLst>
            <c:ext xmlns:c16="http://schemas.microsoft.com/office/drawing/2014/chart" uri="{C3380CC4-5D6E-409C-BE32-E72D297353CC}">
              <c16:uniqueId val="{00000002-C87B-4434-B7C5-D5E5F6876ACA}"/>
            </c:ext>
          </c:extLst>
        </c:ser>
        <c:dLbls>
          <c:showLegendKey val="0"/>
          <c:showVal val="0"/>
          <c:showCatName val="0"/>
          <c:showSerName val="0"/>
          <c:showPercent val="0"/>
          <c:showBubbleSize val="0"/>
        </c:dLbls>
        <c:gapWidth val="219"/>
        <c:overlap val="-27"/>
        <c:axId val="682903760"/>
        <c:axId val="682902512"/>
      </c:barChart>
      <c:catAx>
        <c:axId val="68290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82902512"/>
        <c:crosses val="autoZero"/>
        <c:auto val="1"/>
        <c:lblAlgn val="ctr"/>
        <c:lblOffset val="100"/>
        <c:noMultiLvlLbl val="0"/>
      </c:catAx>
      <c:valAx>
        <c:axId val="682902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90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Staff - Work Location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'[MISO 2023 Results Data .xlsx]Online &amp; Academic Tools'!$A$5</c:f>
              <c:strCache>
                <c:ptCount val="1"/>
                <c:pt idx="0">
                  <c:v>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0C-483B-9CAB-F69F8C6132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0C-483B-9CAB-F69F8C6132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0C-483B-9CAB-F69F8C6132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0C-483B-9CAB-F69F8C6132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70C-483B-9CAB-F69F8C613244}"/>
              </c:ext>
            </c:extLst>
          </c:dPt>
          <c:dLbls>
            <c:dLbl>
              <c:idx val="0"/>
              <c:layout>
                <c:manualLayout>
                  <c:x val="-8.3333333333333332E-3"/>
                  <c:y val="0.2268518518518519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0C-483B-9CAB-F69F8C613244}"/>
                </c:ext>
              </c:extLst>
            </c:dLbl>
            <c:dLbl>
              <c:idx val="2"/>
              <c:layout>
                <c:manualLayout>
                  <c:x val="1.1111111111111112E-2"/>
                  <c:y val="0.226851851851851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70C-483B-9CAB-F69F8C613244}"/>
                </c:ext>
              </c:extLst>
            </c:dLbl>
            <c:dLbl>
              <c:idx val="3"/>
              <c:layout>
                <c:manualLayout>
                  <c:x val="-2.2222222222222272E-2"/>
                  <c:y val="5.09259259259259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70C-483B-9CAB-F69F8C613244}"/>
                </c:ext>
              </c:extLst>
            </c:dLbl>
            <c:dLbl>
              <c:idx val="4"/>
              <c:layout>
                <c:manualLayout>
                  <c:x val="0.14166666666666666"/>
                  <c:y val="6.4814814814814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70C-483B-9CAB-F69F8C61324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'[1]Online &amp; Academic Tools'!$B$1:$F$3</c:f>
              <c:strCache>
                <c:ptCount val="5"/>
                <c:pt idx="0">
                  <c:v>Entirely in-person</c:v>
                </c:pt>
                <c:pt idx="1">
                  <c:v>Mostly in-person</c:v>
                </c:pt>
                <c:pt idx="2">
                  <c:v>Equally in-person and remotely</c:v>
                </c:pt>
                <c:pt idx="3">
                  <c:v>Mostly remotely</c:v>
                </c:pt>
                <c:pt idx="4">
                  <c:v>Entirely remotely</c:v>
                </c:pt>
              </c:strCache>
            </c:strRef>
          </c:cat>
          <c:val>
            <c:numRef>
              <c:f>'[1]Online &amp; Academic Tools'!$B$5:$F$5</c:f>
              <c:numCache>
                <c:formatCode>0%</c:formatCode>
                <c:ptCount val="5"/>
                <c:pt idx="0">
                  <c:v>0.43</c:v>
                </c:pt>
                <c:pt idx="1">
                  <c:v>0.43</c:v>
                </c:pt>
                <c:pt idx="2">
                  <c:v>0.08</c:v>
                </c:pt>
                <c:pt idx="3">
                  <c:v>0.04</c:v>
                </c:pt>
                <c:pt idx="4">
                  <c:v>0.02</c:v>
                </c:pt>
              </c:numCache>
            </c:numRef>
          </c:val>
          <c:extLst>
            <c:ext xmlns:c16="http://schemas.microsoft.com/office/drawing/2014/chart" uri="{C3380CC4-5D6E-409C-BE32-E72D297353CC}">
              <c16:uniqueId val="{0000000A-E70C-483B-9CAB-F69F8C613244}"/>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'[MISO 2023 Results Data .xlsx]Online &amp; Academic Tools'!$A$4</c15:sqref>
                        </c15:formulaRef>
                      </c:ext>
                    </c:extLst>
                    <c:strCache>
                      <c:ptCount val="1"/>
                      <c:pt idx="0">
                        <c:v>Faculty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70C-483B-9CAB-F69F8C6132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70C-483B-9CAB-F69F8C6132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70C-483B-9CAB-F69F8C6132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70C-483B-9CAB-F69F8C6132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70C-483B-9CAB-F69F8C613244}"/>
                    </c:ext>
                  </c:extLst>
                </c:dPt>
                <c:dLbls>
                  <c:dLbl>
                    <c:idx val="0"/>
                    <c:layout>
                      <c:manualLayout>
                        <c:x val="3.0555555555555555E-2"/>
                        <c:y val="0.16666666666666666"/>
                      </c:manualLayout>
                    </c:layout>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0C-E70C-483B-9CAB-F69F8C613244}"/>
                      </c:ext>
                    </c:extLst>
                  </c:dLbl>
                  <c:dLbl>
                    <c:idx val="3"/>
                    <c:layout>
                      <c:manualLayout>
                        <c:x val="0"/>
                        <c:y val="7.8703703703703706E-2"/>
                      </c:manualLayout>
                    </c:layout>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12-E70C-483B-9CAB-F69F8C613244}"/>
                      </c:ext>
                    </c:extLst>
                  </c:dLbl>
                  <c:dLbl>
                    <c:idx val="4"/>
                    <c:layout>
                      <c:manualLayout>
                        <c:x val="0.15555555555555556"/>
                        <c:y val="2.7777777777777776E-2"/>
                      </c:manualLayout>
                    </c:layout>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14-E70C-483B-9CAB-F69F8C61324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'[1]Online &amp; Academic Tools'!$B$1:$F$3</c15:sqref>
                        </c15:formulaRef>
                      </c:ext>
                    </c:extLst>
                    <c:strCache>
                      <c:ptCount val="5"/>
                      <c:pt idx="0">
                        <c:v>Entirely in-person</c:v>
                      </c:pt>
                      <c:pt idx="1">
                        <c:v>Mostly in-person</c:v>
                      </c:pt>
                      <c:pt idx="2">
                        <c:v>Equally in-person and remotely</c:v>
                      </c:pt>
                      <c:pt idx="3">
                        <c:v>Mostly remotely</c:v>
                      </c:pt>
                      <c:pt idx="4">
                        <c:v>Entirely remotely</c:v>
                      </c:pt>
                    </c:strCache>
                  </c:strRef>
                </c:cat>
                <c:val>
                  <c:numRef>
                    <c:extLst>
                      <c:ext uri="{02D57815-91ED-43cb-92C2-25804820EDAC}">
                        <c15:formulaRef>
                          <c15:sqref>'[1]Online &amp; Academic Tools'!$B$4:$F$4</c15:sqref>
                        </c15:formulaRef>
                      </c:ext>
                    </c:extLst>
                    <c:numCache>
                      <c:formatCode>0%</c:formatCode>
                      <c:ptCount val="5"/>
                      <c:pt idx="0">
                        <c:v>0.22</c:v>
                      </c:pt>
                      <c:pt idx="1">
                        <c:v>0.4</c:v>
                      </c:pt>
                      <c:pt idx="2">
                        <c:v>0.25</c:v>
                      </c:pt>
                      <c:pt idx="3">
                        <c:v>0.08</c:v>
                      </c:pt>
                      <c:pt idx="4">
                        <c:v>0.06</c:v>
                      </c:pt>
                    </c:numCache>
                  </c:numRef>
                </c:val>
                <c:extLst>
                  <c:ext xmlns:c16="http://schemas.microsoft.com/office/drawing/2014/chart" uri="{C3380CC4-5D6E-409C-BE32-E72D297353CC}">
                    <c16:uniqueId val="{00000015-E70C-483B-9CAB-F69F8C613244}"/>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If you have a computer with you, what operating system does</a:t>
            </a:r>
            <a:r>
              <a:rPr lang="en-US" b="1" baseline="0"/>
              <a:t> it have?</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.xlsx]IT Demographics'!$S$44</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Demographics'!$T$43:$X$43</c:f>
              <c:strCache>
                <c:ptCount val="5"/>
                <c:pt idx="0">
                  <c:v>Windows</c:v>
                </c:pt>
                <c:pt idx="1">
                  <c:v>MacOS</c:v>
                </c:pt>
                <c:pt idx="2">
                  <c:v>Linux</c:v>
                </c:pt>
                <c:pt idx="3">
                  <c:v>Other</c:v>
                </c:pt>
                <c:pt idx="4">
                  <c:v>ChromeOS</c:v>
                </c:pt>
              </c:strCache>
            </c:strRef>
          </c:cat>
          <c:val>
            <c:numRef>
              <c:f>'[1]IT Demographics'!$T$44:$X$44</c:f>
              <c:numCache>
                <c:formatCode>0%</c:formatCode>
                <c:ptCount val="5"/>
                <c:pt idx="0">
                  <c:v>0.48</c:v>
                </c:pt>
                <c:pt idx="1">
                  <c:v>0.38</c:v>
                </c:pt>
                <c:pt idx="2">
                  <c:v>0.02</c:v>
                </c:pt>
                <c:pt idx="3">
                  <c:v>0.02</c:v>
                </c:pt>
                <c:pt idx="4">
                  <c:v>0.1</c:v>
                </c:pt>
              </c:numCache>
            </c:numRef>
          </c:val>
          <c:extLst>
            <c:ext xmlns:c16="http://schemas.microsoft.com/office/drawing/2014/chart" uri="{C3380CC4-5D6E-409C-BE32-E72D297353CC}">
              <c16:uniqueId val="{00000000-2769-4F07-A324-4D90C2C22164}"/>
            </c:ext>
          </c:extLst>
        </c:ser>
        <c:ser>
          <c:idx val="1"/>
          <c:order val="1"/>
          <c:tx>
            <c:strRef>
              <c:f>'[MISO 2023 Results Data .xlsx]IT Demographics'!$S$45</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Demographics'!$T$43:$X$43</c:f>
              <c:strCache>
                <c:ptCount val="5"/>
                <c:pt idx="0">
                  <c:v>Windows</c:v>
                </c:pt>
                <c:pt idx="1">
                  <c:v>MacOS</c:v>
                </c:pt>
                <c:pt idx="2">
                  <c:v>Linux</c:v>
                </c:pt>
                <c:pt idx="3">
                  <c:v>Other</c:v>
                </c:pt>
                <c:pt idx="4">
                  <c:v>ChromeOS</c:v>
                </c:pt>
              </c:strCache>
            </c:strRef>
          </c:cat>
          <c:val>
            <c:numRef>
              <c:f>'[1]IT Demographics'!$T$45:$X$45</c:f>
              <c:numCache>
                <c:formatCode>0%</c:formatCode>
                <c:ptCount val="5"/>
                <c:pt idx="0">
                  <c:v>0.52</c:v>
                </c:pt>
                <c:pt idx="1">
                  <c:v>0.38</c:v>
                </c:pt>
                <c:pt idx="2">
                  <c:v>0.02</c:v>
                </c:pt>
                <c:pt idx="3">
                  <c:v>0.02</c:v>
                </c:pt>
                <c:pt idx="4">
                  <c:v>7.0000000000000007E-2</c:v>
                </c:pt>
              </c:numCache>
            </c:numRef>
          </c:val>
          <c:extLst>
            <c:ext xmlns:c16="http://schemas.microsoft.com/office/drawing/2014/chart" uri="{C3380CC4-5D6E-409C-BE32-E72D297353CC}">
              <c16:uniqueId val="{00000001-2769-4F07-A324-4D90C2C22164}"/>
            </c:ext>
          </c:extLst>
        </c:ser>
        <c:dLbls>
          <c:dLblPos val="outEnd"/>
          <c:showLegendKey val="0"/>
          <c:showVal val="1"/>
          <c:showCatName val="0"/>
          <c:showSerName val="0"/>
          <c:showPercent val="0"/>
          <c:showBubbleSize val="0"/>
        </c:dLbls>
        <c:gapWidth val="219"/>
        <c:overlap val="-27"/>
        <c:axId val="783253632"/>
        <c:axId val="783246144"/>
      </c:barChart>
      <c:catAx>
        <c:axId val="78325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246144"/>
        <c:crosses val="autoZero"/>
        <c:auto val="1"/>
        <c:lblAlgn val="ctr"/>
        <c:lblOffset val="100"/>
        <c:noMultiLvlLbl val="0"/>
      </c:catAx>
      <c:valAx>
        <c:axId val="78324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25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often do you back up</a:t>
            </a:r>
            <a:r>
              <a:rPr lang="en-US" b="1" baseline="0"/>
              <a:t> your data?</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'[MISO 2023 Results Data .xlsx]IT Demographics'!$S$37</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Demographics'!$T$36:$X$36</c:f>
              <c:strCache>
                <c:ptCount val="5"/>
                <c:pt idx="0">
                  <c:v>Never</c:v>
                </c:pt>
                <c:pt idx="1">
                  <c:v>Once or Twice a Semester</c:v>
                </c:pt>
                <c:pt idx="2">
                  <c:v>1-3 Times a Month</c:v>
                </c:pt>
                <c:pt idx="3">
                  <c:v>1-3 Times a Week</c:v>
                </c:pt>
                <c:pt idx="4">
                  <c:v>More than 3 Times a Week</c:v>
                </c:pt>
              </c:strCache>
            </c:strRef>
          </c:cat>
          <c:val>
            <c:numRef>
              <c:f>'[1]IT Demographics'!$T$37:$X$37</c:f>
              <c:numCache>
                <c:formatCode>0%</c:formatCode>
                <c:ptCount val="5"/>
                <c:pt idx="0">
                  <c:v>0.36</c:v>
                </c:pt>
                <c:pt idx="1">
                  <c:v>0.3</c:v>
                </c:pt>
                <c:pt idx="2">
                  <c:v>0.19</c:v>
                </c:pt>
                <c:pt idx="3">
                  <c:v>0.08</c:v>
                </c:pt>
                <c:pt idx="4">
                  <c:v>7.0000000000000007E-2</c:v>
                </c:pt>
              </c:numCache>
            </c:numRef>
          </c:val>
          <c:extLst>
            <c:ext xmlns:c16="http://schemas.microsoft.com/office/drawing/2014/chart" uri="{C3380CC4-5D6E-409C-BE32-E72D297353CC}">
              <c16:uniqueId val="{00000000-F958-4FDB-A529-FA4838EFB6F2}"/>
            </c:ext>
          </c:extLst>
        </c:ser>
        <c:ser>
          <c:idx val="1"/>
          <c:order val="1"/>
          <c:tx>
            <c:strRef>
              <c:f>'[MISO 2023 Results Data .xlsx]IT Demographics'!$S$38</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Demographics'!$T$36:$X$36</c:f>
              <c:strCache>
                <c:ptCount val="5"/>
                <c:pt idx="0">
                  <c:v>Never</c:v>
                </c:pt>
                <c:pt idx="1">
                  <c:v>Once or Twice a Semester</c:v>
                </c:pt>
                <c:pt idx="2">
                  <c:v>1-3 Times a Month</c:v>
                </c:pt>
                <c:pt idx="3">
                  <c:v>1-3 Times a Week</c:v>
                </c:pt>
                <c:pt idx="4">
                  <c:v>More than 3 Times a Week</c:v>
                </c:pt>
              </c:strCache>
            </c:strRef>
          </c:cat>
          <c:val>
            <c:numRef>
              <c:f>'[1]IT Demographics'!$T$38:$X$38</c:f>
              <c:numCache>
                <c:formatCode>0%</c:formatCode>
                <c:ptCount val="5"/>
                <c:pt idx="0">
                  <c:v>0.28000000000000003</c:v>
                </c:pt>
                <c:pt idx="1">
                  <c:v>0.31</c:v>
                </c:pt>
                <c:pt idx="2">
                  <c:v>0.19</c:v>
                </c:pt>
                <c:pt idx="3">
                  <c:v>0.1</c:v>
                </c:pt>
                <c:pt idx="4">
                  <c:v>0.12</c:v>
                </c:pt>
              </c:numCache>
            </c:numRef>
          </c:val>
          <c:extLst>
            <c:ext xmlns:c16="http://schemas.microsoft.com/office/drawing/2014/chart" uri="{C3380CC4-5D6E-409C-BE32-E72D297353CC}">
              <c16:uniqueId val="{00000001-F958-4FDB-A529-FA4838EFB6F2}"/>
            </c:ext>
          </c:extLst>
        </c:ser>
        <c:dLbls>
          <c:dLblPos val="outEnd"/>
          <c:showLegendKey val="0"/>
          <c:showVal val="1"/>
          <c:showCatName val="0"/>
          <c:showSerName val="0"/>
          <c:showPercent val="0"/>
          <c:showBubbleSize val="0"/>
        </c:dLbls>
        <c:gapWidth val="182"/>
        <c:axId val="628644064"/>
        <c:axId val="628627008"/>
      </c:barChart>
      <c:catAx>
        <c:axId val="628644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627008"/>
        <c:crosses val="autoZero"/>
        <c:auto val="1"/>
        <c:lblAlgn val="ctr"/>
        <c:lblOffset val="100"/>
        <c:noMultiLvlLbl val="0"/>
      </c:catAx>
      <c:valAx>
        <c:axId val="628627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64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Do</a:t>
            </a:r>
            <a:r>
              <a:rPr lang="en-US" b="1" baseline="0"/>
              <a:t> you personally own the following devices? </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.xlsx]IT Demographics'!$S$23</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Demographics'!$T$22:$Z$22</c:f>
              <c:strCache>
                <c:ptCount val="7"/>
                <c:pt idx="0">
                  <c:v>Desktop Computer</c:v>
                </c:pt>
                <c:pt idx="1">
                  <c:v>Laptop/Notebook Computer</c:v>
                </c:pt>
                <c:pt idx="2">
                  <c:v>Smart Phone</c:v>
                </c:pt>
                <c:pt idx="3">
                  <c:v>Tablet</c:v>
                </c:pt>
                <c:pt idx="4">
                  <c:v>Printer</c:v>
                </c:pt>
                <c:pt idx="5">
                  <c:v>Video Game System</c:v>
                </c:pt>
                <c:pt idx="6">
                  <c:v>E-Book Reader</c:v>
                </c:pt>
              </c:strCache>
            </c:strRef>
          </c:cat>
          <c:val>
            <c:numRef>
              <c:f>'[1]IT Demographics'!$T$23:$Z$23</c:f>
              <c:numCache>
                <c:formatCode>0%</c:formatCode>
                <c:ptCount val="7"/>
                <c:pt idx="0">
                  <c:v>0.24</c:v>
                </c:pt>
                <c:pt idx="1">
                  <c:v>0.99</c:v>
                </c:pt>
                <c:pt idx="2">
                  <c:v>0.99</c:v>
                </c:pt>
                <c:pt idx="3">
                  <c:v>0.36</c:v>
                </c:pt>
                <c:pt idx="4">
                  <c:v>0.35</c:v>
                </c:pt>
                <c:pt idx="5">
                  <c:v>0.53</c:v>
                </c:pt>
                <c:pt idx="6">
                  <c:v>0.16</c:v>
                </c:pt>
              </c:numCache>
            </c:numRef>
          </c:val>
          <c:extLst>
            <c:ext xmlns:c16="http://schemas.microsoft.com/office/drawing/2014/chart" uri="{C3380CC4-5D6E-409C-BE32-E72D297353CC}">
              <c16:uniqueId val="{00000000-05A5-4109-8B66-4A528A2E978E}"/>
            </c:ext>
          </c:extLst>
        </c:ser>
        <c:ser>
          <c:idx val="1"/>
          <c:order val="1"/>
          <c:tx>
            <c:strRef>
              <c:f>'[MISO 2023 Results Data .xlsx]IT Demographics'!$S$24</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Demographics'!$T$22:$Z$22</c:f>
              <c:strCache>
                <c:ptCount val="7"/>
                <c:pt idx="0">
                  <c:v>Desktop Computer</c:v>
                </c:pt>
                <c:pt idx="1">
                  <c:v>Laptop/Notebook Computer</c:v>
                </c:pt>
                <c:pt idx="2">
                  <c:v>Smart Phone</c:v>
                </c:pt>
                <c:pt idx="3">
                  <c:v>Tablet</c:v>
                </c:pt>
                <c:pt idx="4">
                  <c:v>Printer</c:v>
                </c:pt>
                <c:pt idx="5">
                  <c:v>Video Game System</c:v>
                </c:pt>
                <c:pt idx="6">
                  <c:v>E-Book Reader</c:v>
                </c:pt>
              </c:strCache>
            </c:strRef>
          </c:cat>
          <c:val>
            <c:numRef>
              <c:f>'[1]IT Demographics'!$T$24:$Z$24</c:f>
              <c:numCache>
                <c:formatCode>0%</c:formatCode>
                <c:ptCount val="7"/>
                <c:pt idx="0">
                  <c:v>0.31</c:v>
                </c:pt>
                <c:pt idx="1">
                  <c:v>0.9</c:v>
                </c:pt>
                <c:pt idx="2">
                  <c:v>0.98</c:v>
                </c:pt>
                <c:pt idx="3">
                  <c:v>0.46</c:v>
                </c:pt>
                <c:pt idx="4">
                  <c:v>0.48</c:v>
                </c:pt>
                <c:pt idx="5">
                  <c:v>0</c:v>
                </c:pt>
                <c:pt idx="6">
                  <c:v>0.23</c:v>
                </c:pt>
              </c:numCache>
            </c:numRef>
          </c:val>
          <c:extLst>
            <c:ext xmlns:c16="http://schemas.microsoft.com/office/drawing/2014/chart" uri="{C3380CC4-5D6E-409C-BE32-E72D297353CC}">
              <c16:uniqueId val="{00000001-05A5-4109-8B66-4A528A2E978E}"/>
            </c:ext>
          </c:extLst>
        </c:ser>
        <c:ser>
          <c:idx val="2"/>
          <c:order val="2"/>
          <c:tx>
            <c:strRef>
              <c:f>'[MISO 2023 Results Data .xlsx]IT Demographics'!$S$25</c:f>
              <c:strCache>
                <c:ptCount val="1"/>
                <c:pt idx="0">
                  <c:v>Faculty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Demographics'!$T$22:$Z$22</c:f>
              <c:strCache>
                <c:ptCount val="7"/>
                <c:pt idx="0">
                  <c:v>Desktop Computer</c:v>
                </c:pt>
                <c:pt idx="1">
                  <c:v>Laptop/Notebook Computer</c:v>
                </c:pt>
                <c:pt idx="2">
                  <c:v>Smart Phone</c:v>
                </c:pt>
                <c:pt idx="3">
                  <c:v>Tablet</c:v>
                </c:pt>
                <c:pt idx="4">
                  <c:v>Printer</c:v>
                </c:pt>
                <c:pt idx="5">
                  <c:v>Video Game System</c:v>
                </c:pt>
                <c:pt idx="6">
                  <c:v>E-Book Reader</c:v>
                </c:pt>
              </c:strCache>
            </c:strRef>
          </c:cat>
          <c:val>
            <c:numRef>
              <c:f>'[1]IT Demographics'!$T$25:$Z$25</c:f>
              <c:numCache>
                <c:formatCode>0%</c:formatCode>
                <c:ptCount val="7"/>
                <c:pt idx="0">
                  <c:v>0.45</c:v>
                </c:pt>
                <c:pt idx="1">
                  <c:v>0.82</c:v>
                </c:pt>
                <c:pt idx="2">
                  <c:v>0.98</c:v>
                </c:pt>
                <c:pt idx="3">
                  <c:v>0.65</c:v>
                </c:pt>
                <c:pt idx="4">
                  <c:v>0</c:v>
                </c:pt>
                <c:pt idx="5">
                  <c:v>0</c:v>
                </c:pt>
                <c:pt idx="6">
                  <c:v>0.34</c:v>
                </c:pt>
              </c:numCache>
            </c:numRef>
          </c:val>
          <c:extLst>
            <c:ext xmlns:c16="http://schemas.microsoft.com/office/drawing/2014/chart" uri="{C3380CC4-5D6E-409C-BE32-E72D297353CC}">
              <c16:uniqueId val="{00000002-05A5-4109-8B66-4A528A2E978E}"/>
            </c:ext>
          </c:extLst>
        </c:ser>
        <c:ser>
          <c:idx val="3"/>
          <c:order val="3"/>
          <c:tx>
            <c:strRef>
              <c:f>'[MISO 2023 Results Data .xlsx]IT Demographics'!$S$26</c:f>
              <c:strCache>
                <c:ptCount val="1"/>
                <c:pt idx="0">
                  <c:v>Staff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'[1]IT Demographics'!$T$22:$Z$22</c:f>
              <c:strCache>
                <c:ptCount val="7"/>
                <c:pt idx="0">
                  <c:v>Desktop Computer</c:v>
                </c:pt>
                <c:pt idx="1">
                  <c:v>Laptop/Notebook Computer</c:v>
                </c:pt>
                <c:pt idx="2">
                  <c:v>Smart Phone</c:v>
                </c:pt>
                <c:pt idx="3">
                  <c:v>Tablet</c:v>
                </c:pt>
                <c:pt idx="4">
                  <c:v>Printer</c:v>
                </c:pt>
                <c:pt idx="5">
                  <c:v>Video Game System</c:v>
                </c:pt>
                <c:pt idx="6">
                  <c:v>E-Book Reader</c:v>
                </c:pt>
              </c:strCache>
            </c:strRef>
          </c:cat>
          <c:val>
            <c:numRef>
              <c:f>'[1]IT Demographics'!$T$26:$Z$26</c:f>
              <c:numCache>
                <c:formatCode>0%</c:formatCode>
                <c:ptCount val="7"/>
                <c:pt idx="0">
                  <c:v>0.43</c:v>
                </c:pt>
                <c:pt idx="1">
                  <c:v>0.78</c:v>
                </c:pt>
                <c:pt idx="2">
                  <c:v>0.99</c:v>
                </c:pt>
                <c:pt idx="3">
                  <c:v>0.65</c:v>
                </c:pt>
                <c:pt idx="4">
                  <c:v>0</c:v>
                </c:pt>
                <c:pt idx="5">
                  <c:v>0</c:v>
                </c:pt>
                <c:pt idx="6">
                  <c:v>0.36</c:v>
                </c:pt>
              </c:numCache>
            </c:numRef>
          </c:val>
          <c:extLst>
            <c:ext xmlns:c16="http://schemas.microsoft.com/office/drawing/2014/chart" uri="{C3380CC4-5D6E-409C-BE32-E72D297353CC}">
              <c16:uniqueId val="{00000003-05A5-4109-8B66-4A528A2E978E}"/>
            </c:ext>
          </c:extLst>
        </c:ser>
        <c:dLbls>
          <c:dLblPos val="outEnd"/>
          <c:showLegendKey val="0"/>
          <c:showVal val="1"/>
          <c:showCatName val="0"/>
          <c:showSerName val="0"/>
          <c:showPercent val="0"/>
          <c:showBubbleSize val="0"/>
        </c:dLbls>
        <c:gapWidth val="219"/>
        <c:overlap val="-27"/>
        <c:axId val="628639904"/>
        <c:axId val="628641984"/>
      </c:barChart>
      <c:catAx>
        <c:axId val="62863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641984"/>
        <c:crosses val="autoZero"/>
        <c:auto val="1"/>
        <c:lblAlgn val="ctr"/>
        <c:lblOffset val="100"/>
        <c:noMultiLvlLbl val="0"/>
      </c:catAx>
      <c:valAx>
        <c:axId val="628641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63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Friendly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Staff'!$R$3</c:f>
              <c:strCache>
                <c:ptCount val="1"/>
                <c:pt idx="0">
                  <c:v>Undergraduate Students</c:v>
                </c:pt>
              </c:strCache>
            </c:strRef>
          </c:tx>
          <c:spPr>
            <a:solidFill>
              <a:schemeClr val="accent1"/>
            </a:solidFill>
            <a:ln>
              <a:noFill/>
            </a:ln>
            <a:effectLst/>
          </c:spPr>
          <c:invertIfNegative val="0"/>
          <c:cat>
            <c:strRef>
              <c:f>'[1]Tech Staff'!$S$2:$V$2</c:f>
              <c:strCache>
                <c:ptCount val="4"/>
                <c:pt idx="0">
                  <c:v>Disagree</c:v>
                </c:pt>
                <c:pt idx="1">
                  <c:v>Somewhat disagree</c:v>
                </c:pt>
                <c:pt idx="2">
                  <c:v>Somewhat agree</c:v>
                </c:pt>
                <c:pt idx="3">
                  <c:v>Agree</c:v>
                </c:pt>
              </c:strCache>
            </c:strRef>
          </c:cat>
          <c:val>
            <c:numRef>
              <c:f>'[1]Tech Staff'!$S$3:$V$3</c:f>
              <c:numCache>
                <c:formatCode>0%</c:formatCode>
                <c:ptCount val="4"/>
                <c:pt idx="0">
                  <c:v>0</c:v>
                </c:pt>
                <c:pt idx="1">
                  <c:v>0.01</c:v>
                </c:pt>
                <c:pt idx="2">
                  <c:v>0.17</c:v>
                </c:pt>
                <c:pt idx="3">
                  <c:v>0.81</c:v>
                </c:pt>
              </c:numCache>
            </c:numRef>
          </c:val>
          <c:extLst>
            <c:ext xmlns:c16="http://schemas.microsoft.com/office/drawing/2014/chart" uri="{C3380CC4-5D6E-409C-BE32-E72D297353CC}">
              <c16:uniqueId val="{00000000-9523-40DB-A782-AABF45244C30}"/>
            </c:ext>
          </c:extLst>
        </c:ser>
        <c:ser>
          <c:idx val="1"/>
          <c:order val="1"/>
          <c:tx>
            <c:strRef>
              <c:f>'[MISO 2023 Results Data .xlsx]Tech Staff'!$R$4</c:f>
              <c:strCache>
                <c:ptCount val="1"/>
                <c:pt idx="0">
                  <c:v>Graduate Students</c:v>
                </c:pt>
              </c:strCache>
            </c:strRef>
          </c:tx>
          <c:spPr>
            <a:solidFill>
              <a:schemeClr val="accent2"/>
            </a:solidFill>
            <a:ln>
              <a:noFill/>
            </a:ln>
            <a:effectLst/>
          </c:spPr>
          <c:invertIfNegative val="0"/>
          <c:cat>
            <c:strRef>
              <c:f>'[1]Tech Staff'!$S$2:$V$2</c:f>
              <c:strCache>
                <c:ptCount val="4"/>
                <c:pt idx="0">
                  <c:v>Disagree</c:v>
                </c:pt>
                <c:pt idx="1">
                  <c:v>Somewhat disagree</c:v>
                </c:pt>
                <c:pt idx="2">
                  <c:v>Somewhat agree</c:v>
                </c:pt>
                <c:pt idx="3">
                  <c:v>Agree</c:v>
                </c:pt>
              </c:strCache>
            </c:strRef>
          </c:cat>
          <c:val>
            <c:numRef>
              <c:f>'[1]Tech Staff'!$S$4:$V$4</c:f>
              <c:numCache>
                <c:formatCode>0%</c:formatCode>
                <c:ptCount val="4"/>
                <c:pt idx="0">
                  <c:v>0.01</c:v>
                </c:pt>
                <c:pt idx="1">
                  <c:v>0.03</c:v>
                </c:pt>
                <c:pt idx="2">
                  <c:v>0.16</c:v>
                </c:pt>
                <c:pt idx="3">
                  <c:v>0.8</c:v>
                </c:pt>
              </c:numCache>
            </c:numRef>
          </c:val>
          <c:extLst>
            <c:ext xmlns:c16="http://schemas.microsoft.com/office/drawing/2014/chart" uri="{C3380CC4-5D6E-409C-BE32-E72D297353CC}">
              <c16:uniqueId val="{00000001-9523-40DB-A782-AABF45244C30}"/>
            </c:ext>
          </c:extLst>
        </c:ser>
        <c:ser>
          <c:idx val="2"/>
          <c:order val="2"/>
          <c:tx>
            <c:strRef>
              <c:f>'[MISO 2023 Results Data .xlsx]Tech Staff'!$R$5</c:f>
              <c:strCache>
                <c:ptCount val="1"/>
                <c:pt idx="0">
                  <c:v>Faculty</c:v>
                </c:pt>
              </c:strCache>
            </c:strRef>
          </c:tx>
          <c:spPr>
            <a:solidFill>
              <a:schemeClr val="accent3"/>
            </a:solidFill>
            <a:ln>
              <a:noFill/>
            </a:ln>
            <a:effectLst/>
          </c:spPr>
          <c:invertIfNegative val="0"/>
          <c:cat>
            <c:strRef>
              <c:f>'[1]Tech Staff'!$S$2:$V$2</c:f>
              <c:strCache>
                <c:ptCount val="4"/>
                <c:pt idx="0">
                  <c:v>Disagree</c:v>
                </c:pt>
                <c:pt idx="1">
                  <c:v>Somewhat disagree</c:v>
                </c:pt>
                <c:pt idx="2">
                  <c:v>Somewhat agree</c:v>
                </c:pt>
                <c:pt idx="3">
                  <c:v>Agree</c:v>
                </c:pt>
              </c:strCache>
            </c:strRef>
          </c:cat>
          <c:val>
            <c:numRef>
              <c:f>'[1]Tech Staff'!$S$5:$V$5</c:f>
              <c:numCache>
                <c:formatCode>0%</c:formatCode>
                <c:ptCount val="4"/>
                <c:pt idx="0">
                  <c:v>0.01</c:v>
                </c:pt>
                <c:pt idx="1">
                  <c:v>0.02</c:v>
                </c:pt>
                <c:pt idx="2">
                  <c:v>0.13</c:v>
                </c:pt>
                <c:pt idx="3">
                  <c:v>0.85</c:v>
                </c:pt>
              </c:numCache>
            </c:numRef>
          </c:val>
          <c:extLst>
            <c:ext xmlns:c16="http://schemas.microsoft.com/office/drawing/2014/chart" uri="{C3380CC4-5D6E-409C-BE32-E72D297353CC}">
              <c16:uniqueId val="{00000002-9523-40DB-A782-AABF45244C30}"/>
            </c:ext>
          </c:extLst>
        </c:ser>
        <c:ser>
          <c:idx val="3"/>
          <c:order val="3"/>
          <c:tx>
            <c:strRef>
              <c:f>'[MISO 2023 Results Data .xlsx]Tech Staff'!$R$6</c:f>
              <c:strCache>
                <c:ptCount val="1"/>
                <c:pt idx="0">
                  <c:v>Staff</c:v>
                </c:pt>
              </c:strCache>
            </c:strRef>
          </c:tx>
          <c:spPr>
            <a:solidFill>
              <a:schemeClr val="accent4"/>
            </a:solidFill>
            <a:ln>
              <a:noFill/>
            </a:ln>
            <a:effectLst/>
          </c:spPr>
          <c:invertIfNegative val="0"/>
          <c:cat>
            <c:strRef>
              <c:f>'[1]Tech Staff'!$S$2:$V$2</c:f>
              <c:strCache>
                <c:ptCount val="4"/>
                <c:pt idx="0">
                  <c:v>Disagree</c:v>
                </c:pt>
                <c:pt idx="1">
                  <c:v>Somewhat disagree</c:v>
                </c:pt>
                <c:pt idx="2">
                  <c:v>Somewhat agree</c:v>
                </c:pt>
                <c:pt idx="3">
                  <c:v>Agree</c:v>
                </c:pt>
              </c:strCache>
            </c:strRef>
          </c:cat>
          <c:val>
            <c:numRef>
              <c:f>'[1]Tech Staff'!$S$6:$V$6</c:f>
              <c:numCache>
                <c:formatCode>0%</c:formatCode>
                <c:ptCount val="4"/>
                <c:pt idx="0">
                  <c:v>0</c:v>
                </c:pt>
                <c:pt idx="1">
                  <c:v>0.01</c:v>
                </c:pt>
                <c:pt idx="2">
                  <c:v>0.09</c:v>
                </c:pt>
                <c:pt idx="3">
                  <c:v>0.9</c:v>
                </c:pt>
              </c:numCache>
            </c:numRef>
          </c:val>
          <c:extLst>
            <c:ext xmlns:c16="http://schemas.microsoft.com/office/drawing/2014/chart" uri="{C3380CC4-5D6E-409C-BE32-E72D297353CC}">
              <c16:uniqueId val="{00000003-9523-40DB-A782-AABF45244C30}"/>
            </c:ext>
          </c:extLst>
        </c:ser>
        <c:dLbls>
          <c:showLegendKey val="0"/>
          <c:showVal val="0"/>
          <c:showCatName val="0"/>
          <c:showSerName val="0"/>
          <c:showPercent val="0"/>
          <c:showBubbleSize val="0"/>
        </c:dLbls>
        <c:gapWidth val="219"/>
        <c:overlap val="-27"/>
        <c:axId val="951655888"/>
        <c:axId val="951643824"/>
      </c:barChart>
      <c:catAx>
        <c:axId val="95165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643824"/>
        <c:crosses val="autoZero"/>
        <c:auto val="1"/>
        <c:lblAlgn val="ctr"/>
        <c:lblOffset val="100"/>
        <c:noMultiLvlLbl val="0"/>
      </c:catAx>
      <c:valAx>
        <c:axId val="95164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655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Knowledgeable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Staff'!$R$9</c:f>
              <c:strCache>
                <c:ptCount val="1"/>
                <c:pt idx="0">
                  <c:v>Undergraduate Students</c:v>
                </c:pt>
              </c:strCache>
            </c:strRef>
          </c:tx>
          <c:spPr>
            <a:solidFill>
              <a:schemeClr val="accent1"/>
            </a:solidFill>
            <a:ln>
              <a:noFill/>
            </a:ln>
            <a:effectLst/>
          </c:spPr>
          <c:invertIfNegative val="0"/>
          <c:cat>
            <c:strRef>
              <c:f>'[1]Tech Staff'!$S$8:$V$8</c:f>
              <c:strCache>
                <c:ptCount val="4"/>
                <c:pt idx="0">
                  <c:v>Disagree</c:v>
                </c:pt>
                <c:pt idx="1">
                  <c:v>Somewhat disagree</c:v>
                </c:pt>
                <c:pt idx="2">
                  <c:v>Somewhat agree</c:v>
                </c:pt>
                <c:pt idx="3">
                  <c:v>Agree</c:v>
                </c:pt>
              </c:strCache>
            </c:strRef>
          </c:cat>
          <c:val>
            <c:numRef>
              <c:f>'[1]Tech Staff'!$S$9:$V$9</c:f>
              <c:numCache>
                <c:formatCode>0%</c:formatCode>
                <c:ptCount val="4"/>
                <c:pt idx="0">
                  <c:v>0</c:v>
                </c:pt>
                <c:pt idx="1">
                  <c:v>0</c:v>
                </c:pt>
                <c:pt idx="2">
                  <c:v>0.22</c:v>
                </c:pt>
                <c:pt idx="3">
                  <c:v>0.77</c:v>
                </c:pt>
              </c:numCache>
            </c:numRef>
          </c:val>
          <c:extLst>
            <c:ext xmlns:c16="http://schemas.microsoft.com/office/drawing/2014/chart" uri="{C3380CC4-5D6E-409C-BE32-E72D297353CC}">
              <c16:uniqueId val="{00000000-DB6E-4FE8-B623-AD1DEB76754E}"/>
            </c:ext>
          </c:extLst>
        </c:ser>
        <c:ser>
          <c:idx val="1"/>
          <c:order val="1"/>
          <c:tx>
            <c:strRef>
              <c:f>'[MISO 2023 Results Data .xlsx]Tech Staff'!$R$10</c:f>
              <c:strCache>
                <c:ptCount val="1"/>
                <c:pt idx="0">
                  <c:v>Graduate Students</c:v>
                </c:pt>
              </c:strCache>
            </c:strRef>
          </c:tx>
          <c:spPr>
            <a:solidFill>
              <a:schemeClr val="accent2"/>
            </a:solidFill>
            <a:ln>
              <a:noFill/>
            </a:ln>
            <a:effectLst/>
          </c:spPr>
          <c:invertIfNegative val="0"/>
          <c:cat>
            <c:strRef>
              <c:f>'[1]Tech Staff'!$S$8:$V$8</c:f>
              <c:strCache>
                <c:ptCount val="4"/>
                <c:pt idx="0">
                  <c:v>Disagree</c:v>
                </c:pt>
                <c:pt idx="1">
                  <c:v>Somewhat disagree</c:v>
                </c:pt>
                <c:pt idx="2">
                  <c:v>Somewhat agree</c:v>
                </c:pt>
                <c:pt idx="3">
                  <c:v>Agree</c:v>
                </c:pt>
              </c:strCache>
            </c:strRef>
          </c:cat>
          <c:val>
            <c:numRef>
              <c:f>'[1]Tech Staff'!$S$10:$V$10</c:f>
              <c:numCache>
                <c:formatCode>0%</c:formatCode>
                <c:ptCount val="4"/>
                <c:pt idx="0">
                  <c:v>0.01</c:v>
                </c:pt>
                <c:pt idx="1">
                  <c:v>0.06</c:v>
                </c:pt>
                <c:pt idx="2">
                  <c:v>0.15</c:v>
                </c:pt>
                <c:pt idx="3">
                  <c:v>0.77</c:v>
                </c:pt>
              </c:numCache>
            </c:numRef>
          </c:val>
          <c:extLst>
            <c:ext xmlns:c16="http://schemas.microsoft.com/office/drawing/2014/chart" uri="{C3380CC4-5D6E-409C-BE32-E72D297353CC}">
              <c16:uniqueId val="{00000001-DB6E-4FE8-B623-AD1DEB76754E}"/>
            </c:ext>
          </c:extLst>
        </c:ser>
        <c:ser>
          <c:idx val="2"/>
          <c:order val="2"/>
          <c:tx>
            <c:strRef>
              <c:f>'[MISO 2023 Results Data .xlsx]Tech Staff'!$R$11</c:f>
              <c:strCache>
                <c:ptCount val="1"/>
                <c:pt idx="0">
                  <c:v>Faculty</c:v>
                </c:pt>
              </c:strCache>
            </c:strRef>
          </c:tx>
          <c:spPr>
            <a:solidFill>
              <a:schemeClr val="accent3"/>
            </a:solidFill>
            <a:ln>
              <a:noFill/>
            </a:ln>
            <a:effectLst/>
          </c:spPr>
          <c:invertIfNegative val="0"/>
          <c:cat>
            <c:strRef>
              <c:f>'[1]Tech Staff'!$S$8:$V$8</c:f>
              <c:strCache>
                <c:ptCount val="4"/>
                <c:pt idx="0">
                  <c:v>Disagree</c:v>
                </c:pt>
                <c:pt idx="1">
                  <c:v>Somewhat disagree</c:v>
                </c:pt>
                <c:pt idx="2">
                  <c:v>Somewhat agree</c:v>
                </c:pt>
                <c:pt idx="3">
                  <c:v>Agree</c:v>
                </c:pt>
              </c:strCache>
            </c:strRef>
          </c:cat>
          <c:val>
            <c:numRef>
              <c:f>'[1]Tech Staff'!$S$11:$V$11</c:f>
              <c:numCache>
                <c:formatCode>0%</c:formatCode>
                <c:ptCount val="4"/>
                <c:pt idx="0">
                  <c:v>0.01</c:v>
                </c:pt>
                <c:pt idx="1">
                  <c:v>0.05</c:v>
                </c:pt>
                <c:pt idx="2">
                  <c:v>0.24</c:v>
                </c:pt>
                <c:pt idx="3">
                  <c:v>0.71</c:v>
                </c:pt>
              </c:numCache>
            </c:numRef>
          </c:val>
          <c:extLst>
            <c:ext xmlns:c16="http://schemas.microsoft.com/office/drawing/2014/chart" uri="{C3380CC4-5D6E-409C-BE32-E72D297353CC}">
              <c16:uniqueId val="{00000002-DB6E-4FE8-B623-AD1DEB76754E}"/>
            </c:ext>
          </c:extLst>
        </c:ser>
        <c:ser>
          <c:idx val="3"/>
          <c:order val="3"/>
          <c:tx>
            <c:strRef>
              <c:f>'[MISO 2023 Results Data .xlsx]Tech Staff'!$R$12</c:f>
              <c:strCache>
                <c:ptCount val="1"/>
                <c:pt idx="0">
                  <c:v>Staff</c:v>
                </c:pt>
              </c:strCache>
            </c:strRef>
          </c:tx>
          <c:spPr>
            <a:solidFill>
              <a:schemeClr val="accent4"/>
            </a:solidFill>
            <a:ln>
              <a:noFill/>
            </a:ln>
            <a:effectLst/>
          </c:spPr>
          <c:invertIfNegative val="0"/>
          <c:cat>
            <c:strRef>
              <c:f>'[1]Tech Staff'!$S$8:$V$8</c:f>
              <c:strCache>
                <c:ptCount val="4"/>
                <c:pt idx="0">
                  <c:v>Disagree</c:v>
                </c:pt>
                <c:pt idx="1">
                  <c:v>Somewhat disagree</c:v>
                </c:pt>
                <c:pt idx="2">
                  <c:v>Somewhat agree</c:v>
                </c:pt>
                <c:pt idx="3">
                  <c:v>Agree</c:v>
                </c:pt>
              </c:strCache>
            </c:strRef>
          </c:cat>
          <c:val>
            <c:numRef>
              <c:f>'[1]Tech Staff'!$S$12:$V$12</c:f>
              <c:numCache>
                <c:formatCode>0%</c:formatCode>
                <c:ptCount val="4"/>
                <c:pt idx="0">
                  <c:v>0</c:v>
                </c:pt>
                <c:pt idx="1">
                  <c:v>0.05</c:v>
                </c:pt>
                <c:pt idx="2">
                  <c:v>0.24</c:v>
                </c:pt>
                <c:pt idx="3">
                  <c:v>0.71</c:v>
                </c:pt>
              </c:numCache>
            </c:numRef>
          </c:val>
          <c:extLst>
            <c:ext xmlns:c16="http://schemas.microsoft.com/office/drawing/2014/chart" uri="{C3380CC4-5D6E-409C-BE32-E72D297353CC}">
              <c16:uniqueId val="{00000003-DB6E-4FE8-B623-AD1DEB76754E}"/>
            </c:ext>
          </c:extLst>
        </c:ser>
        <c:dLbls>
          <c:showLegendKey val="0"/>
          <c:showVal val="0"/>
          <c:showCatName val="0"/>
          <c:showSerName val="0"/>
          <c:showPercent val="0"/>
          <c:showBubbleSize val="0"/>
        </c:dLbls>
        <c:gapWidth val="219"/>
        <c:overlap val="-27"/>
        <c:axId val="848036800"/>
        <c:axId val="848038880"/>
      </c:barChart>
      <c:catAx>
        <c:axId val="84803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038880"/>
        <c:crosses val="autoZero"/>
        <c:auto val="1"/>
        <c:lblAlgn val="ctr"/>
        <c:lblOffset val="100"/>
        <c:noMultiLvlLbl val="0"/>
      </c:catAx>
      <c:valAx>
        <c:axId val="84803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03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Staff'!$R$15</c:f>
              <c:strCache>
                <c:ptCount val="1"/>
                <c:pt idx="0">
                  <c:v>Undergraduate Students</c:v>
                </c:pt>
              </c:strCache>
            </c:strRef>
          </c:tx>
          <c:spPr>
            <a:solidFill>
              <a:schemeClr val="accent1"/>
            </a:solidFill>
            <a:ln>
              <a:noFill/>
            </a:ln>
            <a:effectLst/>
          </c:spPr>
          <c:invertIfNegative val="0"/>
          <c:cat>
            <c:strRef>
              <c:f>'[1]Tech Staff'!$S$14:$V$14</c:f>
              <c:strCache>
                <c:ptCount val="4"/>
                <c:pt idx="0">
                  <c:v>Disagree</c:v>
                </c:pt>
                <c:pt idx="1">
                  <c:v>Somewhat disagree</c:v>
                </c:pt>
                <c:pt idx="2">
                  <c:v>Somewhat agree</c:v>
                </c:pt>
                <c:pt idx="3">
                  <c:v>Agree</c:v>
                </c:pt>
              </c:strCache>
            </c:strRef>
          </c:cat>
          <c:val>
            <c:numRef>
              <c:f>'[1]Tech Staff'!$S$15:$V$15</c:f>
              <c:numCache>
                <c:formatCode>0%</c:formatCode>
                <c:ptCount val="4"/>
                <c:pt idx="0">
                  <c:v>0</c:v>
                </c:pt>
                <c:pt idx="1">
                  <c:v>0.04</c:v>
                </c:pt>
                <c:pt idx="2">
                  <c:v>0.23</c:v>
                </c:pt>
                <c:pt idx="3">
                  <c:v>0.72</c:v>
                </c:pt>
              </c:numCache>
            </c:numRef>
          </c:val>
          <c:extLst>
            <c:ext xmlns:c16="http://schemas.microsoft.com/office/drawing/2014/chart" uri="{C3380CC4-5D6E-409C-BE32-E72D297353CC}">
              <c16:uniqueId val="{00000000-C71D-49EB-8B3D-377BDC2864E6}"/>
            </c:ext>
          </c:extLst>
        </c:ser>
        <c:ser>
          <c:idx val="1"/>
          <c:order val="1"/>
          <c:tx>
            <c:strRef>
              <c:f>'[MISO 2023 Results Data .xlsx]Tech Staff'!$R$16</c:f>
              <c:strCache>
                <c:ptCount val="1"/>
                <c:pt idx="0">
                  <c:v>Graduate Students</c:v>
                </c:pt>
              </c:strCache>
            </c:strRef>
          </c:tx>
          <c:spPr>
            <a:solidFill>
              <a:schemeClr val="accent2"/>
            </a:solidFill>
            <a:ln>
              <a:noFill/>
            </a:ln>
            <a:effectLst/>
          </c:spPr>
          <c:invertIfNegative val="0"/>
          <c:cat>
            <c:strRef>
              <c:f>'[1]Tech Staff'!$S$14:$V$14</c:f>
              <c:strCache>
                <c:ptCount val="4"/>
                <c:pt idx="0">
                  <c:v>Disagree</c:v>
                </c:pt>
                <c:pt idx="1">
                  <c:v>Somewhat disagree</c:v>
                </c:pt>
                <c:pt idx="2">
                  <c:v>Somewhat agree</c:v>
                </c:pt>
                <c:pt idx="3">
                  <c:v>Agree</c:v>
                </c:pt>
              </c:strCache>
            </c:strRef>
          </c:cat>
          <c:val>
            <c:numRef>
              <c:f>'[1]Tech Staff'!$S$16:$V$16</c:f>
              <c:numCache>
                <c:formatCode>0%</c:formatCode>
                <c:ptCount val="4"/>
                <c:pt idx="0">
                  <c:v>0.01</c:v>
                </c:pt>
                <c:pt idx="1">
                  <c:v>0.06</c:v>
                </c:pt>
                <c:pt idx="2">
                  <c:v>0.19</c:v>
                </c:pt>
                <c:pt idx="3">
                  <c:v>0.74</c:v>
                </c:pt>
              </c:numCache>
            </c:numRef>
          </c:val>
          <c:extLst>
            <c:ext xmlns:c16="http://schemas.microsoft.com/office/drawing/2014/chart" uri="{C3380CC4-5D6E-409C-BE32-E72D297353CC}">
              <c16:uniqueId val="{00000001-C71D-49EB-8B3D-377BDC2864E6}"/>
            </c:ext>
          </c:extLst>
        </c:ser>
        <c:ser>
          <c:idx val="2"/>
          <c:order val="2"/>
          <c:tx>
            <c:strRef>
              <c:f>'[MISO 2023 Results Data .xlsx]Tech Staff'!$R$17</c:f>
              <c:strCache>
                <c:ptCount val="1"/>
                <c:pt idx="0">
                  <c:v>Faculty</c:v>
                </c:pt>
              </c:strCache>
            </c:strRef>
          </c:tx>
          <c:spPr>
            <a:solidFill>
              <a:schemeClr val="accent3"/>
            </a:solidFill>
            <a:ln>
              <a:noFill/>
            </a:ln>
            <a:effectLst/>
          </c:spPr>
          <c:invertIfNegative val="0"/>
          <c:cat>
            <c:strRef>
              <c:f>'[1]Tech Staff'!$S$14:$V$14</c:f>
              <c:strCache>
                <c:ptCount val="4"/>
                <c:pt idx="0">
                  <c:v>Disagree</c:v>
                </c:pt>
                <c:pt idx="1">
                  <c:v>Somewhat disagree</c:v>
                </c:pt>
                <c:pt idx="2">
                  <c:v>Somewhat agree</c:v>
                </c:pt>
                <c:pt idx="3">
                  <c:v>Agree</c:v>
                </c:pt>
              </c:strCache>
            </c:strRef>
          </c:cat>
          <c:val>
            <c:numRef>
              <c:f>'[1]Tech Staff'!$S$17:$V$17</c:f>
              <c:numCache>
                <c:formatCode>0%</c:formatCode>
                <c:ptCount val="4"/>
                <c:pt idx="0">
                  <c:v>0.01</c:v>
                </c:pt>
                <c:pt idx="1">
                  <c:v>0.04</c:v>
                </c:pt>
                <c:pt idx="2">
                  <c:v>0.22</c:v>
                </c:pt>
                <c:pt idx="3">
                  <c:v>0.73</c:v>
                </c:pt>
              </c:numCache>
            </c:numRef>
          </c:val>
          <c:extLst>
            <c:ext xmlns:c16="http://schemas.microsoft.com/office/drawing/2014/chart" uri="{C3380CC4-5D6E-409C-BE32-E72D297353CC}">
              <c16:uniqueId val="{00000002-C71D-49EB-8B3D-377BDC2864E6}"/>
            </c:ext>
          </c:extLst>
        </c:ser>
        <c:ser>
          <c:idx val="3"/>
          <c:order val="3"/>
          <c:tx>
            <c:strRef>
              <c:f>'[MISO 2023 Results Data .xlsx]Tech Staff'!$R$18</c:f>
              <c:strCache>
                <c:ptCount val="1"/>
                <c:pt idx="0">
                  <c:v>Staff</c:v>
                </c:pt>
              </c:strCache>
            </c:strRef>
          </c:tx>
          <c:spPr>
            <a:solidFill>
              <a:schemeClr val="accent4"/>
            </a:solidFill>
            <a:ln>
              <a:noFill/>
            </a:ln>
            <a:effectLst/>
          </c:spPr>
          <c:invertIfNegative val="0"/>
          <c:cat>
            <c:strRef>
              <c:f>'[1]Tech Staff'!$S$14:$V$14</c:f>
              <c:strCache>
                <c:ptCount val="4"/>
                <c:pt idx="0">
                  <c:v>Disagree</c:v>
                </c:pt>
                <c:pt idx="1">
                  <c:v>Somewhat disagree</c:v>
                </c:pt>
                <c:pt idx="2">
                  <c:v>Somewhat agree</c:v>
                </c:pt>
                <c:pt idx="3">
                  <c:v>Agree</c:v>
                </c:pt>
              </c:strCache>
            </c:strRef>
          </c:cat>
          <c:val>
            <c:numRef>
              <c:f>'[1]Tech Staff'!$S$18:$V$18</c:f>
              <c:numCache>
                <c:formatCode>0%</c:formatCode>
                <c:ptCount val="4"/>
                <c:pt idx="0">
                  <c:v>0</c:v>
                </c:pt>
                <c:pt idx="1">
                  <c:v>0.05</c:v>
                </c:pt>
                <c:pt idx="2">
                  <c:v>0.19</c:v>
                </c:pt>
                <c:pt idx="3">
                  <c:v>0.76</c:v>
                </c:pt>
              </c:numCache>
            </c:numRef>
          </c:val>
          <c:extLst>
            <c:ext xmlns:c16="http://schemas.microsoft.com/office/drawing/2014/chart" uri="{C3380CC4-5D6E-409C-BE32-E72D297353CC}">
              <c16:uniqueId val="{00000003-C71D-49EB-8B3D-377BDC2864E6}"/>
            </c:ext>
          </c:extLst>
        </c:ser>
        <c:dLbls>
          <c:showLegendKey val="0"/>
          <c:showVal val="0"/>
          <c:showCatName val="0"/>
          <c:showSerName val="0"/>
          <c:showPercent val="0"/>
          <c:showBubbleSize val="0"/>
        </c:dLbls>
        <c:gapWidth val="219"/>
        <c:overlap val="-27"/>
        <c:axId val="811335648"/>
        <c:axId val="811343136"/>
      </c:barChart>
      <c:catAx>
        <c:axId val="81133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343136"/>
        <c:crosses val="autoZero"/>
        <c:auto val="1"/>
        <c:lblAlgn val="ctr"/>
        <c:lblOffset val="100"/>
        <c:noMultiLvlLbl val="0"/>
      </c:catAx>
      <c:valAx>
        <c:axId val="81134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33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Responsive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Staff'!$R$21</c:f>
              <c:strCache>
                <c:ptCount val="1"/>
                <c:pt idx="0">
                  <c:v>Undergraduate Students</c:v>
                </c:pt>
              </c:strCache>
            </c:strRef>
          </c:tx>
          <c:spPr>
            <a:solidFill>
              <a:schemeClr val="accent1"/>
            </a:solidFill>
            <a:ln>
              <a:noFill/>
            </a:ln>
            <a:effectLst/>
          </c:spPr>
          <c:invertIfNegative val="0"/>
          <c:cat>
            <c:strRef>
              <c:f>'[1]Tech Staff'!$S$20:$V$20</c:f>
              <c:strCache>
                <c:ptCount val="4"/>
                <c:pt idx="0">
                  <c:v>Disagree</c:v>
                </c:pt>
                <c:pt idx="1">
                  <c:v>Somewhat disagree</c:v>
                </c:pt>
                <c:pt idx="2">
                  <c:v>Somewhat agree</c:v>
                </c:pt>
                <c:pt idx="3">
                  <c:v>Agree</c:v>
                </c:pt>
              </c:strCache>
            </c:strRef>
          </c:cat>
          <c:val>
            <c:numRef>
              <c:f>'[1]Tech Staff'!$S$21:$V$21</c:f>
              <c:numCache>
                <c:formatCode>0%</c:formatCode>
                <c:ptCount val="4"/>
                <c:pt idx="0">
                  <c:v>0</c:v>
                </c:pt>
                <c:pt idx="1">
                  <c:v>0.04</c:v>
                </c:pt>
                <c:pt idx="2">
                  <c:v>0.24</c:v>
                </c:pt>
                <c:pt idx="3">
                  <c:v>0.72</c:v>
                </c:pt>
              </c:numCache>
            </c:numRef>
          </c:val>
          <c:extLst>
            <c:ext xmlns:c16="http://schemas.microsoft.com/office/drawing/2014/chart" uri="{C3380CC4-5D6E-409C-BE32-E72D297353CC}">
              <c16:uniqueId val="{00000000-680C-45F8-B9E9-BD1F419CCB91}"/>
            </c:ext>
          </c:extLst>
        </c:ser>
        <c:ser>
          <c:idx val="1"/>
          <c:order val="1"/>
          <c:tx>
            <c:strRef>
              <c:f>'[MISO 2023 Results Data .xlsx]Tech Staff'!$R$22</c:f>
              <c:strCache>
                <c:ptCount val="1"/>
                <c:pt idx="0">
                  <c:v>Graduate Students</c:v>
                </c:pt>
              </c:strCache>
            </c:strRef>
          </c:tx>
          <c:spPr>
            <a:solidFill>
              <a:schemeClr val="accent2"/>
            </a:solidFill>
            <a:ln>
              <a:noFill/>
            </a:ln>
            <a:effectLst/>
          </c:spPr>
          <c:invertIfNegative val="0"/>
          <c:cat>
            <c:strRef>
              <c:f>'[1]Tech Staff'!$S$20:$V$20</c:f>
              <c:strCache>
                <c:ptCount val="4"/>
                <c:pt idx="0">
                  <c:v>Disagree</c:v>
                </c:pt>
                <c:pt idx="1">
                  <c:v>Somewhat disagree</c:v>
                </c:pt>
                <c:pt idx="2">
                  <c:v>Somewhat agree</c:v>
                </c:pt>
                <c:pt idx="3">
                  <c:v>Agree</c:v>
                </c:pt>
              </c:strCache>
            </c:strRef>
          </c:cat>
          <c:val>
            <c:numRef>
              <c:f>'[1]Tech Staff'!$S$22:$V$22</c:f>
              <c:numCache>
                <c:formatCode>0%</c:formatCode>
                <c:ptCount val="4"/>
                <c:pt idx="0">
                  <c:v>0.02</c:v>
                </c:pt>
                <c:pt idx="1">
                  <c:v>0.06</c:v>
                </c:pt>
                <c:pt idx="2">
                  <c:v>0.16</c:v>
                </c:pt>
                <c:pt idx="3">
                  <c:v>0.76</c:v>
                </c:pt>
              </c:numCache>
            </c:numRef>
          </c:val>
          <c:extLst>
            <c:ext xmlns:c16="http://schemas.microsoft.com/office/drawing/2014/chart" uri="{C3380CC4-5D6E-409C-BE32-E72D297353CC}">
              <c16:uniqueId val="{00000001-680C-45F8-B9E9-BD1F419CCB91}"/>
            </c:ext>
          </c:extLst>
        </c:ser>
        <c:ser>
          <c:idx val="2"/>
          <c:order val="2"/>
          <c:tx>
            <c:strRef>
              <c:f>'[MISO 2023 Results Data .xlsx]Tech Staff'!$R$23</c:f>
              <c:strCache>
                <c:ptCount val="1"/>
                <c:pt idx="0">
                  <c:v>Faculty</c:v>
                </c:pt>
              </c:strCache>
            </c:strRef>
          </c:tx>
          <c:spPr>
            <a:solidFill>
              <a:schemeClr val="accent3"/>
            </a:solidFill>
            <a:ln>
              <a:noFill/>
            </a:ln>
            <a:effectLst/>
          </c:spPr>
          <c:invertIfNegative val="0"/>
          <c:cat>
            <c:strRef>
              <c:f>'[1]Tech Staff'!$S$20:$V$20</c:f>
              <c:strCache>
                <c:ptCount val="4"/>
                <c:pt idx="0">
                  <c:v>Disagree</c:v>
                </c:pt>
                <c:pt idx="1">
                  <c:v>Somewhat disagree</c:v>
                </c:pt>
                <c:pt idx="2">
                  <c:v>Somewhat agree</c:v>
                </c:pt>
                <c:pt idx="3">
                  <c:v>Agree</c:v>
                </c:pt>
              </c:strCache>
            </c:strRef>
          </c:cat>
          <c:val>
            <c:numRef>
              <c:f>'[1]Tech Staff'!$S$23:$V$23</c:f>
              <c:numCache>
                <c:formatCode>0%</c:formatCode>
                <c:ptCount val="4"/>
                <c:pt idx="0">
                  <c:v>0.02</c:v>
                </c:pt>
                <c:pt idx="1">
                  <c:v>0.05</c:v>
                </c:pt>
                <c:pt idx="2">
                  <c:v>0.21</c:v>
                </c:pt>
                <c:pt idx="3">
                  <c:v>0.73</c:v>
                </c:pt>
              </c:numCache>
            </c:numRef>
          </c:val>
          <c:extLst>
            <c:ext xmlns:c16="http://schemas.microsoft.com/office/drawing/2014/chart" uri="{C3380CC4-5D6E-409C-BE32-E72D297353CC}">
              <c16:uniqueId val="{00000002-680C-45F8-B9E9-BD1F419CCB91}"/>
            </c:ext>
          </c:extLst>
        </c:ser>
        <c:ser>
          <c:idx val="3"/>
          <c:order val="3"/>
          <c:tx>
            <c:strRef>
              <c:f>'[MISO 2023 Results Data .xlsx]Tech Staff'!$R$24</c:f>
              <c:strCache>
                <c:ptCount val="1"/>
                <c:pt idx="0">
                  <c:v>Staff</c:v>
                </c:pt>
              </c:strCache>
            </c:strRef>
          </c:tx>
          <c:spPr>
            <a:solidFill>
              <a:schemeClr val="accent4"/>
            </a:solidFill>
            <a:ln>
              <a:noFill/>
            </a:ln>
            <a:effectLst/>
          </c:spPr>
          <c:invertIfNegative val="0"/>
          <c:cat>
            <c:strRef>
              <c:f>'[1]Tech Staff'!$S$20:$V$20</c:f>
              <c:strCache>
                <c:ptCount val="4"/>
                <c:pt idx="0">
                  <c:v>Disagree</c:v>
                </c:pt>
                <c:pt idx="1">
                  <c:v>Somewhat disagree</c:v>
                </c:pt>
                <c:pt idx="2">
                  <c:v>Somewhat agree</c:v>
                </c:pt>
                <c:pt idx="3">
                  <c:v>Agree</c:v>
                </c:pt>
              </c:strCache>
            </c:strRef>
          </c:cat>
          <c:val>
            <c:numRef>
              <c:f>'[1]Tech Staff'!$S$24:$V$24</c:f>
              <c:numCache>
                <c:formatCode>0%</c:formatCode>
                <c:ptCount val="4"/>
                <c:pt idx="0">
                  <c:v>0</c:v>
                </c:pt>
                <c:pt idx="1">
                  <c:v>0.05</c:v>
                </c:pt>
                <c:pt idx="2">
                  <c:v>0.19</c:v>
                </c:pt>
                <c:pt idx="3">
                  <c:v>0.76</c:v>
                </c:pt>
              </c:numCache>
            </c:numRef>
          </c:val>
          <c:extLst>
            <c:ext xmlns:c16="http://schemas.microsoft.com/office/drawing/2014/chart" uri="{C3380CC4-5D6E-409C-BE32-E72D297353CC}">
              <c16:uniqueId val="{00000003-680C-45F8-B9E9-BD1F419CCB91}"/>
            </c:ext>
          </c:extLst>
        </c:ser>
        <c:dLbls>
          <c:showLegendKey val="0"/>
          <c:showVal val="0"/>
          <c:showCatName val="0"/>
          <c:showSerName val="0"/>
          <c:showPercent val="0"/>
          <c:showBubbleSize val="0"/>
        </c:dLbls>
        <c:gapWidth val="219"/>
        <c:overlap val="-27"/>
        <c:axId val="600575552"/>
        <c:axId val="600569312"/>
      </c:barChart>
      <c:catAx>
        <c:axId val="60057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569312"/>
        <c:crosses val="autoZero"/>
        <c:auto val="1"/>
        <c:lblAlgn val="ctr"/>
        <c:lblOffset val="100"/>
        <c:noMultiLvlLbl val="0"/>
      </c:catAx>
      <c:valAx>
        <c:axId val="60056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57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Friendly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Staff'!$R$29</c:f>
              <c:strCache>
                <c:ptCount val="1"/>
                <c:pt idx="0">
                  <c:v>Graduate Students</c:v>
                </c:pt>
              </c:strCache>
            </c:strRef>
          </c:tx>
          <c:spPr>
            <a:solidFill>
              <a:schemeClr val="accent1"/>
            </a:solidFill>
            <a:ln>
              <a:noFill/>
            </a:ln>
            <a:effectLst/>
          </c:spPr>
          <c:invertIfNegative val="0"/>
          <c:cat>
            <c:strRef>
              <c:f>'[1]Tech Staff'!$S$27:$V$28</c:f>
              <c:strCache>
                <c:ptCount val="4"/>
                <c:pt idx="0">
                  <c:v>Disagree</c:v>
                </c:pt>
                <c:pt idx="1">
                  <c:v>Somewhat disagree</c:v>
                </c:pt>
                <c:pt idx="2">
                  <c:v>Somewhat agree</c:v>
                </c:pt>
                <c:pt idx="3">
                  <c:v>Agree</c:v>
                </c:pt>
              </c:strCache>
            </c:strRef>
          </c:cat>
          <c:val>
            <c:numRef>
              <c:f>'[1]Tech Staff'!$S$29:$V$29</c:f>
              <c:numCache>
                <c:formatCode>0%</c:formatCode>
                <c:ptCount val="4"/>
                <c:pt idx="0">
                  <c:v>0</c:v>
                </c:pt>
                <c:pt idx="1">
                  <c:v>0.03</c:v>
                </c:pt>
                <c:pt idx="2">
                  <c:v>0.13</c:v>
                </c:pt>
                <c:pt idx="3">
                  <c:v>0.84</c:v>
                </c:pt>
              </c:numCache>
            </c:numRef>
          </c:val>
          <c:extLst>
            <c:ext xmlns:c16="http://schemas.microsoft.com/office/drawing/2014/chart" uri="{C3380CC4-5D6E-409C-BE32-E72D297353CC}">
              <c16:uniqueId val="{00000000-5E23-4545-BC6F-36A8877AC74C}"/>
            </c:ext>
          </c:extLst>
        </c:ser>
        <c:ser>
          <c:idx val="1"/>
          <c:order val="1"/>
          <c:tx>
            <c:strRef>
              <c:f>'[MISO 2023 Results Data .xlsx]Tech Staff'!$R$30</c:f>
              <c:strCache>
                <c:ptCount val="1"/>
                <c:pt idx="0">
                  <c:v>Faculty</c:v>
                </c:pt>
              </c:strCache>
            </c:strRef>
          </c:tx>
          <c:spPr>
            <a:solidFill>
              <a:schemeClr val="accent2"/>
            </a:solidFill>
            <a:ln>
              <a:noFill/>
            </a:ln>
            <a:effectLst/>
          </c:spPr>
          <c:invertIfNegative val="0"/>
          <c:cat>
            <c:strRef>
              <c:f>'[1]Tech Staff'!$S$27:$V$28</c:f>
              <c:strCache>
                <c:ptCount val="4"/>
                <c:pt idx="0">
                  <c:v>Disagree</c:v>
                </c:pt>
                <c:pt idx="1">
                  <c:v>Somewhat disagree</c:v>
                </c:pt>
                <c:pt idx="2">
                  <c:v>Somewhat agree</c:v>
                </c:pt>
                <c:pt idx="3">
                  <c:v>Agree</c:v>
                </c:pt>
              </c:strCache>
            </c:strRef>
          </c:cat>
          <c:val>
            <c:numRef>
              <c:f>'[1]Tech Staff'!$S$30:$V$30</c:f>
              <c:numCache>
                <c:formatCode>0%</c:formatCode>
                <c:ptCount val="4"/>
                <c:pt idx="0">
                  <c:v>0.02</c:v>
                </c:pt>
                <c:pt idx="1">
                  <c:v>0.02</c:v>
                </c:pt>
                <c:pt idx="2">
                  <c:v>0.1</c:v>
                </c:pt>
                <c:pt idx="3">
                  <c:v>0.86</c:v>
                </c:pt>
              </c:numCache>
            </c:numRef>
          </c:val>
          <c:extLst>
            <c:ext xmlns:c16="http://schemas.microsoft.com/office/drawing/2014/chart" uri="{C3380CC4-5D6E-409C-BE32-E72D297353CC}">
              <c16:uniqueId val="{00000001-5E23-4545-BC6F-36A8877AC74C}"/>
            </c:ext>
          </c:extLst>
        </c:ser>
        <c:ser>
          <c:idx val="2"/>
          <c:order val="2"/>
          <c:tx>
            <c:strRef>
              <c:f>'[MISO 2023 Results Data .xlsx]Tech Staff'!$R$31</c:f>
              <c:strCache>
                <c:ptCount val="1"/>
                <c:pt idx="0">
                  <c:v>Staff</c:v>
                </c:pt>
              </c:strCache>
            </c:strRef>
          </c:tx>
          <c:spPr>
            <a:solidFill>
              <a:schemeClr val="accent3"/>
            </a:solidFill>
            <a:ln>
              <a:noFill/>
            </a:ln>
            <a:effectLst/>
          </c:spPr>
          <c:invertIfNegative val="0"/>
          <c:cat>
            <c:strRef>
              <c:f>'[1]Tech Staff'!$S$27:$V$28</c:f>
              <c:strCache>
                <c:ptCount val="4"/>
                <c:pt idx="0">
                  <c:v>Disagree</c:v>
                </c:pt>
                <c:pt idx="1">
                  <c:v>Somewhat disagree</c:v>
                </c:pt>
                <c:pt idx="2">
                  <c:v>Somewhat agree</c:v>
                </c:pt>
                <c:pt idx="3">
                  <c:v>Agree</c:v>
                </c:pt>
              </c:strCache>
            </c:strRef>
          </c:cat>
          <c:val>
            <c:numRef>
              <c:f>'[1]Tech Staff'!$S$31:$V$31</c:f>
              <c:numCache>
                <c:formatCode>0%</c:formatCode>
                <c:ptCount val="4"/>
                <c:pt idx="0">
                  <c:v>0</c:v>
                </c:pt>
                <c:pt idx="1">
                  <c:v>0.02</c:v>
                </c:pt>
                <c:pt idx="2">
                  <c:v>0.08</c:v>
                </c:pt>
                <c:pt idx="3">
                  <c:v>0.9</c:v>
                </c:pt>
              </c:numCache>
            </c:numRef>
          </c:val>
          <c:extLst>
            <c:ext xmlns:c16="http://schemas.microsoft.com/office/drawing/2014/chart" uri="{C3380CC4-5D6E-409C-BE32-E72D297353CC}">
              <c16:uniqueId val="{00000002-5E23-4545-BC6F-36A8877AC74C}"/>
            </c:ext>
          </c:extLst>
        </c:ser>
        <c:dLbls>
          <c:showLegendKey val="0"/>
          <c:showVal val="0"/>
          <c:showCatName val="0"/>
          <c:showSerName val="0"/>
          <c:showPercent val="0"/>
          <c:showBubbleSize val="0"/>
        </c:dLbls>
        <c:gapWidth val="219"/>
        <c:overlap val="-27"/>
        <c:axId val="991326256"/>
        <c:axId val="991332080"/>
      </c:barChart>
      <c:catAx>
        <c:axId val="99132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1332080"/>
        <c:crosses val="autoZero"/>
        <c:auto val="1"/>
        <c:lblAlgn val="ctr"/>
        <c:lblOffset val="100"/>
        <c:noMultiLvlLbl val="0"/>
      </c:catAx>
      <c:valAx>
        <c:axId val="991332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132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Knowledgeable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Staff'!$R$35</c:f>
              <c:strCache>
                <c:ptCount val="1"/>
                <c:pt idx="0">
                  <c:v>Graduate Students</c:v>
                </c:pt>
              </c:strCache>
            </c:strRef>
          </c:tx>
          <c:spPr>
            <a:solidFill>
              <a:schemeClr val="accent1"/>
            </a:solidFill>
            <a:ln>
              <a:noFill/>
            </a:ln>
            <a:effectLst/>
          </c:spPr>
          <c:invertIfNegative val="0"/>
          <c:cat>
            <c:strRef>
              <c:f>'[1]Tech Staff'!$S$33:$V$34</c:f>
              <c:strCache>
                <c:ptCount val="4"/>
                <c:pt idx="0">
                  <c:v>Disagree</c:v>
                </c:pt>
                <c:pt idx="1">
                  <c:v>Somewhat disagree</c:v>
                </c:pt>
                <c:pt idx="2">
                  <c:v>Somewhat agree</c:v>
                </c:pt>
                <c:pt idx="3">
                  <c:v>Agree</c:v>
                </c:pt>
              </c:strCache>
            </c:strRef>
          </c:cat>
          <c:val>
            <c:numRef>
              <c:f>'[1]Tech Staff'!$S$35:$V$35</c:f>
              <c:numCache>
                <c:formatCode>0%</c:formatCode>
                <c:ptCount val="4"/>
                <c:pt idx="0">
                  <c:v>0.01</c:v>
                </c:pt>
                <c:pt idx="1">
                  <c:v>0.02</c:v>
                </c:pt>
                <c:pt idx="2">
                  <c:v>0.18</c:v>
                </c:pt>
                <c:pt idx="3">
                  <c:v>0.78</c:v>
                </c:pt>
              </c:numCache>
            </c:numRef>
          </c:val>
          <c:extLst>
            <c:ext xmlns:c16="http://schemas.microsoft.com/office/drawing/2014/chart" uri="{C3380CC4-5D6E-409C-BE32-E72D297353CC}">
              <c16:uniqueId val="{00000000-B1A6-48C6-B8F9-BA845BFE48B2}"/>
            </c:ext>
          </c:extLst>
        </c:ser>
        <c:ser>
          <c:idx val="1"/>
          <c:order val="1"/>
          <c:tx>
            <c:strRef>
              <c:f>'[MISO 2023 Results Data .xlsx]Tech Staff'!$R$36</c:f>
              <c:strCache>
                <c:ptCount val="1"/>
                <c:pt idx="0">
                  <c:v>Faculty</c:v>
                </c:pt>
              </c:strCache>
            </c:strRef>
          </c:tx>
          <c:spPr>
            <a:solidFill>
              <a:schemeClr val="accent2"/>
            </a:solidFill>
            <a:ln>
              <a:noFill/>
            </a:ln>
            <a:effectLst/>
          </c:spPr>
          <c:invertIfNegative val="0"/>
          <c:cat>
            <c:strRef>
              <c:f>'[1]Tech Staff'!$S$33:$V$34</c:f>
              <c:strCache>
                <c:ptCount val="4"/>
                <c:pt idx="0">
                  <c:v>Disagree</c:v>
                </c:pt>
                <c:pt idx="1">
                  <c:v>Somewhat disagree</c:v>
                </c:pt>
                <c:pt idx="2">
                  <c:v>Somewhat agree</c:v>
                </c:pt>
                <c:pt idx="3">
                  <c:v>Agree</c:v>
                </c:pt>
              </c:strCache>
            </c:strRef>
          </c:cat>
          <c:val>
            <c:numRef>
              <c:f>'[1]Tech Staff'!$S$36:$V$36</c:f>
              <c:numCache>
                <c:formatCode>0%</c:formatCode>
                <c:ptCount val="4"/>
                <c:pt idx="0">
                  <c:v>0.02</c:v>
                </c:pt>
                <c:pt idx="1">
                  <c:v>0.04</c:v>
                </c:pt>
                <c:pt idx="2">
                  <c:v>0.14000000000000001</c:v>
                </c:pt>
                <c:pt idx="3">
                  <c:v>0.79</c:v>
                </c:pt>
              </c:numCache>
            </c:numRef>
          </c:val>
          <c:extLst>
            <c:ext xmlns:c16="http://schemas.microsoft.com/office/drawing/2014/chart" uri="{C3380CC4-5D6E-409C-BE32-E72D297353CC}">
              <c16:uniqueId val="{00000001-B1A6-48C6-B8F9-BA845BFE48B2}"/>
            </c:ext>
          </c:extLst>
        </c:ser>
        <c:ser>
          <c:idx val="2"/>
          <c:order val="2"/>
          <c:tx>
            <c:strRef>
              <c:f>'[MISO 2023 Results Data .xlsx]Tech Staff'!$R$37</c:f>
              <c:strCache>
                <c:ptCount val="1"/>
                <c:pt idx="0">
                  <c:v>Staff</c:v>
                </c:pt>
              </c:strCache>
            </c:strRef>
          </c:tx>
          <c:spPr>
            <a:solidFill>
              <a:schemeClr val="accent3"/>
            </a:solidFill>
            <a:ln>
              <a:noFill/>
            </a:ln>
            <a:effectLst/>
          </c:spPr>
          <c:invertIfNegative val="0"/>
          <c:cat>
            <c:strRef>
              <c:f>'[1]Tech Staff'!$S$33:$V$34</c:f>
              <c:strCache>
                <c:ptCount val="4"/>
                <c:pt idx="0">
                  <c:v>Disagree</c:v>
                </c:pt>
                <c:pt idx="1">
                  <c:v>Somewhat disagree</c:v>
                </c:pt>
                <c:pt idx="2">
                  <c:v>Somewhat agree</c:v>
                </c:pt>
                <c:pt idx="3">
                  <c:v>Agree</c:v>
                </c:pt>
              </c:strCache>
            </c:strRef>
          </c:cat>
          <c:val>
            <c:numRef>
              <c:f>'[1]Tech Staff'!$S$37:$V$37</c:f>
              <c:numCache>
                <c:formatCode>0%</c:formatCode>
                <c:ptCount val="4"/>
                <c:pt idx="0">
                  <c:v>0</c:v>
                </c:pt>
                <c:pt idx="1">
                  <c:v>0.03</c:v>
                </c:pt>
                <c:pt idx="2">
                  <c:v>0.18</c:v>
                </c:pt>
                <c:pt idx="3">
                  <c:v>0.79</c:v>
                </c:pt>
              </c:numCache>
            </c:numRef>
          </c:val>
          <c:extLst>
            <c:ext xmlns:c16="http://schemas.microsoft.com/office/drawing/2014/chart" uri="{C3380CC4-5D6E-409C-BE32-E72D297353CC}">
              <c16:uniqueId val="{00000002-B1A6-48C6-B8F9-BA845BFE48B2}"/>
            </c:ext>
          </c:extLst>
        </c:ser>
        <c:dLbls>
          <c:showLegendKey val="0"/>
          <c:showVal val="0"/>
          <c:showCatName val="0"/>
          <c:showSerName val="0"/>
          <c:showPercent val="0"/>
          <c:showBubbleSize val="0"/>
        </c:dLbls>
        <c:gapWidth val="219"/>
        <c:overlap val="-27"/>
        <c:axId val="698118992"/>
        <c:axId val="698121904"/>
      </c:barChart>
      <c:catAx>
        <c:axId val="69811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121904"/>
        <c:crosses val="autoZero"/>
        <c:auto val="1"/>
        <c:lblAlgn val="ctr"/>
        <c:lblOffset val="100"/>
        <c:noMultiLvlLbl val="0"/>
      </c:catAx>
      <c:valAx>
        <c:axId val="69812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11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Graduate Students</a:t>
            </a:r>
          </a:p>
          <a:p>
            <a:pPr>
              <a:defRPr/>
            </a:pPr>
            <a:r>
              <a:rPr lang="en-US"/>
              <a:t>Top 10 Services in Usage, 2021-2023</a:t>
            </a:r>
          </a:p>
          <a:p>
            <a:pPr>
              <a:defRPr/>
            </a:pP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usage!$H$3</c:f>
              <c:strCache>
                <c:ptCount val="1"/>
                <c:pt idx="0">
                  <c:v>2021</c:v>
                </c:pt>
              </c:strCache>
            </c:strRef>
          </c:tx>
          <c:spPr>
            <a:solidFill>
              <a:schemeClr val="accent1"/>
            </a:solidFill>
            <a:ln>
              <a:noFill/>
            </a:ln>
            <a:effectLst/>
          </c:spPr>
          <c:invertIfNegative val="0"/>
          <c:cat>
            <c:strRef>
              <c:f>usage!$G$4:$G$18</c:f>
              <c:strCache>
                <c:ptCount val="15"/>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Technology in Classrooms</c:v>
                </c:pt>
                <c:pt idx="11">
                  <c:v>Wired Network</c:v>
                </c:pt>
                <c:pt idx="12">
                  <c:v>Mobile Phone Service on Campus</c:v>
                </c:pt>
                <c:pt idx="13">
                  <c:v>OneDrive</c:v>
                </c:pt>
                <c:pt idx="14">
                  <c:v>Adobe Creative Cloud</c:v>
                </c:pt>
              </c:strCache>
            </c:strRef>
          </c:cat>
          <c:val>
            <c:numRef>
              <c:f>usage!$H$4:$H$18</c:f>
              <c:numCache>
                <c:formatCode>0.00</c:formatCode>
                <c:ptCount val="15"/>
                <c:pt idx="0">
                  <c:v>4.78</c:v>
                </c:pt>
                <c:pt idx="1">
                  <c:v>4.34</c:v>
                </c:pt>
                <c:pt idx="2">
                  <c:v>4.33</c:v>
                </c:pt>
                <c:pt idx="3">
                  <c:v>3.92</c:v>
                </c:pt>
                <c:pt idx="4">
                  <c:v>2.91</c:v>
                </c:pt>
                <c:pt idx="5">
                  <c:v>3.83</c:v>
                </c:pt>
                <c:pt idx="6">
                  <c:v>1.72</c:v>
                </c:pt>
                <c:pt idx="7">
                  <c:v>1.88</c:v>
                </c:pt>
                <c:pt idx="8">
                  <c:v>1.76</c:v>
                </c:pt>
                <c:pt idx="9">
                  <c:v>1.72</c:v>
                </c:pt>
              </c:numCache>
            </c:numRef>
          </c:val>
          <c:extLst>
            <c:ext xmlns:c16="http://schemas.microsoft.com/office/drawing/2014/chart" uri="{C3380CC4-5D6E-409C-BE32-E72D297353CC}">
              <c16:uniqueId val="{00000000-6700-44D6-A150-341EA0ED707F}"/>
            </c:ext>
          </c:extLst>
        </c:ser>
        <c:ser>
          <c:idx val="1"/>
          <c:order val="1"/>
          <c:tx>
            <c:strRef>
              <c:f>usage!$I$3</c:f>
              <c:strCache>
                <c:ptCount val="1"/>
                <c:pt idx="0">
                  <c:v>2022</c:v>
                </c:pt>
              </c:strCache>
            </c:strRef>
          </c:tx>
          <c:spPr>
            <a:solidFill>
              <a:schemeClr val="accent2"/>
            </a:solidFill>
            <a:ln>
              <a:noFill/>
            </a:ln>
            <a:effectLst/>
          </c:spPr>
          <c:invertIfNegative val="0"/>
          <c:cat>
            <c:strRef>
              <c:f>usage!$G$4:$G$18</c:f>
              <c:strCache>
                <c:ptCount val="15"/>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Technology in Classrooms</c:v>
                </c:pt>
                <c:pt idx="11">
                  <c:v>Wired Network</c:v>
                </c:pt>
                <c:pt idx="12">
                  <c:v>Mobile Phone Service on Campus</c:v>
                </c:pt>
                <c:pt idx="13">
                  <c:v>OneDrive</c:v>
                </c:pt>
                <c:pt idx="14">
                  <c:v>Adobe Creative Cloud</c:v>
                </c:pt>
              </c:strCache>
            </c:strRef>
          </c:cat>
          <c:val>
            <c:numRef>
              <c:f>usage!$I$4:$I$18</c:f>
              <c:numCache>
                <c:formatCode>0.00</c:formatCode>
                <c:ptCount val="15"/>
                <c:pt idx="0">
                  <c:v>4.84</c:v>
                </c:pt>
                <c:pt idx="1">
                  <c:v>3.86</c:v>
                </c:pt>
                <c:pt idx="2">
                  <c:v>4.5999999999999996</c:v>
                </c:pt>
                <c:pt idx="3">
                  <c:v>4.4800000000000004</c:v>
                </c:pt>
                <c:pt idx="4">
                  <c:v>2.74</c:v>
                </c:pt>
                <c:pt idx="5">
                  <c:v>4.28</c:v>
                </c:pt>
                <c:pt idx="7">
                  <c:v>2.69</c:v>
                </c:pt>
                <c:pt idx="10" formatCode="General">
                  <c:v>3.48</c:v>
                </c:pt>
                <c:pt idx="11" formatCode="General">
                  <c:v>2.66</c:v>
                </c:pt>
                <c:pt idx="12">
                  <c:v>2.58</c:v>
                </c:pt>
              </c:numCache>
            </c:numRef>
          </c:val>
          <c:extLst>
            <c:ext xmlns:c16="http://schemas.microsoft.com/office/drawing/2014/chart" uri="{C3380CC4-5D6E-409C-BE32-E72D297353CC}">
              <c16:uniqueId val="{00000001-6700-44D6-A150-341EA0ED707F}"/>
            </c:ext>
          </c:extLst>
        </c:ser>
        <c:ser>
          <c:idx val="2"/>
          <c:order val="2"/>
          <c:tx>
            <c:strRef>
              <c:f>usage!$J$3</c:f>
              <c:strCache>
                <c:ptCount val="1"/>
                <c:pt idx="0">
                  <c:v>2023</c:v>
                </c:pt>
              </c:strCache>
            </c:strRef>
          </c:tx>
          <c:spPr>
            <a:solidFill>
              <a:schemeClr val="accent3"/>
            </a:solidFill>
            <a:ln>
              <a:noFill/>
            </a:ln>
            <a:effectLst/>
          </c:spPr>
          <c:invertIfNegative val="0"/>
          <c:cat>
            <c:strRef>
              <c:f>usage!$G$4:$G$18</c:f>
              <c:strCache>
                <c:ptCount val="15"/>
                <c:pt idx="0">
                  <c:v>ReggieNet</c:v>
                </c:pt>
                <c:pt idx="1">
                  <c:v>Zoom</c:v>
                </c:pt>
                <c:pt idx="2">
                  <c:v>My.IllinoisState.edu</c:v>
                </c:pt>
                <c:pt idx="3">
                  <c:v>Office 365</c:v>
                </c:pt>
                <c:pt idx="4">
                  <c:v>Recorded courses and lectures</c:v>
                </c:pt>
                <c:pt idx="5">
                  <c:v>Email</c:v>
                </c:pt>
                <c:pt idx="6">
                  <c:v>Campus Printers</c:v>
                </c:pt>
                <c:pt idx="7">
                  <c:v>Campus Solutions</c:v>
                </c:pt>
                <c:pt idx="8">
                  <c:v>Help.IllinoisState/Technology</c:v>
                </c:pt>
                <c:pt idx="9">
                  <c:v>TSC</c:v>
                </c:pt>
                <c:pt idx="10">
                  <c:v>Technology in Classrooms</c:v>
                </c:pt>
                <c:pt idx="11">
                  <c:v>Wired Network</c:v>
                </c:pt>
                <c:pt idx="12">
                  <c:v>Mobile Phone Service on Campus</c:v>
                </c:pt>
                <c:pt idx="13">
                  <c:v>OneDrive</c:v>
                </c:pt>
                <c:pt idx="14">
                  <c:v>Adobe Creative Cloud</c:v>
                </c:pt>
              </c:strCache>
            </c:strRef>
          </c:cat>
          <c:val>
            <c:numRef>
              <c:f>usage!$J$4:$J$18</c:f>
              <c:numCache>
                <c:formatCode>0.00</c:formatCode>
                <c:ptCount val="15"/>
                <c:pt idx="0">
                  <c:v>4.6900000000000004</c:v>
                </c:pt>
                <c:pt idx="1">
                  <c:v>3.15</c:v>
                </c:pt>
                <c:pt idx="2">
                  <c:v>4.5</c:v>
                </c:pt>
                <c:pt idx="3">
                  <c:v>4.38</c:v>
                </c:pt>
                <c:pt idx="5">
                  <c:v>4.43</c:v>
                </c:pt>
                <c:pt idx="7">
                  <c:v>2.44</c:v>
                </c:pt>
                <c:pt idx="10">
                  <c:v>3.27</c:v>
                </c:pt>
                <c:pt idx="11">
                  <c:v>2.48</c:v>
                </c:pt>
                <c:pt idx="13" formatCode="General">
                  <c:v>3.78</c:v>
                </c:pt>
                <c:pt idx="14" formatCode="General">
                  <c:v>2.31</c:v>
                </c:pt>
              </c:numCache>
            </c:numRef>
          </c:val>
          <c:extLst>
            <c:ext xmlns:c16="http://schemas.microsoft.com/office/drawing/2014/chart" uri="{C3380CC4-5D6E-409C-BE32-E72D297353CC}">
              <c16:uniqueId val="{00000002-6700-44D6-A150-341EA0ED707F}"/>
            </c:ext>
          </c:extLst>
        </c:ser>
        <c:dLbls>
          <c:showLegendKey val="0"/>
          <c:showVal val="0"/>
          <c:showCatName val="0"/>
          <c:showSerName val="0"/>
          <c:showPercent val="0"/>
          <c:showBubbleSize val="0"/>
        </c:dLbls>
        <c:gapWidth val="219"/>
        <c:overlap val="-27"/>
        <c:axId val="587518272"/>
        <c:axId val="587511200"/>
      </c:barChart>
      <c:catAx>
        <c:axId val="58751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511200"/>
        <c:crosses val="autoZero"/>
        <c:auto val="1"/>
        <c:lblAlgn val="ctr"/>
        <c:lblOffset val="100"/>
        <c:noMultiLvlLbl val="0"/>
      </c:catAx>
      <c:valAx>
        <c:axId val="58751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751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Staff'!$R$41</c:f>
              <c:strCache>
                <c:ptCount val="1"/>
                <c:pt idx="0">
                  <c:v>Graduate Students</c:v>
                </c:pt>
              </c:strCache>
            </c:strRef>
          </c:tx>
          <c:spPr>
            <a:solidFill>
              <a:schemeClr val="accent1"/>
            </a:solidFill>
            <a:ln>
              <a:noFill/>
            </a:ln>
            <a:effectLst/>
          </c:spPr>
          <c:invertIfNegative val="0"/>
          <c:cat>
            <c:strRef>
              <c:f>'[1]Tech Staff'!$S$39:$V$40</c:f>
              <c:strCache>
                <c:ptCount val="4"/>
                <c:pt idx="0">
                  <c:v>Disagree</c:v>
                </c:pt>
                <c:pt idx="1">
                  <c:v>Somewhat disagree</c:v>
                </c:pt>
                <c:pt idx="2">
                  <c:v>Somewhat agree</c:v>
                </c:pt>
                <c:pt idx="3">
                  <c:v>Agree</c:v>
                </c:pt>
              </c:strCache>
            </c:strRef>
          </c:cat>
          <c:val>
            <c:numRef>
              <c:f>'[1]Tech Staff'!$S$41:$V$41</c:f>
              <c:numCache>
                <c:formatCode>0%</c:formatCode>
                <c:ptCount val="4"/>
                <c:pt idx="0">
                  <c:v>0.02</c:v>
                </c:pt>
                <c:pt idx="1">
                  <c:v>0.04</c:v>
                </c:pt>
                <c:pt idx="2">
                  <c:v>0.15</c:v>
                </c:pt>
                <c:pt idx="3">
                  <c:v>0.79</c:v>
                </c:pt>
              </c:numCache>
            </c:numRef>
          </c:val>
          <c:extLst>
            <c:ext xmlns:c16="http://schemas.microsoft.com/office/drawing/2014/chart" uri="{C3380CC4-5D6E-409C-BE32-E72D297353CC}">
              <c16:uniqueId val="{00000000-75AD-4DFB-B82F-DDBB9277420F}"/>
            </c:ext>
          </c:extLst>
        </c:ser>
        <c:ser>
          <c:idx val="1"/>
          <c:order val="1"/>
          <c:tx>
            <c:strRef>
              <c:f>'[MISO 2023 Results Data .xlsx]Tech Staff'!$R$42</c:f>
              <c:strCache>
                <c:ptCount val="1"/>
                <c:pt idx="0">
                  <c:v>Faculty</c:v>
                </c:pt>
              </c:strCache>
            </c:strRef>
          </c:tx>
          <c:spPr>
            <a:solidFill>
              <a:schemeClr val="accent2"/>
            </a:solidFill>
            <a:ln>
              <a:noFill/>
            </a:ln>
            <a:effectLst/>
          </c:spPr>
          <c:invertIfNegative val="0"/>
          <c:cat>
            <c:strRef>
              <c:f>'[1]Tech Staff'!$S$39:$V$40</c:f>
              <c:strCache>
                <c:ptCount val="4"/>
                <c:pt idx="0">
                  <c:v>Disagree</c:v>
                </c:pt>
                <c:pt idx="1">
                  <c:v>Somewhat disagree</c:v>
                </c:pt>
                <c:pt idx="2">
                  <c:v>Somewhat agree</c:v>
                </c:pt>
                <c:pt idx="3">
                  <c:v>Agree</c:v>
                </c:pt>
              </c:strCache>
            </c:strRef>
          </c:cat>
          <c:val>
            <c:numRef>
              <c:f>'[1]Tech Staff'!$S$42:$V$42</c:f>
              <c:numCache>
                <c:formatCode>0%</c:formatCode>
                <c:ptCount val="4"/>
                <c:pt idx="0">
                  <c:v>0.04</c:v>
                </c:pt>
                <c:pt idx="1">
                  <c:v>7.0000000000000007E-2</c:v>
                </c:pt>
                <c:pt idx="2">
                  <c:v>0.1</c:v>
                </c:pt>
                <c:pt idx="3">
                  <c:v>0.79</c:v>
                </c:pt>
              </c:numCache>
            </c:numRef>
          </c:val>
          <c:extLst>
            <c:ext xmlns:c16="http://schemas.microsoft.com/office/drawing/2014/chart" uri="{C3380CC4-5D6E-409C-BE32-E72D297353CC}">
              <c16:uniqueId val="{00000001-75AD-4DFB-B82F-DDBB9277420F}"/>
            </c:ext>
          </c:extLst>
        </c:ser>
        <c:ser>
          <c:idx val="2"/>
          <c:order val="2"/>
          <c:tx>
            <c:strRef>
              <c:f>'[MISO 2023 Results Data .xlsx]Tech Staff'!$R$43</c:f>
              <c:strCache>
                <c:ptCount val="1"/>
                <c:pt idx="0">
                  <c:v>Staff</c:v>
                </c:pt>
              </c:strCache>
            </c:strRef>
          </c:tx>
          <c:spPr>
            <a:solidFill>
              <a:schemeClr val="accent3"/>
            </a:solidFill>
            <a:ln>
              <a:noFill/>
            </a:ln>
            <a:effectLst/>
          </c:spPr>
          <c:invertIfNegative val="0"/>
          <c:cat>
            <c:strRef>
              <c:f>'[1]Tech Staff'!$S$39:$V$40</c:f>
              <c:strCache>
                <c:ptCount val="4"/>
                <c:pt idx="0">
                  <c:v>Disagree</c:v>
                </c:pt>
                <c:pt idx="1">
                  <c:v>Somewhat disagree</c:v>
                </c:pt>
                <c:pt idx="2">
                  <c:v>Somewhat agree</c:v>
                </c:pt>
                <c:pt idx="3">
                  <c:v>Agree</c:v>
                </c:pt>
              </c:strCache>
            </c:strRef>
          </c:cat>
          <c:val>
            <c:numRef>
              <c:f>'[1]Tech Staff'!$S$43:$V$43</c:f>
              <c:numCache>
                <c:formatCode>0%</c:formatCode>
                <c:ptCount val="4"/>
                <c:pt idx="0">
                  <c:v>0.01</c:v>
                </c:pt>
                <c:pt idx="1">
                  <c:v>0.05</c:v>
                </c:pt>
                <c:pt idx="2">
                  <c:v>0.16</c:v>
                </c:pt>
                <c:pt idx="3">
                  <c:v>0.78</c:v>
                </c:pt>
              </c:numCache>
            </c:numRef>
          </c:val>
          <c:extLst>
            <c:ext xmlns:c16="http://schemas.microsoft.com/office/drawing/2014/chart" uri="{C3380CC4-5D6E-409C-BE32-E72D297353CC}">
              <c16:uniqueId val="{00000002-75AD-4DFB-B82F-DDBB9277420F}"/>
            </c:ext>
          </c:extLst>
        </c:ser>
        <c:dLbls>
          <c:showLegendKey val="0"/>
          <c:showVal val="0"/>
          <c:showCatName val="0"/>
          <c:showSerName val="0"/>
          <c:showPercent val="0"/>
          <c:showBubbleSize val="0"/>
        </c:dLbls>
        <c:gapWidth val="219"/>
        <c:overlap val="-27"/>
        <c:axId val="726117552"/>
        <c:axId val="726127120"/>
      </c:barChart>
      <c:catAx>
        <c:axId val="7261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127120"/>
        <c:crosses val="autoZero"/>
        <c:auto val="1"/>
        <c:lblAlgn val="ctr"/>
        <c:lblOffset val="100"/>
        <c:noMultiLvlLbl val="0"/>
      </c:catAx>
      <c:valAx>
        <c:axId val="72612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11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Responsive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Staff'!$R$47</c:f>
              <c:strCache>
                <c:ptCount val="1"/>
                <c:pt idx="0">
                  <c:v>Graduate Students</c:v>
                </c:pt>
              </c:strCache>
            </c:strRef>
          </c:tx>
          <c:spPr>
            <a:solidFill>
              <a:schemeClr val="accent1"/>
            </a:solidFill>
            <a:ln>
              <a:noFill/>
            </a:ln>
            <a:effectLst/>
          </c:spPr>
          <c:invertIfNegative val="0"/>
          <c:cat>
            <c:strRef>
              <c:f>'[1]Tech Staff'!$S$45:$V$46</c:f>
              <c:strCache>
                <c:ptCount val="4"/>
                <c:pt idx="0">
                  <c:v>Disagree</c:v>
                </c:pt>
                <c:pt idx="1">
                  <c:v>Somewhat disagree</c:v>
                </c:pt>
                <c:pt idx="2">
                  <c:v>Somewhat agree</c:v>
                </c:pt>
                <c:pt idx="3">
                  <c:v>Agree</c:v>
                </c:pt>
              </c:strCache>
            </c:strRef>
          </c:cat>
          <c:val>
            <c:numRef>
              <c:f>'[1]Tech Staff'!$S$47:$V$47</c:f>
              <c:numCache>
                <c:formatCode>0%</c:formatCode>
                <c:ptCount val="4"/>
                <c:pt idx="0">
                  <c:v>0.02</c:v>
                </c:pt>
                <c:pt idx="1">
                  <c:v>0.05</c:v>
                </c:pt>
                <c:pt idx="2">
                  <c:v>0.16</c:v>
                </c:pt>
                <c:pt idx="3">
                  <c:v>0.77</c:v>
                </c:pt>
              </c:numCache>
            </c:numRef>
          </c:val>
          <c:extLst>
            <c:ext xmlns:c16="http://schemas.microsoft.com/office/drawing/2014/chart" uri="{C3380CC4-5D6E-409C-BE32-E72D297353CC}">
              <c16:uniqueId val="{00000000-0CCC-40F7-820C-918EB294C46A}"/>
            </c:ext>
          </c:extLst>
        </c:ser>
        <c:ser>
          <c:idx val="1"/>
          <c:order val="1"/>
          <c:tx>
            <c:strRef>
              <c:f>'[MISO 2023 Results Data .xlsx]Tech Staff'!$R$48</c:f>
              <c:strCache>
                <c:ptCount val="1"/>
                <c:pt idx="0">
                  <c:v>Faculty</c:v>
                </c:pt>
              </c:strCache>
            </c:strRef>
          </c:tx>
          <c:spPr>
            <a:solidFill>
              <a:schemeClr val="accent2"/>
            </a:solidFill>
            <a:ln>
              <a:noFill/>
            </a:ln>
            <a:effectLst/>
          </c:spPr>
          <c:invertIfNegative val="0"/>
          <c:cat>
            <c:strRef>
              <c:f>'[1]Tech Staff'!$S$45:$V$46</c:f>
              <c:strCache>
                <c:ptCount val="4"/>
                <c:pt idx="0">
                  <c:v>Disagree</c:v>
                </c:pt>
                <c:pt idx="1">
                  <c:v>Somewhat disagree</c:v>
                </c:pt>
                <c:pt idx="2">
                  <c:v>Somewhat agree</c:v>
                </c:pt>
                <c:pt idx="3">
                  <c:v>Agree</c:v>
                </c:pt>
              </c:strCache>
            </c:strRef>
          </c:cat>
          <c:val>
            <c:numRef>
              <c:f>'[1]Tech Staff'!$S$48:$V$48</c:f>
              <c:numCache>
                <c:formatCode>0%</c:formatCode>
                <c:ptCount val="4"/>
                <c:pt idx="0">
                  <c:v>0.04</c:v>
                </c:pt>
                <c:pt idx="1">
                  <c:v>0.05</c:v>
                </c:pt>
                <c:pt idx="2">
                  <c:v>0.14000000000000001</c:v>
                </c:pt>
                <c:pt idx="3">
                  <c:v>0.76</c:v>
                </c:pt>
              </c:numCache>
            </c:numRef>
          </c:val>
          <c:extLst>
            <c:ext xmlns:c16="http://schemas.microsoft.com/office/drawing/2014/chart" uri="{C3380CC4-5D6E-409C-BE32-E72D297353CC}">
              <c16:uniqueId val="{00000001-0CCC-40F7-820C-918EB294C46A}"/>
            </c:ext>
          </c:extLst>
        </c:ser>
        <c:ser>
          <c:idx val="2"/>
          <c:order val="2"/>
          <c:tx>
            <c:strRef>
              <c:f>'[MISO 2023 Results Data .xlsx]Tech Staff'!$R$49</c:f>
              <c:strCache>
                <c:ptCount val="1"/>
                <c:pt idx="0">
                  <c:v>Staff</c:v>
                </c:pt>
              </c:strCache>
            </c:strRef>
          </c:tx>
          <c:spPr>
            <a:solidFill>
              <a:schemeClr val="accent3"/>
            </a:solidFill>
            <a:ln>
              <a:noFill/>
            </a:ln>
            <a:effectLst/>
          </c:spPr>
          <c:invertIfNegative val="0"/>
          <c:cat>
            <c:strRef>
              <c:f>'[1]Tech Staff'!$S$45:$V$46</c:f>
              <c:strCache>
                <c:ptCount val="4"/>
                <c:pt idx="0">
                  <c:v>Disagree</c:v>
                </c:pt>
                <c:pt idx="1">
                  <c:v>Somewhat disagree</c:v>
                </c:pt>
                <c:pt idx="2">
                  <c:v>Somewhat agree</c:v>
                </c:pt>
                <c:pt idx="3">
                  <c:v>Agree</c:v>
                </c:pt>
              </c:strCache>
            </c:strRef>
          </c:cat>
          <c:val>
            <c:numRef>
              <c:f>'[1]Tech Staff'!$S$49:$V$49</c:f>
              <c:numCache>
                <c:formatCode>0%</c:formatCode>
                <c:ptCount val="4"/>
                <c:pt idx="0">
                  <c:v>0.02</c:v>
                </c:pt>
                <c:pt idx="1">
                  <c:v>0.04</c:v>
                </c:pt>
                <c:pt idx="2">
                  <c:v>0.18</c:v>
                </c:pt>
                <c:pt idx="3">
                  <c:v>0.76</c:v>
                </c:pt>
              </c:numCache>
            </c:numRef>
          </c:val>
          <c:extLst>
            <c:ext xmlns:c16="http://schemas.microsoft.com/office/drawing/2014/chart" uri="{C3380CC4-5D6E-409C-BE32-E72D297353CC}">
              <c16:uniqueId val="{00000002-0CCC-40F7-820C-918EB294C46A}"/>
            </c:ext>
          </c:extLst>
        </c:ser>
        <c:dLbls>
          <c:showLegendKey val="0"/>
          <c:showVal val="0"/>
          <c:showCatName val="0"/>
          <c:showSerName val="0"/>
          <c:showPercent val="0"/>
          <c:showBubbleSize val="0"/>
        </c:dLbls>
        <c:gapWidth val="219"/>
        <c:overlap val="-27"/>
        <c:axId val="1043022304"/>
        <c:axId val="1043008992"/>
      </c:barChart>
      <c:catAx>
        <c:axId val="104302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08992"/>
        <c:crosses val="autoZero"/>
        <c:auto val="1"/>
        <c:lblAlgn val="ctr"/>
        <c:lblOffset val="100"/>
        <c:noMultiLvlLbl val="0"/>
      </c:catAx>
      <c:valAx>
        <c:axId val="1043008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2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Friendly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Staff'!$R$54</c:f>
              <c:strCache>
                <c:ptCount val="1"/>
                <c:pt idx="0">
                  <c:v>Graduate Students</c:v>
                </c:pt>
              </c:strCache>
            </c:strRef>
          </c:tx>
          <c:spPr>
            <a:solidFill>
              <a:schemeClr val="accent1"/>
            </a:solidFill>
            <a:ln>
              <a:noFill/>
            </a:ln>
            <a:effectLst/>
          </c:spPr>
          <c:invertIfNegative val="0"/>
          <c:cat>
            <c:strRef>
              <c:f>'[1]Tech Staff'!$S$52:$V$53</c:f>
              <c:strCache>
                <c:ptCount val="4"/>
                <c:pt idx="0">
                  <c:v>Disagree</c:v>
                </c:pt>
                <c:pt idx="1">
                  <c:v>Somewhat disagree</c:v>
                </c:pt>
                <c:pt idx="2">
                  <c:v>Somewhat agree</c:v>
                </c:pt>
                <c:pt idx="3">
                  <c:v>Agree</c:v>
                </c:pt>
              </c:strCache>
            </c:strRef>
          </c:cat>
          <c:val>
            <c:numRef>
              <c:f>'[1]Tech Staff'!$S$54:$V$54</c:f>
              <c:numCache>
                <c:formatCode>0%</c:formatCode>
                <c:ptCount val="4"/>
                <c:pt idx="0">
                  <c:v>0.01</c:v>
                </c:pt>
                <c:pt idx="1">
                  <c:v>0.03</c:v>
                </c:pt>
                <c:pt idx="2">
                  <c:v>0.13</c:v>
                </c:pt>
                <c:pt idx="3">
                  <c:v>0.83</c:v>
                </c:pt>
              </c:numCache>
            </c:numRef>
          </c:val>
          <c:extLst>
            <c:ext xmlns:c16="http://schemas.microsoft.com/office/drawing/2014/chart" uri="{C3380CC4-5D6E-409C-BE32-E72D297353CC}">
              <c16:uniqueId val="{00000000-7611-43B3-A14A-865D6EA63D0C}"/>
            </c:ext>
          </c:extLst>
        </c:ser>
        <c:ser>
          <c:idx val="1"/>
          <c:order val="1"/>
          <c:tx>
            <c:strRef>
              <c:f>'[MISO 2023 Results Data .xlsx]Tech Staff'!$R$55</c:f>
              <c:strCache>
                <c:ptCount val="1"/>
                <c:pt idx="0">
                  <c:v>Faculty</c:v>
                </c:pt>
              </c:strCache>
            </c:strRef>
          </c:tx>
          <c:spPr>
            <a:solidFill>
              <a:schemeClr val="accent2"/>
            </a:solidFill>
            <a:ln>
              <a:noFill/>
            </a:ln>
            <a:effectLst/>
          </c:spPr>
          <c:invertIfNegative val="0"/>
          <c:cat>
            <c:strRef>
              <c:f>'[1]Tech Staff'!$S$52:$V$53</c:f>
              <c:strCache>
                <c:ptCount val="4"/>
                <c:pt idx="0">
                  <c:v>Disagree</c:v>
                </c:pt>
                <c:pt idx="1">
                  <c:v>Somewhat disagree</c:v>
                </c:pt>
                <c:pt idx="2">
                  <c:v>Somewhat agree</c:v>
                </c:pt>
                <c:pt idx="3">
                  <c:v>Agree</c:v>
                </c:pt>
              </c:strCache>
            </c:strRef>
          </c:cat>
          <c:val>
            <c:numRef>
              <c:f>'[1]Tech Staff'!$S$55:$V$55</c:f>
              <c:numCache>
                <c:formatCode>0%</c:formatCode>
                <c:ptCount val="4"/>
                <c:pt idx="0">
                  <c:v>0</c:v>
                </c:pt>
                <c:pt idx="1">
                  <c:v>0.01</c:v>
                </c:pt>
                <c:pt idx="2">
                  <c:v>0.13</c:v>
                </c:pt>
                <c:pt idx="3">
                  <c:v>0.86</c:v>
                </c:pt>
              </c:numCache>
            </c:numRef>
          </c:val>
          <c:extLst>
            <c:ext xmlns:c16="http://schemas.microsoft.com/office/drawing/2014/chart" uri="{C3380CC4-5D6E-409C-BE32-E72D297353CC}">
              <c16:uniqueId val="{00000001-7611-43B3-A14A-865D6EA63D0C}"/>
            </c:ext>
          </c:extLst>
        </c:ser>
        <c:dLbls>
          <c:showLegendKey val="0"/>
          <c:showVal val="0"/>
          <c:showCatName val="0"/>
          <c:showSerName val="0"/>
          <c:showPercent val="0"/>
          <c:showBubbleSize val="0"/>
        </c:dLbls>
        <c:gapWidth val="219"/>
        <c:overlap val="-27"/>
        <c:axId val="1043031872"/>
        <c:axId val="1043018976"/>
      </c:barChart>
      <c:catAx>
        <c:axId val="104303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18976"/>
        <c:crosses val="autoZero"/>
        <c:auto val="1"/>
        <c:lblAlgn val="ctr"/>
        <c:lblOffset val="100"/>
        <c:noMultiLvlLbl val="0"/>
      </c:catAx>
      <c:valAx>
        <c:axId val="104301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Knowledgeable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Staff'!$R$60</c:f>
              <c:strCache>
                <c:ptCount val="1"/>
                <c:pt idx="0">
                  <c:v>Graduate Students</c:v>
                </c:pt>
              </c:strCache>
            </c:strRef>
          </c:tx>
          <c:spPr>
            <a:solidFill>
              <a:schemeClr val="accent1"/>
            </a:solidFill>
            <a:ln>
              <a:noFill/>
            </a:ln>
            <a:effectLst/>
          </c:spPr>
          <c:invertIfNegative val="0"/>
          <c:cat>
            <c:strRef>
              <c:f>'[2]Tech Staff'!$S$58:$V$59</c:f>
              <c:strCache>
                <c:ptCount val="4"/>
                <c:pt idx="0">
                  <c:v>Disagree</c:v>
                </c:pt>
                <c:pt idx="1">
                  <c:v>Somewhat disagree</c:v>
                </c:pt>
                <c:pt idx="2">
                  <c:v>Somewhat agree</c:v>
                </c:pt>
                <c:pt idx="3">
                  <c:v>Agree</c:v>
                </c:pt>
              </c:strCache>
            </c:strRef>
          </c:cat>
          <c:val>
            <c:numRef>
              <c:f>'[2]Tech Staff'!$S$60:$V$60</c:f>
              <c:numCache>
                <c:formatCode>0%</c:formatCode>
                <c:ptCount val="4"/>
                <c:pt idx="0">
                  <c:v>0.03</c:v>
                </c:pt>
                <c:pt idx="1">
                  <c:v>0.03</c:v>
                </c:pt>
                <c:pt idx="2">
                  <c:v>0.16</c:v>
                </c:pt>
                <c:pt idx="3">
                  <c:v>0.79</c:v>
                </c:pt>
              </c:numCache>
            </c:numRef>
          </c:val>
          <c:extLst>
            <c:ext xmlns:c16="http://schemas.microsoft.com/office/drawing/2014/chart" uri="{C3380CC4-5D6E-409C-BE32-E72D297353CC}">
              <c16:uniqueId val="{00000000-377A-4C1A-9C05-D541817EEFE5}"/>
            </c:ext>
          </c:extLst>
        </c:ser>
        <c:ser>
          <c:idx val="1"/>
          <c:order val="1"/>
          <c:tx>
            <c:strRef>
              <c:f>'[MISO 2023 Results Data .xlsx]Tech Staff'!$R$61</c:f>
              <c:strCache>
                <c:ptCount val="1"/>
                <c:pt idx="0">
                  <c:v>Faculty</c:v>
                </c:pt>
              </c:strCache>
            </c:strRef>
          </c:tx>
          <c:spPr>
            <a:solidFill>
              <a:schemeClr val="accent2"/>
            </a:solidFill>
            <a:ln>
              <a:noFill/>
            </a:ln>
            <a:effectLst/>
          </c:spPr>
          <c:invertIfNegative val="0"/>
          <c:cat>
            <c:strRef>
              <c:f>'[2]Tech Staff'!$S$58:$V$59</c:f>
              <c:strCache>
                <c:ptCount val="4"/>
                <c:pt idx="0">
                  <c:v>Disagree</c:v>
                </c:pt>
                <c:pt idx="1">
                  <c:v>Somewhat disagree</c:v>
                </c:pt>
                <c:pt idx="2">
                  <c:v>Somewhat agree</c:v>
                </c:pt>
                <c:pt idx="3">
                  <c:v>Agree</c:v>
                </c:pt>
              </c:strCache>
            </c:strRef>
          </c:cat>
          <c:val>
            <c:numRef>
              <c:f>'[2]Tech Staff'!$S$61:$V$61</c:f>
              <c:numCache>
                <c:formatCode>0%</c:formatCode>
                <c:ptCount val="4"/>
                <c:pt idx="0">
                  <c:v>0.01</c:v>
                </c:pt>
                <c:pt idx="1">
                  <c:v>0.04</c:v>
                </c:pt>
                <c:pt idx="2">
                  <c:v>0.17</c:v>
                </c:pt>
                <c:pt idx="3">
                  <c:v>0.77</c:v>
                </c:pt>
              </c:numCache>
            </c:numRef>
          </c:val>
          <c:extLst>
            <c:ext xmlns:c16="http://schemas.microsoft.com/office/drawing/2014/chart" uri="{C3380CC4-5D6E-409C-BE32-E72D297353CC}">
              <c16:uniqueId val="{00000001-377A-4C1A-9C05-D541817EEFE5}"/>
            </c:ext>
          </c:extLst>
        </c:ser>
        <c:dLbls>
          <c:showLegendKey val="0"/>
          <c:showVal val="0"/>
          <c:showCatName val="0"/>
          <c:showSerName val="0"/>
          <c:showPercent val="0"/>
          <c:showBubbleSize val="0"/>
        </c:dLbls>
        <c:gapWidth val="219"/>
        <c:overlap val="-27"/>
        <c:axId val="1040413984"/>
        <c:axId val="1040396096"/>
      </c:barChart>
      <c:catAx>
        <c:axId val="104041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396096"/>
        <c:crosses val="autoZero"/>
        <c:auto val="1"/>
        <c:lblAlgn val="ctr"/>
        <c:lblOffset val="100"/>
        <c:noMultiLvlLbl val="0"/>
      </c:catAx>
      <c:valAx>
        <c:axId val="1040396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41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Staff'!$R$66</c:f>
              <c:strCache>
                <c:ptCount val="1"/>
                <c:pt idx="0">
                  <c:v>Graduate Students</c:v>
                </c:pt>
              </c:strCache>
            </c:strRef>
          </c:tx>
          <c:spPr>
            <a:solidFill>
              <a:schemeClr val="accent1"/>
            </a:solidFill>
            <a:ln>
              <a:noFill/>
            </a:ln>
            <a:effectLst/>
          </c:spPr>
          <c:invertIfNegative val="0"/>
          <c:cat>
            <c:strRef>
              <c:f>'[1]Tech Staff'!$S$64:$V$65</c:f>
              <c:strCache>
                <c:ptCount val="4"/>
                <c:pt idx="0">
                  <c:v>Disagree</c:v>
                </c:pt>
                <c:pt idx="1">
                  <c:v>Somewhat disagree</c:v>
                </c:pt>
                <c:pt idx="2">
                  <c:v>Somewhat agree</c:v>
                </c:pt>
                <c:pt idx="3">
                  <c:v>Agree</c:v>
                </c:pt>
              </c:strCache>
            </c:strRef>
          </c:cat>
          <c:val>
            <c:numRef>
              <c:f>'[1]Tech Staff'!$S$66:$V$66</c:f>
              <c:numCache>
                <c:formatCode>0%</c:formatCode>
                <c:ptCount val="4"/>
                <c:pt idx="0">
                  <c:v>0.02</c:v>
                </c:pt>
                <c:pt idx="1">
                  <c:v>0.03</c:v>
                </c:pt>
                <c:pt idx="2">
                  <c:v>0.16</c:v>
                </c:pt>
                <c:pt idx="3">
                  <c:v>0.79</c:v>
                </c:pt>
              </c:numCache>
            </c:numRef>
          </c:val>
          <c:extLst>
            <c:ext xmlns:c16="http://schemas.microsoft.com/office/drawing/2014/chart" uri="{C3380CC4-5D6E-409C-BE32-E72D297353CC}">
              <c16:uniqueId val="{00000000-7CDE-4AE3-81FC-F0595B5369E0}"/>
            </c:ext>
          </c:extLst>
        </c:ser>
        <c:ser>
          <c:idx val="1"/>
          <c:order val="1"/>
          <c:tx>
            <c:strRef>
              <c:f>'[MISO 2023 Results Data .xlsx]Tech Staff'!$R$67</c:f>
              <c:strCache>
                <c:ptCount val="1"/>
                <c:pt idx="0">
                  <c:v>Faculty</c:v>
                </c:pt>
              </c:strCache>
            </c:strRef>
          </c:tx>
          <c:spPr>
            <a:solidFill>
              <a:schemeClr val="accent2"/>
            </a:solidFill>
            <a:ln>
              <a:noFill/>
            </a:ln>
            <a:effectLst/>
          </c:spPr>
          <c:invertIfNegative val="0"/>
          <c:cat>
            <c:strRef>
              <c:f>'[1]Tech Staff'!$S$64:$V$65</c:f>
              <c:strCache>
                <c:ptCount val="4"/>
                <c:pt idx="0">
                  <c:v>Disagree</c:v>
                </c:pt>
                <c:pt idx="1">
                  <c:v>Somewhat disagree</c:v>
                </c:pt>
                <c:pt idx="2">
                  <c:v>Somewhat agree</c:v>
                </c:pt>
                <c:pt idx="3">
                  <c:v>Agree</c:v>
                </c:pt>
              </c:strCache>
            </c:strRef>
          </c:cat>
          <c:val>
            <c:numRef>
              <c:f>'[1]Tech Staff'!$S$67:$V$67</c:f>
              <c:numCache>
                <c:formatCode>0%</c:formatCode>
                <c:ptCount val="4"/>
                <c:pt idx="0">
                  <c:v>0.01</c:v>
                </c:pt>
                <c:pt idx="1">
                  <c:v>0.04</c:v>
                </c:pt>
                <c:pt idx="2">
                  <c:v>0.14000000000000001</c:v>
                </c:pt>
                <c:pt idx="3">
                  <c:v>0.82</c:v>
                </c:pt>
              </c:numCache>
            </c:numRef>
          </c:val>
          <c:extLst>
            <c:ext xmlns:c16="http://schemas.microsoft.com/office/drawing/2014/chart" uri="{C3380CC4-5D6E-409C-BE32-E72D297353CC}">
              <c16:uniqueId val="{00000001-7CDE-4AE3-81FC-F0595B5369E0}"/>
            </c:ext>
          </c:extLst>
        </c:ser>
        <c:dLbls>
          <c:showLegendKey val="0"/>
          <c:showVal val="0"/>
          <c:showCatName val="0"/>
          <c:showSerName val="0"/>
          <c:showPercent val="0"/>
          <c:showBubbleSize val="0"/>
        </c:dLbls>
        <c:gapWidth val="219"/>
        <c:overlap val="-27"/>
        <c:axId val="1075390000"/>
        <c:axId val="1075399152"/>
      </c:barChart>
      <c:catAx>
        <c:axId val="107539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99152"/>
        <c:crosses val="autoZero"/>
        <c:auto val="1"/>
        <c:lblAlgn val="ctr"/>
        <c:lblOffset val="100"/>
        <c:noMultiLvlLbl val="0"/>
      </c:catAx>
      <c:valAx>
        <c:axId val="107539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9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Responsive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.xlsx]Tech Staff'!$R$72</c:f>
              <c:strCache>
                <c:ptCount val="1"/>
                <c:pt idx="0">
                  <c:v>Graduate Students</c:v>
                </c:pt>
              </c:strCache>
            </c:strRef>
          </c:tx>
          <c:spPr>
            <a:solidFill>
              <a:schemeClr val="accent1"/>
            </a:solidFill>
            <a:ln>
              <a:noFill/>
            </a:ln>
            <a:effectLst/>
          </c:spPr>
          <c:invertIfNegative val="0"/>
          <c:cat>
            <c:strRef>
              <c:f>'[2]Tech Staff'!$S$70:$V$71</c:f>
              <c:strCache>
                <c:ptCount val="4"/>
                <c:pt idx="0">
                  <c:v>Disagree</c:v>
                </c:pt>
                <c:pt idx="1">
                  <c:v>Somewhat disagree</c:v>
                </c:pt>
                <c:pt idx="2">
                  <c:v>Somewhat agree</c:v>
                </c:pt>
                <c:pt idx="3">
                  <c:v>Agree</c:v>
                </c:pt>
              </c:strCache>
            </c:strRef>
          </c:cat>
          <c:val>
            <c:numRef>
              <c:f>'[2]Tech Staff'!$S$72:$V$72</c:f>
              <c:numCache>
                <c:formatCode>0%</c:formatCode>
                <c:ptCount val="4"/>
                <c:pt idx="0">
                  <c:v>0.02</c:v>
                </c:pt>
                <c:pt idx="1">
                  <c:v>0.03</c:v>
                </c:pt>
                <c:pt idx="2">
                  <c:v>0.16</c:v>
                </c:pt>
                <c:pt idx="3">
                  <c:v>0.79</c:v>
                </c:pt>
              </c:numCache>
            </c:numRef>
          </c:val>
          <c:extLst>
            <c:ext xmlns:c16="http://schemas.microsoft.com/office/drawing/2014/chart" uri="{C3380CC4-5D6E-409C-BE32-E72D297353CC}">
              <c16:uniqueId val="{00000000-BA64-44AD-85E9-35FFD5FB48D8}"/>
            </c:ext>
          </c:extLst>
        </c:ser>
        <c:ser>
          <c:idx val="1"/>
          <c:order val="1"/>
          <c:tx>
            <c:strRef>
              <c:f>'[MISO 2023 Results Data .xlsx]Tech Staff'!$R$73</c:f>
              <c:strCache>
                <c:ptCount val="1"/>
                <c:pt idx="0">
                  <c:v>Faculty</c:v>
                </c:pt>
              </c:strCache>
            </c:strRef>
          </c:tx>
          <c:spPr>
            <a:solidFill>
              <a:schemeClr val="accent2"/>
            </a:solidFill>
            <a:ln>
              <a:noFill/>
            </a:ln>
            <a:effectLst/>
          </c:spPr>
          <c:invertIfNegative val="0"/>
          <c:cat>
            <c:strRef>
              <c:f>'[2]Tech Staff'!$S$70:$V$71</c:f>
              <c:strCache>
                <c:ptCount val="4"/>
                <c:pt idx="0">
                  <c:v>Disagree</c:v>
                </c:pt>
                <c:pt idx="1">
                  <c:v>Somewhat disagree</c:v>
                </c:pt>
                <c:pt idx="2">
                  <c:v>Somewhat agree</c:v>
                </c:pt>
                <c:pt idx="3">
                  <c:v>Agree</c:v>
                </c:pt>
              </c:strCache>
            </c:strRef>
          </c:cat>
          <c:val>
            <c:numRef>
              <c:f>'[2]Tech Staff'!$S$73:$V$73</c:f>
              <c:numCache>
                <c:formatCode>0%</c:formatCode>
                <c:ptCount val="4"/>
                <c:pt idx="0">
                  <c:v>0.01</c:v>
                </c:pt>
                <c:pt idx="1">
                  <c:v>0.04</c:v>
                </c:pt>
                <c:pt idx="2">
                  <c:v>0.16</c:v>
                </c:pt>
                <c:pt idx="3">
                  <c:v>0.79</c:v>
                </c:pt>
              </c:numCache>
            </c:numRef>
          </c:val>
          <c:extLst>
            <c:ext xmlns:c16="http://schemas.microsoft.com/office/drawing/2014/chart" uri="{C3380CC4-5D6E-409C-BE32-E72D297353CC}">
              <c16:uniqueId val="{00000001-BA64-44AD-85E9-35FFD5FB48D8}"/>
            </c:ext>
          </c:extLst>
        </c:ser>
        <c:dLbls>
          <c:showLegendKey val="0"/>
          <c:showVal val="0"/>
          <c:showCatName val="0"/>
          <c:showSerName val="0"/>
          <c:showPercent val="0"/>
          <c:showBubbleSize val="0"/>
        </c:dLbls>
        <c:gapWidth val="219"/>
        <c:overlap val="-27"/>
        <c:axId val="1043026880"/>
        <c:axId val="1043018144"/>
      </c:barChart>
      <c:catAx>
        <c:axId val="104302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18144"/>
        <c:crosses val="autoZero"/>
        <c:auto val="1"/>
        <c:lblAlgn val="ctr"/>
        <c:lblOffset val="100"/>
        <c:noMultiLvlLbl val="0"/>
      </c:catAx>
      <c:valAx>
        <c:axId val="10430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02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 staff'!$C$51</c:f>
              <c:strCache>
                <c:ptCount val="1"/>
                <c:pt idx="0">
                  <c:v>Technology Support Center</c:v>
                </c:pt>
              </c:strCache>
            </c:strRef>
          </c:tx>
          <c:spPr>
            <a:solidFill>
              <a:schemeClr val="accent1"/>
            </a:solidFill>
            <a:ln>
              <a:noFill/>
            </a:ln>
            <a:effectLst/>
          </c:spPr>
          <c:invertIfNegative val="0"/>
          <c:cat>
            <c:strRef>
              <c:f>'tech staff'!$B$52:$B$68</c:f>
              <c:strCache>
                <c:ptCount val="15"/>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strCache>
              <c:extLst/>
            </c:strRef>
          </c:cat>
          <c:val>
            <c:numRef>
              <c:f>'tech staff'!$C$52:$C$68</c:f>
              <c:numCache>
                <c:formatCode>General</c:formatCode>
                <c:ptCount val="15"/>
                <c:pt idx="0">
                  <c:v>3.85</c:v>
                </c:pt>
                <c:pt idx="1">
                  <c:v>3.77</c:v>
                </c:pt>
                <c:pt idx="2">
                  <c:v>3.75</c:v>
                </c:pt>
                <c:pt idx="3">
                  <c:v>3.75</c:v>
                </c:pt>
                <c:pt idx="6">
                  <c:v>3.82</c:v>
                </c:pt>
                <c:pt idx="7">
                  <c:v>3.73</c:v>
                </c:pt>
                <c:pt idx="8">
                  <c:v>3.74</c:v>
                </c:pt>
                <c:pt idx="9">
                  <c:v>3.74</c:v>
                </c:pt>
                <c:pt idx="11">
                  <c:v>3.76</c:v>
                </c:pt>
                <c:pt idx="12">
                  <c:v>3.69</c:v>
                </c:pt>
                <c:pt idx="13">
                  <c:v>3.67</c:v>
                </c:pt>
                <c:pt idx="14">
                  <c:v>3.72</c:v>
                </c:pt>
              </c:numCache>
              <c:extLst/>
            </c:numRef>
          </c:val>
          <c:extLst>
            <c:ext xmlns:c16="http://schemas.microsoft.com/office/drawing/2014/chart" uri="{C3380CC4-5D6E-409C-BE32-E72D297353CC}">
              <c16:uniqueId val="{00000000-B30E-45ED-B0EC-4A91D9817DD2}"/>
            </c:ext>
          </c:extLst>
        </c:ser>
        <c:ser>
          <c:idx val="1"/>
          <c:order val="1"/>
          <c:tx>
            <c:strRef>
              <c:f>'tech staff'!$D$51</c:f>
              <c:strCache>
                <c:ptCount val="1"/>
                <c:pt idx="0">
                  <c:v>College/ Departmental IT </c:v>
                </c:pt>
              </c:strCache>
            </c:strRef>
          </c:tx>
          <c:spPr>
            <a:solidFill>
              <a:schemeClr val="accent2"/>
            </a:solidFill>
            <a:ln>
              <a:noFill/>
            </a:ln>
            <a:effectLst/>
          </c:spPr>
          <c:invertIfNegative val="0"/>
          <c:cat>
            <c:strRef>
              <c:f>'tech staff'!$B$52:$B$68</c:f>
              <c:strCache>
                <c:ptCount val="15"/>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strCache>
              <c:extLst/>
            </c:strRef>
          </c:cat>
          <c:val>
            <c:numRef>
              <c:f>'tech staff'!$D$52:$D$68</c:f>
              <c:numCache>
                <c:formatCode>General</c:formatCode>
                <c:ptCount val="15"/>
                <c:pt idx="0">
                  <c:v>3.88</c:v>
                </c:pt>
                <c:pt idx="1">
                  <c:v>3.82</c:v>
                </c:pt>
                <c:pt idx="2">
                  <c:v>3.78</c:v>
                </c:pt>
                <c:pt idx="3">
                  <c:v>3.78</c:v>
                </c:pt>
                <c:pt idx="6">
                  <c:v>3.87</c:v>
                </c:pt>
                <c:pt idx="7" formatCode="0.00">
                  <c:v>3.8</c:v>
                </c:pt>
                <c:pt idx="8" formatCode="0.00">
                  <c:v>3.8</c:v>
                </c:pt>
                <c:pt idx="9">
                  <c:v>3.79</c:v>
                </c:pt>
                <c:pt idx="11">
                  <c:v>3.84</c:v>
                </c:pt>
                <c:pt idx="12" formatCode="0.00">
                  <c:v>3.73</c:v>
                </c:pt>
                <c:pt idx="13" formatCode="0.00">
                  <c:v>3.7</c:v>
                </c:pt>
                <c:pt idx="14">
                  <c:v>3.67</c:v>
                </c:pt>
              </c:numCache>
              <c:extLst/>
            </c:numRef>
          </c:val>
          <c:extLst>
            <c:ext xmlns:c16="http://schemas.microsoft.com/office/drawing/2014/chart" uri="{C3380CC4-5D6E-409C-BE32-E72D297353CC}">
              <c16:uniqueId val="{00000001-B30E-45ED-B0EC-4A91D9817DD2}"/>
            </c:ext>
          </c:extLst>
        </c:ser>
        <c:ser>
          <c:idx val="2"/>
          <c:order val="2"/>
          <c:tx>
            <c:strRef>
              <c:f>'tech staff'!$E$51</c:f>
              <c:strCache>
                <c:ptCount val="1"/>
                <c:pt idx="0">
                  <c:v>CTLT</c:v>
                </c:pt>
              </c:strCache>
            </c:strRef>
          </c:tx>
          <c:spPr>
            <a:solidFill>
              <a:schemeClr val="accent3"/>
            </a:solidFill>
            <a:ln>
              <a:noFill/>
            </a:ln>
            <a:effectLst/>
          </c:spPr>
          <c:invertIfNegative val="0"/>
          <c:cat>
            <c:strRef>
              <c:f>'tech staff'!$B$52:$B$68</c:f>
              <c:strCache>
                <c:ptCount val="15"/>
                <c:pt idx="0">
                  <c:v>Friendly</c:v>
                </c:pt>
                <c:pt idx="1">
                  <c:v>Knowledgeable</c:v>
                </c:pt>
                <c:pt idx="2">
                  <c:v>Reliable</c:v>
                </c:pt>
                <c:pt idx="3">
                  <c:v>Responsive</c:v>
                </c:pt>
                <c:pt idx="6">
                  <c:v>Friendly</c:v>
                </c:pt>
                <c:pt idx="7">
                  <c:v>Knowledgeable</c:v>
                </c:pt>
                <c:pt idx="8">
                  <c:v>Reliable</c:v>
                </c:pt>
                <c:pt idx="9">
                  <c:v>Responsive</c:v>
                </c:pt>
                <c:pt idx="11">
                  <c:v>Friendly</c:v>
                </c:pt>
                <c:pt idx="12">
                  <c:v>Knowledgeable</c:v>
                </c:pt>
                <c:pt idx="13">
                  <c:v>Reliable</c:v>
                </c:pt>
                <c:pt idx="14">
                  <c:v>Responsive</c:v>
                </c:pt>
              </c:strCache>
              <c:extLst/>
            </c:strRef>
          </c:cat>
          <c:val>
            <c:numRef>
              <c:f>'tech staff'!$E$52:$E$68</c:f>
              <c:numCache>
                <c:formatCode>General</c:formatCode>
                <c:ptCount val="15"/>
                <c:pt idx="0">
                  <c:v>3.87</c:v>
                </c:pt>
                <c:pt idx="1">
                  <c:v>3.76</c:v>
                </c:pt>
                <c:pt idx="2" formatCode="0.00">
                  <c:v>3.7</c:v>
                </c:pt>
                <c:pt idx="3">
                  <c:v>3.78</c:v>
                </c:pt>
                <c:pt idx="6">
                  <c:v>3.86</c:v>
                </c:pt>
                <c:pt idx="7">
                  <c:v>3.81</c:v>
                </c:pt>
                <c:pt idx="8" formatCode="0.00">
                  <c:v>3.82</c:v>
                </c:pt>
                <c:pt idx="9">
                  <c:v>3.82</c:v>
                </c:pt>
                <c:pt idx="11">
                  <c:v>3.82</c:v>
                </c:pt>
                <c:pt idx="12">
                  <c:v>3.72</c:v>
                </c:pt>
                <c:pt idx="13" formatCode="0.00">
                  <c:v>3.75</c:v>
                </c:pt>
                <c:pt idx="14">
                  <c:v>3.72</c:v>
                </c:pt>
              </c:numCache>
              <c:extLst/>
            </c:numRef>
          </c:val>
          <c:extLst>
            <c:ext xmlns:c16="http://schemas.microsoft.com/office/drawing/2014/chart" uri="{C3380CC4-5D6E-409C-BE32-E72D297353CC}">
              <c16:uniqueId val="{00000002-B30E-45ED-B0EC-4A91D9817DD2}"/>
            </c:ext>
          </c:extLst>
        </c:ser>
        <c:dLbls>
          <c:showLegendKey val="0"/>
          <c:showVal val="0"/>
          <c:showCatName val="0"/>
          <c:showSerName val="0"/>
          <c:showPercent val="0"/>
          <c:showBubbleSize val="0"/>
        </c:dLbls>
        <c:gapWidth val="219"/>
        <c:overlap val="-27"/>
        <c:axId val="929294432"/>
        <c:axId val="929299424"/>
      </c:barChart>
      <c:catAx>
        <c:axId val="92929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9299424"/>
        <c:crosses val="autoZero"/>
        <c:auto val="1"/>
        <c:lblAlgn val="ctr"/>
        <c:lblOffset val="100"/>
        <c:noMultiLvlLbl val="0"/>
      </c:catAx>
      <c:valAx>
        <c:axId val="92929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9294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NetPromoter</a:t>
            </a:r>
            <a:r>
              <a:rPr lang="en-US" baseline="0"/>
              <a:t> Score 2021-2023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'[MISO 2023 Results Data .xlsx]NetPromoter'!$T$20</c:f>
              <c:strCache>
                <c:ptCount val="1"/>
                <c:pt idx="0">
                  <c:v>2021 NetPromoter Score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[1]NetPromoter!$S$21:$S$24</c:f>
              <c:strCache>
                <c:ptCount val="4"/>
                <c:pt idx="0">
                  <c:v>Undergraduate Students</c:v>
                </c:pt>
                <c:pt idx="1">
                  <c:v>Graduate Students</c:v>
                </c:pt>
                <c:pt idx="2">
                  <c:v>Faculty</c:v>
                </c:pt>
                <c:pt idx="3">
                  <c:v>Staff</c:v>
                </c:pt>
              </c:strCache>
            </c:strRef>
          </c:cat>
          <c:val>
            <c:numRef>
              <c:f>[1]NetPromoter!$T$21:$T$24</c:f>
              <c:numCache>
                <c:formatCode>0</c:formatCode>
                <c:ptCount val="4"/>
                <c:pt idx="0">
                  <c:v>-8</c:v>
                </c:pt>
                <c:pt idx="1">
                  <c:v>16</c:v>
                </c:pt>
                <c:pt idx="2">
                  <c:v>20</c:v>
                </c:pt>
                <c:pt idx="3">
                  <c:v>44</c:v>
                </c:pt>
              </c:numCache>
            </c:numRef>
          </c:val>
          <c:extLst>
            <c:ext xmlns:c16="http://schemas.microsoft.com/office/drawing/2014/chart" uri="{C3380CC4-5D6E-409C-BE32-E72D297353CC}">
              <c16:uniqueId val="{00000000-7756-475C-ADAF-8CA58BF38B27}"/>
            </c:ext>
          </c:extLst>
        </c:ser>
        <c:ser>
          <c:idx val="1"/>
          <c:order val="1"/>
          <c:tx>
            <c:strRef>
              <c:f>'[MISO 2023 Results Data .xlsx]NetPromoter'!$U$20</c:f>
              <c:strCache>
                <c:ptCount val="1"/>
                <c:pt idx="0">
                  <c:v>2022 NetPromoter Score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[1]NetPromoter!$S$21:$S$24</c:f>
              <c:strCache>
                <c:ptCount val="4"/>
                <c:pt idx="0">
                  <c:v>Undergraduate Students</c:v>
                </c:pt>
                <c:pt idx="1">
                  <c:v>Graduate Students</c:v>
                </c:pt>
                <c:pt idx="2">
                  <c:v>Faculty</c:v>
                </c:pt>
                <c:pt idx="3">
                  <c:v>Staff</c:v>
                </c:pt>
              </c:strCache>
            </c:strRef>
          </c:cat>
          <c:val>
            <c:numRef>
              <c:f>[1]NetPromoter!$U$21:$U$24</c:f>
              <c:numCache>
                <c:formatCode>0</c:formatCode>
                <c:ptCount val="4"/>
                <c:pt idx="0">
                  <c:v>-5</c:v>
                </c:pt>
                <c:pt idx="1">
                  <c:v>25</c:v>
                </c:pt>
                <c:pt idx="2">
                  <c:v>25</c:v>
                </c:pt>
                <c:pt idx="3">
                  <c:v>41</c:v>
                </c:pt>
              </c:numCache>
            </c:numRef>
          </c:val>
          <c:extLst>
            <c:ext xmlns:c16="http://schemas.microsoft.com/office/drawing/2014/chart" uri="{C3380CC4-5D6E-409C-BE32-E72D297353CC}">
              <c16:uniqueId val="{00000001-7756-475C-ADAF-8CA58BF38B27}"/>
            </c:ext>
          </c:extLst>
        </c:ser>
        <c:ser>
          <c:idx val="2"/>
          <c:order val="2"/>
          <c:tx>
            <c:strRef>
              <c:f>'[MISO 2023 Results Data .xlsx]NetPromoter'!$V$20</c:f>
              <c:strCache>
                <c:ptCount val="1"/>
                <c:pt idx="0">
                  <c:v>2023 NetPromoter Score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[1]NetPromoter!$S$21:$S$24</c:f>
              <c:strCache>
                <c:ptCount val="4"/>
                <c:pt idx="0">
                  <c:v>Undergraduate Students</c:v>
                </c:pt>
                <c:pt idx="1">
                  <c:v>Graduate Students</c:v>
                </c:pt>
                <c:pt idx="2">
                  <c:v>Faculty</c:v>
                </c:pt>
                <c:pt idx="3">
                  <c:v>Staff</c:v>
                </c:pt>
              </c:strCache>
            </c:strRef>
          </c:cat>
          <c:val>
            <c:numRef>
              <c:f>[1]NetPromoter!$V$21:$V$24</c:f>
              <c:numCache>
                <c:formatCode>0</c:formatCode>
                <c:ptCount val="4"/>
                <c:pt idx="0">
                  <c:v>-17</c:v>
                </c:pt>
                <c:pt idx="1">
                  <c:v>11</c:v>
                </c:pt>
                <c:pt idx="2">
                  <c:v>12</c:v>
                </c:pt>
                <c:pt idx="3">
                  <c:v>34</c:v>
                </c:pt>
              </c:numCache>
            </c:numRef>
          </c:val>
          <c:extLst>
            <c:ext xmlns:c16="http://schemas.microsoft.com/office/drawing/2014/chart" uri="{C3380CC4-5D6E-409C-BE32-E72D297353CC}">
              <c16:uniqueId val="{00000002-7756-475C-ADAF-8CA58BF38B27}"/>
            </c:ext>
          </c:extLst>
        </c:ser>
        <c:dLbls>
          <c:dLblPos val="outEnd"/>
          <c:showLegendKey val="0"/>
          <c:showVal val="1"/>
          <c:showCatName val="0"/>
          <c:showSerName val="0"/>
          <c:showPercent val="0"/>
          <c:showBubbleSize val="0"/>
        </c:dLbls>
        <c:gapWidth val="219"/>
        <c:overlap val="-27"/>
        <c:axId val="637684960"/>
        <c:axId val="637684128"/>
      </c:barChart>
      <c:catAx>
        <c:axId val="637684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84128"/>
        <c:crosses val="autoZero"/>
        <c:auto val="1"/>
        <c:lblAlgn val="ctr"/>
        <c:lblOffset val="100"/>
        <c:noMultiLvlLbl val="0"/>
      </c:catAx>
      <c:valAx>
        <c:axId val="63768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8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Importance of Overall Computing Service</a:t>
            </a:r>
            <a:r>
              <a:rPr lang="en-US" b="1" baseline="0"/>
              <a:t> </a:t>
            </a:r>
          </a:p>
          <a:p>
            <a:pPr>
              <a:defRPr/>
            </a:pPr>
            <a:r>
              <a:rPr lang="en-US" b="1" baseline="0"/>
              <a:t>2021-2023</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&amp; netpromoter'!$L$8</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netpromoter'!$K$9:$K$12</c:f>
              <c:strCache>
                <c:ptCount val="4"/>
                <c:pt idx="0">
                  <c:v>Undergraduate Students</c:v>
                </c:pt>
                <c:pt idx="1">
                  <c:v>Graduate Students</c:v>
                </c:pt>
                <c:pt idx="2">
                  <c:v>Faculty</c:v>
                </c:pt>
                <c:pt idx="3">
                  <c:v>Staff</c:v>
                </c:pt>
              </c:strCache>
            </c:strRef>
          </c:cat>
          <c:val>
            <c:numRef>
              <c:f>'overall &amp; netpromoter'!$L$9:$L$12</c:f>
              <c:numCache>
                <c:formatCode>0.00</c:formatCode>
                <c:ptCount val="4"/>
                <c:pt idx="0">
                  <c:v>3</c:v>
                </c:pt>
                <c:pt idx="1">
                  <c:v>3.13</c:v>
                </c:pt>
                <c:pt idx="2">
                  <c:v>3.62</c:v>
                </c:pt>
                <c:pt idx="3">
                  <c:v>3.7</c:v>
                </c:pt>
              </c:numCache>
            </c:numRef>
          </c:val>
          <c:extLst>
            <c:ext xmlns:c16="http://schemas.microsoft.com/office/drawing/2014/chart" uri="{C3380CC4-5D6E-409C-BE32-E72D297353CC}">
              <c16:uniqueId val="{00000000-DF8B-4161-9AA0-04E80C4C1C4C}"/>
            </c:ext>
          </c:extLst>
        </c:ser>
        <c:ser>
          <c:idx val="1"/>
          <c:order val="1"/>
          <c:tx>
            <c:strRef>
              <c:f>'overall &amp; netpromoter'!$M$8</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netpromoter'!$K$9:$K$12</c:f>
              <c:strCache>
                <c:ptCount val="4"/>
                <c:pt idx="0">
                  <c:v>Undergraduate Students</c:v>
                </c:pt>
                <c:pt idx="1">
                  <c:v>Graduate Students</c:v>
                </c:pt>
                <c:pt idx="2">
                  <c:v>Faculty</c:v>
                </c:pt>
                <c:pt idx="3">
                  <c:v>Staff</c:v>
                </c:pt>
              </c:strCache>
            </c:strRef>
          </c:cat>
          <c:val>
            <c:numRef>
              <c:f>'overall &amp; netpromoter'!$M$9:$M$12</c:f>
              <c:numCache>
                <c:formatCode>0.00</c:formatCode>
                <c:ptCount val="4"/>
                <c:pt idx="0">
                  <c:v>3.17</c:v>
                </c:pt>
                <c:pt idx="1">
                  <c:v>3.35</c:v>
                </c:pt>
                <c:pt idx="2">
                  <c:v>3.69</c:v>
                </c:pt>
                <c:pt idx="3">
                  <c:v>3.7</c:v>
                </c:pt>
              </c:numCache>
            </c:numRef>
          </c:val>
          <c:extLst>
            <c:ext xmlns:c16="http://schemas.microsoft.com/office/drawing/2014/chart" uri="{C3380CC4-5D6E-409C-BE32-E72D297353CC}">
              <c16:uniqueId val="{00000001-DF8B-4161-9AA0-04E80C4C1C4C}"/>
            </c:ext>
          </c:extLst>
        </c:ser>
        <c:ser>
          <c:idx val="2"/>
          <c:order val="2"/>
          <c:tx>
            <c:strRef>
              <c:f>'overall &amp; netpromoter'!$N$8</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netpromoter'!$K$9:$K$12</c:f>
              <c:strCache>
                <c:ptCount val="4"/>
                <c:pt idx="0">
                  <c:v>Undergraduate Students</c:v>
                </c:pt>
                <c:pt idx="1">
                  <c:v>Graduate Students</c:v>
                </c:pt>
                <c:pt idx="2">
                  <c:v>Faculty</c:v>
                </c:pt>
                <c:pt idx="3">
                  <c:v>Staff</c:v>
                </c:pt>
              </c:strCache>
            </c:strRef>
          </c:cat>
          <c:val>
            <c:numRef>
              <c:f>'overall &amp; netpromoter'!$N$9:$N$12</c:f>
              <c:numCache>
                <c:formatCode>0.00</c:formatCode>
                <c:ptCount val="4"/>
                <c:pt idx="0">
                  <c:v>3.0129999999999999</c:v>
                </c:pt>
                <c:pt idx="1">
                  <c:v>3.2480000000000002</c:v>
                </c:pt>
                <c:pt idx="2">
                  <c:v>3.5339999999999998</c:v>
                </c:pt>
                <c:pt idx="3">
                  <c:v>3.6019999999999999</c:v>
                </c:pt>
              </c:numCache>
            </c:numRef>
          </c:val>
          <c:extLst>
            <c:ext xmlns:c16="http://schemas.microsoft.com/office/drawing/2014/chart" uri="{C3380CC4-5D6E-409C-BE32-E72D297353CC}">
              <c16:uniqueId val="{00000002-DF8B-4161-9AA0-04E80C4C1C4C}"/>
            </c:ext>
          </c:extLst>
        </c:ser>
        <c:dLbls>
          <c:dLblPos val="outEnd"/>
          <c:showLegendKey val="0"/>
          <c:showVal val="1"/>
          <c:showCatName val="0"/>
          <c:showSerName val="0"/>
          <c:showPercent val="0"/>
          <c:showBubbleSize val="0"/>
        </c:dLbls>
        <c:gapWidth val="219"/>
        <c:overlap val="-27"/>
        <c:axId val="903362896"/>
        <c:axId val="903376208"/>
      </c:barChart>
      <c:catAx>
        <c:axId val="90336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376208"/>
        <c:crosses val="autoZero"/>
        <c:auto val="1"/>
        <c:lblAlgn val="ctr"/>
        <c:lblOffset val="100"/>
        <c:noMultiLvlLbl val="0"/>
      </c:catAx>
      <c:valAx>
        <c:axId val="903376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336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Satisfaction</a:t>
            </a:r>
            <a:r>
              <a:rPr lang="en-US" b="1" baseline="0"/>
              <a:t> with Overall Computing Service 2021-2023</a:t>
            </a:r>
            <a:r>
              <a:rPr lang="en-US" sz="1400" b="1" i="0" u="none" strike="noStrike" baseline="0"/>
              <a:t> </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&amp; netpromoter'!$L$1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netpromoter'!$K$2:$K$5</c:f>
              <c:strCache>
                <c:ptCount val="4"/>
                <c:pt idx="0">
                  <c:v>Undergraduate Students</c:v>
                </c:pt>
                <c:pt idx="1">
                  <c:v>Graduate Students</c:v>
                </c:pt>
                <c:pt idx="2">
                  <c:v>Faculty</c:v>
                </c:pt>
                <c:pt idx="3">
                  <c:v>Staff</c:v>
                </c:pt>
              </c:strCache>
            </c:strRef>
          </c:cat>
          <c:val>
            <c:numRef>
              <c:f>'overall &amp; netpromoter'!$L$2:$L$5</c:f>
              <c:numCache>
                <c:formatCode>0.00</c:formatCode>
                <c:ptCount val="4"/>
                <c:pt idx="0">
                  <c:v>3.64</c:v>
                </c:pt>
                <c:pt idx="1">
                  <c:v>3.72</c:v>
                </c:pt>
                <c:pt idx="2">
                  <c:v>3.61</c:v>
                </c:pt>
                <c:pt idx="3">
                  <c:v>3.76</c:v>
                </c:pt>
              </c:numCache>
            </c:numRef>
          </c:val>
          <c:extLst>
            <c:ext xmlns:c16="http://schemas.microsoft.com/office/drawing/2014/chart" uri="{C3380CC4-5D6E-409C-BE32-E72D297353CC}">
              <c16:uniqueId val="{00000000-5750-4795-9AA3-AEFA2D64449D}"/>
            </c:ext>
          </c:extLst>
        </c:ser>
        <c:ser>
          <c:idx val="1"/>
          <c:order val="1"/>
          <c:tx>
            <c:strRef>
              <c:f>'overall &amp; netpromoter'!$M$1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netpromoter'!$K$2:$K$5</c:f>
              <c:strCache>
                <c:ptCount val="4"/>
                <c:pt idx="0">
                  <c:v>Undergraduate Students</c:v>
                </c:pt>
                <c:pt idx="1">
                  <c:v>Graduate Students</c:v>
                </c:pt>
                <c:pt idx="2">
                  <c:v>Faculty</c:v>
                </c:pt>
                <c:pt idx="3">
                  <c:v>Staff</c:v>
                </c:pt>
              </c:strCache>
            </c:strRef>
          </c:cat>
          <c:val>
            <c:numRef>
              <c:f>'overall &amp; netpromoter'!$M$2:$M$5</c:f>
              <c:numCache>
                <c:formatCode>0.00</c:formatCode>
                <c:ptCount val="4"/>
                <c:pt idx="0">
                  <c:v>3.59</c:v>
                </c:pt>
                <c:pt idx="1">
                  <c:v>3.73</c:v>
                </c:pt>
                <c:pt idx="2">
                  <c:v>3.66</c:v>
                </c:pt>
                <c:pt idx="3">
                  <c:v>3.82</c:v>
                </c:pt>
              </c:numCache>
            </c:numRef>
          </c:val>
          <c:extLst>
            <c:ext xmlns:c16="http://schemas.microsoft.com/office/drawing/2014/chart" uri="{C3380CC4-5D6E-409C-BE32-E72D297353CC}">
              <c16:uniqueId val="{00000001-5750-4795-9AA3-AEFA2D64449D}"/>
            </c:ext>
          </c:extLst>
        </c:ser>
        <c:ser>
          <c:idx val="2"/>
          <c:order val="2"/>
          <c:tx>
            <c:strRef>
              <c:f>'overall &amp; netpromoter'!$N$1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&amp; netpromoter'!$K$2:$K$5</c:f>
              <c:strCache>
                <c:ptCount val="4"/>
                <c:pt idx="0">
                  <c:v>Undergraduate Students</c:v>
                </c:pt>
                <c:pt idx="1">
                  <c:v>Graduate Students</c:v>
                </c:pt>
                <c:pt idx="2">
                  <c:v>Faculty</c:v>
                </c:pt>
                <c:pt idx="3">
                  <c:v>Staff</c:v>
                </c:pt>
              </c:strCache>
            </c:strRef>
          </c:cat>
          <c:val>
            <c:numRef>
              <c:f>'overall &amp; netpromoter'!$N$2:$N$5</c:f>
              <c:numCache>
                <c:formatCode>0.00</c:formatCode>
                <c:ptCount val="4"/>
                <c:pt idx="0">
                  <c:v>3.5619999999999998</c:v>
                </c:pt>
                <c:pt idx="1">
                  <c:v>3.6579999999999999</c:v>
                </c:pt>
                <c:pt idx="2">
                  <c:v>3.581</c:v>
                </c:pt>
                <c:pt idx="3">
                  <c:v>3.73</c:v>
                </c:pt>
              </c:numCache>
            </c:numRef>
          </c:val>
          <c:extLst>
            <c:ext xmlns:c16="http://schemas.microsoft.com/office/drawing/2014/chart" uri="{C3380CC4-5D6E-409C-BE32-E72D297353CC}">
              <c16:uniqueId val="{00000002-5750-4795-9AA3-AEFA2D64449D}"/>
            </c:ext>
          </c:extLst>
        </c:ser>
        <c:dLbls>
          <c:dLblPos val="outEnd"/>
          <c:showLegendKey val="0"/>
          <c:showVal val="1"/>
          <c:showCatName val="0"/>
          <c:showSerName val="0"/>
          <c:showPercent val="0"/>
          <c:showBubbleSize val="0"/>
        </c:dLbls>
        <c:gapWidth val="219"/>
        <c:overlap val="-27"/>
        <c:axId val="406297664"/>
        <c:axId val="406295584"/>
      </c:barChart>
      <c:catAx>
        <c:axId val="40629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295584"/>
        <c:crosses val="autoZero"/>
        <c:auto val="1"/>
        <c:lblAlgn val="ctr"/>
        <c:lblOffset val="100"/>
        <c:noMultiLvlLbl val="0"/>
      </c:catAx>
      <c:valAx>
        <c:axId val="406295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29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Faculty</a:t>
            </a:r>
            <a:br>
              <a:rPr lang="en-US"/>
            </a:br>
            <a:r>
              <a:rPr lang="en-US"/>
              <a:t>Top 10 Services in Usage, 2021-2023</a:t>
            </a:r>
          </a:p>
          <a:p>
            <a:pPr>
              <a:defRPr/>
            </a:pP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usage!$M$3</c:f>
              <c:strCache>
                <c:ptCount val="1"/>
                <c:pt idx="0">
                  <c:v>2021</c:v>
                </c:pt>
              </c:strCache>
            </c:strRef>
          </c:tx>
          <c:spPr>
            <a:solidFill>
              <a:schemeClr val="accent1"/>
            </a:solidFill>
            <a:ln>
              <a:noFill/>
            </a:ln>
            <a:effectLst/>
          </c:spPr>
          <c:invertIfNegative val="0"/>
          <c:cat>
            <c:strRef>
              <c:f>usage!$L$4:$L$15</c:f>
              <c:strCache>
                <c:ptCount val="12"/>
                <c:pt idx="0">
                  <c:v>Email</c:v>
                </c:pt>
                <c:pt idx="1">
                  <c:v>Zoom</c:v>
                </c:pt>
                <c:pt idx="2">
                  <c:v>ReggieNet</c:v>
                </c:pt>
                <c:pt idx="3">
                  <c:v>My.IllinoisState.edu</c:v>
                </c:pt>
                <c:pt idx="4">
                  <c:v>Office 365</c:v>
                </c:pt>
                <c:pt idx="5">
                  <c:v>Technology in classrooms</c:v>
                </c:pt>
                <c:pt idx="6">
                  <c:v>VPN</c:v>
                </c:pt>
                <c:pt idx="7">
                  <c:v>Wired network</c:v>
                </c:pt>
                <c:pt idx="8">
                  <c:v>Recorded courses and lectures</c:v>
                </c:pt>
                <c:pt idx="9">
                  <c:v>Campus Solutions</c:v>
                </c:pt>
                <c:pt idx="10">
                  <c:v>Departmental printers</c:v>
                </c:pt>
                <c:pt idx="11">
                  <c:v>OneDrive</c:v>
                </c:pt>
              </c:strCache>
            </c:strRef>
          </c:cat>
          <c:val>
            <c:numRef>
              <c:f>usage!$M$4:$M$15</c:f>
              <c:numCache>
                <c:formatCode>0.00</c:formatCode>
                <c:ptCount val="12"/>
                <c:pt idx="0">
                  <c:v>4.8499999999999996</c:v>
                </c:pt>
                <c:pt idx="1">
                  <c:v>4.59</c:v>
                </c:pt>
                <c:pt idx="2">
                  <c:v>4.57</c:v>
                </c:pt>
                <c:pt idx="3">
                  <c:v>4.46</c:v>
                </c:pt>
                <c:pt idx="4">
                  <c:v>4.09</c:v>
                </c:pt>
                <c:pt idx="5">
                  <c:v>3.7</c:v>
                </c:pt>
                <c:pt idx="6">
                  <c:v>3.32</c:v>
                </c:pt>
                <c:pt idx="7">
                  <c:v>3.27</c:v>
                </c:pt>
                <c:pt idx="8">
                  <c:v>2.75</c:v>
                </c:pt>
                <c:pt idx="9">
                  <c:v>2.64</c:v>
                </c:pt>
              </c:numCache>
            </c:numRef>
          </c:val>
          <c:extLst>
            <c:ext xmlns:c16="http://schemas.microsoft.com/office/drawing/2014/chart" uri="{C3380CC4-5D6E-409C-BE32-E72D297353CC}">
              <c16:uniqueId val="{00000000-DD74-4D10-9A89-87DF319ADD44}"/>
            </c:ext>
          </c:extLst>
        </c:ser>
        <c:ser>
          <c:idx val="1"/>
          <c:order val="1"/>
          <c:tx>
            <c:strRef>
              <c:f>usage!$N$3</c:f>
              <c:strCache>
                <c:ptCount val="1"/>
                <c:pt idx="0">
                  <c:v>2022</c:v>
                </c:pt>
              </c:strCache>
            </c:strRef>
          </c:tx>
          <c:spPr>
            <a:solidFill>
              <a:schemeClr val="accent2"/>
            </a:solidFill>
            <a:ln>
              <a:noFill/>
            </a:ln>
            <a:effectLst/>
          </c:spPr>
          <c:invertIfNegative val="0"/>
          <c:cat>
            <c:strRef>
              <c:f>usage!$L$4:$L$15</c:f>
              <c:strCache>
                <c:ptCount val="12"/>
                <c:pt idx="0">
                  <c:v>Email</c:v>
                </c:pt>
                <c:pt idx="1">
                  <c:v>Zoom</c:v>
                </c:pt>
                <c:pt idx="2">
                  <c:v>ReggieNet</c:v>
                </c:pt>
                <c:pt idx="3">
                  <c:v>My.IllinoisState.edu</c:v>
                </c:pt>
                <c:pt idx="4">
                  <c:v>Office 365</c:v>
                </c:pt>
                <c:pt idx="5">
                  <c:v>Technology in classrooms</c:v>
                </c:pt>
                <c:pt idx="6">
                  <c:v>VPN</c:v>
                </c:pt>
                <c:pt idx="7">
                  <c:v>Wired network</c:v>
                </c:pt>
                <c:pt idx="8">
                  <c:v>Recorded courses and lectures</c:v>
                </c:pt>
                <c:pt idx="9">
                  <c:v>Campus Solutions</c:v>
                </c:pt>
                <c:pt idx="10">
                  <c:v>Departmental printers</c:v>
                </c:pt>
                <c:pt idx="11">
                  <c:v>OneDrive</c:v>
                </c:pt>
              </c:strCache>
            </c:strRef>
          </c:cat>
          <c:val>
            <c:numRef>
              <c:f>usage!$N$4:$N$15</c:f>
              <c:numCache>
                <c:formatCode>0.00</c:formatCode>
                <c:ptCount val="12"/>
                <c:pt idx="0">
                  <c:v>4.8899999999999997</c:v>
                </c:pt>
                <c:pt idx="1">
                  <c:v>4.08</c:v>
                </c:pt>
                <c:pt idx="2">
                  <c:v>4.58</c:v>
                </c:pt>
                <c:pt idx="3">
                  <c:v>4.58</c:v>
                </c:pt>
                <c:pt idx="4">
                  <c:v>4.21</c:v>
                </c:pt>
                <c:pt idx="5">
                  <c:v>4.05</c:v>
                </c:pt>
                <c:pt idx="6">
                  <c:v>3.34</c:v>
                </c:pt>
                <c:pt idx="7">
                  <c:v>3.42</c:v>
                </c:pt>
                <c:pt idx="9" formatCode="General">
                  <c:v>2.62</c:v>
                </c:pt>
                <c:pt idx="10" formatCode="General">
                  <c:v>3.34</c:v>
                </c:pt>
              </c:numCache>
            </c:numRef>
          </c:val>
          <c:extLst>
            <c:ext xmlns:c16="http://schemas.microsoft.com/office/drawing/2014/chart" uri="{C3380CC4-5D6E-409C-BE32-E72D297353CC}">
              <c16:uniqueId val="{00000001-DD74-4D10-9A89-87DF319ADD44}"/>
            </c:ext>
          </c:extLst>
        </c:ser>
        <c:ser>
          <c:idx val="2"/>
          <c:order val="2"/>
          <c:tx>
            <c:strRef>
              <c:f>usage!$O$3</c:f>
              <c:strCache>
                <c:ptCount val="1"/>
                <c:pt idx="0">
                  <c:v>2023</c:v>
                </c:pt>
              </c:strCache>
            </c:strRef>
          </c:tx>
          <c:spPr>
            <a:solidFill>
              <a:schemeClr val="accent3"/>
            </a:solidFill>
            <a:ln>
              <a:noFill/>
            </a:ln>
            <a:effectLst/>
          </c:spPr>
          <c:invertIfNegative val="0"/>
          <c:cat>
            <c:strRef>
              <c:f>usage!$L$4:$L$15</c:f>
              <c:strCache>
                <c:ptCount val="12"/>
                <c:pt idx="0">
                  <c:v>Email</c:v>
                </c:pt>
                <c:pt idx="1">
                  <c:v>Zoom</c:v>
                </c:pt>
                <c:pt idx="2">
                  <c:v>ReggieNet</c:v>
                </c:pt>
                <c:pt idx="3">
                  <c:v>My.IllinoisState.edu</c:v>
                </c:pt>
                <c:pt idx="4">
                  <c:v>Office 365</c:v>
                </c:pt>
                <c:pt idx="5">
                  <c:v>Technology in classrooms</c:v>
                </c:pt>
                <c:pt idx="6">
                  <c:v>VPN</c:v>
                </c:pt>
                <c:pt idx="7">
                  <c:v>Wired network</c:v>
                </c:pt>
                <c:pt idx="8">
                  <c:v>Recorded courses and lectures</c:v>
                </c:pt>
                <c:pt idx="9">
                  <c:v>Campus Solutions</c:v>
                </c:pt>
                <c:pt idx="10">
                  <c:v>Departmental printers</c:v>
                </c:pt>
                <c:pt idx="11">
                  <c:v>OneDrive</c:v>
                </c:pt>
              </c:strCache>
            </c:strRef>
          </c:cat>
          <c:val>
            <c:numRef>
              <c:f>usage!$O$4:$O$15</c:f>
              <c:numCache>
                <c:formatCode>0.00</c:formatCode>
                <c:ptCount val="12"/>
                <c:pt idx="0">
                  <c:v>4.87</c:v>
                </c:pt>
                <c:pt idx="1">
                  <c:v>3.64</c:v>
                </c:pt>
                <c:pt idx="2">
                  <c:v>4.2699999999999996</c:v>
                </c:pt>
                <c:pt idx="3">
                  <c:v>4.42</c:v>
                </c:pt>
                <c:pt idx="4">
                  <c:v>4.07</c:v>
                </c:pt>
                <c:pt idx="5">
                  <c:v>3.73</c:v>
                </c:pt>
                <c:pt idx="6">
                  <c:v>3.03</c:v>
                </c:pt>
                <c:pt idx="7">
                  <c:v>3.38</c:v>
                </c:pt>
                <c:pt idx="10">
                  <c:v>3.35</c:v>
                </c:pt>
                <c:pt idx="11">
                  <c:v>3.86</c:v>
                </c:pt>
              </c:numCache>
            </c:numRef>
          </c:val>
          <c:extLst>
            <c:ext xmlns:c16="http://schemas.microsoft.com/office/drawing/2014/chart" uri="{C3380CC4-5D6E-409C-BE32-E72D297353CC}">
              <c16:uniqueId val="{00000002-DD74-4D10-9A89-87DF319ADD44}"/>
            </c:ext>
          </c:extLst>
        </c:ser>
        <c:dLbls>
          <c:showLegendKey val="0"/>
          <c:showVal val="0"/>
          <c:showCatName val="0"/>
          <c:showSerName val="0"/>
          <c:showPercent val="0"/>
          <c:showBubbleSize val="0"/>
        </c:dLbls>
        <c:gapWidth val="219"/>
        <c:overlap val="-27"/>
        <c:axId val="1329559936"/>
        <c:axId val="1329561184"/>
      </c:barChart>
      <c:catAx>
        <c:axId val="132955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29561184"/>
        <c:crosses val="autoZero"/>
        <c:auto val="1"/>
        <c:lblAlgn val="ctr"/>
        <c:lblOffset val="100"/>
        <c:noMultiLvlLbl val="0"/>
      </c:catAx>
      <c:valAx>
        <c:axId val="1329561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2955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Staff</a:t>
            </a:r>
          </a:p>
          <a:p>
            <a:pPr>
              <a:defRPr/>
            </a:pPr>
            <a:r>
              <a:rPr lang="en-US" b="1"/>
              <a:t>Top</a:t>
            </a:r>
            <a:r>
              <a:rPr lang="en-US" b="1" baseline="0"/>
              <a:t> 10 Services in Usage, 2021-2023</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usage!$R$3</c:f>
              <c:strCache>
                <c:ptCount val="1"/>
                <c:pt idx="0">
                  <c:v>2021</c:v>
                </c:pt>
              </c:strCache>
            </c:strRef>
          </c:tx>
          <c:spPr>
            <a:solidFill>
              <a:schemeClr val="accent1"/>
            </a:solidFill>
            <a:ln>
              <a:noFill/>
            </a:ln>
            <a:effectLst/>
          </c:spPr>
          <c:invertIfNegative val="0"/>
          <c:cat>
            <c:strRef>
              <c:f>usage!$Q$4:$Q$16</c:f>
              <c:strCache>
                <c:ptCount val="13"/>
                <c:pt idx="0">
                  <c:v>Email</c:v>
                </c:pt>
                <c:pt idx="1">
                  <c:v>Zoom</c:v>
                </c:pt>
                <c:pt idx="2">
                  <c:v>Office 365</c:v>
                </c:pt>
                <c:pt idx="3">
                  <c:v>My.IllinoisState.edu</c:v>
                </c:pt>
                <c:pt idx="4">
                  <c:v>VPN</c:v>
                </c:pt>
                <c:pt idx="5">
                  <c:v>Wired network</c:v>
                </c:pt>
                <c:pt idx="6">
                  <c:v>Campus Solutions</c:v>
                </c:pt>
                <c:pt idx="7">
                  <c:v>Help.IllinoisState/Technology</c:v>
                </c:pt>
                <c:pt idx="8">
                  <c:v>Technology Support Center</c:v>
                </c:pt>
                <c:pt idx="9">
                  <c:v>College/Dept. Technology Support</c:v>
                </c:pt>
                <c:pt idx="10">
                  <c:v>Departmental printers</c:v>
                </c:pt>
                <c:pt idx="11">
                  <c:v>Mobile phone service on campus</c:v>
                </c:pt>
                <c:pt idx="12">
                  <c:v>OneDrive</c:v>
                </c:pt>
              </c:strCache>
            </c:strRef>
          </c:cat>
          <c:val>
            <c:numRef>
              <c:f>usage!$R$4:$R$16</c:f>
              <c:numCache>
                <c:formatCode>0.00</c:formatCode>
                <c:ptCount val="13"/>
                <c:pt idx="0">
                  <c:v>4.8899999999999997</c:v>
                </c:pt>
                <c:pt idx="1">
                  <c:v>4.3099999999999996</c:v>
                </c:pt>
                <c:pt idx="2">
                  <c:v>4.21</c:v>
                </c:pt>
                <c:pt idx="3">
                  <c:v>4.05</c:v>
                </c:pt>
                <c:pt idx="4">
                  <c:v>3.94</c:v>
                </c:pt>
                <c:pt idx="5">
                  <c:v>3.47</c:v>
                </c:pt>
                <c:pt idx="6">
                  <c:v>3.07</c:v>
                </c:pt>
                <c:pt idx="7">
                  <c:v>2.48</c:v>
                </c:pt>
                <c:pt idx="8">
                  <c:v>2.27</c:v>
                </c:pt>
                <c:pt idx="9">
                  <c:v>2.2400000000000002</c:v>
                </c:pt>
              </c:numCache>
            </c:numRef>
          </c:val>
          <c:extLst>
            <c:ext xmlns:c16="http://schemas.microsoft.com/office/drawing/2014/chart" uri="{C3380CC4-5D6E-409C-BE32-E72D297353CC}">
              <c16:uniqueId val="{00000000-7FEF-47BF-A4A3-74210DD91F3C}"/>
            </c:ext>
          </c:extLst>
        </c:ser>
        <c:ser>
          <c:idx val="1"/>
          <c:order val="1"/>
          <c:tx>
            <c:strRef>
              <c:f>usage!$S$3</c:f>
              <c:strCache>
                <c:ptCount val="1"/>
                <c:pt idx="0">
                  <c:v>2022</c:v>
                </c:pt>
              </c:strCache>
            </c:strRef>
          </c:tx>
          <c:spPr>
            <a:solidFill>
              <a:schemeClr val="accent2"/>
            </a:solidFill>
            <a:ln>
              <a:noFill/>
            </a:ln>
            <a:effectLst/>
          </c:spPr>
          <c:invertIfNegative val="0"/>
          <c:cat>
            <c:strRef>
              <c:f>usage!$Q$4:$Q$16</c:f>
              <c:strCache>
                <c:ptCount val="13"/>
                <c:pt idx="0">
                  <c:v>Email</c:v>
                </c:pt>
                <c:pt idx="1">
                  <c:v>Zoom</c:v>
                </c:pt>
                <c:pt idx="2">
                  <c:v>Office 365</c:v>
                </c:pt>
                <c:pt idx="3">
                  <c:v>My.IllinoisState.edu</c:v>
                </c:pt>
                <c:pt idx="4">
                  <c:v>VPN</c:v>
                </c:pt>
                <c:pt idx="5">
                  <c:v>Wired network</c:v>
                </c:pt>
                <c:pt idx="6">
                  <c:v>Campus Solutions</c:v>
                </c:pt>
                <c:pt idx="7">
                  <c:v>Help.IllinoisState/Technology</c:v>
                </c:pt>
                <c:pt idx="8">
                  <c:v>Technology Support Center</c:v>
                </c:pt>
                <c:pt idx="9">
                  <c:v>College/Dept. Technology Support</c:v>
                </c:pt>
                <c:pt idx="10">
                  <c:v>Departmental printers</c:v>
                </c:pt>
                <c:pt idx="11">
                  <c:v>Mobile phone service on campus</c:v>
                </c:pt>
                <c:pt idx="12">
                  <c:v>OneDrive</c:v>
                </c:pt>
              </c:strCache>
            </c:strRef>
          </c:cat>
          <c:val>
            <c:numRef>
              <c:f>usage!$S$4:$S$16</c:f>
              <c:numCache>
                <c:formatCode>0.00</c:formatCode>
                <c:ptCount val="13"/>
                <c:pt idx="0">
                  <c:v>4.8899999999999997</c:v>
                </c:pt>
                <c:pt idx="1">
                  <c:v>3.89</c:v>
                </c:pt>
                <c:pt idx="2">
                  <c:v>4.08</c:v>
                </c:pt>
                <c:pt idx="3">
                  <c:v>4.3</c:v>
                </c:pt>
                <c:pt idx="4">
                  <c:v>3.36</c:v>
                </c:pt>
                <c:pt idx="5">
                  <c:v>3.87</c:v>
                </c:pt>
                <c:pt idx="6">
                  <c:v>2.91</c:v>
                </c:pt>
                <c:pt idx="7">
                  <c:v>2.54</c:v>
                </c:pt>
                <c:pt idx="10" formatCode="General">
                  <c:v>3.79</c:v>
                </c:pt>
                <c:pt idx="11" formatCode="General">
                  <c:v>3.19</c:v>
                </c:pt>
              </c:numCache>
            </c:numRef>
          </c:val>
          <c:extLst>
            <c:ext xmlns:c16="http://schemas.microsoft.com/office/drawing/2014/chart" uri="{C3380CC4-5D6E-409C-BE32-E72D297353CC}">
              <c16:uniqueId val="{00000001-7FEF-47BF-A4A3-74210DD91F3C}"/>
            </c:ext>
          </c:extLst>
        </c:ser>
        <c:ser>
          <c:idx val="2"/>
          <c:order val="2"/>
          <c:tx>
            <c:strRef>
              <c:f>usage!$T$3</c:f>
              <c:strCache>
                <c:ptCount val="1"/>
                <c:pt idx="0">
                  <c:v>2023</c:v>
                </c:pt>
              </c:strCache>
            </c:strRef>
          </c:tx>
          <c:spPr>
            <a:solidFill>
              <a:schemeClr val="accent3"/>
            </a:solidFill>
            <a:ln>
              <a:noFill/>
            </a:ln>
            <a:effectLst/>
          </c:spPr>
          <c:invertIfNegative val="0"/>
          <c:cat>
            <c:strRef>
              <c:f>usage!$Q$4:$Q$16</c:f>
              <c:strCache>
                <c:ptCount val="13"/>
                <c:pt idx="0">
                  <c:v>Email</c:v>
                </c:pt>
                <c:pt idx="1">
                  <c:v>Zoom</c:v>
                </c:pt>
                <c:pt idx="2">
                  <c:v>Office 365</c:v>
                </c:pt>
                <c:pt idx="3">
                  <c:v>My.IllinoisState.edu</c:v>
                </c:pt>
                <c:pt idx="4">
                  <c:v>VPN</c:v>
                </c:pt>
                <c:pt idx="5">
                  <c:v>Wired network</c:v>
                </c:pt>
                <c:pt idx="6">
                  <c:v>Campus Solutions</c:v>
                </c:pt>
                <c:pt idx="7">
                  <c:v>Help.IllinoisState/Technology</c:v>
                </c:pt>
                <c:pt idx="8">
                  <c:v>Technology Support Center</c:v>
                </c:pt>
                <c:pt idx="9">
                  <c:v>College/Dept. Technology Support</c:v>
                </c:pt>
                <c:pt idx="10">
                  <c:v>Departmental printers</c:v>
                </c:pt>
                <c:pt idx="11">
                  <c:v>Mobile phone service on campus</c:v>
                </c:pt>
                <c:pt idx="12">
                  <c:v>OneDrive</c:v>
                </c:pt>
              </c:strCache>
            </c:strRef>
          </c:cat>
          <c:val>
            <c:numRef>
              <c:f>usage!$T$4:$T$16</c:f>
              <c:numCache>
                <c:formatCode>0.00</c:formatCode>
                <c:ptCount val="13"/>
                <c:pt idx="0">
                  <c:v>4.8499999999999996</c:v>
                </c:pt>
                <c:pt idx="1">
                  <c:v>3.66</c:v>
                </c:pt>
                <c:pt idx="2">
                  <c:v>4.3600000000000003</c:v>
                </c:pt>
                <c:pt idx="3">
                  <c:v>4.2699999999999996</c:v>
                </c:pt>
                <c:pt idx="4">
                  <c:v>3.26</c:v>
                </c:pt>
                <c:pt idx="5">
                  <c:v>4.2300000000000004</c:v>
                </c:pt>
                <c:pt idx="6">
                  <c:v>2.91</c:v>
                </c:pt>
                <c:pt idx="10">
                  <c:v>4.0199999999999996</c:v>
                </c:pt>
                <c:pt idx="11">
                  <c:v>3.43</c:v>
                </c:pt>
                <c:pt idx="12" formatCode="General">
                  <c:v>3.53</c:v>
                </c:pt>
              </c:numCache>
            </c:numRef>
          </c:val>
          <c:extLst>
            <c:ext xmlns:c16="http://schemas.microsoft.com/office/drawing/2014/chart" uri="{C3380CC4-5D6E-409C-BE32-E72D297353CC}">
              <c16:uniqueId val="{00000002-7FEF-47BF-A4A3-74210DD91F3C}"/>
            </c:ext>
          </c:extLst>
        </c:ser>
        <c:dLbls>
          <c:showLegendKey val="0"/>
          <c:showVal val="0"/>
          <c:showCatName val="0"/>
          <c:showSerName val="0"/>
          <c:showPercent val="0"/>
          <c:showBubbleSize val="0"/>
        </c:dLbls>
        <c:gapWidth val="219"/>
        <c:overlap val="-27"/>
        <c:axId val="1364493328"/>
        <c:axId val="1364512880"/>
      </c:barChart>
      <c:catAx>
        <c:axId val="136449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64512880"/>
        <c:crosses val="autoZero"/>
        <c:auto val="1"/>
        <c:lblAlgn val="ctr"/>
        <c:lblOffset val="100"/>
        <c:noMultiLvlLbl val="0"/>
      </c:catAx>
      <c:valAx>
        <c:axId val="1364512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49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Undergraduate Students</a:t>
            </a:r>
          </a:p>
          <a:p>
            <a:pPr>
              <a:defRPr b="1"/>
            </a:pPr>
            <a:r>
              <a:rPr lang="en-US" b="1"/>
              <a:t>Top 10 Importance</a:t>
            </a:r>
            <a:r>
              <a:rPr lang="en-US" b="1" baseline="0"/>
              <a:t> 2021-2023</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importance!$B$1</c:f>
              <c:strCache>
                <c:ptCount val="1"/>
                <c:pt idx="0">
                  <c:v>2021</c:v>
                </c:pt>
              </c:strCache>
            </c:strRef>
          </c:tx>
          <c:spPr>
            <a:solidFill>
              <a:schemeClr val="accent1"/>
            </a:solidFill>
            <a:ln>
              <a:noFill/>
            </a:ln>
            <a:effectLst/>
          </c:spPr>
          <c:invertIfNegative val="0"/>
          <c:cat>
            <c:strRef>
              <c:f>importance!$A$2:$A$15</c:f>
              <c:strCache>
                <c:ptCount val="14"/>
                <c:pt idx="0">
                  <c:v>ReggieNet</c:v>
                </c:pt>
                <c:pt idx="1">
                  <c:v>My.IllinoisState.edu</c:v>
                </c:pt>
                <c:pt idx="2">
                  <c:v>Zoom</c:v>
                </c:pt>
                <c:pt idx="3">
                  <c:v>Email</c:v>
                </c:pt>
                <c:pt idx="4">
                  <c:v>Office 365</c:v>
                </c:pt>
                <c:pt idx="5">
                  <c:v>Wireless availability</c:v>
                </c:pt>
                <c:pt idx="6">
                  <c:v>Wireless performance</c:v>
                </c:pt>
                <c:pt idx="7">
                  <c:v>Recorded courses and lectures</c:v>
                </c:pt>
                <c:pt idx="8">
                  <c:v>Campus Solutions</c:v>
                </c:pt>
                <c:pt idx="9">
                  <c:v>ITHelp.IllinoisState.edu</c:v>
                </c:pt>
                <c:pt idx="10">
                  <c:v>Ease of Logging in </c:v>
                </c:pt>
                <c:pt idx="11">
                  <c:v>Coverage of mobile phones</c:v>
                </c:pt>
                <c:pt idx="12">
                  <c:v>OneDrive</c:v>
                </c:pt>
                <c:pt idx="13">
                  <c:v>Email Spam Filtering</c:v>
                </c:pt>
              </c:strCache>
            </c:strRef>
          </c:cat>
          <c:val>
            <c:numRef>
              <c:f>importance!$B$2:$B$15</c:f>
              <c:numCache>
                <c:formatCode>0.00</c:formatCode>
                <c:ptCount val="14"/>
                <c:pt idx="0">
                  <c:v>3.89</c:v>
                </c:pt>
                <c:pt idx="1">
                  <c:v>3.75</c:v>
                </c:pt>
                <c:pt idx="2">
                  <c:v>3.72</c:v>
                </c:pt>
                <c:pt idx="3">
                  <c:v>3.47</c:v>
                </c:pt>
                <c:pt idx="4">
                  <c:v>3.41</c:v>
                </c:pt>
                <c:pt idx="5">
                  <c:v>3.33</c:v>
                </c:pt>
                <c:pt idx="6">
                  <c:v>3.31</c:v>
                </c:pt>
                <c:pt idx="7">
                  <c:v>3.28</c:v>
                </c:pt>
                <c:pt idx="8">
                  <c:v>2.81</c:v>
                </c:pt>
                <c:pt idx="9">
                  <c:v>2.81</c:v>
                </c:pt>
              </c:numCache>
            </c:numRef>
          </c:val>
          <c:extLst>
            <c:ext xmlns:c16="http://schemas.microsoft.com/office/drawing/2014/chart" uri="{C3380CC4-5D6E-409C-BE32-E72D297353CC}">
              <c16:uniqueId val="{00000000-DA1B-49CF-8048-0FE2308460A8}"/>
            </c:ext>
          </c:extLst>
        </c:ser>
        <c:ser>
          <c:idx val="1"/>
          <c:order val="1"/>
          <c:tx>
            <c:strRef>
              <c:f>importance!$C$1</c:f>
              <c:strCache>
                <c:ptCount val="1"/>
                <c:pt idx="0">
                  <c:v>2022</c:v>
                </c:pt>
              </c:strCache>
            </c:strRef>
          </c:tx>
          <c:spPr>
            <a:solidFill>
              <a:schemeClr val="accent2"/>
            </a:solidFill>
            <a:ln>
              <a:noFill/>
            </a:ln>
            <a:effectLst/>
          </c:spPr>
          <c:invertIfNegative val="0"/>
          <c:cat>
            <c:strRef>
              <c:f>importance!$A$2:$A$15</c:f>
              <c:strCache>
                <c:ptCount val="14"/>
                <c:pt idx="0">
                  <c:v>ReggieNet</c:v>
                </c:pt>
                <c:pt idx="1">
                  <c:v>My.IllinoisState.edu</c:v>
                </c:pt>
                <c:pt idx="2">
                  <c:v>Zoom</c:v>
                </c:pt>
                <c:pt idx="3">
                  <c:v>Email</c:v>
                </c:pt>
                <c:pt idx="4">
                  <c:v>Office 365</c:v>
                </c:pt>
                <c:pt idx="5">
                  <c:v>Wireless availability</c:v>
                </c:pt>
                <c:pt idx="6">
                  <c:v>Wireless performance</c:v>
                </c:pt>
                <c:pt idx="7">
                  <c:v>Recorded courses and lectures</c:v>
                </c:pt>
                <c:pt idx="8">
                  <c:v>Campus Solutions</c:v>
                </c:pt>
                <c:pt idx="9">
                  <c:v>ITHelp.IllinoisState.edu</c:v>
                </c:pt>
                <c:pt idx="10">
                  <c:v>Ease of Logging in </c:v>
                </c:pt>
                <c:pt idx="11">
                  <c:v>Coverage of mobile phones</c:v>
                </c:pt>
                <c:pt idx="12">
                  <c:v>OneDrive</c:v>
                </c:pt>
                <c:pt idx="13">
                  <c:v>Email Spam Filtering</c:v>
                </c:pt>
              </c:strCache>
            </c:strRef>
          </c:cat>
          <c:val>
            <c:numRef>
              <c:f>importance!$C$2:$C$15</c:f>
              <c:numCache>
                <c:formatCode>0.00</c:formatCode>
                <c:ptCount val="14"/>
                <c:pt idx="0">
                  <c:v>3.78</c:v>
                </c:pt>
                <c:pt idx="1">
                  <c:v>3.8</c:v>
                </c:pt>
                <c:pt idx="2">
                  <c:v>3.35</c:v>
                </c:pt>
                <c:pt idx="3">
                  <c:v>3.64</c:v>
                </c:pt>
                <c:pt idx="4">
                  <c:v>3.42</c:v>
                </c:pt>
                <c:pt idx="5">
                  <c:v>3.48</c:v>
                </c:pt>
                <c:pt idx="6">
                  <c:v>3.51</c:v>
                </c:pt>
                <c:pt idx="8">
                  <c:v>3.43</c:v>
                </c:pt>
                <c:pt idx="10">
                  <c:v>3.62</c:v>
                </c:pt>
                <c:pt idx="11">
                  <c:v>3.46</c:v>
                </c:pt>
              </c:numCache>
            </c:numRef>
          </c:val>
          <c:extLst>
            <c:ext xmlns:c16="http://schemas.microsoft.com/office/drawing/2014/chart" uri="{C3380CC4-5D6E-409C-BE32-E72D297353CC}">
              <c16:uniqueId val="{00000001-DA1B-49CF-8048-0FE2308460A8}"/>
            </c:ext>
          </c:extLst>
        </c:ser>
        <c:ser>
          <c:idx val="2"/>
          <c:order val="2"/>
          <c:tx>
            <c:strRef>
              <c:f>importance!$D$1</c:f>
              <c:strCache>
                <c:ptCount val="1"/>
                <c:pt idx="0">
                  <c:v>2023</c:v>
                </c:pt>
              </c:strCache>
            </c:strRef>
          </c:tx>
          <c:spPr>
            <a:solidFill>
              <a:schemeClr val="accent3"/>
            </a:solidFill>
            <a:ln>
              <a:noFill/>
            </a:ln>
            <a:effectLst/>
          </c:spPr>
          <c:invertIfNegative val="0"/>
          <c:cat>
            <c:strRef>
              <c:f>importance!$A$2:$A$15</c:f>
              <c:strCache>
                <c:ptCount val="14"/>
                <c:pt idx="0">
                  <c:v>ReggieNet</c:v>
                </c:pt>
                <c:pt idx="1">
                  <c:v>My.IllinoisState.edu</c:v>
                </c:pt>
                <c:pt idx="2">
                  <c:v>Zoom</c:v>
                </c:pt>
                <c:pt idx="3">
                  <c:v>Email</c:v>
                </c:pt>
                <c:pt idx="4">
                  <c:v>Office 365</c:v>
                </c:pt>
                <c:pt idx="5">
                  <c:v>Wireless availability</c:v>
                </c:pt>
                <c:pt idx="6">
                  <c:v>Wireless performance</c:v>
                </c:pt>
                <c:pt idx="7">
                  <c:v>Recorded courses and lectures</c:v>
                </c:pt>
                <c:pt idx="8">
                  <c:v>Campus Solutions</c:v>
                </c:pt>
                <c:pt idx="9">
                  <c:v>ITHelp.IllinoisState.edu</c:v>
                </c:pt>
                <c:pt idx="10">
                  <c:v>Ease of Logging in </c:v>
                </c:pt>
                <c:pt idx="11">
                  <c:v>Coverage of mobile phones</c:v>
                </c:pt>
                <c:pt idx="12">
                  <c:v>OneDrive</c:v>
                </c:pt>
                <c:pt idx="13">
                  <c:v>Email Spam Filtering</c:v>
                </c:pt>
              </c:strCache>
            </c:strRef>
          </c:cat>
          <c:val>
            <c:numRef>
              <c:f>importance!$D$2:$D$15</c:f>
              <c:numCache>
                <c:formatCode>0.00</c:formatCode>
                <c:ptCount val="14"/>
                <c:pt idx="0">
                  <c:v>3.81</c:v>
                </c:pt>
                <c:pt idx="1">
                  <c:v>3.69</c:v>
                </c:pt>
                <c:pt idx="3">
                  <c:v>3.58</c:v>
                </c:pt>
                <c:pt idx="5">
                  <c:v>3.47</c:v>
                </c:pt>
                <c:pt idx="6">
                  <c:v>3.51</c:v>
                </c:pt>
                <c:pt idx="8">
                  <c:v>3.26</c:v>
                </c:pt>
                <c:pt idx="10">
                  <c:v>3.6</c:v>
                </c:pt>
                <c:pt idx="11">
                  <c:v>3.47</c:v>
                </c:pt>
                <c:pt idx="12">
                  <c:v>3.17</c:v>
                </c:pt>
                <c:pt idx="13">
                  <c:v>3.15</c:v>
                </c:pt>
              </c:numCache>
            </c:numRef>
          </c:val>
          <c:extLst>
            <c:ext xmlns:c16="http://schemas.microsoft.com/office/drawing/2014/chart" uri="{C3380CC4-5D6E-409C-BE32-E72D297353CC}">
              <c16:uniqueId val="{00000002-DA1B-49CF-8048-0FE2308460A8}"/>
            </c:ext>
          </c:extLst>
        </c:ser>
        <c:dLbls>
          <c:showLegendKey val="0"/>
          <c:showVal val="0"/>
          <c:showCatName val="0"/>
          <c:showSerName val="0"/>
          <c:showPercent val="0"/>
          <c:showBubbleSize val="0"/>
        </c:dLbls>
        <c:gapWidth val="219"/>
        <c:overlap val="-27"/>
        <c:axId val="984468880"/>
        <c:axId val="984484688"/>
      </c:barChart>
      <c:catAx>
        <c:axId val="98446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84484688"/>
        <c:crosses val="autoZero"/>
        <c:auto val="1"/>
        <c:lblAlgn val="ctr"/>
        <c:lblOffset val="100"/>
        <c:noMultiLvlLbl val="0"/>
      </c:catAx>
      <c:valAx>
        <c:axId val="984484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46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Graduate</a:t>
            </a:r>
            <a:r>
              <a:rPr lang="en-US" b="1" baseline="0"/>
              <a:t> Students</a:t>
            </a:r>
          </a:p>
          <a:p>
            <a:pPr>
              <a:defRPr b="1"/>
            </a:pPr>
            <a:r>
              <a:rPr lang="en-US" b="1" baseline="0"/>
              <a:t>Top 10 Importance 2021-2023</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importance!$H$1</c:f>
              <c:strCache>
                <c:ptCount val="1"/>
                <c:pt idx="0">
                  <c:v>2021</c:v>
                </c:pt>
              </c:strCache>
            </c:strRef>
          </c:tx>
          <c:spPr>
            <a:solidFill>
              <a:schemeClr val="accent1"/>
            </a:solidFill>
            <a:ln>
              <a:noFill/>
            </a:ln>
            <a:effectLst/>
          </c:spPr>
          <c:invertIfNegative val="0"/>
          <c:cat>
            <c:strRef>
              <c:f>importance!$G$2:$G$17</c:f>
              <c:strCache>
                <c:ptCount val="16"/>
                <c:pt idx="0">
                  <c:v>ReggieNet</c:v>
                </c:pt>
                <c:pt idx="1">
                  <c:v>My.IllinoisState.edu</c:v>
                </c:pt>
                <c:pt idx="2">
                  <c:v>Zoom</c:v>
                </c:pt>
                <c:pt idx="3">
                  <c:v>Email</c:v>
                </c:pt>
                <c:pt idx="4">
                  <c:v>Office 365</c:v>
                </c:pt>
                <c:pt idx="5">
                  <c:v>Wireless performance</c:v>
                </c:pt>
                <c:pt idx="6">
                  <c:v>Wireless availability</c:v>
                </c:pt>
                <c:pt idx="7">
                  <c:v>Help.IllinoisState.edu/Technology</c:v>
                </c:pt>
                <c:pt idx="8">
                  <c:v>TSC Time to Resolve</c:v>
                </c:pt>
                <c:pt idx="9">
                  <c:v>Campus Solutions</c:v>
                </c:pt>
                <c:pt idx="10">
                  <c:v>Ease of logging in</c:v>
                </c:pt>
                <c:pt idx="11">
                  <c:v>Overall computing service</c:v>
                </c:pt>
                <c:pt idx="12">
                  <c:v>Email Spam Filtering</c:v>
                </c:pt>
                <c:pt idx="13">
                  <c:v>Coverage of mobile phones</c:v>
                </c:pt>
                <c:pt idx="14">
                  <c:v>Tech in classrooms</c:v>
                </c:pt>
                <c:pt idx="15">
                  <c:v>Classroom Time to Resolve</c:v>
                </c:pt>
              </c:strCache>
            </c:strRef>
          </c:cat>
          <c:val>
            <c:numRef>
              <c:f>importance!$H$2:$H$17</c:f>
              <c:numCache>
                <c:formatCode>0.00</c:formatCode>
                <c:ptCount val="16"/>
                <c:pt idx="0">
                  <c:v>3.85</c:v>
                </c:pt>
                <c:pt idx="1">
                  <c:v>3.7</c:v>
                </c:pt>
                <c:pt idx="2">
                  <c:v>3.7</c:v>
                </c:pt>
                <c:pt idx="3">
                  <c:v>3.6</c:v>
                </c:pt>
                <c:pt idx="4">
                  <c:v>3.37</c:v>
                </c:pt>
                <c:pt idx="5">
                  <c:v>3.29</c:v>
                </c:pt>
                <c:pt idx="6">
                  <c:v>3.26</c:v>
                </c:pt>
                <c:pt idx="7">
                  <c:v>3.03</c:v>
                </c:pt>
                <c:pt idx="8">
                  <c:v>2.96</c:v>
                </c:pt>
                <c:pt idx="9">
                  <c:v>2.95</c:v>
                </c:pt>
              </c:numCache>
            </c:numRef>
          </c:val>
          <c:extLst>
            <c:ext xmlns:c16="http://schemas.microsoft.com/office/drawing/2014/chart" uri="{C3380CC4-5D6E-409C-BE32-E72D297353CC}">
              <c16:uniqueId val="{00000000-1153-4BDE-9F99-820B4B8C47C0}"/>
            </c:ext>
          </c:extLst>
        </c:ser>
        <c:ser>
          <c:idx val="1"/>
          <c:order val="1"/>
          <c:tx>
            <c:strRef>
              <c:f>importance!$I$1</c:f>
              <c:strCache>
                <c:ptCount val="1"/>
                <c:pt idx="0">
                  <c:v>2022</c:v>
                </c:pt>
              </c:strCache>
            </c:strRef>
          </c:tx>
          <c:spPr>
            <a:solidFill>
              <a:schemeClr val="accent2"/>
            </a:solidFill>
            <a:ln>
              <a:noFill/>
            </a:ln>
            <a:effectLst/>
          </c:spPr>
          <c:invertIfNegative val="0"/>
          <c:cat>
            <c:strRef>
              <c:f>importance!$G$2:$G$17</c:f>
              <c:strCache>
                <c:ptCount val="16"/>
                <c:pt idx="0">
                  <c:v>ReggieNet</c:v>
                </c:pt>
                <c:pt idx="1">
                  <c:v>My.IllinoisState.edu</c:v>
                </c:pt>
                <c:pt idx="2">
                  <c:v>Zoom</c:v>
                </c:pt>
                <c:pt idx="3">
                  <c:v>Email</c:v>
                </c:pt>
                <c:pt idx="4">
                  <c:v>Office 365</c:v>
                </c:pt>
                <c:pt idx="5">
                  <c:v>Wireless performance</c:v>
                </c:pt>
                <c:pt idx="6">
                  <c:v>Wireless availability</c:v>
                </c:pt>
                <c:pt idx="7">
                  <c:v>Help.IllinoisState.edu/Technology</c:v>
                </c:pt>
                <c:pt idx="8">
                  <c:v>TSC Time to Resolve</c:v>
                </c:pt>
                <c:pt idx="9">
                  <c:v>Campus Solutions</c:v>
                </c:pt>
                <c:pt idx="10">
                  <c:v>Ease of logging in</c:v>
                </c:pt>
                <c:pt idx="11">
                  <c:v>Overall computing service</c:v>
                </c:pt>
                <c:pt idx="12">
                  <c:v>Email Spam Filtering</c:v>
                </c:pt>
                <c:pt idx="13">
                  <c:v>Coverage of mobile phones</c:v>
                </c:pt>
                <c:pt idx="14">
                  <c:v>Tech in classrooms</c:v>
                </c:pt>
                <c:pt idx="15">
                  <c:v>Classroom Time to Resolve</c:v>
                </c:pt>
              </c:strCache>
            </c:strRef>
          </c:cat>
          <c:val>
            <c:numRef>
              <c:f>importance!$I$2:$I$17</c:f>
              <c:numCache>
                <c:formatCode>0.00</c:formatCode>
                <c:ptCount val="16"/>
                <c:pt idx="0">
                  <c:v>3.88</c:v>
                </c:pt>
                <c:pt idx="1">
                  <c:v>3.83</c:v>
                </c:pt>
                <c:pt idx="2">
                  <c:v>3.59</c:v>
                </c:pt>
                <c:pt idx="3">
                  <c:v>3.79</c:v>
                </c:pt>
                <c:pt idx="4">
                  <c:v>3.62</c:v>
                </c:pt>
                <c:pt idx="5">
                  <c:v>3.45</c:v>
                </c:pt>
                <c:pt idx="6">
                  <c:v>3.48</c:v>
                </c:pt>
                <c:pt idx="9">
                  <c:v>3.35</c:v>
                </c:pt>
                <c:pt idx="10">
                  <c:v>3.46</c:v>
                </c:pt>
                <c:pt idx="11">
                  <c:v>3.35</c:v>
                </c:pt>
              </c:numCache>
            </c:numRef>
          </c:val>
          <c:extLst>
            <c:ext xmlns:c16="http://schemas.microsoft.com/office/drawing/2014/chart" uri="{C3380CC4-5D6E-409C-BE32-E72D297353CC}">
              <c16:uniqueId val="{00000001-1153-4BDE-9F99-820B4B8C47C0}"/>
            </c:ext>
          </c:extLst>
        </c:ser>
        <c:ser>
          <c:idx val="2"/>
          <c:order val="2"/>
          <c:tx>
            <c:strRef>
              <c:f>importance!$J$1</c:f>
              <c:strCache>
                <c:ptCount val="1"/>
                <c:pt idx="0">
                  <c:v>2023</c:v>
                </c:pt>
              </c:strCache>
            </c:strRef>
          </c:tx>
          <c:spPr>
            <a:solidFill>
              <a:schemeClr val="accent3"/>
            </a:solidFill>
            <a:ln>
              <a:noFill/>
            </a:ln>
            <a:effectLst/>
          </c:spPr>
          <c:invertIfNegative val="0"/>
          <c:cat>
            <c:strRef>
              <c:f>importance!$G$2:$G$17</c:f>
              <c:strCache>
                <c:ptCount val="16"/>
                <c:pt idx="0">
                  <c:v>ReggieNet</c:v>
                </c:pt>
                <c:pt idx="1">
                  <c:v>My.IllinoisState.edu</c:v>
                </c:pt>
                <c:pt idx="2">
                  <c:v>Zoom</c:v>
                </c:pt>
                <c:pt idx="3">
                  <c:v>Email</c:v>
                </c:pt>
                <c:pt idx="4">
                  <c:v>Office 365</c:v>
                </c:pt>
                <c:pt idx="5">
                  <c:v>Wireless performance</c:v>
                </c:pt>
                <c:pt idx="6">
                  <c:v>Wireless availability</c:v>
                </c:pt>
                <c:pt idx="7">
                  <c:v>Help.IllinoisState.edu/Technology</c:v>
                </c:pt>
                <c:pt idx="8">
                  <c:v>TSC Time to Resolve</c:v>
                </c:pt>
                <c:pt idx="9">
                  <c:v>Campus Solutions</c:v>
                </c:pt>
                <c:pt idx="10">
                  <c:v>Ease of logging in</c:v>
                </c:pt>
                <c:pt idx="11">
                  <c:v>Overall computing service</c:v>
                </c:pt>
                <c:pt idx="12">
                  <c:v>Email Spam Filtering</c:v>
                </c:pt>
                <c:pt idx="13">
                  <c:v>Coverage of mobile phones</c:v>
                </c:pt>
                <c:pt idx="14">
                  <c:v>Tech in classrooms</c:v>
                </c:pt>
                <c:pt idx="15">
                  <c:v>Classroom Time to Resolve</c:v>
                </c:pt>
              </c:strCache>
            </c:strRef>
          </c:cat>
          <c:val>
            <c:numRef>
              <c:f>importance!$J$2:$J$17</c:f>
              <c:numCache>
                <c:formatCode>0.00</c:formatCode>
                <c:ptCount val="16"/>
                <c:pt idx="0">
                  <c:v>3.78</c:v>
                </c:pt>
                <c:pt idx="1">
                  <c:v>3.74</c:v>
                </c:pt>
                <c:pt idx="2">
                  <c:v>3.38</c:v>
                </c:pt>
                <c:pt idx="3">
                  <c:v>3.7</c:v>
                </c:pt>
                <c:pt idx="4">
                  <c:v>3.59</c:v>
                </c:pt>
                <c:pt idx="5">
                  <c:v>3.49</c:v>
                </c:pt>
                <c:pt idx="9">
                  <c:v>3.42</c:v>
                </c:pt>
                <c:pt idx="12">
                  <c:v>3.41</c:v>
                </c:pt>
                <c:pt idx="13" formatCode="General">
                  <c:v>3.39</c:v>
                </c:pt>
                <c:pt idx="14">
                  <c:v>3.31</c:v>
                </c:pt>
                <c:pt idx="15">
                  <c:v>3.31</c:v>
                </c:pt>
              </c:numCache>
            </c:numRef>
          </c:val>
          <c:extLst>
            <c:ext xmlns:c16="http://schemas.microsoft.com/office/drawing/2014/chart" uri="{C3380CC4-5D6E-409C-BE32-E72D297353CC}">
              <c16:uniqueId val="{00000002-1153-4BDE-9F99-820B4B8C47C0}"/>
            </c:ext>
          </c:extLst>
        </c:ser>
        <c:dLbls>
          <c:showLegendKey val="0"/>
          <c:showVal val="0"/>
          <c:showCatName val="0"/>
          <c:showSerName val="0"/>
          <c:showPercent val="0"/>
          <c:showBubbleSize val="0"/>
        </c:dLbls>
        <c:gapWidth val="219"/>
        <c:overlap val="-27"/>
        <c:axId val="989673472"/>
        <c:axId val="989673888"/>
      </c:barChart>
      <c:catAx>
        <c:axId val="98967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89673888"/>
        <c:crosses val="autoZero"/>
        <c:auto val="1"/>
        <c:lblAlgn val="ctr"/>
        <c:lblOffset val="100"/>
        <c:noMultiLvlLbl val="0"/>
      </c:catAx>
      <c:valAx>
        <c:axId val="989673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67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Faculty</a:t>
            </a:r>
          </a:p>
          <a:p>
            <a:pPr>
              <a:defRPr b="1"/>
            </a:pPr>
            <a:r>
              <a:rPr lang="en-US" b="1"/>
              <a:t>Top</a:t>
            </a:r>
            <a:r>
              <a:rPr lang="en-US" b="1" baseline="0"/>
              <a:t> 10 Importance 2021-2023</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importance!$M$1</c:f>
              <c:strCache>
                <c:ptCount val="1"/>
                <c:pt idx="0">
                  <c:v>2021</c:v>
                </c:pt>
              </c:strCache>
            </c:strRef>
          </c:tx>
          <c:spPr>
            <a:solidFill>
              <a:schemeClr val="accent1"/>
            </a:solidFill>
            <a:ln>
              <a:noFill/>
            </a:ln>
            <a:effectLst/>
          </c:spPr>
          <c:invertIfNegative val="0"/>
          <c:cat>
            <c:strRef>
              <c:f>importance!$L$2:$L$16</c:f>
              <c:strCache>
                <c:ptCount val="15"/>
                <c:pt idx="0">
                  <c:v>Email</c:v>
                </c:pt>
                <c:pt idx="1">
                  <c:v>Zoom</c:v>
                </c:pt>
                <c:pt idx="2">
                  <c:v>Wireless performance</c:v>
                </c:pt>
                <c:pt idx="3">
                  <c:v>ReggieNet </c:v>
                </c:pt>
                <c:pt idx="4">
                  <c:v>Wireless availability</c:v>
                </c:pt>
                <c:pt idx="5">
                  <c:v>Classroom Time to Resolve</c:v>
                </c:pt>
                <c:pt idx="6">
                  <c:v>College/Dept Time to Resolve</c:v>
                </c:pt>
                <c:pt idx="7">
                  <c:v>TSC Time to Resolve</c:v>
                </c:pt>
                <c:pt idx="8">
                  <c:v>Tech in classrooms</c:v>
                </c:pt>
                <c:pt idx="9">
                  <c:v>Office 365</c:v>
                </c:pt>
                <c:pt idx="10">
                  <c:v>Ease of logging in</c:v>
                </c:pt>
                <c:pt idx="11">
                  <c:v>My.IllinoisState.edu</c:v>
                </c:pt>
                <c:pt idx="12">
                  <c:v>Overall computing service</c:v>
                </c:pt>
                <c:pt idx="13">
                  <c:v>Email Spam Filtering</c:v>
                </c:pt>
                <c:pt idx="14">
                  <c:v>Computer replace</c:v>
                </c:pt>
              </c:strCache>
            </c:strRef>
          </c:cat>
          <c:val>
            <c:numRef>
              <c:f>importance!$M$2:$M$16</c:f>
              <c:numCache>
                <c:formatCode>0.00</c:formatCode>
                <c:ptCount val="15"/>
                <c:pt idx="0">
                  <c:v>3.88</c:v>
                </c:pt>
                <c:pt idx="1">
                  <c:v>3.86</c:v>
                </c:pt>
                <c:pt idx="2">
                  <c:v>3.82</c:v>
                </c:pt>
                <c:pt idx="3">
                  <c:v>3.79</c:v>
                </c:pt>
                <c:pt idx="4">
                  <c:v>3.74</c:v>
                </c:pt>
                <c:pt idx="5">
                  <c:v>3.6</c:v>
                </c:pt>
                <c:pt idx="6">
                  <c:v>3.54</c:v>
                </c:pt>
                <c:pt idx="7">
                  <c:v>3.52</c:v>
                </c:pt>
                <c:pt idx="8">
                  <c:v>3.52</c:v>
                </c:pt>
                <c:pt idx="9">
                  <c:v>3.5</c:v>
                </c:pt>
              </c:numCache>
            </c:numRef>
          </c:val>
          <c:extLst>
            <c:ext xmlns:c16="http://schemas.microsoft.com/office/drawing/2014/chart" uri="{C3380CC4-5D6E-409C-BE32-E72D297353CC}">
              <c16:uniqueId val="{00000000-FDF6-47FF-BF7A-9E20A498D7F0}"/>
            </c:ext>
          </c:extLst>
        </c:ser>
        <c:ser>
          <c:idx val="1"/>
          <c:order val="1"/>
          <c:tx>
            <c:strRef>
              <c:f>importance!$N$1</c:f>
              <c:strCache>
                <c:ptCount val="1"/>
                <c:pt idx="0">
                  <c:v>2022</c:v>
                </c:pt>
              </c:strCache>
            </c:strRef>
          </c:tx>
          <c:spPr>
            <a:solidFill>
              <a:schemeClr val="accent2"/>
            </a:solidFill>
            <a:ln>
              <a:noFill/>
            </a:ln>
            <a:effectLst/>
          </c:spPr>
          <c:invertIfNegative val="0"/>
          <c:cat>
            <c:strRef>
              <c:f>importance!$L$2:$L$16</c:f>
              <c:strCache>
                <c:ptCount val="15"/>
                <c:pt idx="0">
                  <c:v>Email</c:v>
                </c:pt>
                <c:pt idx="1">
                  <c:v>Zoom</c:v>
                </c:pt>
                <c:pt idx="2">
                  <c:v>Wireless performance</c:v>
                </c:pt>
                <c:pt idx="3">
                  <c:v>ReggieNet </c:v>
                </c:pt>
                <c:pt idx="4">
                  <c:v>Wireless availability</c:v>
                </c:pt>
                <c:pt idx="5">
                  <c:v>Classroom Time to Resolve</c:v>
                </c:pt>
                <c:pt idx="6">
                  <c:v>College/Dept Time to Resolve</c:v>
                </c:pt>
                <c:pt idx="7">
                  <c:v>TSC Time to Resolve</c:v>
                </c:pt>
                <c:pt idx="8">
                  <c:v>Tech in classrooms</c:v>
                </c:pt>
                <c:pt idx="9">
                  <c:v>Office 365</c:v>
                </c:pt>
                <c:pt idx="10">
                  <c:v>Ease of logging in</c:v>
                </c:pt>
                <c:pt idx="11">
                  <c:v>My.IllinoisState.edu</c:v>
                </c:pt>
                <c:pt idx="12">
                  <c:v>Overall computing service</c:v>
                </c:pt>
                <c:pt idx="13">
                  <c:v>Email Spam Filtering</c:v>
                </c:pt>
                <c:pt idx="14">
                  <c:v>Computer replace</c:v>
                </c:pt>
              </c:strCache>
            </c:strRef>
          </c:cat>
          <c:val>
            <c:numRef>
              <c:f>importance!$N$2:$N$16</c:f>
              <c:numCache>
                <c:formatCode>0.00</c:formatCode>
                <c:ptCount val="15"/>
                <c:pt idx="0">
                  <c:v>3.93</c:v>
                </c:pt>
                <c:pt idx="1">
                  <c:v>3.73</c:v>
                </c:pt>
                <c:pt idx="2">
                  <c:v>3.85</c:v>
                </c:pt>
                <c:pt idx="3">
                  <c:v>3.78</c:v>
                </c:pt>
                <c:pt idx="4">
                  <c:v>3.85</c:v>
                </c:pt>
                <c:pt idx="6">
                  <c:v>3.64</c:v>
                </c:pt>
                <c:pt idx="8">
                  <c:v>3.64</c:v>
                </c:pt>
                <c:pt idx="10">
                  <c:v>3.84</c:v>
                </c:pt>
                <c:pt idx="11">
                  <c:v>3.8</c:v>
                </c:pt>
                <c:pt idx="12">
                  <c:v>3.69</c:v>
                </c:pt>
              </c:numCache>
            </c:numRef>
          </c:val>
          <c:extLst>
            <c:ext xmlns:c16="http://schemas.microsoft.com/office/drawing/2014/chart" uri="{C3380CC4-5D6E-409C-BE32-E72D297353CC}">
              <c16:uniqueId val="{00000001-FDF6-47FF-BF7A-9E20A498D7F0}"/>
            </c:ext>
          </c:extLst>
        </c:ser>
        <c:ser>
          <c:idx val="2"/>
          <c:order val="2"/>
          <c:tx>
            <c:strRef>
              <c:f>importance!$O$1</c:f>
              <c:strCache>
                <c:ptCount val="1"/>
                <c:pt idx="0">
                  <c:v>2023</c:v>
                </c:pt>
              </c:strCache>
            </c:strRef>
          </c:tx>
          <c:spPr>
            <a:solidFill>
              <a:schemeClr val="accent3"/>
            </a:solidFill>
            <a:ln>
              <a:noFill/>
            </a:ln>
            <a:effectLst/>
          </c:spPr>
          <c:invertIfNegative val="0"/>
          <c:cat>
            <c:strRef>
              <c:f>importance!$L$2:$L$16</c:f>
              <c:strCache>
                <c:ptCount val="15"/>
                <c:pt idx="0">
                  <c:v>Email</c:v>
                </c:pt>
                <c:pt idx="1">
                  <c:v>Zoom</c:v>
                </c:pt>
                <c:pt idx="2">
                  <c:v>Wireless performance</c:v>
                </c:pt>
                <c:pt idx="3">
                  <c:v>ReggieNet </c:v>
                </c:pt>
                <c:pt idx="4">
                  <c:v>Wireless availability</c:v>
                </c:pt>
                <c:pt idx="5">
                  <c:v>Classroom Time to Resolve</c:v>
                </c:pt>
                <c:pt idx="6">
                  <c:v>College/Dept Time to Resolve</c:v>
                </c:pt>
                <c:pt idx="7">
                  <c:v>TSC Time to Resolve</c:v>
                </c:pt>
                <c:pt idx="8">
                  <c:v>Tech in classrooms</c:v>
                </c:pt>
                <c:pt idx="9">
                  <c:v>Office 365</c:v>
                </c:pt>
                <c:pt idx="10">
                  <c:v>Ease of logging in</c:v>
                </c:pt>
                <c:pt idx="11">
                  <c:v>My.IllinoisState.edu</c:v>
                </c:pt>
                <c:pt idx="12">
                  <c:v>Overall computing service</c:v>
                </c:pt>
                <c:pt idx="13">
                  <c:v>Email Spam Filtering</c:v>
                </c:pt>
                <c:pt idx="14">
                  <c:v>Computer replace</c:v>
                </c:pt>
              </c:strCache>
            </c:strRef>
          </c:cat>
          <c:val>
            <c:numRef>
              <c:f>importance!$O$2:$O$16</c:f>
              <c:numCache>
                <c:formatCode>General</c:formatCode>
                <c:ptCount val="15"/>
                <c:pt idx="0" formatCode="0.00">
                  <c:v>3.9</c:v>
                </c:pt>
                <c:pt idx="2" formatCode="0.00">
                  <c:v>3.69</c:v>
                </c:pt>
                <c:pt idx="3" formatCode="0.00">
                  <c:v>3.6</c:v>
                </c:pt>
                <c:pt idx="4" formatCode="0.00">
                  <c:v>3.69</c:v>
                </c:pt>
                <c:pt idx="5" formatCode="0.00">
                  <c:v>3.58</c:v>
                </c:pt>
                <c:pt idx="6" formatCode="0.00">
                  <c:v>3.55</c:v>
                </c:pt>
                <c:pt idx="10" formatCode="0.00">
                  <c:v>3.81</c:v>
                </c:pt>
                <c:pt idx="11" formatCode="0.00">
                  <c:v>3.75</c:v>
                </c:pt>
                <c:pt idx="13">
                  <c:v>3.65</c:v>
                </c:pt>
                <c:pt idx="14" formatCode="0.00">
                  <c:v>3.57</c:v>
                </c:pt>
              </c:numCache>
            </c:numRef>
          </c:val>
          <c:extLst>
            <c:ext xmlns:c16="http://schemas.microsoft.com/office/drawing/2014/chart" uri="{C3380CC4-5D6E-409C-BE32-E72D297353CC}">
              <c16:uniqueId val="{00000002-FDF6-47FF-BF7A-9E20A498D7F0}"/>
            </c:ext>
          </c:extLst>
        </c:ser>
        <c:dLbls>
          <c:showLegendKey val="0"/>
          <c:showVal val="0"/>
          <c:showCatName val="0"/>
          <c:showSerName val="0"/>
          <c:showPercent val="0"/>
          <c:showBubbleSize val="0"/>
        </c:dLbls>
        <c:gapWidth val="219"/>
        <c:overlap val="-27"/>
        <c:axId val="1311138416"/>
        <c:axId val="1311130928"/>
      </c:barChart>
      <c:catAx>
        <c:axId val="131113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11130928"/>
        <c:crosses val="autoZero"/>
        <c:auto val="1"/>
        <c:lblAlgn val="ctr"/>
        <c:lblOffset val="100"/>
        <c:noMultiLvlLbl val="0"/>
      </c:catAx>
      <c:valAx>
        <c:axId val="1311130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113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Often'!$U$251:$U$266</cx:f>
        <cx:lvl ptCount="16">
          <cx:pt idx="0">ReggieNet</cx:pt>
          <cx:pt idx="1">Email</cx:pt>
          <cx:pt idx="2">My.IllinoisState.edu</cx:pt>
          <cx:pt idx="3">Microsoft 365</cx:pt>
          <cx:pt idx="4">Microsoft OneDrive</cx:pt>
          <cx:pt idx="5">Wired Network</cx:pt>
          <cx:pt idx="6">Zoom</cx:pt>
          <cx:pt idx="7">Departmental Printers</cx:pt>
          <cx:pt idx="8">Mobile Phone Service on Campus</cx:pt>
          <cx:pt idx="9">Campus Solutions</cx:pt>
          <cx:pt idx="10">VPN</cx:pt>
          <cx:pt idx="11">Adobe Creative Cloud</cx:pt>
          <cx:pt idx="12">Recorded Courses and Lectures</cx:pt>
          <cx:pt idx="13">Campus Printers</cx:pt>
          <cx:pt idx="14">College/Dept. Support</cx:pt>
          <cx:pt idx="15">Technology Support Center</cx:pt>
        </cx:lvl>
      </cx:strDim>
      <cx:numDim type="val">
        <cx:f>'How Often'!$V$251:$V$266</cx:f>
        <cx:lvl ptCount="16" formatCode="0.00">
          <cx:pt idx="0">4.6399999999999997</cx:pt>
          <cx:pt idx="1">4.5</cx:pt>
          <cx:pt idx="2">4.4199999999999999</cx:pt>
          <cx:pt idx="3">4.1600000000000001</cx:pt>
          <cx:pt idx="4">3.6699999999999999</cx:pt>
          <cx:pt idx="5">3.3599999999999999</cx:pt>
          <cx:pt idx="6">3.29</cx:pt>
          <cx:pt idx="7">3.2200000000000002</cx:pt>
          <cx:pt idx="8">2.8199999999999998</cx:pt>
          <cx:pt idx="9">2.5800000000000001</cx:pt>
          <cx:pt idx="10">2.52</cx:pt>
          <cx:pt idx="11">2.3999999999999999</cx:pt>
          <cx:pt idx="12">2.3799999999999999</cx:pt>
          <cx:pt idx="13">2.3199999999999998</cx:pt>
          <cx:pt idx="14">2.0800000000000001</cx:pt>
          <cx:pt idx="15">2.0099999999999998</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US" sz="1800" b="1" i="0" u="none" strike="noStrike" baseline="0" dirty="0">
            <a:solidFill>
              <a:sysClr val="windowText" lastClr="000000">
                <a:lumMod val="75000"/>
                <a:lumOff val="25000"/>
              </a:sysClr>
            </a:solidFill>
            <a:latin typeface="Calibri" panose="020F0502020204030204"/>
          </a:endParaRPr>
        </a:p>
      </cx:txPr>
    </cx:title>
    <cx:plotArea>
      <cx:plotAreaRegion>
        <cx:series layoutId="funnel" uniqueId="{8F529B31-E01F-415B-8F7E-E4E62310DA1B}">
          <cx:tx>
            <cx:txData>
              <cx:f>'How Often'!$V$250</cx:f>
              <cx:v>Mean Score</cx:v>
            </cx:txData>
          </cx:tx>
          <cx:dataLabels>
            <cx:visibility seriesName="0" categoryName="0" value="1"/>
          </cx:dataLabels>
          <cx:dataId val="0"/>
        </cx:series>
      </cx:plotAreaRegion>
      <cx:axis id="0">
        <cx:catScaling gapWidth="0.150000006"/>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Often'!$U$267:$U$275</cx:f>
        <cx:lvl ptCount="9">
          <cx:pt idx="0">Meeting/Classroom Support</cx:pt>
          <cx:pt idx="1">Help.IllinoisState.edu/Technology</cx:pt>
          <cx:pt idx="2">Campus Computing Labs</cx:pt>
          <cx:pt idx="3">Departmental Computer Labs</cx:pt>
          <cx:pt idx="4">Remote.IllinoisState.edu</cx:pt>
          <cx:pt idx="5">Cognos</cx:pt>
          <cx:pt idx="6">High Performance Computing</cx:pt>
          <cx:pt idx="7">Borrowing Laptops</cx:pt>
          <cx:pt idx="8">3D Printing</cx:pt>
        </cx:lvl>
      </cx:strDim>
      <cx:numDim type="val">
        <cx:f>'How Often'!$V$267:$V$275</cx:f>
        <cx:lvl ptCount="9" formatCode="0.00">
          <cx:pt idx="0">1.98</cx:pt>
          <cx:pt idx="1">1.8700000000000001</cx:pt>
          <cx:pt idx="2">1.79</cx:pt>
          <cx:pt idx="3">1.74</cx:pt>
          <cx:pt idx="4">1.6100000000000001</cx:pt>
          <cx:pt idx="5">1.5600000000000001</cx:pt>
          <cx:pt idx="6">1.49</cx:pt>
          <cx:pt idx="7">1.3</cx:pt>
          <cx:pt idx="8">1.0900000000000001</cx:pt>
        </cx:lvl>
      </cx:numDim>
    </cx:data>
  </cx:chartData>
  <cx:chart>
    <cx:title pos="t" align="ctr" overlay="0">
      <cx:txPr>
        <a:bodyPr spcFirstLastPara="1" vertOverflow="ellipsis" horzOverflow="overflow" wrap="square" lIns="0" tIns="0" rIns="0" bIns="0" anchor="ctr" anchorCtr="1"/>
        <a:lstStyle/>
        <a:p>
          <a:pPr algn="ctr" rtl="0">
            <a:defRPr/>
          </a:pPr>
          <a:endParaRPr lang="en-US" sz="1800" b="1" i="0" u="none" strike="noStrike" baseline="0">
            <a:solidFill>
              <a:sysClr val="windowText" lastClr="000000">
                <a:lumMod val="75000"/>
                <a:lumOff val="25000"/>
              </a:sysClr>
            </a:solidFill>
            <a:latin typeface="Calibri" panose="020F0502020204030204"/>
          </a:endParaRPr>
        </a:p>
      </cx:txPr>
    </cx:title>
    <cx:plotArea>
      <cx:plotAreaRegion>
        <cx:series layoutId="funnel" uniqueId="{B042E260-5772-41B4-A277-5B0F9255BC73}">
          <cx:dataLabels>
            <cx:visibility seriesName="0" categoryName="0" value="1"/>
          </cx:dataLabels>
          <cx:dataId val="0"/>
        </cx:series>
      </cx:plotAreaRegion>
      <cx:axis id="0">
        <cx:catScaling gapWidth="0.150000006"/>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Important'!$T$384:$T$404</cx:f>
        <cx:lvl ptCount="21">
          <cx:pt idx="0">Email</cx:pt>
          <cx:pt idx="1">ReggieNet</cx:pt>
          <cx:pt idx="2">My.IllinoisState.edu</cx:pt>
          <cx:pt idx="3">Ease of logging in </cx:pt>
          <cx:pt idx="4">Performance of wireless </cx:pt>
          <cx:pt idx="5">Availability of wireless </cx:pt>
          <cx:pt idx="6">Coverage of mobile phones </cx:pt>
          <cx:pt idx="7">Office 365</cx:pt>
          <cx:pt idx="8">Email Spam Filtering</cx:pt>
          <cx:pt idx="9">Classroom Time to Resolve</cx:pt>
          <cx:pt idx="10">Tech in meeting/classrooms</cx:pt>
          <cx:pt idx="11">College/Dept Time to Resolve</cx:pt>
          <cx:pt idx="12">Overall computing service</cx:pt>
          <cx:pt idx="13">Microsoft OneDrive</cx:pt>
          <cx:pt idx="14">IT Security Policies &amp; Procedures</cx:pt>
          <cx:pt idx="15">Computer replacements</cx:pt>
          <cx:pt idx="16">Zoom</cx:pt>
          <cx:pt idx="17">Wired network</cx:pt>
          <cx:pt idx="18">Campus Solutions</cx:pt>
          <cx:pt idx="19">TSC Time to Resolve</cx:pt>
          <cx:pt idx="20">Departmental printers</cx:pt>
        </cx:lvl>
      </cx:strDim>
      <cx:numDim type="val">
        <cx:f>'How Important'!$U$384:$U$404</cx:f>
        <cx:lvl ptCount="21" formatCode="0.00">
          <cx:pt idx="0">3.77</cx:pt>
          <cx:pt idx="1">3.73</cx:pt>
          <cx:pt idx="2">3.73</cx:pt>
          <cx:pt idx="3">3.7000000000000002</cx:pt>
          <cx:pt idx="4">3.6299999999999999</cx:pt>
          <cx:pt idx="5">3.6200000000000001</cx:pt>
          <cx:pt idx="6">3.4810000000000003</cx:pt>
          <cx:pt idx="7">3.4544999999999999</cx:pt>
          <cx:pt idx="8">3.4474999999999998</cx:pt>
          <cx:pt idx="9">3.4424999999999999</cx:pt>
          <cx:pt idx="10">3.3653333333333335</cx:pt>
          <cx:pt idx="11">3.3623333333333334</cx:pt>
          <cx:pt idx="12">3.3492500000000001</cx:pt>
          <cx:pt idx="13">3.3202500000000001</cx:pt>
          <cx:pt idx="14">3.3067500000000001</cx:pt>
          <cx:pt idx="15">3.3056666666666668</cx:pt>
          <cx:pt idx="16">3.2824999999999998</cx:pt>
          <cx:pt idx="17">3.2733333333333334</cx:pt>
          <cx:pt idx="18">3.2519999999999998</cx:pt>
          <cx:pt idx="19">3.2057500000000001</cx:pt>
          <cx:pt idx="20">3.1949999999999998</cx:pt>
        </cx:lvl>
      </cx:numDim>
    </cx:data>
  </cx:chartData>
  <cx:chart>
    <cx:plotArea>
      <cx:plotAreaRegion>
        <cx:series layoutId="funnel" uniqueId="{CEEFAD86-30D6-4D96-A5BD-6599F324C16A}">
          <cx:dataLabels>
            <cx:visibility seriesName="0" categoryName="0" value="1"/>
          </cx:dataLabels>
          <cx:dataId val="0"/>
        </cx:series>
      </cx:plotAreaRegion>
      <cx:axis id="0">
        <cx:catScaling gapWidth="0.150000006"/>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Important'!$T$405:$T$426</cx:f>
        <cx:lvl ptCount="22">
          <cx:pt idx="0">Meeting/Classroom Support</cx:pt>
          <cx:pt idx="1">TSC  </cx:pt>
          <cx:pt idx="2">College/Dept. Support</cx:pt>
          <cx:pt idx="3">Support for student scholarly research</cx:pt>
          <cx:pt idx="4">Help.IllinoisState/Technology</cx:pt>
          <cx:pt idx="5">ReggieNet support</cx:pt>
          <cx:pt idx="6">VPN</cx:pt>
          <cx:pt idx="7">Campus Printers</cx:pt>
          <cx:pt idx="8">Support for scholarly research</cx:pt>
          <cx:pt idx="9">TechAlerts</cx:pt>
          <cx:pt idx="10">Campus telephone services</cx:pt>
          <cx:pt idx="11">Support for  innovative ideas</cx:pt>
          <cx:pt idx="12">Recorded courses &amp; lectures  </cx:pt>
          <cx:pt idx="13">Support for digital audio/video </cx:pt>
          <cx:pt idx="14">Adobe Creative Cloud</cx:pt>
          <cx:pt idx="15">High performance computing</cx:pt>
          <cx:pt idx="16">Campus computing labs</cx:pt>
          <cx:pt idx="17">Dept. computing labs</cx:pt>
          <cx:pt idx="18">Remote.IllinoisState.edu </cx:pt>
          <cx:pt idx="19">Cognos</cx:pt>
          <cx:pt idx="20">Borrowing laptops</cx:pt>
          <cx:pt idx="21">3D Printing</cx:pt>
        </cx:lvl>
      </cx:strDim>
      <cx:numDim type="val">
        <cx:f>'How Important'!$U$405:$U$426</cx:f>
        <cx:lvl ptCount="22" formatCode="0.00">
          <cx:pt idx="0">3.1663333333333337</cx:pt>
          <cx:pt idx="1">3.0619999999999998</cx:pt>
          <cx:pt idx="2">3.0534999999999997</cx:pt>
          <cx:pt idx="3">3.0430000000000001</cx:pt>
          <cx:pt idx="4">3.0380000000000003</cx:pt>
          <cx:pt idx="5">3.0034999999999998</cx:pt>
          <cx:pt idx="6">2.976</cx:pt>
          <cx:pt idx="7">2.9124999999999996</cx:pt>
          <cx:pt idx="8">2.8569999999999998</cx:pt>
          <cx:pt idx="9">2.85175</cx:pt>
          <cx:pt idx="10">2.8336666666666663</cx:pt>
          <cx:pt idx="11">2.8190000000000004</cx:pt>
          <cx:pt idx="12">2.6930000000000001</cx:pt>
          <cx:pt idx="13">2.6593333333333331</cx:pt>
          <cx:pt idx="14">2.5372499999999998</cx:pt>
          <cx:pt idx="15">2.5015000000000001</cx:pt>
          <cx:pt idx="16">2.4590000000000001</cx:pt>
          <cx:pt idx="17">2.3740000000000001</cx:pt>
          <cx:pt idx="18">2.3519999999999999</cx:pt>
          <cx:pt idx="19">2.2223333333333333</cx:pt>
          <cx:pt idx="20">2.2214999999999998</cx:pt>
          <cx:pt idx="21">1.69675</cx:pt>
        </cx:lvl>
      </cx:numDim>
    </cx:data>
  </cx:chartData>
  <cx:chart>
    <cx:plotArea>
      <cx:plotAreaRegion>
        <cx:series layoutId="funnel" uniqueId="{91087A16-B1A0-47BD-9785-235F08AE6D53}">
          <cx:dataLabels>
            <cx:visibility seriesName="0" categoryName="0" value="1"/>
          </cx:dataLabels>
          <cx:dataId val="0"/>
        </cx:series>
      </cx:plotAreaRegion>
      <cx:axis id="0">
        <cx:catScaling gapWidth="0.150000006"/>
        <cx:tickLabels/>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75000"/>
                  <a:lumOff val="25000"/>
                </a:sysClr>
              </a:solidFill>
              <a:latin typeface="Calibri" panose="020F0502020204030204"/>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Satisfied'!$T$406:$T$430</cx:f>
        <cx:lvl ptCount="25">
          <cx:pt idx="0">Email</cx:pt>
          <cx:pt idx="1">My.IllinoisState.edu</cx:pt>
          <cx:pt idx="2">The wired network on campus</cx:pt>
          <cx:pt idx="3">Campus telephone services</cx:pt>
          <cx:pt idx="4">Web conferencing (e.g. Zoom, Teams, WebEx, Skype)</cx:pt>
          <cx:pt idx="5">Online collaborative software (e.g. Microsoft Office 365)</cx:pt>
          <cx:pt idx="6">How ISU's information security practices keep my account secure</cx:pt>
          <cx:pt idx="7">How ISU's information security practices keep my devices secure</cx:pt>
          <cx:pt idx="8">Microsoft OneDrive</cx:pt>
          <cx:pt idx="9">Availability of wireless access on campus</cx:pt>
          <cx:pt idx="10">Overall computing service</cx:pt>
          <cx:pt idx="11">Adobe Creative Cloud</cx:pt>
          <cx:pt idx="12">IT Help Web Site (Help.IllinoisState.edu/Technology)</cx:pt>
          <cx:pt idx="13">Information technology security policies and procedures</cx:pt>
          <cx:pt idx="14">VPN</cx:pt>
          <cx:pt idx="15">Campus Solutions (Student Center, Course Registration)</cx:pt>
          <cx:pt idx="16">How ISU's information security practices impact my ability to use university systems</cx:pt>
          <cx:pt idx="17">3D Printing</cx:pt>
          <cx:pt idx="18">Performance of wireless access on campus</cx:pt>
          <cx:pt idx="19">Support for technology in meeting spaces/classrooms</cx:pt>
          <cx:pt idx="20">Technology in meeting spaces/classrooms</cx:pt>
          <cx:pt idx="21">E-mail SPAM filtering</cx:pt>
          <cx:pt idx="22">Ease of logging into campus systems</cx:pt>
          <cx:pt idx="23">Support for digital audio/video creation</cx:pt>
          <cx:pt idx="24">High performance computing</cx:pt>
        </cx:lvl>
      </cx:strDim>
      <cx:numDim type="val">
        <cx:f>'How Satisfied'!$U$406:$U$430</cx:f>
        <cx:lvl ptCount="25" formatCode="0.00">
          <cx:pt idx="0">3.7799999999999998</cx:pt>
          <cx:pt idx="1">3.7524999999999999</cx:pt>
          <cx:pt idx="2">3.75</cx:pt>
          <cx:pt idx="3">3.7316666666666669</cx:pt>
          <cx:pt idx="4">3.7277500000000003</cx:pt>
          <cx:pt idx="5">3.6992499999999997</cx:pt>
          <cx:pt idx="6">3.69625</cx:pt>
          <cx:pt idx="7">3.6887500000000002</cx:pt>
          <cx:pt idx="8">3.6720000000000002</cx:pt>
          <cx:pt idx="9">3.6695000000000002</cx:pt>
          <cx:pt idx="10">3.6327500000000001</cx:pt>
          <cx:pt idx="11">3.6244999999999998</cx:pt>
          <cx:pt idx="12">3.6229999999999998</cx:pt>
          <cx:pt idx="13">3.6194999999999999</cx:pt>
          <cx:pt idx="14">3.6087500000000001</cx:pt>
          <cx:pt idx="15">3.5925000000000002</cx:pt>
          <cx:pt idx="16">3.5875000000000004</cx:pt>
          <cx:pt idx="17">3.585</cx:pt>
          <cx:pt idx="18">3.585</cx:pt>
          <cx:pt idx="19">3.5823333333333331</cx:pt>
          <cx:pt idx="20">3.5803333333333334</cx:pt>
          <cx:pt idx="21">3.57125</cx:pt>
          <cx:pt idx="22">3.5682499999999999</cx:pt>
          <cx:pt idx="23">3.561666666666667</cx:pt>
          <cx:pt idx="24">3.5554999999999999</cx:pt>
        </cx:lvl>
      </cx:numDim>
    </cx:data>
  </cx:chartData>
  <cx:chart>
    <cx:plotArea>
      <cx:plotAreaRegion>
        <cx:series layoutId="funnel" uniqueId="{F28B7625-858F-4047-94D4-1A828DFBEF31}">
          <cx:dataLabels>
            <cx:visibility seriesName="0" categoryName="0" value="1"/>
          </cx:dataLabels>
          <cx:dataId val="0"/>
        </cx:series>
      </cx:plotAreaRegion>
      <cx:axis id="0">
        <cx:catScaling gapWidth="0.150000006"/>
        <cx:tickLabels/>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Satisfied'!$T$431:$T$455</cx:f>
        <cx:lvl ptCount="25">
          <cx:pt idx="0">Technology Support Center (ISU Help Desk, 8-HELP)</cx:pt>
          <cx:pt idx="1">College or department level technology support</cx:pt>
          <cx:pt idx="2">Departmental printers</cx:pt>
          <cx:pt idx="3">Campus computing labs</cx:pt>
          <cx:pt idx="4">Status information on computing problems</cx:pt>
          <cx:pt idx="5">Departmental/specialized computing labs</cx:pt>
          <cx:pt idx="6">ReggieNet grade book</cx:pt>
          <cx:pt idx="7">How ISU's information security practices impact the time it takes me to do what I need to do</cx:pt>
          <cx:pt idx="8">Recorded courses and lectures / Lecture capture</cx:pt>
          <cx:pt idx="9">The time it takes to resolve a computing problem reported to the Technology Support Center</cx:pt>
          <cx:pt idx="10">ReggieNet assignment submission</cx:pt>
          <cx:pt idx="11">The time it takes to resolve a computing problem reported to college or departmental level technology support</cx:pt>
          <cx:pt idx="12">Campus Printers</cx:pt>
          <cx:pt idx="13">Coverage of mobile phone service on campus</cx:pt>
          <cx:pt idx="14">Technology support for your students' scholarly research</cx:pt>
          <cx:pt idx="15">Desktop/laptop computer replacement</cx:pt>
          <cx:pt idx="16">Technology support for your scholarly research</cx:pt>
          <cx:pt idx="17">Remote.IllinoisState.edu (virtual computer labs)</cx:pt>
          <cx:pt idx="18">ReggieNet support</cx:pt>
          <cx:pt idx="19">The time it takes to resolve your classroom technology problems</cx:pt>
          <cx:pt idx="20">Borrowing laptops</cx:pt>
          <cx:pt idx="21">Cognos</cx:pt>
          <cx:pt idx="22">Support for your innovative ideas</cx:pt>
          <cx:pt idx="23">ReggieNet online quizzes</cx:pt>
          <cx:pt idx="24">ReggieNet</cx:pt>
        </cx:lvl>
      </cx:strDim>
      <cx:numDim type="val">
        <cx:f>'How Satisfied'!$U$431:$U$455</cx:f>
        <cx:lvl ptCount="25" formatCode="0.00">
          <cx:pt idx="0">3.5522499999999999</cx:pt>
          <cx:pt idx="1">3.5493333333333332</cx:pt>
          <cx:pt idx="2">3.5489999999999999</cx:pt>
          <cx:pt idx="3">3.5470000000000002</cx:pt>
          <cx:pt idx="4">3.5429999999999997</cx:pt>
          <cx:pt idx="5">3.5253333333333337</cx:pt>
          <cx:pt idx="6">3.5236666666666667</cx:pt>
          <cx:pt idx="7">3.5230000000000001</cx:pt>
          <cx:pt idx="8">3.5193333333333334</cx:pt>
          <cx:pt idx="9">3.512</cx:pt>
          <cx:pt idx="10">3.512</cx:pt>
          <cx:pt idx="11">3.5109999999999997</cx:pt>
          <cx:pt idx="12">3.5049999999999999</cx:pt>
          <cx:pt idx="13">3.5002500000000003</cx:pt>
          <cx:pt idx="14">3.4969999999999999</cx:pt>
          <cx:pt idx="15">3.4896666666666665</cx:pt>
          <cx:pt idx="16">3.4696666666666665</cx:pt>
          <cx:pt idx="17">3.4693333333333336</cx:pt>
          <cx:pt idx="18">3.468</cx:pt>
          <cx:pt idx="19">3.4660000000000002</cx:pt>
          <cx:pt idx="20">3.4649999999999999</cx:pt>
          <cx:pt idx="21">3.4416666666666664</cx:pt>
          <cx:pt idx="22">3.4357500000000005</cx:pt>
          <cx:pt idx="23">3.4263333333333335</cx:pt>
          <cx:pt idx="24">3.4116666666666666</cx:pt>
        </cx:lvl>
      </cx:numDim>
    </cx:data>
  </cx:chartData>
  <cx:chart>
    <cx:plotArea>
      <cx:plotAreaRegion>
        <cx:series layoutId="funnel" uniqueId="{C1F17864-E3E0-4C54-8413-73CE46BF99DF}">
          <cx:dataLabels>
            <cx:visibility seriesName="0" categoryName="0" value="1"/>
          </cx:dataLabels>
          <cx:dataId val="0"/>
        </cx:series>
      </cx:plotAreaRegion>
      <cx:axis id="0">
        <cx:catScaling gapWidth="0.150000006"/>
        <cx:tickLabels/>
      </cx:axis>
    </cx:plotArea>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CF2661-D58A-4C6F-9417-6DE12C88F3E8}" type="datetimeFigureOut">
              <a:rPr lang="en-US" smtClean="0"/>
              <a:t>8/2/2023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7475D-6294-4926-A5FD-6D6D74611AEA}" type="slidenum">
              <a:rPr lang="en-US" smtClean="0"/>
              <a:t>‹#›</a:t>
            </a:fld>
            <a:endParaRPr lang="en-US"/>
          </a:p>
        </p:txBody>
      </p:sp>
    </p:spTree>
    <p:extLst>
      <p:ext uri="{BB962C8B-B14F-4D97-AF65-F5344CB8AC3E}">
        <p14:creationId xmlns:p14="http://schemas.microsoft.com/office/powerpoint/2010/main" val="395301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1</a:t>
            </a:fld>
            <a:endParaRPr lang="en-US"/>
          </a:p>
        </p:txBody>
      </p:sp>
    </p:spTree>
    <p:extLst>
      <p:ext uri="{BB962C8B-B14F-4D97-AF65-F5344CB8AC3E}">
        <p14:creationId xmlns:p14="http://schemas.microsoft.com/office/powerpoint/2010/main" val="294858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services are new for 2023 – again , not all of these services are measured for usage, importance and satisfaction</a:t>
            </a:r>
          </a:p>
          <a:p>
            <a:endParaRPr lang="en-US" dirty="0"/>
          </a:p>
          <a:p>
            <a:r>
              <a:rPr lang="en-US" dirty="0"/>
              <a:t>The security-related items in blue, for example, are only presented when asking about satisfaction. Remember those questions, we will be coming back to them soon.</a:t>
            </a:r>
          </a:p>
        </p:txBody>
      </p:sp>
      <p:sp>
        <p:nvSpPr>
          <p:cNvPr id="4" name="Slide Number Placeholder 3"/>
          <p:cNvSpPr>
            <a:spLocks noGrp="1"/>
          </p:cNvSpPr>
          <p:nvPr>
            <p:ph type="sldNum" sz="quarter" idx="5"/>
          </p:nvPr>
        </p:nvSpPr>
        <p:spPr/>
        <p:txBody>
          <a:bodyPr/>
          <a:lstStyle/>
          <a:p>
            <a:fld id="{0807475D-6294-4926-A5FD-6D6D74611AEA}" type="slidenum">
              <a:rPr lang="en-US" smtClean="0"/>
              <a:t>10</a:t>
            </a:fld>
            <a:endParaRPr lang="en-US"/>
          </a:p>
        </p:txBody>
      </p:sp>
    </p:spTree>
    <p:extLst>
      <p:ext uri="{BB962C8B-B14F-4D97-AF65-F5344CB8AC3E}">
        <p14:creationId xmlns:p14="http://schemas.microsoft.com/office/powerpoint/2010/main" val="25558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arrows up and down indicate that that service went up or down in a statistically significant way from last year’s results</a:t>
            </a:r>
          </a:p>
          <a:p>
            <a:r>
              <a:rPr lang="en-US" dirty="0"/>
              <a:t>Note:  we don’t get statistical significance data for comparison between years for graduate student audience – considered a special audience by the MISO team. Also true for My because it is a local service.</a:t>
            </a:r>
          </a:p>
          <a:p>
            <a:endParaRPr lang="en-US" dirty="0"/>
          </a:p>
          <a:p>
            <a:r>
              <a:rPr lang="en-US" dirty="0"/>
              <a:t>Adobe Creative Cloud, MS OneDrive new this year, so no comparisons – but they jumped into the top 10 (Adobe for both student groups, and OneDrive for all audiences)</a:t>
            </a:r>
          </a:p>
          <a:p>
            <a:endParaRPr lang="en-US" dirty="0"/>
          </a:p>
          <a:p>
            <a:r>
              <a:rPr lang="en-US" dirty="0"/>
              <a:t>Top 5 the same for students, grad students and faculty, just different positions – for staff, wired network and printers take the place of OneDrive and RN in the top 5</a:t>
            </a:r>
          </a:p>
        </p:txBody>
      </p:sp>
      <p:sp>
        <p:nvSpPr>
          <p:cNvPr id="4" name="Slide Number Placeholder 3"/>
          <p:cNvSpPr>
            <a:spLocks noGrp="1"/>
          </p:cNvSpPr>
          <p:nvPr>
            <p:ph type="sldNum" sz="quarter" idx="5"/>
          </p:nvPr>
        </p:nvSpPr>
        <p:spPr/>
        <p:txBody>
          <a:bodyPr/>
          <a:lstStyle/>
          <a:p>
            <a:fld id="{0807475D-6294-4926-A5FD-6D6D74611AEA}" type="slidenum">
              <a:rPr lang="en-US" smtClean="0"/>
              <a:t>11</a:t>
            </a:fld>
            <a:endParaRPr lang="en-US"/>
          </a:p>
        </p:txBody>
      </p:sp>
    </p:spTree>
    <p:extLst>
      <p:ext uri="{BB962C8B-B14F-4D97-AF65-F5344CB8AC3E}">
        <p14:creationId xmlns:p14="http://schemas.microsoft.com/office/powerpoint/2010/main" val="108064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bigger funnel represents things used overall between 1-2 times a semester to more than 3 times each week</a:t>
            </a:r>
          </a:p>
          <a:p>
            <a:endParaRPr lang="en-US" dirty="0"/>
          </a:p>
          <a:p>
            <a:r>
              <a:rPr lang="en-US" dirty="0"/>
              <a:t>The smaller funnel are our more niche, or less frequently used services, rated overall from never to 1-2 times a semester</a:t>
            </a:r>
          </a:p>
        </p:txBody>
      </p:sp>
      <p:sp>
        <p:nvSpPr>
          <p:cNvPr id="4" name="Slide Number Placeholder 3"/>
          <p:cNvSpPr>
            <a:spLocks noGrp="1"/>
          </p:cNvSpPr>
          <p:nvPr>
            <p:ph type="sldNum" sz="quarter" idx="5"/>
          </p:nvPr>
        </p:nvSpPr>
        <p:spPr/>
        <p:txBody>
          <a:bodyPr/>
          <a:lstStyle/>
          <a:p>
            <a:fld id="{0807475D-6294-4926-A5FD-6D6D74611AEA}" type="slidenum">
              <a:rPr lang="en-US" smtClean="0"/>
              <a:t>12</a:t>
            </a:fld>
            <a:endParaRPr lang="en-US"/>
          </a:p>
        </p:txBody>
      </p:sp>
    </p:spTree>
    <p:extLst>
      <p:ext uri="{BB962C8B-B14F-4D97-AF65-F5344CB8AC3E}">
        <p14:creationId xmlns:p14="http://schemas.microsoft.com/office/powerpoint/2010/main" val="23203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chart – 3 columns, 1 for each year so where three appear together that service has been in the top 10 every year. Some services have only appeared in the top 10 for that audience in 1 or 2 years of 3</a:t>
            </a:r>
          </a:p>
          <a:p>
            <a:endParaRPr lang="en-US" dirty="0"/>
          </a:p>
          <a:p>
            <a:r>
              <a:rPr lang="en-US" dirty="0"/>
              <a:t>Looking at data from all 3 years we’ve done the MISO survey, the ratings on usage are pretty consistent, with some variations related to where people were teaching and learning at the time</a:t>
            </a:r>
          </a:p>
          <a:p>
            <a:endParaRPr lang="en-US" dirty="0"/>
          </a:p>
          <a:p>
            <a:r>
              <a:rPr lang="en-US" dirty="0"/>
              <a:t>We’ve added a few new services each of the past two years and some of those have been used enough that they displace over services that previously made the top 10s</a:t>
            </a:r>
          </a:p>
          <a:p>
            <a:endParaRPr lang="en-US" dirty="0"/>
          </a:p>
          <a:p>
            <a:r>
              <a:rPr lang="en-US" dirty="0"/>
              <a:t>Undergrad students have rated RN, Zoom, My, Office 365, Recorded courses &amp; lectures, campus printers, Campus Solutions, and Email in their top 10 all 3 years for usage</a:t>
            </a:r>
          </a:p>
          <a:p>
            <a:endParaRPr lang="en-US" dirty="0"/>
          </a:p>
          <a:p>
            <a:r>
              <a:rPr lang="en-US" dirty="0"/>
              <a:t>Grad students were close to the same list, missing campus printers, and recorded courses &amp; lectures only 2 of 3 years</a:t>
            </a:r>
          </a:p>
        </p:txBody>
      </p:sp>
      <p:sp>
        <p:nvSpPr>
          <p:cNvPr id="4" name="Slide Number Placeholder 3"/>
          <p:cNvSpPr>
            <a:spLocks noGrp="1"/>
          </p:cNvSpPr>
          <p:nvPr>
            <p:ph type="sldNum" sz="quarter" idx="5"/>
          </p:nvPr>
        </p:nvSpPr>
        <p:spPr/>
        <p:txBody>
          <a:bodyPr/>
          <a:lstStyle/>
          <a:p>
            <a:fld id="{0807475D-6294-4926-A5FD-6D6D74611AEA}" type="slidenum">
              <a:rPr lang="en-US" smtClean="0"/>
              <a:t>13</a:t>
            </a:fld>
            <a:endParaRPr lang="en-US"/>
          </a:p>
        </p:txBody>
      </p:sp>
    </p:spTree>
    <p:extLst>
      <p:ext uri="{BB962C8B-B14F-4D97-AF65-F5344CB8AC3E}">
        <p14:creationId xmlns:p14="http://schemas.microsoft.com/office/powerpoint/2010/main" val="29274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very consistent Faculty use email, Zoom, </a:t>
            </a:r>
            <a:r>
              <a:rPr lang="en-US" dirty="0" err="1"/>
              <a:t>ReggieNet</a:t>
            </a:r>
            <a:r>
              <a:rPr lang="en-US" dirty="0"/>
              <a:t>, My, Office 365, Technology in Classrooms, wired network and VPN (top 10 all 3 years)</a:t>
            </a:r>
          </a:p>
          <a:p>
            <a:endParaRPr lang="en-US" dirty="0"/>
          </a:p>
          <a:p>
            <a:r>
              <a:rPr lang="en-US" dirty="0"/>
              <a:t>Staff have the same list with Campus Solutions in place of Technology in Classrooms, and no </a:t>
            </a:r>
            <a:r>
              <a:rPr lang="en-US" dirty="0" err="1"/>
              <a:t>ReggieNet</a:t>
            </a:r>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14</a:t>
            </a:fld>
            <a:endParaRPr lang="en-US"/>
          </a:p>
        </p:txBody>
      </p:sp>
    </p:spTree>
    <p:extLst>
      <p:ext uri="{BB962C8B-B14F-4D97-AF65-F5344CB8AC3E}">
        <p14:creationId xmlns:p14="http://schemas.microsoft.com/office/powerpoint/2010/main" val="143216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OneDrive was in the top 10 for usage for all audiences, but only top 10 for undergrad students in importance</a:t>
            </a:r>
          </a:p>
          <a:p>
            <a:endParaRPr lang="en-US" dirty="0"/>
          </a:p>
          <a:p>
            <a:r>
              <a:rPr lang="en-US" dirty="0"/>
              <a:t>Email Spam Filtering is apparently important – new this year and jumps into all 4 audiences’ top 10</a:t>
            </a:r>
          </a:p>
          <a:p>
            <a:endParaRPr lang="en-US" dirty="0"/>
          </a:p>
          <a:p>
            <a:r>
              <a:rPr lang="en-US" dirty="0"/>
              <a:t>Email, My, at least one of the wireless measures top 5 for all audiences – </a:t>
            </a:r>
            <a:r>
              <a:rPr lang="en-US" dirty="0" err="1"/>
              <a:t>ReggieNet</a:t>
            </a:r>
            <a:r>
              <a:rPr lang="en-US" dirty="0"/>
              <a:t> top 5 for the audiences that use it and Ease of logging in top 5 for all but graduate students, where it isn’t even top 10</a:t>
            </a:r>
          </a:p>
          <a:p>
            <a:endParaRPr lang="en-US" dirty="0"/>
          </a:p>
          <a:p>
            <a:r>
              <a:rPr lang="en-US" dirty="0"/>
              <a:t>CS more important to students than employees</a:t>
            </a:r>
          </a:p>
          <a:p>
            <a:endParaRPr lang="en-US" dirty="0"/>
          </a:p>
          <a:p>
            <a:r>
              <a:rPr lang="en-US" dirty="0"/>
              <a:t>Zoom only appears on the grad student top 10</a:t>
            </a:r>
          </a:p>
          <a:p>
            <a:endParaRPr lang="en-US" dirty="0"/>
          </a:p>
          <a:p>
            <a:r>
              <a:rPr lang="en-US" dirty="0"/>
              <a:t>Coverage of mobile phones important to all audiences but faculty</a:t>
            </a:r>
          </a:p>
          <a:p>
            <a:endParaRPr lang="en-US" dirty="0"/>
          </a:p>
          <a:p>
            <a:r>
              <a:rPr lang="en-US" dirty="0"/>
              <a:t>Not a lot of statistically significant movement from last year on importance</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15</a:t>
            </a:fld>
            <a:endParaRPr lang="en-US"/>
          </a:p>
        </p:txBody>
      </p:sp>
    </p:spTree>
    <p:extLst>
      <p:ext uri="{BB962C8B-B14F-4D97-AF65-F5344CB8AC3E}">
        <p14:creationId xmlns:p14="http://schemas.microsoft.com/office/powerpoint/2010/main" val="277194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from this non-</a:t>
            </a:r>
            <a:r>
              <a:rPr lang="en-US" dirty="0" err="1"/>
              <a:t>funnelly</a:t>
            </a:r>
            <a:r>
              <a:rPr lang="en-US" dirty="0"/>
              <a:t> funnel chart? Everything’s important</a:t>
            </a:r>
          </a:p>
          <a:p>
            <a:endParaRPr lang="en-US" dirty="0"/>
          </a:p>
          <a:p>
            <a:r>
              <a:rPr lang="en-US" dirty="0"/>
              <a:t>All but one service is at least somewhat important and 26 of 42 services (60%) are rated between important and very important</a:t>
            </a:r>
          </a:p>
        </p:txBody>
      </p:sp>
      <p:sp>
        <p:nvSpPr>
          <p:cNvPr id="4" name="Slide Number Placeholder 3"/>
          <p:cNvSpPr>
            <a:spLocks noGrp="1"/>
          </p:cNvSpPr>
          <p:nvPr>
            <p:ph type="sldNum" sz="quarter" idx="5"/>
          </p:nvPr>
        </p:nvSpPr>
        <p:spPr/>
        <p:txBody>
          <a:bodyPr/>
          <a:lstStyle/>
          <a:p>
            <a:fld id="{0807475D-6294-4926-A5FD-6D6D74611AEA}" type="slidenum">
              <a:rPr lang="en-US" smtClean="0"/>
              <a:t>16</a:t>
            </a:fld>
            <a:endParaRPr lang="en-US"/>
          </a:p>
        </p:txBody>
      </p:sp>
    </p:spTree>
    <p:extLst>
      <p:ext uri="{BB962C8B-B14F-4D97-AF65-F5344CB8AC3E}">
        <p14:creationId xmlns:p14="http://schemas.microsoft.com/office/powerpoint/2010/main" val="3797225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 students show a little more variability than grad students on importance – top services are consistent (RN, My, Email, Wireless, CS are top 10 all 3 years)</a:t>
            </a:r>
          </a:p>
          <a:p>
            <a:endParaRPr lang="en-US" dirty="0"/>
          </a:p>
          <a:p>
            <a:r>
              <a:rPr lang="en-US" dirty="0"/>
              <a:t>Zoom and Office 365 dropped out of the top 10 for undergrads in 2023, and OneDrive and Spam Filtering were new</a:t>
            </a:r>
          </a:p>
          <a:p>
            <a:endParaRPr lang="en-US" dirty="0"/>
          </a:p>
          <a:p>
            <a:r>
              <a:rPr lang="en-US" dirty="0"/>
              <a:t>Grad students very consistent for their top services – RN, My, Zoom, Email, Office 365, wireless and CS all highly important all 3 years</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17</a:t>
            </a:fld>
            <a:endParaRPr lang="en-US"/>
          </a:p>
        </p:txBody>
      </p:sp>
    </p:spTree>
    <p:extLst>
      <p:ext uri="{BB962C8B-B14F-4D97-AF65-F5344CB8AC3E}">
        <p14:creationId xmlns:p14="http://schemas.microsoft.com/office/powerpoint/2010/main" val="11775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faculty, top services placed all 3 years – Email tops every year, then RN, wireless and college/dept support time to resolve</a:t>
            </a:r>
          </a:p>
          <a:p>
            <a:endParaRPr lang="en-US" dirty="0"/>
          </a:p>
          <a:p>
            <a:r>
              <a:rPr lang="en-US" dirty="0"/>
              <a:t>Zoom drops out for faculty this year, computer replacements and email spam filtering in</a:t>
            </a:r>
          </a:p>
          <a:p>
            <a:endParaRPr lang="en-US" dirty="0"/>
          </a:p>
          <a:p>
            <a:r>
              <a:rPr lang="en-US" dirty="0"/>
              <a:t>Several measures here for faculty on time to resolve, from all the places they get support – college/dept., classroom, and TSC. Comments back this up, fast to immediate support is very important to faculty. (Surprise!)</a:t>
            </a:r>
          </a:p>
          <a:p>
            <a:endParaRPr lang="en-US" dirty="0"/>
          </a:p>
          <a:p>
            <a:r>
              <a:rPr lang="en-US" dirty="0"/>
              <a:t>Staff are fairly consistent in their top 3 year services – email, wireless, My</a:t>
            </a:r>
          </a:p>
          <a:p>
            <a:endParaRPr lang="en-US" dirty="0"/>
          </a:p>
          <a:p>
            <a:r>
              <a:rPr lang="en-US" dirty="0"/>
              <a:t>Zoom and VPN not in the top 10 this year, replaced by email spam filtering and coverage of mobile</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18</a:t>
            </a:fld>
            <a:endParaRPr lang="en-US"/>
          </a:p>
        </p:txBody>
      </p:sp>
    </p:spTree>
    <p:extLst>
      <p:ext uri="{BB962C8B-B14F-4D97-AF65-F5344CB8AC3E}">
        <p14:creationId xmlns:p14="http://schemas.microsoft.com/office/powerpoint/2010/main" val="382793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we get to the satisfaction measures from our customer satisfaction survey – many things can go into customer satisfaction, and not all of them within our control, but it is a very important measure of our work in IT</a:t>
            </a:r>
          </a:p>
          <a:p>
            <a:endParaRPr lang="en-US" dirty="0"/>
          </a:p>
          <a:p>
            <a:r>
              <a:rPr lang="en-US" dirty="0"/>
              <a:t>Email, My, and Microsoft 365 appear in all 4 top 10 lists</a:t>
            </a:r>
          </a:p>
          <a:p>
            <a:endParaRPr lang="en-US" dirty="0"/>
          </a:p>
          <a:p>
            <a:r>
              <a:rPr lang="en-US" dirty="0"/>
              <a:t>OneDrive and Overall Computing Service for students (both)</a:t>
            </a:r>
          </a:p>
          <a:p>
            <a:endParaRPr lang="en-US" dirty="0"/>
          </a:p>
          <a:p>
            <a:r>
              <a:rPr lang="en-US" dirty="0"/>
              <a:t>Availability of wireless and Zoom for all but undergrads</a:t>
            </a:r>
          </a:p>
          <a:p>
            <a:endParaRPr lang="en-US" dirty="0"/>
          </a:p>
          <a:p>
            <a:r>
              <a:rPr lang="en-US" dirty="0"/>
              <a:t>Very little statistically significant change from 2022 results for things that repeated – only availability of wireless </a:t>
            </a:r>
            <a:r>
              <a:rPr lang="en-US"/>
              <a:t>for faculty</a:t>
            </a:r>
            <a:endParaRPr lang="en-US" dirty="0"/>
          </a:p>
          <a:p>
            <a:endParaRPr lang="en-US" dirty="0"/>
          </a:p>
          <a:p>
            <a:r>
              <a:rPr lang="en-US" dirty="0"/>
              <a:t>3D Printing, Campus Phones and Wired Network for employees</a:t>
            </a:r>
          </a:p>
          <a:p>
            <a:endParaRPr lang="en-US" dirty="0"/>
          </a:p>
          <a:p>
            <a:r>
              <a:rPr lang="en-US" dirty="0"/>
              <a:t>And remember those new questions about user satisfaction with ISU’s security practices? How ISU’s Information Security Practices Keep my Account Secure, and My Device Secure appeared in the top 10 in satisfaction for all 4 audiences</a:t>
            </a:r>
          </a:p>
        </p:txBody>
      </p:sp>
      <p:sp>
        <p:nvSpPr>
          <p:cNvPr id="4" name="Slide Number Placeholder 3"/>
          <p:cNvSpPr>
            <a:spLocks noGrp="1"/>
          </p:cNvSpPr>
          <p:nvPr>
            <p:ph type="sldNum" sz="quarter" idx="5"/>
          </p:nvPr>
        </p:nvSpPr>
        <p:spPr/>
        <p:txBody>
          <a:bodyPr/>
          <a:lstStyle/>
          <a:p>
            <a:fld id="{0807475D-6294-4926-A5FD-6D6D74611AEA}" type="slidenum">
              <a:rPr lang="en-US" smtClean="0"/>
              <a:t>19</a:t>
            </a:fld>
            <a:endParaRPr lang="en-US"/>
          </a:p>
        </p:txBody>
      </p:sp>
    </p:spTree>
    <p:extLst>
      <p:ext uri="{BB962C8B-B14F-4D97-AF65-F5344CB8AC3E}">
        <p14:creationId xmlns:p14="http://schemas.microsoft.com/office/powerpoint/2010/main" val="133368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2</a:t>
            </a:fld>
            <a:endParaRPr lang="en-US"/>
          </a:p>
        </p:txBody>
      </p:sp>
    </p:spTree>
    <p:extLst>
      <p:ext uri="{BB962C8B-B14F-4D97-AF65-F5344CB8AC3E}">
        <p14:creationId xmlns:p14="http://schemas.microsoft.com/office/powerpoint/2010/main" val="5441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is our top service in satisfaction for 3 years running… EMAIL!</a:t>
            </a:r>
          </a:p>
          <a:p>
            <a:endParaRPr lang="en-US" dirty="0"/>
          </a:p>
          <a:p>
            <a:r>
              <a:rPr lang="en-US" dirty="0"/>
              <a:t>Again we have a very non-</a:t>
            </a:r>
            <a:r>
              <a:rPr lang="en-US" dirty="0" err="1"/>
              <a:t>funnelly</a:t>
            </a:r>
            <a:r>
              <a:rPr lang="en-US" dirty="0"/>
              <a:t> funnel chart – that’s 49 IT services up there that our users are telling us they are between somewhat satisfied and satisfied with. The numbers range only from 3.41 to 3.78, so most are on the “satisfied” end of that spectrum</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20</a:t>
            </a:fld>
            <a:endParaRPr lang="en-US"/>
          </a:p>
        </p:txBody>
      </p:sp>
    </p:spTree>
    <p:extLst>
      <p:ext uri="{BB962C8B-B14F-4D97-AF65-F5344CB8AC3E}">
        <p14:creationId xmlns:p14="http://schemas.microsoft.com/office/powerpoint/2010/main" val="36231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student satisfaction across all 3 years, there is some variation – this is partly due to new services being added that immediately popped into top 10 lists</a:t>
            </a:r>
          </a:p>
          <a:p>
            <a:endParaRPr lang="en-US" dirty="0"/>
          </a:p>
          <a:p>
            <a:r>
              <a:rPr lang="en-US" dirty="0"/>
              <a:t>Only email, My, and Office 365 appear in the top 10s all 3 years for undergrads – for grads it’s that list plus Zoom and wireless availability</a:t>
            </a:r>
          </a:p>
          <a:p>
            <a:endParaRPr lang="en-US" dirty="0"/>
          </a:p>
          <a:p>
            <a:r>
              <a:rPr lang="en-US" dirty="0"/>
              <a:t>The device security and account security services, along with OneDrive, are new this year and appeared in the top 10 for both student audiences</a:t>
            </a:r>
          </a:p>
          <a:p>
            <a:endParaRPr lang="en-US" dirty="0"/>
          </a:p>
          <a:p>
            <a:r>
              <a:rPr lang="en-US" dirty="0"/>
              <a:t>Overall computer service has appeared in the top 10 for satisfaction for both student audiences this year and last, that’s a very positive trend</a:t>
            </a:r>
          </a:p>
        </p:txBody>
      </p:sp>
      <p:sp>
        <p:nvSpPr>
          <p:cNvPr id="4" name="Slide Number Placeholder 3"/>
          <p:cNvSpPr>
            <a:spLocks noGrp="1"/>
          </p:cNvSpPr>
          <p:nvPr>
            <p:ph type="sldNum" sz="quarter" idx="5"/>
          </p:nvPr>
        </p:nvSpPr>
        <p:spPr/>
        <p:txBody>
          <a:bodyPr/>
          <a:lstStyle/>
          <a:p>
            <a:fld id="{0807475D-6294-4926-A5FD-6D6D74611AEA}" type="slidenum">
              <a:rPr lang="en-US" smtClean="0"/>
              <a:t>21</a:t>
            </a:fld>
            <a:endParaRPr lang="en-US"/>
          </a:p>
        </p:txBody>
      </p:sp>
    </p:spTree>
    <p:extLst>
      <p:ext uri="{BB962C8B-B14F-4D97-AF65-F5344CB8AC3E}">
        <p14:creationId xmlns:p14="http://schemas.microsoft.com/office/powerpoint/2010/main" val="2406910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and staff have been pretty consistently satisfied with several core services – email, Zoom, phones, wired Network, My, Office 365, were top 10 all 3 years for both audiences</a:t>
            </a:r>
          </a:p>
          <a:p>
            <a:endParaRPr lang="en-US" dirty="0"/>
          </a:p>
          <a:p>
            <a:r>
              <a:rPr lang="en-US" dirty="0"/>
              <a:t>Wireless availability was top 10 all 3 years for faculty</a:t>
            </a:r>
          </a:p>
        </p:txBody>
      </p:sp>
      <p:sp>
        <p:nvSpPr>
          <p:cNvPr id="4" name="Slide Number Placeholder 3"/>
          <p:cNvSpPr>
            <a:spLocks noGrp="1"/>
          </p:cNvSpPr>
          <p:nvPr>
            <p:ph type="sldNum" sz="quarter" idx="5"/>
          </p:nvPr>
        </p:nvSpPr>
        <p:spPr/>
        <p:txBody>
          <a:bodyPr/>
          <a:lstStyle/>
          <a:p>
            <a:fld id="{0807475D-6294-4926-A5FD-6D6D74611AEA}" type="slidenum">
              <a:rPr lang="en-US" smtClean="0"/>
              <a:t>22</a:t>
            </a:fld>
            <a:endParaRPr lang="en-US"/>
          </a:p>
        </p:txBody>
      </p:sp>
    </p:spTree>
    <p:extLst>
      <p:ext uri="{BB962C8B-B14F-4D97-AF65-F5344CB8AC3E}">
        <p14:creationId xmlns:p14="http://schemas.microsoft.com/office/powerpoint/2010/main" val="1799595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with these measures we want to see a positive correlation between importance and satisfaction – usage isn’t necessarily related there. So we would hope that users are satisfied with a service at a level that meets or beats their rating of its importance. </a:t>
            </a:r>
          </a:p>
          <a:p>
            <a:endParaRPr lang="en-US" dirty="0"/>
          </a:p>
          <a:p>
            <a:r>
              <a:rPr lang="en-US" dirty="0"/>
              <a:t>In most cases, that is true. There is, though, a middle tier of services that have a pretty significant gap (up to a full point in mean score) between importance and satisfaction. It’s a VERY positive correlation in that they’ve rated it something like 2.5 for importance, but 3.5 for satisfaction. The assumption there is that these are services that are not core to them, or not needed often – but when they are, they work well and are satisfactory. </a:t>
            </a:r>
          </a:p>
        </p:txBody>
      </p:sp>
      <p:sp>
        <p:nvSpPr>
          <p:cNvPr id="4" name="Slide Number Placeholder 3"/>
          <p:cNvSpPr>
            <a:spLocks noGrp="1"/>
          </p:cNvSpPr>
          <p:nvPr>
            <p:ph type="sldNum" sz="quarter" idx="5"/>
          </p:nvPr>
        </p:nvSpPr>
        <p:spPr/>
        <p:txBody>
          <a:bodyPr/>
          <a:lstStyle/>
          <a:p>
            <a:fld id="{0807475D-6294-4926-A5FD-6D6D74611AEA}" type="slidenum">
              <a:rPr lang="en-US" smtClean="0"/>
              <a:t>23</a:t>
            </a:fld>
            <a:endParaRPr lang="en-US"/>
          </a:p>
        </p:txBody>
      </p:sp>
    </p:spTree>
    <p:extLst>
      <p:ext uri="{BB962C8B-B14F-4D97-AF65-F5344CB8AC3E}">
        <p14:creationId xmlns:p14="http://schemas.microsoft.com/office/powerpoint/2010/main" val="18135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cases where the mismatch between importance and satisfaction isn’t positive. </a:t>
            </a:r>
          </a:p>
          <a:p>
            <a:endParaRPr lang="en-US" dirty="0"/>
          </a:p>
          <a:p>
            <a:r>
              <a:rPr lang="en-US" dirty="0"/>
              <a:t>Ease of logging in to campus systems is rated more important than satisfactory – it’s not a huge difference, but it’s unusual and paired with text comments about having to login more than expected, and concerns around VPN and MFA is not surprising</a:t>
            </a:r>
          </a:p>
          <a:p>
            <a:endParaRPr lang="en-US" dirty="0"/>
          </a:p>
          <a:p>
            <a:r>
              <a:rPr lang="en-US" dirty="0" err="1"/>
              <a:t>ReggieNet</a:t>
            </a:r>
            <a:r>
              <a:rPr lang="en-US" dirty="0"/>
              <a:t> has continued to decline in satisfaction ratings – always more with faculty than with students. We should see a good jump in these numbers in the 2024 MISO survey. </a:t>
            </a:r>
          </a:p>
        </p:txBody>
      </p:sp>
      <p:sp>
        <p:nvSpPr>
          <p:cNvPr id="4" name="Slide Number Placeholder 3"/>
          <p:cNvSpPr>
            <a:spLocks noGrp="1"/>
          </p:cNvSpPr>
          <p:nvPr>
            <p:ph type="sldNum" sz="quarter" idx="5"/>
          </p:nvPr>
        </p:nvSpPr>
        <p:spPr/>
        <p:txBody>
          <a:bodyPr/>
          <a:lstStyle/>
          <a:p>
            <a:fld id="{0807475D-6294-4926-A5FD-6D6D74611AEA}" type="slidenum">
              <a:rPr lang="en-US" smtClean="0"/>
              <a:t>24</a:t>
            </a:fld>
            <a:endParaRPr lang="en-US"/>
          </a:p>
        </p:txBody>
      </p:sp>
    </p:spTree>
    <p:extLst>
      <p:ext uri="{BB962C8B-B14F-4D97-AF65-F5344CB8AC3E}">
        <p14:creationId xmlns:p14="http://schemas.microsoft.com/office/powerpoint/2010/main" val="112614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take a break from the quantitative data for a bit and look at the qualitative results from the 2023 MISO… included in the survey are a </a:t>
            </a:r>
            <a:r>
              <a:rPr lang="en-US" baseline="0" dirty="0"/>
              <a:t>series of questions aimed at getting respondents to tell us the </a:t>
            </a:r>
            <a:r>
              <a:rPr lang="en-US" b="1" baseline="0" dirty="0"/>
              <a:t>one thing </a:t>
            </a:r>
            <a:r>
              <a:rPr lang="en-US" baseline="0" dirty="0"/>
              <a:t>they would most like improved in various categories – information technology services, </a:t>
            </a:r>
            <a:r>
              <a:rPr lang="en-US" baseline="0" dirty="0" err="1"/>
              <a:t>ReggieNet</a:t>
            </a:r>
            <a:r>
              <a:rPr lang="en-US" baseline="0" dirty="0"/>
              <a:t>, My, Websites, and Course Registration. </a:t>
            </a:r>
          </a:p>
          <a:p>
            <a:endParaRPr lang="en-US" baseline="0" dirty="0"/>
          </a:p>
          <a:p>
            <a:r>
              <a:rPr lang="en-US" baseline="0" dirty="0"/>
              <a:t>I always start any discussion of these comments by reminding everyone to take them with a grain of salt, those that chose to comment are a subset of the sample populations and are motivated enough to spend extra time in a 15 minute survey providing these comments. Having said that, they are not all negative, there is for each qualitative question a response theme of “it’s fine” or even “It’s good!” neutral to positive comments</a:t>
            </a:r>
          </a:p>
          <a:p>
            <a:endParaRPr lang="en-US" baseline="0" dirty="0"/>
          </a:p>
          <a:p>
            <a:r>
              <a:rPr lang="en-US" baseline="0" dirty="0"/>
              <a:t>Included here are comment themes which represented at least 5% of one or more population’s total comments</a:t>
            </a:r>
          </a:p>
          <a:p>
            <a:endParaRPr lang="en-US" baseline="0" dirty="0"/>
          </a:p>
          <a:p>
            <a:r>
              <a:rPr lang="en-US" baseline="0" dirty="0"/>
              <a:t>For IT services, it is clearly understood by some to be referring to IT support, rather than IT services in general. </a:t>
            </a:r>
          </a:p>
          <a:p>
            <a:endParaRPr lang="en-US" dirty="0"/>
          </a:p>
          <a:p>
            <a:r>
              <a:rPr lang="en-US" dirty="0"/>
              <a:t>The highlighted areas are ones that were new in 2023 as a theme – there have been some comments in the past, but not to this quantity. All of the other themes are perennial favorites.</a:t>
            </a:r>
          </a:p>
          <a:p>
            <a:endParaRPr lang="en-US" dirty="0"/>
          </a:p>
          <a:p>
            <a:r>
              <a:rPr lang="en-US" dirty="0"/>
              <a:t>Training &amp; awareness is always a big theme – where to get help, training needed, etc. Likewise, “everything’s OK to great” is also a sizeable portion of the comments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support issues in here - More/better support = faster response and/or more knowledgeable staff. Specialized support for faculty/staff, want IT to be more personalized to their individual needs. Confusion on who to contact and status of tickets. And a positive one, more IT staff are needed and should be paid more.</a:t>
            </a:r>
          </a:p>
          <a:p>
            <a:endParaRPr lang="en-US" dirty="0"/>
          </a:p>
          <a:p>
            <a:r>
              <a:rPr lang="en-US" dirty="0"/>
              <a:t>Also new is software issues – approvals and wanting to be admin (which is also probably about avoiding software approvals)</a:t>
            </a:r>
          </a:p>
          <a:p>
            <a:endParaRPr lang="en-US" dirty="0"/>
          </a:p>
          <a:p>
            <a:r>
              <a:rPr lang="en-US" dirty="0"/>
              <a:t>Consolidate/integrate systems seems to be partly related to less logins</a:t>
            </a:r>
          </a:p>
        </p:txBody>
      </p:sp>
      <p:sp>
        <p:nvSpPr>
          <p:cNvPr id="4" name="Slide Number Placeholder 3"/>
          <p:cNvSpPr>
            <a:spLocks noGrp="1"/>
          </p:cNvSpPr>
          <p:nvPr>
            <p:ph type="sldNum" sz="quarter" idx="5"/>
          </p:nvPr>
        </p:nvSpPr>
        <p:spPr/>
        <p:txBody>
          <a:bodyPr/>
          <a:lstStyle/>
          <a:p>
            <a:fld id="{0807475D-6294-4926-A5FD-6D6D74611AEA}" type="slidenum">
              <a:rPr lang="en-US" smtClean="0"/>
              <a:t>25</a:t>
            </a:fld>
            <a:endParaRPr lang="en-US"/>
          </a:p>
        </p:txBody>
      </p:sp>
    </p:spTree>
    <p:extLst>
      <p:ext uri="{BB962C8B-B14F-4D97-AF65-F5344CB8AC3E}">
        <p14:creationId xmlns:p14="http://schemas.microsoft.com/office/powerpoint/2010/main" val="23934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always suffers from the portal problem – it gets blamed for things people don’t like about the things they use it to get to. You can see some themes here that fall solidly in that category. </a:t>
            </a:r>
          </a:p>
          <a:p>
            <a:endParaRPr lang="en-US" dirty="0"/>
          </a:p>
          <a:p>
            <a:r>
              <a:rPr lang="en-US" dirty="0"/>
              <a:t>The biggest theme by far is around navigation and finding what they are looking for </a:t>
            </a:r>
          </a:p>
          <a:p>
            <a:endParaRPr lang="en-US" dirty="0"/>
          </a:p>
          <a:p>
            <a:r>
              <a:rPr lang="en-US" dirty="0"/>
              <a:t>Issues around interface and navigation are recorded separately because the language used by respondents make it reasonably clear which issue they are referring to (sometimes both)</a:t>
            </a:r>
          </a:p>
          <a:p>
            <a:endParaRPr lang="en-US" dirty="0"/>
          </a:p>
          <a:p>
            <a:r>
              <a:rPr lang="en-US" dirty="0"/>
              <a:t>Newer this year are themes of personalization (allowing for favorites, individual customization, delivering data to me that the University knows about me) and things they would like improved that are clearly CS and not My itself</a:t>
            </a:r>
          </a:p>
        </p:txBody>
      </p:sp>
      <p:sp>
        <p:nvSpPr>
          <p:cNvPr id="4" name="Slide Number Placeholder 3"/>
          <p:cNvSpPr>
            <a:spLocks noGrp="1"/>
          </p:cNvSpPr>
          <p:nvPr>
            <p:ph type="sldNum" sz="quarter" idx="5"/>
          </p:nvPr>
        </p:nvSpPr>
        <p:spPr/>
        <p:txBody>
          <a:bodyPr/>
          <a:lstStyle/>
          <a:p>
            <a:fld id="{0807475D-6294-4926-A5FD-6D6D74611AEA}" type="slidenum">
              <a:rPr lang="en-US" smtClean="0"/>
              <a:t>26</a:t>
            </a:fld>
            <a:endParaRPr lang="en-US"/>
          </a:p>
        </p:txBody>
      </p:sp>
    </p:spTree>
    <p:extLst>
      <p:ext uri="{BB962C8B-B14F-4D97-AF65-F5344CB8AC3E}">
        <p14:creationId xmlns:p14="http://schemas.microsoft.com/office/powerpoint/2010/main" val="2402326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category has some overlap with My, but respondents do seem to understand it to be a broader question about the entire University web presence</a:t>
            </a:r>
          </a:p>
          <a:p>
            <a:endParaRPr lang="en-US" dirty="0"/>
          </a:p>
          <a:p>
            <a:r>
              <a:rPr lang="en-US" dirty="0"/>
              <a:t>Themes here are largely concerned with finding information – not getting the results they want from search and/or not knowing where to look in the first place, outdated info on sites</a:t>
            </a:r>
          </a:p>
          <a:p>
            <a:endParaRPr lang="en-US" dirty="0"/>
          </a:p>
          <a:p>
            <a:r>
              <a:rPr lang="en-US" dirty="0"/>
              <a:t>Philosophical issues surface here around what a website should do – is it focused on marketing and prospective students or is it focused on providing information to internal audiences? The “focus on University information” theme is the opposite of “too much focus on marketing” – both camps responded.</a:t>
            </a:r>
          </a:p>
          <a:p>
            <a:endParaRPr lang="en-US" dirty="0"/>
          </a:p>
          <a:p>
            <a:r>
              <a:rPr lang="en-US" dirty="0"/>
              <a:t>An interesting new theme emerged this year for undergrad students where they feel like they don’t understand what they are reading on our web sites – some of that is TL; DR but there was enough of it that it’s something to dig into</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27</a:t>
            </a:fld>
            <a:endParaRPr lang="en-US"/>
          </a:p>
        </p:txBody>
      </p:sp>
    </p:spTree>
    <p:extLst>
      <p:ext uri="{BB962C8B-B14F-4D97-AF65-F5344CB8AC3E}">
        <p14:creationId xmlns:p14="http://schemas.microsoft.com/office/powerpoint/2010/main" val="4149603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focusing on course registration and getting feedback from students and employees on it… it seems to be regarded as expected that performance will be slow for a while on days when large numbers of students are cleared to register</a:t>
            </a:r>
          </a:p>
          <a:p>
            <a:endParaRPr lang="en-US" dirty="0"/>
          </a:p>
          <a:p>
            <a:r>
              <a:rPr lang="en-US" dirty="0"/>
              <a:t>Registration for Fall (which takes place in Spring) this year featured smaller segments of students per registration date/time, which seemed to alleviate much of the crashes reported by students previously. This survey completed before the new registration model was put into place. There were no new themes in comments from last year.</a:t>
            </a:r>
          </a:p>
          <a:p>
            <a:endParaRPr lang="en-US" dirty="0"/>
          </a:p>
          <a:p>
            <a:r>
              <a:rPr lang="en-US" dirty="0"/>
              <a:t>Beyond the crashes, the major theme is that all audiences want to see more from the system in terms of searching and personalized information to better inform registration choices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28</a:t>
            </a:fld>
            <a:endParaRPr lang="en-US"/>
          </a:p>
        </p:txBody>
      </p:sp>
    </p:spTree>
    <p:extLst>
      <p:ext uri="{BB962C8B-B14F-4D97-AF65-F5344CB8AC3E}">
        <p14:creationId xmlns:p14="http://schemas.microsoft.com/office/powerpoint/2010/main" val="2483420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this data is useful mostly as a guide to what to do (and not do) with Canvas –  there were a few new themes reporting </a:t>
            </a:r>
            <a:r>
              <a:rPr lang="en-US" dirty="0" err="1"/>
              <a:t>ReggieNet</a:t>
            </a:r>
            <a:r>
              <a:rPr lang="en-US" dirty="0"/>
              <a:t> being slow or “glitchy”, and comments related to notifications</a:t>
            </a:r>
          </a:p>
          <a:p>
            <a:endParaRPr lang="en-US" dirty="0"/>
          </a:p>
          <a:p>
            <a:r>
              <a:rPr lang="en-US" dirty="0"/>
              <a:t>There were many more comments on </a:t>
            </a:r>
            <a:r>
              <a:rPr lang="en-US" dirty="0" err="1"/>
              <a:t>ReggieNet</a:t>
            </a:r>
            <a:r>
              <a:rPr lang="en-US" dirty="0"/>
              <a:t>, particularly from faculty, but many of those were asking why we were surveying on RN when we were moving to Canvas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29</a:t>
            </a:fld>
            <a:endParaRPr lang="en-US"/>
          </a:p>
        </p:txBody>
      </p:sp>
    </p:spTree>
    <p:extLst>
      <p:ext uri="{BB962C8B-B14F-4D97-AF65-F5344CB8AC3E}">
        <p14:creationId xmlns:p14="http://schemas.microsoft.com/office/powerpoint/2010/main" val="127175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MISO is a standardized IT and library customer satisfaction measure for higher ed, administered by Bryn </a:t>
            </a:r>
            <a:r>
              <a:rPr lang="en-US" baseline="0" dirty="0" err="1"/>
              <a:t>Mawr</a:t>
            </a:r>
            <a:r>
              <a:rPr lang="en-US" baseline="0" dirty="0"/>
              <a:t> College</a:t>
            </a:r>
          </a:p>
          <a:p>
            <a:endParaRPr lang="en-US" baseline="0" dirty="0"/>
          </a:p>
          <a:p>
            <a:r>
              <a:rPr lang="en-US" baseline="0" dirty="0"/>
              <a:t>2023 was our third year using the MISO Survey</a:t>
            </a:r>
          </a:p>
          <a:p>
            <a:endParaRPr lang="en-US" baseline="0" dirty="0"/>
          </a:p>
          <a:p>
            <a:r>
              <a:rPr lang="en-US" baseline="0" dirty="0"/>
              <a:t>Milner has participated previously, but did not this year</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465887">
              <a:defRPr/>
            </a:pPr>
            <a:fld id="{93D8CEAC-B183-4F61-9ACB-253D235719CA}"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01137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added two new qualitative measures this year – the first is on classrooms and was presented only to graduate students and faculty. Not all grad students teach, of course – based on their responses elsewhere in the survey roughly 1/3 of the grad students who responded teach. So there are relatively few comments from grads.</a:t>
            </a:r>
          </a:p>
          <a:p>
            <a:endParaRPr lang="en-US" dirty="0"/>
          </a:p>
          <a:p>
            <a:r>
              <a:rPr lang="en-US" dirty="0"/>
              <a:t>The themes here are fairly evenly distributed , with camera &amp; projector issues somewhat elevated in number of comments. Most of these themes are things we have heard in previous surveys from instructors, with the exception of the theme on supporting hybrid teaching.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30</a:t>
            </a:fld>
            <a:endParaRPr lang="en-US"/>
          </a:p>
        </p:txBody>
      </p:sp>
    </p:spTree>
    <p:extLst>
      <p:ext uri="{BB962C8B-B14F-4D97-AF65-F5344CB8AC3E}">
        <p14:creationId xmlns:p14="http://schemas.microsoft.com/office/powerpoint/2010/main" val="358659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new qualitative measure was an attempt to gather feedback on onboarding and computer replacement experiences – the question will need to be reworded if included in future years as users didn’t seem to have a common understanding of how to respond. It was presented to faculty/staff only.</a:t>
            </a:r>
          </a:p>
          <a:p>
            <a:endParaRPr lang="en-US" dirty="0"/>
          </a:p>
          <a:p>
            <a:r>
              <a:rPr lang="en-US" dirty="0"/>
              <a:t>There were some themes – training on how to use equipment and awareness of what’s available to them was the largest, followed by faster equipment upgrades (every other year was mentioned!) and the need for equipment to be more equitably funded</a:t>
            </a:r>
          </a:p>
          <a:p>
            <a:endParaRPr lang="en-US" dirty="0"/>
          </a:p>
          <a:p>
            <a:r>
              <a:rPr lang="en-US" dirty="0"/>
              <a:t>Specialty needs and choice were a good-sized theme for faculty, while staff were more focused on better onboarding and replacement experiences</a:t>
            </a:r>
          </a:p>
          <a:p>
            <a:endParaRPr lang="en-US" dirty="0"/>
          </a:p>
          <a:p>
            <a:r>
              <a:rPr lang="en-US" dirty="0"/>
              <a:t>Speed of response again was raised as an important factor for employees, as well as positive comments about IT staff and service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31</a:t>
            </a:fld>
            <a:endParaRPr lang="en-US"/>
          </a:p>
        </p:txBody>
      </p:sp>
    </p:spTree>
    <p:extLst>
      <p:ext uri="{BB962C8B-B14F-4D97-AF65-F5344CB8AC3E}">
        <p14:creationId xmlns:p14="http://schemas.microsoft.com/office/powerpoint/2010/main" val="2173047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ton of data to sift through in the results of this survey, far too much to present in an hour… I’m going to focus in on a few subject areas here but will be sharing all data in a more comprehensive way later in the Fall</a:t>
            </a:r>
          </a:p>
          <a:p>
            <a:endParaRPr lang="en-US" dirty="0"/>
          </a:p>
          <a:p>
            <a:r>
              <a:rPr lang="en-US" dirty="0"/>
              <a:t>We asked a series of questions this year designed to assess how hybrid teaching and learning is happening at ISU – both how much and in what formats, but also opinions on how it *should* be happening</a:t>
            </a:r>
          </a:p>
          <a:p>
            <a:endParaRPr lang="en-US" dirty="0"/>
          </a:p>
          <a:p>
            <a:r>
              <a:rPr lang="en-US" dirty="0"/>
              <a:t>Grad Students and Faculty were asked where they taught – in general, faculty teach more partially or fully online. 84% of grad students teach mostly or entirely in-person, vs. 78% for faculty. In the fully online scenario, it’s 5% faculty vs. 1% for grad students.</a:t>
            </a:r>
          </a:p>
          <a:p>
            <a:endParaRPr lang="en-US" dirty="0"/>
          </a:p>
          <a:p>
            <a:r>
              <a:rPr lang="en-US" dirty="0"/>
              <a:t>Most of our learning is still happening in person – undergrads report 92% entirely or mostly in-person and grad students 71%. Only 2% of undergrad students learn entirely online, and 11% of grad students do.</a:t>
            </a:r>
          </a:p>
          <a:p>
            <a:endParaRPr lang="en-US" dirty="0"/>
          </a:p>
          <a:p>
            <a:r>
              <a:rPr lang="en-US" dirty="0"/>
              <a:t>Looking at hybrid elements used in courses, the most used are virtual office hours, videos made by the instructor and live virtual class sessions- all in the 20-31% range. </a:t>
            </a:r>
          </a:p>
        </p:txBody>
      </p:sp>
      <p:sp>
        <p:nvSpPr>
          <p:cNvPr id="4" name="Slide Number Placeholder 3"/>
          <p:cNvSpPr>
            <a:spLocks noGrp="1"/>
          </p:cNvSpPr>
          <p:nvPr>
            <p:ph type="sldNum" sz="quarter" idx="5"/>
          </p:nvPr>
        </p:nvSpPr>
        <p:spPr/>
        <p:txBody>
          <a:bodyPr/>
          <a:lstStyle/>
          <a:p>
            <a:fld id="{0807475D-6294-4926-A5FD-6D6D74611AEA}" type="slidenum">
              <a:rPr lang="en-US" smtClean="0"/>
              <a:t>32</a:t>
            </a:fld>
            <a:endParaRPr lang="en-US"/>
          </a:p>
        </p:txBody>
      </p:sp>
    </p:spTree>
    <p:extLst>
      <p:ext uri="{BB962C8B-B14F-4D97-AF65-F5344CB8AC3E}">
        <p14:creationId xmlns:p14="http://schemas.microsoft.com/office/powerpoint/2010/main" val="4146385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get into the “how hybrid should be done” opinions for students and faculty… </a:t>
            </a:r>
          </a:p>
          <a:p>
            <a:endParaRPr lang="en-US" dirty="0"/>
          </a:p>
          <a:p>
            <a:r>
              <a:rPr lang="en-US" dirty="0"/>
              <a:t>Asked if online courses should require live virtual sessions undergrad students are generally least interested in live virtual sessions – they have a significantly lower opinion on making them mandatory, and a higher opinion than faculty on having them recorded for later viewing. Many students reported liking recorded courses during the pandemic – they like to be able to watch on their own schedule and to be able to revisit difficult concepts. </a:t>
            </a:r>
          </a:p>
          <a:p>
            <a:endParaRPr lang="en-US" dirty="0"/>
          </a:p>
          <a:p>
            <a:r>
              <a:rPr lang="en-US" dirty="0"/>
              <a:t>Faculty have the highest score on making live sessions mandatory and the lowest on recording – they tend to place a higher value on traditional class attendance.</a:t>
            </a:r>
          </a:p>
          <a:p>
            <a:endParaRPr lang="en-US" dirty="0"/>
          </a:p>
          <a:p>
            <a:r>
              <a:rPr lang="en-US" dirty="0"/>
              <a:t>Majority opinion overall is that live sessions can be offered but should not be required</a:t>
            </a:r>
          </a:p>
          <a:p>
            <a:endParaRPr lang="en-US" dirty="0"/>
          </a:p>
          <a:p>
            <a:r>
              <a:rPr lang="en-US" dirty="0"/>
              <a:t>The full question for the second here is Do you believe that faculty teaching full online courses should create and use videos</a:t>
            </a:r>
            <a:r>
              <a:rPr lang="en-US" b="1" dirty="0"/>
              <a:t> </a:t>
            </a:r>
            <a:r>
              <a:rPr lang="en-US" sz="1800" b="0" i="0" u="none" strike="noStrike" dirty="0">
                <a:solidFill>
                  <a:srgbClr val="00B050"/>
                </a:solidFill>
                <a:effectLst/>
                <a:latin typeface="Calibri" panose="020F0502020204030204" pitchFamily="34" charset="0"/>
              </a:rPr>
              <a:t>for announcements, instruction, discussions, and/or assignment feedback? There’s a pretty wide divergence in opinion here between students and faculty – 54% of faculty said yes, but 66% of grad students and 78% of undergrads.  Students love video in general, but they also reported during the pandemic that they value having a connection with the instructor that they can’t get from simply using asynchronous course materials – many said they felt they were “teaching themselves”.</a:t>
            </a:r>
            <a:endParaRPr lang="en-US" b="0" dirty="0"/>
          </a:p>
        </p:txBody>
      </p:sp>
      <p:sp>
        <p:nvSpPr>
          <p:cNvPr id="4" name="Slide Number Placeholder 3"/>
          <p:cNvSpPr>
            <a:spLocks noGrp="1"/>
          </p:cNvSpPr>
          <p:nvPr>
            <p:ph type="sldNum" sz="quarter" idx="5"/>
          </p:nvPr>
        </p:nvSpPr>
        <p:spPr/>
        <p:txBody>
          <a:bodyPr/>
          <a:lstStyle/>
          <a:p>
            <a:fld id="{0807475D-6294-4926-A5FD-6D6D74611AEA}" type="slidenum">
              <a:rPr lang="en-US" smtClean="0"/>
              <a:t>33</a:t>
            </a:fld>
            <a:endParaRPr lang="en-US"/>
          </a:p>
        </p:txBody>
      </p:sp>
    </p:spTree>
    <p:extLst>
      <p:ext uri="{BB962C8B-B14F-4D97-AF65-F5344CB8AC3E}">
        <p14:creationId xmlns:p14="http://schemas.microsoft.com/office/powerpoint/2010/main" val="2082710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and faculty were asked how two IT services - the technology in courses &amp; classrooms and working with technology professionals – contribute to their academic goals. First, how much they do contribute and then how much should they contribute. The blue bars are what we DO contribute, and the orange bars what we SHOULD contribute.</a:t>
            </a:r>
          </a:p>
          <a:p>
            <a:endParaRPr lang="en-US" dirty="0"/>
          </a:p>
          <a:p>
            <a:r>
              <a:rPr lang="en-US" dirty="0"/>
              <a:t>We’re looking for as close a match as possible here, meaning that we are meeting their expectations in these areas. </a:t>
            </a:r>
          </a:p>
          <a:p>
            <a:endParaRPr lang="en-US" dirty="0"/>
          </a:p>
          <a:p>
            <a:r>
              <a:rPr lang="en-US" dirty="0"/>
              <a:t>For tech in courses &amp; classrooms, faculty and grad students are very close so all good there. For undergrad students, though, that’s a gap. The gap indicates that we are contributing more than we should, which is interesting. </a:t>
            </a:r>
          </a:p>
          <a:p>
            <a:endParaRPr lang="en-US" dirty="0"/>
          </a:p>
          <a:p>
            <a:r>
              <a:rPr lang="en-US" dirty="0"/>
              <a:t>For working with technology professionals, all 3 audiences indicate a bit of a gap between how we should be contributing and how we actually do – so some work to do there</a:t>
            </a:r>
          </a:p>
        </p:txBody>
      </p:sp>
      <p:sp>
        <p:nvSpPr>
          <p:cNvPr id="4" name="Slide Number Placeholder 3"/>
          <p:cNvSpPr>
            <a:spLocks noGrp="1"/>
          </p:cNvSpPr>
          <p:nvPr>
            <p:ph type="sldNum" sz="quarter" idx="5"/>
          </p:nvPr>
        </p:nvSpPr>
        <p:spPr/>
        <p:txBody>
          <a:bodyPr/>
          <a:lstStyle/>
          <a:p>
            <a:fld id="{0807475D-6294-4926-A5FD-6D6D74611AEA}" type="slidenum">
              <a:rPr lang="en-US" smtClean="0"/>
              <a:t>34</a:t>
            </a:fld>
            <a:endParaRPr lang="en-US"/>
          </a:p>
        </p:txBody>
      </p:sp>
    </p:spTree>
    <p:extLst>
      <p:ext uri="{BB962C8B-B14F-4D97-AF65-F5344CB8AC3E}">
        <p14:creationId xmlns:p14="http://schemas.microsoft.com/office/powerpoint/2010/main" val="101359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 students and faculty were asked the same questions about IT contributions to research goals – again, we want these numbers to be as close together as possible</a:t>
            </a:r>
          </a:p>
          <a:p>
            <a:endParaRPr lang="en-US" dirty="0"/>
          </a:p>
          <a:p>
            <a:r>
              <a:rPr lang="en-US" dirty="0"/>
              <a:t>The do and should measures are virtually identical for both audiences for technology in courses &amp; classrooms</a:t>
            </a:r>
          </a:p>
          <a:p>
            <a:endParaRPr lang="en-US" dirty="0"/>
          </a:p>
          <a:p>
            <a:r>
              <a:rPr lang="en-US" dirty="0"/>
              <a:t>There’s a gap between do and should on working with technology professionals, virtually the same gap as for academic goals</a:t>
            </a:r>
          </a:p>
        </p:txBody>
      </p:sp>
      <p:sp>
        <p:nvSpPr>
          <p:cNvPr id="4" name="Slide Number Placeholder 3"/>
          <p:cNvSpPr>
            <a:spLocks noGrp="1"/>
          </p:cNvSpPr>
          <p:nvPr>
            <p:ph type="sldNum" sz="quarter" idx="5"/>
          </p:nvPr>
        </p:nvSpPr>
        <p:spPr/>
        <p:txBody>
          <a:bodyPr/>
          <a:lstStyle/>
          <a:p>
            <a:fld id="{0807475D-6294-4926-A5FD-6D6D74611AEA}" type="slidenum">
              <a:rPr lang="en-US" smtClean="0"/>
              <a:t>35</a:t>
            </a:fld>
            <a:endParaRPr lang="en-US"/>
          </a:p>
        </p:txBody>
      </p:sp>
    </p:spTree>
    <p:extLst>
      <p:ext uri="{BB962C8B-B14F-4D97-AF65-F5344CB8AC3E}">
        <p14:creationId xmlns:p14="http://schemas.microsoft.com/office/powerpoint/2010/main" val="3898296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OneDrive was a new service added this year to the usage, importance and satisfaction ratings – it immediately became one of the top rated</a:t>
            </a:r>
          </a:p>
          <a:p>
            <a:endParaRPr lang="en-US" dirty="0"/>
          </a:p>
          <a:p>
            <a:r>
              <a:rPr lang="en-US" dirty="0"/>
              <a:t>Across all audiences, OneDrive was #5 in usage, #14 in importance and #9 in satisfaction</a:t>
            </a:r>
          </a:p>
          <a:p>
            <a:endParaRPr lang="en-US" dirty="0"/>
          </a:p>
          <a:p>
            <a:r>
              <a:rPr lang="en-US" dirty="0"/>
              <a:t>That seems like a cautiously optimistic sign for an upcoming effort to move most personal files to OneDrive – 20-40% of all audiences indicate above that they are storing their ISU files there, although there are some disturbingly high numbers for employees in the “on my laptop” category as well and that yellow bar that tops 50% for staff under network file share</a:t>
            </a:r>
          </a:p>
          <a:p>
            <a:endParaRPr lang="en-US" dirty="0"/>
          </a:p>
          <a:p>
            <a:r>
              <a:rPr lang="en-US" dirty="0"/>
              <a:t>Some of those reports are likely inaccurate due to confusion over where they are actually storing things</a:t>
            </a:r>
          </a:p>
        </p:txBody>
      </p:sp>
      <p:sp>
        <p:nvSpPr>
          <p:cNvPr id="4" name="Slide Number Placeholder 3"/>
          <p:cNvSpPr>
            <a:spLocks noGrp="1"/>
          </p:cNvSpPr>
          <p:nvPr>
            <p:ph type="sldNum" sz="quarter" idx="5"/>
          </p:nvPr>
        </p:nvSpPr>
        <p:spPr/>
        <p:txBody>
          <a:bodyPr/>
          <a:lstStyle/>
          <a:p>
            <a:fld id="{0807475D-6294-4926-A5FD-6D6D74611AEA}" type="slidenum">
              <a:rPr lang="en-US" smtClean="0"/>
              <a:t>36</a:t>
            </a:fld>
            <a:endParaRPr lang="en-US"/>
          </a:p>
        </p:txBody>
      </p:sp>
    </p:spTree>
    <p:extLst>
      <p:ext uri="{BB962C8B-B14F-4D97-AF65-F5344CB8AC3E}">
        <p14:creationId xmlns:p14="http://schemas.microsoft.com/office/powerpoint/2010/main" val="4107654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MISO gives us some interesting demographic data related to IT including where people work and personal device choices</a:t>
            </a:r>
          </a:p>
          <a:p>
            <a:endParaRPr lang="en-US" dirty="0"/>
          </a:p>
          <a:p>
            <a:r>
              <a:rPr lang="en-US" dirty="0"/>
              <a:t>Not surprisingly, faculty tend more to partial or full remote work than staff do – 61% of faculty are mostly or entirely in-person vs. 86% of staff. 2% of staff are entirely remote vs. 6% of faculty.</a:t>
            </a:r>
          </a:p>
        </p:txBody>
      </p:sp>
      <p:sp>
        <p:nvSpPr>
          <p:cNvPr id="4" name="Slide Number Placeholder 3"/>
          <p:cNvSpPr>
            <a:spLocks noGrp="1"/>
          </p:cNvSpPr>
          <p:nvPr>
            <p:ph type="sldNum" sz="quarter" idx="5"/>
          </p:nvPr>
        </p:nvSpPr>
        <p:spPr/>
        <p:txBody>
          <a:bodyPr/>
          <a:lstStyle/>
          <a:p>
            <a:fld id="{0807475D-6294-4926-A5FD-6D6D74611AEA}" type="slidenum">
              <a:rPr lang="en-US" smtClean="0"/>
              <a:t>37</a:t>
            </a:fld>
            <a:endParaRPr lang="en-US"/>
          </a:p>
        </p:txBody>
      </p:sp>
    </p:spTree>
    <p:extLst>
      <p:ext uri="{BB962C8B-B14F-4D97-AF65-F5344CB8AC3E}">
        <p14:creationId xmlns:p14="http://schemas.microsoft.com/office/powerpoint/2010/main" val="248794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news from a support point of view: Chrome OS has continued to slowly grow in usage</a:t>
            </a:r>
          </a:p>
          <a:p>
            <a:endParaRPr lang="en-US" dirty="0"/>
          </a:p>
          <a:p>
            <a:r>
              <a:rPr lang="en-US" dirty="0"/>
              <a:t>Good news is that the percentage of students who say they never back up their data is slowly decreasing</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38</a:t>
            </a:fld>
            <a:endParaRPr lang="en-US"/>
          </a:p>
        </p:txBody>
      </p:sp>
    </p:spTree>
    <p:extLst>
      <p:ext uri="{BB962C8B-B14F-4D97-AF65-F5344CB8AC3E}">
        <p14:creationId xmlns:p14="http://schemas.microsoft.com/office/powerpoint/2010/main" val="3828289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Laptops the overwhelming choice for personal devices, but a substantial number own at least one desktop as well</a:t>
            </a:r>
          </a:p>
          <a:p>
            <a:endParaRPr lang="en-US" dirty="0"/>
          </a:p>
          <a:p>
            <a:r>
              <a:rPr lang="en-US" dirty="0"/>
              <a:t>More undergrad students own gaming systems than printers</a:t>
            </a:r>
          </a:p>
          <a:p>
            <a:endParaRPr lang="en-US" dirty="0"/>
          </a:p>
          <a:p>
            <a:r>
              <a:rPr lang="en-US" dirty="0"/>
              <a:t>And as anyone who works with MFA support can tell you, we are very close but not quite to 100% on ownership of smart phones across all audiences</a:t>
            </a:r>
          </a:p>
        </p:txBody>
      </p:sp>
      <p:sp>
        <p:nvSpPr>
          <p:cNvPr id="4" name="Slide Number Placeholder 3"/>
          <p:cNvSpPr>
            <a:spLocks noGrp="1"/>
          </p:cNvSpPr>
          <p:nvPr>
            <p:ph type="sldNum" sz="quarter" idx="5"/>
          </p:nvPr>
        </p:nvSpPr>
        <p:spPr/>
        <p:txBody>
          <a:bodyPr/>
          <a:lstStyle/>
          <a:p>
            <a:fld id="{0807475D-6294-4926-A5FD-6D6D74611AEA}" type="slidenum">
              <a:rPr lang="en-US" smtClean="0"/>
              <a:t>39</a:t>
            </a:fld>
            <a:endParaRPr lang="en-US"/>
          </a:p>
        </p:txBody>
      </p:sp>
    </p:spTree>
    <p:extLst>
      <p:ext uri="{BB962C8B-B14F-4D97-AF65-F5344CB8AC3E}">
        <p14:creationId xmlns:p14="http://schemas.microsoft.com/office/powerpoint/2010/main" val="11979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measures of the MISO survey are a list of our major services that respondents are asked to rate based on usage, importance and satisfaction</a:t>
            </a:r>
          </a:p>
          <a:p>
            <a:endParaRPr lang="en-US" dirty="0"/>
          </a:p>
          <a:p>
            <a:r>
              <a:rPr lang="en-US" dirty="0"/>
              <a:t>There are also questions aimed at learning how aware customers are of our services, and what they would like to learn about; demographic questions on things like how often you backup your data, what OS do you use, where do you store your files. In the interests of keeping the survey short, we’re not asking every question every year.</a:t>
            </a:r>
          </a:p>
          <a:p>
            <a:endParaRPr lang="en-US" dirty="0"/>
          </a:p>
          <a:p>
            <a:r>
              <a:rPr lang="en-US" dirty="0"/>
              <a:t>Ratings of tech staff for friendliness, knowledge, responsiveness, and reliability are part of the standard question set</a:t>
            </a:r>
          </a:p>
          <a:p>
            <a:endParaRPr lang="en-US" dirty="0"/>
          </a:p>
          <a:p>
            <a:r>
              <a:rPr lang="en-US" dirty="0"/>
              <a:t>Qualitative questions are framed as the “one thing” respondents would change about a specific service, aimed at getting to the most important things</a:t>
            </a:r>
          </a:p>
          <a:p>
            <a:endParaRPr lang="en-US" dirty="0"/>
          </a:p>
          <a:p>
            <a:r>
              <a:rPr lang="en-US" dirty="0"/>
              <a:t>The survey is administered at the same time every year, 2-3 weeks into the Spring semester</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a:t>
            </a:fld>
            <a:endParaRPr lang="en-US"/>
          </a:p>
        </p:txBody>
      </p:sp>
    </p:spTree>
    <p:extLst>
      <p:ext uri="{BB962C8B-B14F-4D97-AF65-F5344CB8AC3E}">
        <p14:creationId xmlns:p14="http://schemas.microsoft.com/office/powerpoint/2010/main" val="3310328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MISO also includes some ratings for tech support staff – we adjusted these to reflect how ISU organizes IT</a:t>
            </a:r>
          </a:p>
          <a:p>
            <a:endParaRPr lang="en-US" baseline="0" dirty="0"/>
          </a:p>
          <a:p>
            <a:r>
              <a:rPr lang="en-US" baseline="0" dirty="0"/>
              <a:t>Rated in 4 areas - friendliness, knowledge, responsiveness and reliability</a:t>
            </a:r>
          </a:p>
          <a:p>
            <a:endParaRPr lang="en-US" baseline="0" dirty="0"/>
          </a:p>
          <a:p>
            <a:r>
              <a:rPr lang="en-US" baseline="0" dirty="0"/>
              <a:t>All Audiences were asked to rate the TSC staff</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40</a:t>
            </a:fld>
            <a:endParaRPr lang="en-US"/>
          </a:p>
        </p:txBody>
      </p:sp>
    </p:spTree>
    <p:extLst>
      <p:ext uri="{BB962C8B-B14F-4D97-AF65-F5344CB8AC3E}">
        <p14:creationId xmlns:p14="http://schemas.microsoft.com/office/powerpoint/2010/main" val="3148282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41</a:t>
            </a:fld>
            <a:endParaRPr lang="en-US"/>
          </a:p>
        </p:txBody>
      </p:sp>
    </p:spTree>
    <p:extLst>
      <p:ext uri="{BB962C8B-B14F-4D97-AF65-F5344CB8AC3E}">
        <p14:creationId xmlns:p14="http://schemas.microsoft.com/office/powerpoint/2010/main" val="420174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42</a:t>
            </a:fld>
            <a:endParaRPr lang="en-US"/>
          </a:p>
        </p:txBody>
      </p:sp>
    </p:spTree>
    <p:extLst>
      <p:ext uri="{BB962C8B-B14F-4D97-AF65-F5344CB8AC3E}">
        <p14:creationId xmlns:p14="http://schemas.microsoft.com/office/powerpoint/2010/main" val="154156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marks in 2023 – from 3.67 to 3.84 for all teams. So when asked if IT staff are friendly, knowledgeable, reliable and responsive… on average a high majority of all audiences are saying “agree”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ratings are trending slightly downward over the three year period – but we’re talking the difference of several hundredths. That chart measures in increments of 5 hundredths.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a lot of positive comments about IT staff and a nice little trend advocating for more staff and/or more pay for the staff we have currently. Users are recognizing the value IT staff provide.</a:t>
            </a:r>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43</a:t>
            </a:fld>
            <a:endParaRPr lang="en-US"/>
          </a:p>
        </p:txBody>
      </p:sp>
    </p:spTree>
    <p:extLst>
      <p:ext uri="{BB962C8B-B14F-4D97-AF65-F5344CB8AC3E}">
        <p14:creationId xmlns:p14="http://schemas.microsoft.com/office/powerpoint/2010/main" val="2183650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Time for our final grades… respondents were asked if they would recommend ISU’s technology services to a colleague – what is known in the customer satisfaction field as a </a:t>
            </a:r>
            <a:r>
              <a:rPr lang="en-US" baseline="0" dirty="0" err="1"/>
              <a:t>NetPromoter</a:t>
            </a:r>
            <a:r>
              <a:rPr lang="en-US" baseline="0" dirty="0"/>
              <a:t> Score. You ask users if they would recommend us to a colleague on a scale of 0 (not at all) to 10 (extremely likely). Ratings of 9 or 10 are promoters, 7-8 passives, and 0-6 detractors. Passives are discounted and not included in the score. The total percentage of promoters – total percentage of detractors yields the </a:t>
            </a:r>
            <a:r>
              <a:rPr lang="en-US" baseline="0" dirty="0" err="1"/>
              <a:t>netpromoter</a:t>
            </a:r>
            <a:r>
              <a:rPr lang="en-US" baseline="0" dirty="0"/>
              <a:t> score.</a:t>
            </a:r>
          </a:p>
          <a:p>
            <a:endParaRPr lang="en-US" baseline="0" dirty="0"/>
          </a:p>
          <a:p>
            <a:r>
              <a:rPr lang="en-US" b="1" i="0" dirty="0">
                <a:solidFill>
                  <a:srgbClr val="000000"/>
                </a:solidFill>
                <a:effectLst/>
                <a:latin typeface="benton-sans"/>
              </a:rPr>
              <a:t>NPS = % of Promoters ( — ) % of Detractors</a:t>
            </a:r>
          </a:p>
          <a:p>
            <a:pPr algn="l">
              <a:buFont typeface="Arial" panose="020B0604020202020204" pitchFamily="34" charset="0"/>
              <a:buChar char="•"/>
            </a:pPr>
            <a:r>
              <a:rPr lang="en-US" b="0" i="0" dirty="0">
                <a:solidFill>
                  <a:srgbClr val="000000"/>
                </a:solidFill>
                <a:effectLst/>
                <a:latin typeface="benton-sans"/>
              </a:rPr>
              <a:t>Above 0 is good,</a:t>
            </a:r>
          </a:p>
          <a:p>
            <a:pPr algn="l">
              <a:buFont typeface="Arial" panose="020B0604020202020204" pitchFamily="34" charset="0"/>
              <a:buChar char="•"/>
            </a:pPr>
            <a:r>
              <a:rPr lang="en-US" b="0" i="0" dirty="0">
                <a:solidFill>
                  <a:srgbClr val="000000"/>
                </a:solidFill>
                <a:effectLst/>
                <a:latin typeface="benton-sans"/>
              </a:rPr>
              <a:t>Above 20 is favorable,</a:t>
            </a:r>
          </a:p>
          <a:p>
            <a:pPr algn="l">
              <a:buFont typeface="Arial" panose="020B0604020202020204" pitchFamily="34" charset="0"/>
              <a:buChar char="•"/>
            </a:pPr>
            <a:r>
              <a:rPr lang="en-US" b="0" i="0" dirty="0">
                <a:solidFill>
                  <a:srgbClr val="000000"/>
                </a:solidFill>
                <a:effectLst/>
                <a:latin typeface="benton-sans"/>
              </a:rPr>
              <a:t>Above 50 is excellent, and</a:t>
            </a:r>
          </a:p>
          <a:p>
            <a:pPr algn="l">
              <a:buFont typeface="Arial" panose="020B0604020202020204" pitchFamily="34" charset="0"/>
              <a:buChar char="•"/>
            </a:pPr>
            <a:r>
              <a:rPr lang="en-US" b="0" i="0" dirty="0">
                <a:solidFill>
                  <a:srgbClr val="000000"/>
                </a:solidFill>
                <a:effectLst/>
                <a:latin typeface="benton-sans"/>
              </a:rPr>
              <a:t>Above 80 is world class.</a:t>
            </a:r>
          </a:p>
          <a:p>
            <a:endParaRPr lang="en-US" b="1" i="0" baseline="0" dirty="0">
              <a:solidFill>
                <a:srgbClr val="000000"/>
              </a:solidFill>
              <a:effectLst/>
              <a:latin typeface="benton-sans"/>
            </a:endParaRPr>
          </a:p>
          <a:p>
            <a:r>
              <a:rPr lang="en-US" b="0" i="0" baseline="0" dirty="0">
                <a:solidFill>
                  <a:srgbClr val="000000"/>
                </a:solidFill>
                <a:effectLst/>
                <a:latin typeface="benton-sans"/>
              </a:rPr>
              <a:t>The </a:t>
            </a:r>
            <a:r>
              <a:rPr lang="en-US" b="0" i="0" baseline="0" dirty="0" err="1">
                <a:solidFill>
                  <a:srgbClr val="000000"/>
                </a:solidFill>
                <a:effectLst/>
                <a:latin typeface="benton-sans"/>
              </a:rPr>
              <a:t>NetPromoter</a:t>
            </a:r>
            <a:r>
              <a:rPr lang="en-US" b="0" i="0" baseline="0" dirty="0">
                <a:solidFill>
                  <a:srgbClr val="000000"/>
                </a:solidFill>
                <a:effectLst/>
                <a:latin typeface="benton-sans"/>
              </a:rPr>
              <a:t> Score went down for all audiences this year – more significantly for students and faculty than staff </a:t>
            </a:r>
          </a:p>
          <a:p>
            <a:endParaRPr lang="en-US" b="0" i="0" baseline="0" dirty="0">
              <a:solidFill>
                <a:srgbClr val="000000"/>
              </a:solidFill>
              <a:effectLst/>
              <a:latin typeface="benton-sans"/>
            </a:endParaRPr>
          </a:p>
          <a:p>
            <a:r>
              <a:rPr lang="en-US" b="0" i="0" baseline="0" dirty="0">
                <a:solidFill>
                  <a:srgbClr val="000000"/>
                </a:solidFill>
                <a:effectLst/>
                <a:latin typeface="benton-sans"/>
              </a:rPr>
              <a:t>This is a somewhat controversial measure, not everyone believes it’s a good way to measure satisfaction.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44</a:t>
            </a:fld>
            <a:endParaRPr lang="en-US"/>
          </a:p>
        </p:txBody>
      </p:sp>
    </p:spTree>
    <p:extLst>
      <p:ext uri="{BB962C8B-B14F-4D97-AF65-F5344CB8AC3E}">
        <p14:creationId xmlns:p14="http://schemas.microsoft.com/office/powerpoint/2010/main" val="567405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Respondents were asked to rate the “overall computing service” for importance and satisfaction, so this is our overall final grade…</a:t>
            </a:r>
          </a:p>
          <a:p>
            <a:endParaRPr lang="en-US" baseline="0" dirty="0"/>
          </a:p>
          <a:p>
            <a:r>
              <a:rPr lang="en-US" baseline="0" dirty="0"/>
              <a:t>As you can see, importance has held very steady across all audiences, with overall high scores – employees are closer to very important (4) and students closer to important (3). So IT services are recognized as a very important component of teaching and learning at ISU.</a:t>
            </a:r>
          </a:p>
          <a:p>
            <a:endParaRPr lang="en-US" baseline="0" dirty="0"/>
          </a:p>
          <a:p>
            <a:r>
              <a:rPr lang="en-US" baseline="0" dirty="0"/>
              <a:t>Satisfaction, however, is trending downward, particularly for undergrad students. We should note, however, that these are still high scores – it placed in the top 10 most satisfied services for both student audiences and was rated #11 overall.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45</a:t>
            </a:fld>
            <a:endParaRPr lang="en-US"/>
          </a:p>
        </p:txBody>
      </p:sp>
    </p:spTree>
    <p:extLst>
      <p:ext uri="{BB962C8B-B14F-4D97-AF65-F5344CB8AC3E}">
        <p14:creationId xmlns:p14="http://schemas.microsoft.com/office/powerpoint/2010/main" val="1249275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 lot of comments about “more” support and that generally meant faster, more staff, and/or more hours – people are working in time shifted ways and need help now to keep working.</a:t>
            </a:r>
          </a:p>
          <a:p>
            <a:endParaRPr lang="en-US" dirty="0"/>
          </a:p>
          <a:p>
            <a:r>
              <a:rPr lang="en-US" dirty="0"/>
              <a:t>Users are definitely noticing how many times they have to login, and where MFA is in place – but the biggest surprise for me this year was how highly rated satisfaction with our IT security policies were. It’s great to see that users are getting the message about why security is important even when it makes their lives a little harder.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Infrastructure services like email, phones and the network rate very highly for usage, importance and satisfaction – we can’t take these services for granted and need to make sure they well maintained</a:t>
            </a:r>
          </a:p>
          <a:p>
            <a:endParaRPr lang="en-US" dirty="0"/>
          </a:p>
          <a:p>
            <a:r>
              <a:rPr lang="en-US" dirty="0"/>
              <a:t>Training and awareness are major issues to tackle – they surfaced as a trend on every subject for which we sought comments- I wish I knew more about this, I wasn’t aware of this, I’d like some training. (The worst is the ones that confidently state that they wish we did offer a service that we actually do offer, but they apparently aren’t aware of it.) There are a lot of changes in technology, and a lot of information that may not seem interesting to customers until they need it. It’s a challenge to get to them with the right message at the right time. </a:t>
            </a:r>
          </a:p>
          <a:p>
            <a:endParaRPr lang="en-US" dirty="0"/>
          </a:p>
          <a:p>
            <a:r>
              <a:rPr lang="en-US" dirty="0"/>
              <a:t>Wishes for more specialty support (read individual, rather than role) and personalization of information came up in several parts of the survey – users are likely seeing what consumer services can do in those areas and bringing those expectations to work</a:t>
            </a:r>
          </a:p>
          <a:p>
            <a:endParaRPr lang="en-US" dirty="0"/>
          </a:p>
          <a:p>
            <a:r>
              <a:rPr lang="en-US" dirty="0"/>
              <a:t>We should always be trying to improve these numbers – that overall satisfaction number in particular bears watching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46</a:t>
            </a:fld>
            <a:endParaRPr lang="en-US"/>
          </a:p>
        </p:txBody>
      </p:sp>
    </p:spTree>
    <p:extLst>
      <p:ext uri="{BB962C8B-B14F-4D97-AF65-F5344CB8AC3E}">
        <p14:creationId xmlns:p14="http://schemas.microsoft.com/office/powerpoint/2010/main" val="2227048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represents the first phase of public reporting from the MISO 2023 results – there is a ton of data from this survey, and we make good use of it throughout the year. </a:t>
            </a:r>
          </a:p>
          <a:p>
            <a:endParaRPr lang="en-US" dirty="0"/>
          </a:p>
          <a:p>
            <a:r>
              <a:rPr lang="en-US" dirty="0"/>
              <a:t>This Fall, we’ll be looking at actual system data, as well as digging into team-specific data. </a:t>
            </a:r>
          </a:p>
          <a:p>
            <a:endParaRPr lang="en-US" dirty="0"/>
          </a:p>
          <a:p>
            <a:r>
              <a:rPr lang="en-US" dirty="0"/>
              <a:t>I prepare service reports with all of the quantitative and qualitative data on major services like My, </a:t>
            </a:r>
            <a:r>
              <a:rPr lang="en-US" dirty="0" err="1"/>
              <a:t>ReggieNet</a:t>
            </a:r>
            <a:r>
              <a:rPr lang="en-US" dirty="0"/>
              <a:t>, Campus Solutions, Infrastructure Services, etc. and meet with the team that provides them to do a deep dive into the feedback – we use the data to guide choices about changes to services and to help us prioritize time spent on projects and changes </a:t>
            </a:r>
          </a:p>
          <a:p>
            <a:endParaRPr lang="en-US" dirty="0"/>
          </a:p>
          <a:p>
            <a:r>
              <a:rPr lang="en-US" dirty="0"/>
              <a:t>We identify and publish the improvements to major services on the About/</a:t>
            </a:r>
            <a:r>
              <a:rPr lang="en-US" dirty="0" err="1"/>
              <a:t>customersatsurvey</a:t>
            </a:r>
            <a:r>
              <a:rPr lang="en-US" dirty="0"/>
              <a:t> so that customers can see their feedback is utilized</a:t>
            </a:r>
          </a:p>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47</a:t>
            </a:fld>
            <a:endParaRPr lang="en-US"/>
          </a:p>
        </p:txBody>
      </p:sp>
    </p:spTree>
    <p:extLst>
      <p:ext uri="{BB962C8B-B14F-4D97-AF65-F5344CB8AC3E}">
        <p14:creationId xmlns:p14="http://schemas.microsoft.com/office/powerpoint/2010/main" val="241772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pretty clearly from respondents that the survey is too long, so we will to continue to look at ways to reduce the length – now that we have a baseline, some things don’t need to be asked every year</a:t>
            </a:r>
          </a:p>
          <a:p>
            <a:endParaRPr lang="en-US" dirty="0"/>
          </a:p>
          <a:p>
            <a:r>
              <a:rPr lang="en-US" dirty="0"/>
              <a:t>What ideas do you have? </a:t>
            </a:r>
          </a:p>
          <a:p>
            <a:r>
              <a:rPr lang="en-US" dirty="0"/>
              <a:t>What reactions do you have to the data presented? </a:t>
            </a:r>
          </a:p>
          <a:p>
            <a:r>
              <a:rPr lang="en-US" dirty="0"/>
              <a:t>Ideas about why the numbers remain high in general for services, but for measures like overall computing service are trending </a:t>
            </a:r>
            <a:r>
              <a:rPr lang="en-US"/>
              <a:t>down?</a:t>
            </a:r>
          </a:p>
          <a:p>
            <a:r>
              <a:rPr lang="en-US"/>
              <a:t>What would you be most interested in in terms of feedback from your users specifically? </a:t>
            </a:r>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48</a:t>
            </a:fld>
            <a:endParaRPr lang="en-US"/>
          </a:p>
        </p:txBody>
      </p:sp>
    </p:spTree>
    <p:extLst>
      <p:ext uri="{BB962C8B-B14F-4D97-AF65-F5344CB8AC3E}">
        <p14:creationId xmlns:p14="http://schemas.microsoft.com/office/powerpoint/2010/main" val="4125684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49</a:t>
            </a:fld>
            <a:endParaRPr lang="en-US"/>
          </a:p>
        </p:txBody>
      </p:sp>
    </p:spTree>
    <p:extLst>
      <p:ext uri="{BB962C8B-B14F-4D97-AF65-F5344CB8AC3E}">
        <p14:creationId xmlns:p14="http://schemas.microsoft.com/office/powerpoint/2010/main" val="393039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measure customer satisfaction with IT services? We know how important IT services are to success as a student or employee, and how they can hinder if not done well. If we’re serious about providing good service, we first have to know what our customers think about the service we are providing – How much do they use it? How important is it to them? How satisfied are they with it? </a:t>
            </a:r>
          </a:p>
          <a:p>
            <a:endParaRPr lang="en-US" dirty="0"/>
          </a:p>
          <a:p>
            <a:r>
              <a:rPr lang="en-US" dirty="0"/>
              <a:t>We’re looking for repeatable, actionable measures that allow us to track progress and make changes that improve the user experience. Administering this survey annually allows to make both short term and long term improvements that we should see reflected in the results over time.</a:t>
            </a:r>
          </a:p>
        </p:txBody>
      </p:sp>
      <p:sp>
        <p:nvSpPr>
          <p:cNvPr id="4" name="Slide Number Placeholder 3"/>
          <p:cNvSpPr>
            <a:spLocks noGrp="1"/>
          </p:cNvSpPr>
          <p:nvPr>
            <p:ph type="sldNum" sz="quarter" idx="5"/>
          </p:nvPr>
        </p:nvSpPr>
        <p:spPr/>
        <p:txBody>
          <a:bodyPr/>
          <a:lstStyle/>
          <a:p>
            <a:fld id="{0807475D-6294-4926-A5FD-6D6D74611AEA}" type="slidenum">
              <a:rPr lang="en-US" smtClean="0"/>
              <a:t>5</a:t>
            </a:fld>
            <a:endParaRPr lang="en-US"/>
          </a:p>
        </p:txBody>
      </p:sp>
    </p:spTree>
    <p:extLst>
      <p:ext uri="{BB962C8B-B14F-4D97-AF65-F5344CB8AC3E}">
        <p14:creationId xmlns:p14="http://schemas.microsoft.com/office/powerpoint/2010/main" val="2101441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7475D-6294-4926-A5FD-6D6D74611AEA}" type="slidenum">
              <a:rPr lang="en-US" smtClean="0"/>
              <a:t>50</a:t>
            </a:fld>
            <a:endParaRPr lang="en-US"/>
          </a:p>
        </p:txBody>
      </p:sp>
    </p:spTree>
    <p:extLst>
      <p:ext uri="{BB962C8B-B14F-4D97-AF65-F5344CB8AC3E}">
        <p14:creationId xmlns:p14="http://schemas.microsoft.com/office/powerpoint/2010/main" val="34961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always want: </a:t>
            </a:r>
          </a:p>
          <a:p>
            <a:pPr marL="171450" indent="-171450">
              <a:buFont typeface="Arial" panose="020B0604020202020204" pitchFamily="34" charset="0"/>
              <a:buChar char="•"/>
            </a:pPr>
            <a:r>
              <a:rPr lang="en-US" dirty="0"/>
              <a:t>High response rates – Important to trusting that the data is representative, and it can be a struggle to achieve them with undergrad students in particular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comparison options to other schools in the MISO survey pool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Maintain/raise the high marks received so far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actionable and candid feedback from our users that we can use to measure the job we’re doing as an IT community and improve on it</a:t>
            </a:r>
          </a:p>
          <a:p>
            <a:endParaRPr lang="en-US" dirty="0"/>
          </a:p>
          <a:p>
            <a:r>
              <a:rPr lang="en-US" dirty="0"/>
              <a:t>2023:  will be looking at team-specific results, validating against actual usage data, consulting </a:t>
            </a:r>
            <a:r>
              <a:rPr lang="en-US" dirty="0" err="1"/>
              <a:t>ChatGPT</a:t>
            </a:r>
            <a:r>
              <a:rPr lang="en-US" dirty="0"/>
              <a:t> on qualitative results</a:t>
            </a:r>
          </a:p>
        </p:txBody>
      </p:sp>
      <p:sp>
        <p:nvSpPr>
          <p:cNvPr id="4" name="Slide Number Placeholder 3"/>
          <p:cNvSpPr>
            <a:spLocks noGrp="1"/>
          </p:cNvSpPr>
          <p:nvPr>
            <p:ph type="sldNum" sz="quarter" idx="5"/>
          </p:nvPr>
        </p:nvSpPr>
        <p:spPr/>
        <p:txBody>
          <a:bodyPr/>
          <a:lstStyle/>
          <a:p>
            <a:fld id="{0807475D-6294-4926-A5FD-6D6D74611AEA}" type="slidenum">
              <a:rPr lang="en-US" smtClean="0"/>
              <a:t>6</a:t>
            </a:fld>
            <a:endParaRPr lang="en-US"/>
          </a:p>
        </p:txBody>
      </p:sp>
    </p:spTree>
    <p:extLst>
      <p:ext uri="{BB962C8B-B14F-4D97-AF65-F5344CB8AC3E}">
        <p14:creationId xmlns:p14="http://schemas.microsoft.com/office/powerpoint/2010/main" val="240146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Bryn </a:t>
            </a:r>
            <a:r>
              <a:rPr lang="en-US" dirty="0" err="1"/>
              <a:t>Mawr</a:t>
            </a:r>
            <a:r>
              <a:rPr lang="en-US" dirty="0"/>
              <a:t> does a nice job of administering this survey, they provide some useful analysis tools for comparisons and pre-built survey invitation emails that have been field tested and while they have annoyed some people and they’ve let me know about that, they have certainly been effective. We’ve enjoyed very high response rates so far on the MISO survey.</a:t>
            </a:r>
          </a:p>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good distribution of faculty again this year, based on how long they’ve been in the job, college, rank, and tenure status. Staff are also well distributed by time in role, division, and type of staff role. And finally, students are also well distributed across college and year in school. These are very representative results for all of the roles. </a:t>
            </a:r>
          </a:p>
          <a:p>
            <a:pPr defTabSz="931774">
              <a:defRPr/>
            </a:pPr>
            <a:endParaRPr lang="en-US" dirty="0"/>
          </a:p>
          <a:p>
            <a:pPr defTabSz="931774">
              <a:defRPr/>
            </a:pPr>
            <a:r>
              <a:rPr lang="en-US" dirty="0"/>
              <a:t>Undergrad students require some convincing to fill out a survey, and while 19% is very high compared to typical survey rates for on-campus surveys, it’s considered low for MISO goals. </a:t>
            </a:r>
          </a:p>
        </p:txBody>
      </p:sp>
      <p:sp>
        <p:nvSpPr>
          <p:cNvPr id="4" name="Slide Number Placeholder 3"/>
          <p:cNvSpPr>
            <a:spLocks noGrp="1"/>
          </p:cNvSpPr>
          <p:nvPr>
            <p:ph type="sldNum" sz="quarter" idx="5"/>
          </p:nvPr>
        </p:nvSpPr>
        <p:spPr/>
        <p:txBody>
          <a:bodyPr/>
          <a:lstStyle/>
          <a:p>
            <a:fld id="{0807475D-6294-4926-A5FD-6D6D74611AEA}" type="slidenum">
              <a:rPr lang="en-US" smtClean="0"/>
              <a:t>7</a:t>
            </a:fld>
            <a:endParaRPr lang="en-US"/>
          </a:p>
        </p:txBody>
      </p:sp>
    </p:spTree>
    <p:extLst>
      <p:ext uri="{BB962C8B-B14F-4D97-AF65-F5344CB8AC3E}">
        <p14:creationId xmlns:p14="http://schemas.microsoft.com/office/powerpoint/2010/main" val="62902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7475D-6294-4926-A5FD-6D6D74611AEA}" type="slidenum">
              <a:rPr lang="en-US" smtClean="0"/>
              <a:t>8</a:t>
            </a:fld>
            <a:endParaRPr lang="en-US"/>
          </a:p>
        </p:txBody>
      </p:sp>
    </p:spTree>
    <p:extLst>
      <p:ext uri="{BB962C8B-B14F-4D97-AF65-F5344CB8AC3E}">
        <p14:creationId xmlns:p14="http://schemas.microsoft.com/office/powerpoint/2010/main" val="93779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 services measured previously for IT – not all make sense for all 3 questions, you can’t really measure how often you use wireless, for example. </a:t>
            </a:r>
          </a:p>
          <a:p>
            <a:endParaRPr lang="en-US" dirty="0"/>
          </a:p>
          <a:p>
            <a:r>
              <a:rPr lang="en-US" dirty="0"/>
              <a:t>Some services are not shown to all audiences, </a:t>
            </a:r>
            <a:r>
              <a:rPr lang="en-US" dirty="0" err="1"/>
              <a:t>ReggieNet</a:t>
            </a:r>
            <a:r>
              <a:rPr lang="en-US" dirty="0"/>
              <a:t> Support is not shown to students, for example.</a:t>
            </a:r>
          </a:p>
        </p:txBody>
      </p:sp>
      <p:sp>
        <p:nvSpPr>
          <p:cNvPr id="4" name="Slide Number Placeholder 3"/>
          <p:cNvSpPr>
            <a:spLocks noGrp="1"/>
          </p:cNvSpPr>
          <p:nvPr>
            <p:ph type="sldNum" sz="quarter" idx="5"/>
          </p:nvPr>
        </p:nvSpPr>
        <p:spPr/>
        <p:txBody>
          <a:bodyPr/>
          <a:lstStyle/>
          <a:p>
            <a:fld id="{0807475D-6294-4926-A5FD-6D6D74611AEA}" type="slidenum">
              <a:rPr lang="en-US" smtClean="0"/>
              <a:t>9</a:t>
            </a:fld>
            <a:endParaRPr lang="en-US"/>
          </a:p>
        </p:txBody>
      </p:sp>
    </p:spTree>
    <p:extLst>
      <p:ext uri="{BB962C8B-B14F-4D97-AF65-F5344CB8AC3E}">
        <p14:creationId xmlns:p14="http://schemas.microsoft.com/office/powerpoint/2010/main" val="132577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C0B-5892-416C-97BE-8B9A6678FE4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F16F7C-98AE-4395-9F94-E60DED71B3A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52A95D-E169-4291-B994-9C3958002B32}"/>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1B5A6D8C-6AB3-44E0-BDBD-6E6C15725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8B75F-EA59-42AB-9771-B8F81F930B4F}"/>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698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A3DA-BFCA-4138-AB93-D36B3686A4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B6294-21E3-4B41-88C5-38718A1D6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B1D7C-D1E5-4F01-A621-2925D39FBF53}"/>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163BC846-B515-41D0-A719-C43FA814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607C-8365-4341-89A1-6FBF81B5A4E8}"/>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24638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ADFFD-98E0-4D05-AA3D-E8C37EB2E65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777F4B-8B38-469B-9D37-661625FAF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E5B32-E3DB-4F9C-896D-E33D66A19D07}"/>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A7B0DA31-92F1-48AC-807D-C287C4080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63BE5-C51B-40C6-B9F1-0B79BB7F4406}"/>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17916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9B62-2F4F-423E-9AD0-9C7561116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073FA-700E-45C0-B2A5-E95F67564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97C6A-2E27-424C-8A13-B7EF5874B59A}"/>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9169138A-31BF-4773-A8B4-81B89E485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8B6D3-44C9-4824-B4AC-DDA463927CAE}"/>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8411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A001-5704-4992-B3C9-B9C11A75CEF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551A64E-ECC5-4DAD-A88B-1CE8F718223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3B50C0-9934-4F0D-8F52-9BA571ACC9B4}"/>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95D86A81-13CC-479C-839E-E374F543D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36C95-7DFB-48AC-94C9-D57CC75E10D9}"/>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81960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B9D1-5268-4894-8099-426605819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963F6-565B-4B98-A24F-EE7BCA0AAFA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9F0B0-D84C-48C1-8541-978CEF5DFE1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FA161-13BB-4A79-A204-508AC6081135}"/>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6" name="Footer Placeholder 5">
            <a:extLst>
              <a:ext uri="{FF2B5EF4-FFF2-40B4-BE49-F238E27FC236}">
                <a16:creationId xmlns:a16="http://schemas.microsoft.com/office/drawing/2014/main" id="{11951C5B-2351-49A6-8AC6-B6C6F300C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BA807-5D27-4D45-968E-90706B6060E4}"/>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2165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B0B9-FD56-40DF-82DF-D9520D34898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19339-A0D0-43CB-B147-FB346FFD96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2ECC3-816F-4EC5-BD9E-30D55D1AC5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4DB46A-BEF9-4185-9281-A81DB217156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6ADBE-21FD-42CD-8C58-62A70A277D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5FDCF-22C9-4347-AC5B-44D125BC3E95}"/>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8" name="Footer Placeholder 7">
            <a:extLst>
              <a:ext uri="{FF2B5EF4-FFF2-40B4-BE49-F238E27FC236}">
                <a16:creationId xmlns:a16="http://schemas.microsoft.com/office/drawing/2014/main" id="{B4E839F0-11DC-458F-9E6F-985949B21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9C89FC-07EF-4FE8-BDE5-5986BCD55827}"/>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39527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E20A-8F41-43FA-9FD0-D031BF2C1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5FB70C-0C3C-48A7-9304-C17843173E68}"/>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4" name="Footer Placeholder 3">
            <a:extLst>
              <a:ext uri="{FF2B5EF4-FFF2-40B4-BE49-F238E27FC236}">
                <a16:creationId xmlns:a16="http://schemas.microsoft.com/office/drawing/2014/main" id="{EAD5A363-9957-4ED6-A7F8-990173FA1C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B2345-4233-45C4-A3BB-40FF99B6452A}"/>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3965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B9CFE-9B20-4E55-A027-A848D1C00E05}"/>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3" name="Footer Placeholder 2">
            <a:extLst>
              <a:ext uri="{FF2B5EF4-FFF2-40B4-BE49-F238E27FC236}">
                <a16:creationId xmlns:a16="http://schemas.microsoft.com/office/drawing/2014/main" id="{7655CAC8-8EEF-4347-9314-FB3EBB86D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D6721-C0B9-472D-9548-8CF6516C8872}"/>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25353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B49-E816-4D95-939A-A2A61A7C66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15D093-D35E-44DC-90AB-D84265BD64E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A99E8-AA4D-4423-AB06-9892CF4450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1454C-4808-4757-B12C-8E54648897C2}"/>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6" name="Footer Placeholder 5">
            <a:extLst>
              <a:ext uri="{FF2B5EF4-FFF2-40B4-BE49-F238E27FC236}">
                <a16:creationId xmlns:a16="http://schemas.microsoft.com/office/drawing/2014/main" id="{F3F25B7F-D985-4950-B6D5-F6EF2E5DC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B068-F010-462E-AFF4-AD970B38CD49}"/>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69036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5AC5-83E1-4E76-A6BB-C13A133A7A3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26860F1-0EBF-4A9C-86E9-66C75ABCD3C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C4E4BE-4B22-4677-A957-FA54BCC847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506194-346F-4413-8491-8AAC39C7626C}"/>
              </a:ext>
            </a:extLst>
          </p:cNvPr>
          <p:cNvSpPr>
            <a:spLocks noGrp="1"/>
          </p:cNvSpPr>
          <p:nvPr>
            <p:ph type="dt" sz="half" idx="10"/>
          </p:nvPr>
        </p:nvSpPr>
        <p:spPr/>
        <p:txBody>
          <a:bodyPr/>
          <a:lstStyle/>
          <a:p>
            <a:fld id="{5EC222DF-4A0C-564A-BDC4-89C55FF98B72}" type="datetimeFigureOut">
              <a:rPr lang="en-US" smtClean="0"/>
              <a:t>8/2/2023</a:t>
            </a:fld>
            <a:endParaRPr lang="en-US"/>
          </a:p>
        </p:txBody>
      </p:sp>
      <p:sp>
        <p:nvSpPr>
          <p:cNvPr id="6" name="Footer Placeholder 5">
            <a:extLst>
              <a:ext uri="{FF2B5EF4-FFF2-40B4-BE49-F238E27FC236}">
                <a16:creationId xmlns:a16="http://schemas.microsoft.com/office/drawing/2014/main" id="{B6DC39CB-3039-4D0C-856C-246E56A91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3AEB4-3D16-41CA-9829-12B4B52137AC}"/>
              </a:ext>
            </a:extLst>
          </p:cNvPr>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5900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3164D-4BE1-4CB9-9BD8-2AC8AF13871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C19E76-4701-4FE9-ADEA-35DAD65EDD1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C5E22-8E3B-44D4-A622-54EDE9CDFDC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EC222DF-4A0C-564A-BDC4-89C55FF98B72}" type="datetimeFigureOut">
              <a:rPr lang="en-US" smtClean="0"/>
              <a:t>8/2/2023</a:t>
            </a:fld>
            <a:endParaRPr lang="en-US"/>
          </a:p>
        </p:txBody>
      </p:sp>
      <p:sp>
        <p:nvSpPr>
          <p:cNvPr id="5" name="Footer Placeholder 4">
            <a:extLst>
              <a:ext uri="{FF2B5EF4-FFF2-40B4-BE49-F238E27FC236}">
                <a16:creationId xmlns:a16="http://schemas.microsoft.com/office/drawing/2014/main" id="{1844B52F-35D6-4E6E-ACAC-6009DCF8B06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EBE289-D0BF-4C9B-935C-C1D44EEF8E4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3716318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14/relationships/chartEx" Target="../charts/chartEx2.xml"/><Relationship Id="rId5" Type="http://schemas.openxmlformats.org/officeDocument/2006/relationships/image" Target="../media/image4.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14/relationships/chartEx" Target="../charts/chartEx4.xml"/><Relationship Id="rId5" Type="http://schemas.openxmlformats.org/officeDocument/2006/relationships/image" Target="../media/image6.png"/><Relationship Id="rId4" Type="http://schemas.microsoft.com/office/2014/relationships/chartEx" Target="../charts/chartEx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14/relationships/chartEx" Target="../charts/chartEx6.xml"/><Relationship Id="rId5" Type="http://schemas.openxmlformats.org/officeDocument/2006/relationships/image" Target="../media/image8.png"/><Relationship Id="rId4" Type="http://schemas.microsoft.com/office/2014/relationships/chartEx" Target="../charts/chartEx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bout.illinoisstate.edu/customersatsurve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crbirck@ilstu.ed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crbirck@ilst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02290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New Services for 2023</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50723" y="1000509"/>
            <a:ext cx="8686800" cy="3869874"/>
          </a:xfrm>
        </p:spPr>
        <p:txBody>
          <a:bodyPr>
            <a:normAutofit/>
          </a:bodyPr>
          <a:lstStyle/>
          <a:p>
            <a:pPr marL="0" indent="0">
              <a:buNone/>
            </a:pPr>
            <a:r>
              <a:rPr lang="en-US" dirty="0"/>
              <a:t>Overall Direction of IT Services		Cognos</a:t>
            </a:r>
          </a:p>
          <a:p>
            <a:pPr marL="0" indent="0">
              <a:buNone/>
            </a:pPr>
            <a:r>
              <a:rPr lang="en-US" dirty="0"/>
              <a:t>OneDrive					Adobe Creative Cloud</a:t>
            </a:r>
          </a:p>
          <a:p>
            <a:pPr marL="0" indent="0">
              <a:buNone/>
            </a:pPr>
            <a:r>
              <a:rPr lang="en-US" dirty="0"/>
              <a:t>High Performance Computing		Tech Support for Scholarly Research</a:t>
            </a:r>
          </a:p>
          <a:p>
            <a:pPr marL="0" indent="0">
              <a:buNone/>
            </a:pPr>
            <a:r>
              <a:rPr lang="en-US" dirty="0"/>
              <a:t>Tech Support For Student Research	Email Spam Filtering</a:t>
            </a:r>
          </a:p>
          <a:p>
            <a:pPr marL="0" indent="0">
              <a:buNone/>
            </a:pPr>
            <a:r>
              <a:rPr lang="en-US" dirty="0" err="1"/>
              <a:t>ReggieNet</a:t>
            </a:r>
            <a:r>
              <a:rPr lang="en-US" dirty="0"/>
              <a:t> Quizzes				</a:t>
            </a:r>
            <a:r>
              <a:rPr lang="en-US" dirty="0" err="1"/>
              <a:t>ReggieNet</a:t>
            </a:r>
            <a:r>
              <a:rPr lang="en-US" dirty="0"/>
              <a:t> Gradebook</a:t>
            </a:r>
          </a:p>
          <a:p>
            <a:pPr marL="0" indent="0">
              <a:buNone/>
            </a:pPr>
            <a:r>
              <a:rPr lang="en-US" dirty="0" err="1"/>
              <a:t>ReggieNet</a:t>
            </a:r>
            <a:r>
              <a:rPr lang="en-US" dirty="0"/>
              <a:t> Assignments			</a:t>
            </a:r>
            <a:r>
              <a:rPr lang="en-US" dirty="0">
                <a:solidFill>
                  <a:srgbClr val="0070C0"/>
                </a:solidFill>
              </a:rPr>
              <a:t>InfoSec Policies &amp; Procedures</a:t>
            </a:r>
          </a:p>
          <a:p>
            <a:pPr marL="0" indent="0">
              <a:buNone/>
            </a:pPr>
            <a:r>
              <a:rPr lang="en-US" dirty="0">
                <a:solidFill>
                  <a:srgbClr val="0070C0"/>
                </a:solidFill>
              </a:rPr>
              <a:t>How ISU Keeps My Account Secure	How ISU Keeps My Devices Secure</a:t>
            </a:r>
          </a:p>
          <a:p>
            <a:pPr marL="0" indent="0">
              <a:buNone/>
            </a:pPr>
            <a:r>
              <a:rPr lang="en-US" dirty="0">
                <a:solidFill>
                  <a:srgbClr val="0070C0"/>
                </a:solidFill>
              </a:rPr>
              <a:t>How Security Impacts My Use		How Security Impacts the Time it Takes</a:t>
            </a:r>
          </a:p>
          <a:p>
            <a:pPr marL="0" indent="0">
              <a:buNone/>
            </a:pPr>
            <a:r>
              <a:rPr lang="en-US" dirty="0">
                <a:solidFill>
                  <a:srgbClr val="0070C0"/>
                </a:solidFill>
              </a:rPr>
              <a:t>								                     To Learn/Work</a:t>
            </a:r>
          </a:p>
        </p:txBody>
      </p:sp>
    </p:spTree>
    <p:extLst>
      <p:ext uri="{BB962C8B-B14F-4D97-AF65-F5344CB8AC3E}">
        <p14:creationId xmlns:p14="http://schemas.microsoft.com/office/powerpoint/2010/main" val="334131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7" name="Rectangle: Rounded Corners 6">
            <a:extLst>
              <a:ext uri="{FF2B5EF4-FFF2-40B4-BE49-F238E27FC236}">
                <a16:creationId xmlns:a16="http://schemas.microsoft.com/office/drawing/2014/main" id="{9B048D18-A6D7-4BE9-B53D-B8FBB31FFDB7}"/>
              </a:ext>
            </a:extLst>
          </p:cNvPr>
          <p:cNvSpPr/>
          <p:nvPr/>
        </p:nvSpPr>
        <p:spPr>
          <a:xfrm>
            <a:off x="4036220" y="4159045"/>
            <a:ext cx="5034039" cy="9070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5748" y="-61697"/>
            <a:ext cx="7886700" cy="994172"/>
          </a:xfrm>
        </p:spPr>
        <p:txBody>
          <a:bodyPr/>
          <a:lstStyle/>
          <a:p>
            <a:pPr algn="ctr"/>
            <a:r>
              <a:rPr lang="en-US" b="1" dirty="0"/>
              <a:t>Top 10 Usage by Audience 2023</a:t>
            </a:r>
          </a:p>
        </p:txBody>
      </p:sp>
      <p:sp>
        <p:nvSpPr>
          <p:cNvPr id="6" name="TextBox 5">
            <a:extLst>
              <a:ext uri="{FF2B5EF4-FFF2-40B4-BE49-F238E27FC236}">
                <a16:creationId xmlns:a16="http://schemas.microsoft.com/office/drawing/2014/main" id="{09641878-57C9-44F1-BD26-C3A451C368D7}"/>
              </a:ext>
            </a:extLst>
          </p:cNvPr>
          <p:cNvSpPr txBox="1"/>
          <p:nvPr/>
        </p:nvSpPr>
        <p:spPr>
          <a:xfrm>
            <a:off x="4036220" y="4214927"/>
            <a:ext cx="5034039" cy="923330"/>
          </a:xfrm>
          <a:prstGeom prst="rect">
            <a:avLst/>
          </a:prstGeom>
          <a:noFill/>
        </p:spPr>
        <p:txBody>
          <a:bodyPr wrap="square" rtlCol="0">
            <a:spAutoFit/>
          </a:bodyPr>
          <a:lstStyle/>
          <a:p>
            <a:r>
              <a:rPr lang="en-US" dirty="0"/>
              <a:t>1= Never 			  4= 1-3 Times a Week</a:t>
            </a:r>
          </a:p>
          <a:p>
            <a:r>
              <a:rPr lang="en-US" dirty="0"/>
              <a:t>2= Once or Twice a Semester	  5= &gt;3 Times a Week</a:t>
            </a:r>
          </a:p>
          <a:p>
            <a:r>
              <a:rPr lang="en-US" dirty="0"/>
              <a:t>3= 1-3 Times a Month</a:t>
            </a:r>
          </a:p>
        </p:txBody>
      </p:sp>
      <p:sp>
        <p:nvSpPr>
          <p:cNvPr id="14" name="Arrow: Up 13">
            <a:extLst>
              <a:ext uri="{FF2B5EF4-FFF2-40B4-BE49-F238E27FC236}">
                <a16:creationId xmlns:a16="http://schemas.microsoft.com/office/drawing/2014/main" id="{B507A59F-CA3C-4E01-80CB-BDCAC107F75C}"/>
              </a:ext>
            </a:extLst>
          </p:cNvPr>
          <p:cNvSpPr/>
          <p:nvPr/>
        </p:nvSpPr>
        <p:spPr>
          <a:xfrm>
            <a:off x="8130048" y="2785680"/>
            <a:ext cx="140110" cy="2005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10AB81D5-30D7-4550-9735-56A3BC17C058}"/>
              </a:ext>
            </a:extLst>
          </p:cNvPr>
          <p:cNvSpPr/>
          <p:nvPr/>
        </p:nvSpPr>
        <p:spPr>
          <a:xfrm>
            <a:off x="5571988" y="1886725"/>
            <a:ext cx="140110"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690F002-AADF-4105-A192-E914E1526985}"/>
              </a:ext>
            </a:extLst>
          </p:cNvPr>
          <p:cNvSpPr/>
          <p:nvPr/>
        </p:nvSpPr>
        <p:spPr>
          <a:xfrm>
            <a:off x="8848769" y="3064714"/>
            <a:ext cx="140110"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D84C991-2D94-3556-E5FF-971969FD7477}"/>
              </a:ext>
            </a:extLst>
          </p:cNvPr>
          <p:cNvGraphicFramePr>
            <a:graphicFrameLocks noGrp="1"/>
          </p:cNvGraphicFramePr>
          <p:nvPr>
            <p:extLst>
              <p:ext uri="{D42A27DB-BD31-4B8C-83A1-F6EECF244321}">
                <p14:modId xmlns:p14="http://schemas.microsoft.com/office/powerpoint/2010/main" val="1874958908"/>
              </p:ext>
            </p:extLst>
          </p:nvPr>
        </p:nvGraphicFramePr>
        <p:xfrm>
          <a:off x="68476" y="800963"/>
          <a:ext cx="2071610" cy="3262309"/>
        </p:xfrm>
        <a:graphic>
          <a:graphicData uri="http://schemas.openxmlformats.org/drawingml/2006/table">
            <a:tbl>
              <a:tblPr>
                <a:tableStyleId>{5C22544A-7EE6-4342-B048-85BDC9FD1C3A}</a:tableStyleId>
              </a:tblPr>
              <a:tblGrid>
                <a:gridCol w="1326006">
                  <a:extLst>
                    <a:ext uri="{9D8B030D-6E8A-4147-A177-3AD203B41FA5}">
                      <a16:colId xmlns:a16="http://schemas.microsoft.com/office/drawing/2014/main" val="3112565126"/>
                    </a:ext>
                  </a:extLst>
                </a:gridCol>
                <a:gridCol w="745604">
                  <a:extLst>
                    <a:ext uri="{9D8B030D-6E8A-4147-A177-3AD203B41FA5}">
                      <a16:colId xmlns:a16="http://schemas.microsoft.com/office/drawing/2014/main" val="1771713402"/>
                    </a:ext>
                  </a:extLst>
                </a:gridCol>
              </a:tblGrid>
              <a:tr h="689221">
                <a:tc>
                  <a:txBody>
                    <a:bodyPr/>
                    <a:lstStyle/>
                    <a:p>
                      <a:pPr marL="0" algn="l" defTabSz="685800" rtl="0" eaLnBrk="1" fontAlgn="b" latinLnBrk="0" hangingPunct="1"/>
                      <a:r>
                        <a:rPr lang="en-US" sz="1400" b="1" u="none" strike="noStrike" kern="1200" dirty="0">
                          <a:solidFill>
                            <a:srgbClr val="0070C0"/>
                          </a:solidFill>
                          <a:effectLst/>
                          <a:latin typeface="+mn-lt"/>
                          <a:ea typeface="+mn-ea"/>
                          <a:cs typeface="+mn-cs"/>
                        </a:rPr>
                        <a:t>Undergraduate Students</a:t>
                      </a:r>
                    </a:p>
                  </a:txBody>
                  <a:tcPr marL="9190" marR="9190" marT="9190" marB="0" anchor="b"/>
                </a:tc>
                <a:tc>
                  <a:txBody>
                    <a:bodyPr/>
                    <a:lstStyle/>
                    <a:p>
                      <a:pPr algn="ctr" fontAlgn="b"/>
                      <a:r>
                        <a:rPr lang="en-US" sz="1100" u="none" strike="noStrike">
                          <a:effectLst/>
                        </a:rPr>
                        <a:t>Mean Score</a:t>
                      </a:r>
                      <a:endParaRPr lang="en-US" sz="1100" b="1"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448019411"/>
                  </a:ext>
                </a:extLst>
              </a:tr>
              <a:tr h="183792">
                <a:tc>
                  <a:txBody>
                    <a:bodyPr/>
                    <a:lstStyle/>
                    <a:p>
                      <a:pPr algn="l" fontAlgn="b"/>
                      <a:r>
                        <a:rPr lang="en-US" sz="1100" u="none" strike="noStrike">
                          <a:effectLst/>
                        </a:rPr>
                        <a:t>ReggieNet</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4.95</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4050688729"/>
                  </a:ext>
                </a:extLst>
              </a:tr>
              <a:tr h="183792">
                <a:tc>
                  <a:txBody>
                    <a:bodyPr/>
                    <a:lstStyle/>
                    <a:p>
                      <a:pPr algn="l" fontAlgn="b"/>
                      <a:r>
                        <a:rPr lang="en-US" sz="1100" u="none" strike="noStrike">
                          <a:effectLst/>
                        </a:rPr>
                        <a:t>My.IllinoisState.edu</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4.49</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3643353487"/>
                  </a:ext>
                </a:extLst>
              </a:tr>
              <a:tr h="183792">
                <a:tc>
                  <a:txBody>
                    <a:bodyPr/>
                    <a:lstStyle/>
                    <a:p>
                      <a:pPr algn="l" fontAlgn="b"/>
                      <a:r>
                        <a:rPr lang="en-US" sz="1100" u="none" strike="noStrike">
                          <a:effectLst/>
                        </a:rPr>
                        <a:t>Email</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3.86</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506289700"/>
                  </a:ext>
                </a:extLst>
              </a:tr>
              <a:tr h="183792">
                <a:tc>
                  <a:txBody>
                    <a:bodyPr/>
                    <a:lstStyle/>
                    <a:p>
                      <a:pPr algn="l" fontAlgn="b"/>
                      <a:r>
                        <a:rPr lang="en-US" sz="1100" u="none" strike="noStrike">
                          <a:effectLst/>
                        </a:rPr>
                        <a:t>Microsoft 365</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3.83</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323111403"/>
                  </a:ext>
                </a:extLst>
              </a:tr>
              <a:tr h="367584">
                <a:tc>
                  <a:txBody>
                    <a:bodyPr/>
                    <a:lstStyle/>
                    <a:p>
                      <a:pPr algn="l" fontAlgn="b"/>
                      <a:r>
                        <a:rPr lang="en-US" sz="1100" u="none" strike="noStrike">
                          <a:effectLst/>
                        </a:rPr>
                        <a:t>Microsoft OneDrive</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3.51</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651650412"/>
                  </a:ext>
                </a:extLst>
              </a:tr>
              <a:tr h="367584">
                <a:tc>
                  <a:txBody>
                    <a:bodyPr/>
                    <a:lstStyle/>
                    <a:p>
                      <a:pPr algn="l" fontAlgn="b"/>
                      <a:r>
                        <a:rPr lang="en-US" sz="1100" u="none" strike="noStrike">
                          <a:effectLst/>
                        </a:rPr>
                        <a:t>Zoom</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2.72</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14850682"/>
                  </a:ext>
                </a:extLst>
              </a:tr>
              <a:tr h="367584">
                <a:tc>
                  <a:txBody>
                    <a:bodyPr/>
                    <a:lstStyle/>
                    <a:p>
                      <a:pPr algn="l" fontAlgn="b"/>
                      <a:r>
                        <a:rPr lang="en-US" sz="1100" u="none" strike="noStrike" dirty="0">
                          <a:effectLst/>
                        </a:rPr>
                        <a:t>Recorded Courses &amp; Lectures</a:t>
                      </a:r>
                      <a:endParaRPr lang="en-US" sz="1100" b="0" i="0" u="none" strike="noStrike" dirty="0">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2.70</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390229502"/>
                  </a:ext>
                </a:extLst>
              </a:tr>
              <a:tr h="183792">
                <a:tc>
                  <a:txBody>
                    <a:bodyPr/>
                    <a:lstStyle/>
                    <a:p>
                      <a:pPr algn="l" fontAlgn="b"/>
                      <a:r>
                        <a:rPr lang="en-US" sz="1100" u="none" strike="noStrike">
                          <a:effectLst/>
                        </a:rPr>
                        <a:t>Campus Solutions</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2.55</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619680088"/>
                  </a:ext>
                </a:extLst>
              </a:tr>
              <a:tr h="183792">
                <a:tc>
                  <a:txBody>
                    <a:bodyPr/>
                    <a:lstStyle/>
                    <a:p>
                      <a:pPr algn="l" fontAlgn="b"/>
                      <a:r>
                        <a:rPr lang="en-US" sz="1100" u="none" strike="noStrike">
                          <a:effectLst/>
                        </a:rPr>
                        <a:t>Campus Printers</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a:effectLst/>
                        </a:rPr>
                        <a:t>2.48</a:t>
                      </a:r>
                      <a:endParaRPr lang="en-US" sz="1100" b="0" i="0" u="none" strike="noStrike">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3719986562"/>
                  </a:ext>
                </a:extLst>
              </a:tr>
              <a:tr h="367584">
                <a:tc>
                  <a:txBody>
                    <a:bodyPr/>
                    <a:lstStyle/>
                    <a:p>
                      <a:pPr algn="l" fontAlgn="b"/>
                      <a:r>
                        <a:rPr lang="en-US" sz="1100" u="none" strike="noStrike">
                          <a:effectLst/>
                        </a:rPr>
                        <a:t>Adobe Creative Cloud</a:t>
                      </a:r>
                      <a:endParaRPr lang="en-US" sz="1100" b="0" i="0" u="none" strike="noStrike">
                        <a:solidFill>
                          <a:srgbClr val="00B050"/>
                        </a:solidFill>
                        <a:effectLst/>
                        <a:latin typeface="Calibri" panose="020F0502020204030204" pitchFamily="34" charset="0"/>
                      </a:endParaRPr>
                    </a:p>
                  </a:txBody>
                  <a:tcPr marL="9190" marR="9190" marT="9190" marB="0" anchor="b"/>
                </a:tc>
                <a:tc>
                  <a:txBody>
                    <a:bodyPr/>
                    <a:lstStyle/>
                    <a:p>
                      <a:pPr algn="ctr" fontAlgn="b"/>
                      <a:r>
                        <a:rPr lang="en-US" sz="1100" u="none" strike="noStrike" dirty="0">
                          <a:effectLst/>
                        </a:rPr>
                        <a:t>1.95</a:t>
                      </a:r>
                      <a:endParaRPr lang="en-US" sz="1100" b="0" i="0" u="none" strike="noStrike" dirty="0">
                        <a:solidFill>
                          <a:srgbClr val="00B05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673277694"/>
                  </a:ext>
                </a:extLst>
              </a:tr>
            </a:tbl>
          </a:graphicData>
        </a:graphic>
      </p:graphicFrame>
      <p:graphicFrame>
        <p:nvGraphicFramePr>
          <p:cNvPr id="5" name="Table 4">
            <a:extLst>
              <a:ext uri="{FF2B5EF4-FFF2-40B4-BE49-F238E27FC236}">
                <a16:creationId xmlns:a16="http://schemas.microsoft.com/office/drawing/2014/main" id="{F4D334AB-9A3F-3BAC-EAA7-896C9A57B6FF}"/>
              </a:ext>
            </a:extLst>
          </p:cNvPr>
          <p:cNvGraphicFramePr>
            <a:graphicFrameLocks noGrp="1"/>
          </p:cNvGraphicFramePr>
          <p:nvPr>
            <p:extLst>
              <p:ext uri="{D42A27DB-BD31-4B8C-83A1-F6EECF244321}">
                <p14:modId xmlns:p14="http://schemas.microsoft.com/office/powerpoint/2010/main" val="1494373411"/>
              </p:ext>
            </p:extLst>
          </p:nvPr>
        </p:nvGraphicFramePr>
        <p:xfrm>
          <a:off x="2264596" y="800963"/>
          <a:ext cx="2038195" cy="3190875"/>
        </p:xfrm>
        <a:graphic>
          <a:graphicData uri="http://schemas.openxmlformats.org/drawingml/2006/table">
            <a:tbl>
              <a:tblPr>
                <a:tableStyleId>{5C22544A-7EE6-4342-B048-85BDC9FD1C3A}</a:tableStyleId>
              </a:tblPr>
              <a:tblGrid>
                <a:gridCol w="1324910">
                  <a:extLst>
                    <a:ext uri="{9D8B030D-6E8A-4147-A177-3AD203B41FA5}">
                      <a16:colId xmlns:a16="http://schemas.microsoft.com/office/drawing/2014/main" val="4287131853"/>
                    </a:ext>
                  </a:extLst>
                </a:gridCol>
                <a:gridCol w="713285">
                  <a:extLst>
                    <a:ext uri="{9D8B030D-6E8A-4147-A177-3AD203B41FA5}">
                      <a16:colId xmlns:a16="http://schemas.microsoft.com/office/drawing/2014/main" val="1450356654"/>
                    </a:ext>
                  </a:extLst>
                </a:gridCol>
              </a:tblGrid>
              <a:tr h="714375">
                <a:tc>
                  <a:txBody>
                    <a:bodyPr/>
                    <a:lstStyle/>
                    <a:p>
                      <a:pPr algn="l" fontAlgn="b"/>
                      <a:r>
                        <a:rPr lang="en-US" sz="1400" b="1" u="none" strike="noStrike" kern="1200" dirty="0">
                          <a:solidFill>
                            <a:srgbClr val="0070C0"/>
                          </a:solidFill>
                          <a:effectLst/>
                          <a:latin typeface="+mn-lt"/>
                          <a:ea typeface="+mn-ea"/>
                          <a:cs typeface="+mn-cs"/>
                        </a:rPr>
                        <a:t>Graduate Students</a:t>
                      </a:r>
                    </a:p>
                  </a:txBody>
                  <a:tcPr marL="9525" marR="9525" marT="9525" marB="0" anchor="b"/>
                </a:tc>
                <a:tc>
                  <a:txBody>
                    <a:bodyPr/>
                    <a:lstStyle/>
                    <a:p>
                      <a:pPr algn="ctr" fontAlgn="b"/>
                      <a:r>
                        <a:rPr lang="en-US" sz="1100" u="none" strike="noStrike" dirty="0">
                          <a:effectLst/>
                        </a:rPr>
                        <a:t>Mean Score</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978399"/>
                  </a:ext>
                </a:extLst>
              </a:tr>
              <a:tr h="190500">
                <a:tc>
                  <a:txBody>
                    <a:bodyPr/>
                    <a:lstStyle/>
                    <a:p>
                      <a:pPr algn="l" fontAlgn="b"/>
                      <a:r>
                        <a:rPr lang="en-US" sz="1100" u="none" strike="noStrike">
                          <a:effectLst/>
                        </a:rPr>
                        <a:t>ReggieNet</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4.69</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156341"/>
                  </a:ext>
                </a:extLst>
              </a:tr>
              <a:tr h="190500">
                <a:tc>
                  <a:txBody>
                    <a:bodyPr/>
                    <a:lstStyle/>
                    <a:p>
                      <a:pPr algn="l" fontAlgn="b"/>
                      <a:r>
                        <a:rPr lang="en-US" sz="1100" u="none" strike="noStrike" dirty="0">
                          <a:effectLst/>
                        </a:rPr>
                        <a:t>My.IllinoisState.edu</a:t>
                      </a:r>
                      <a:endParaRPr lang="en-US" sz="11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8312651"/>
                  </a:ext>
                </a:extLst>
              </a:tr>
              <a:tr h="190500">
                <a:tc>
                  <a:txBody>
                    <a:bodyPr/>
                    <a:lstStyle/>
                    <a:p>
                      <a:pPr algn="l" fontAlgn="b"/>
                      <a:r>
                        <a:rPr lang="en-US" sz="1100" u="none" strike="noStrike">
                          <a:effectLst/>
                        </a:rPr>
                        <a:t>Email</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4.43</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461475"/>
                  </a:ext>
                </a:extLst>
              </a:tr>
              <a:tr h="190500">
                <a:tc>
                  <a:txBody>
                    <a:bodyPr/>
                    <a:lstStyle/>
                    <a:p>
                      <a:pPr algn="l" fontAlgn="b"/>
                      <a:r>
                        <a:rPr lang="en-US" sz="1100" u="none" strike="noStrike">
                          <a:effectLst/>
                        </a:rPr>
                        <a:t>Microsoft 365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1852270"/>
                  </a:ext>
                </a:extLst>
              </a:tr>
              <a:tr h="190500">
                <a:tc>
                  <a:txBody>
                    <a:bodyPr/>
                    <a:lstStyle/>
                    <a:p>
                      <a:pPr algn="l" fontAlgn="b"/>
                      <a:r>
                        <a:rPr lang="en-US" sz="1100" u="none" strike="noStrike">
                          <a:effectLst/>
                        </a:rPr>
                        <a:t>Microsoft OneDrive</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3.78</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151787"/>
                  </a:ext>
                </a:extLst>
              </a:tr>
              <a:tr h="381000">
                <a:tc>
                  <a:txBody>
                    <a:bodyPr/>
                    <a:lstStyle/>
                    <a:p>
                      <a:pPr algn="l" fontAlgn="b"/>
                      <a:r>
                        <a:rPr lang="en-US" sz="1100" u="none" strike="noStrike">
                          <a:effectLst/>
                        </a:rPr>
                        <a:t>Technology in Meeting Spaces/Classrooms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0755664"/>
                  </a:ext>
                </a:extLst>
              </a:tr>
              <a:tr h="381000">
                <a:tc>
                  <a:txBody>
                    <a:bodyPr/>
                    <a:lstStyle/>
                    <a:p>
                      <a:pPr algn="l" fontAlgn="b"/>
                      <a:r>
                        <a:rPr lang="en-US" sz="1100" u="none" strike="noStrike">
                          <a:effectLst/>
                        </a:rPr>
                        <a:t>Zoom</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0191269"/>
                  </a:ext>
                </a:extLst>
              </a:tr>
              <a:tr h="190500">
                <a:tc>
                  <a:txBody>
                    <a:bodyPr/>
                    <a:lstStyle/>
                    <a:p>
                      <a:pPr algn="l" fontAlgn="b"/>
                      <a:r>
                        <a:rPr lang="en-US" sz="1100" u="none" strike="noStrike">
                          <a:effectLst/>
                        </a:rPr>
                        <a:t>Wired Network</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2.48</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5538846"/>
                  </a:ext>
                </a:extLst>
              </a:tr>
              <a:tr h="190500">
                <a:tc>
                  <a:txBody>
                    <a:bodyPr/>
                    <a:lstStyle/>
                    <a:p>
                      <a:pPr algn="l" fontAlgn="b"/>
                      <a:r>
                        <a:rPr lang="en-US" sz="1100" u="none" strike="noStrike">
                          <a:effectLst/>
                        </a:rPr>
                        <a:t>Campus Solutions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2.44</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6273165"/>
                  </a:ext>
                </a:extLst>
              </a:tr>
              <a:tr h="381000">
                <a:tc>
                  <a:txBody>
                    <a:bodyPr/>
                    <a:lstStyle/>
                    <a:p>
                      <a:pPr algn="l" fontAlgn="b"/>
                      <a:r>
                        <a:rPr lang="en-US" sz="1100" u="none" strike="noStrike">
                          <a:effectLst/>
                        </a:rPr>
                        <a:t>Adobe Creative Cloud</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2.31</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6060715"/>
                  </a:ext>
                </a:extLst>
              </a:tr>
            </a:tbl>
          </a:graphicData>
        </a:graphic>
      </p:graphicFrame>
      <p:graphicFrame>
        <p:nvGraphicFramePr>
          <p:cNvPr id="19" name="Table 18">
            <a:extLst>
              <a:ext uri="{FF2B5EF4-FFF2-40B4-BE49-F238E27FC236}">
                <a16:creationId xmlns:a16="http://schemas.microsoft.com/office/drawing/2014/main" id="{CF0E1684-B974-1DCD-867F-ABB8EF6985B9}"/>
              </a:ext>
            </a:extLst>
          </p:cNvPr>
          <p:cNvGraphicFramePr>
            <a:graphicFrameLocks noGrp="1"/>
          </p:cNvGraphicFramePr>
          <p:nvPr>
            <p:extLst>
              <p:ext uri="{D42A27DB-BD31-4B8C-83A1-F6EECF244321}">
                <p14:modId xmlns:p14="http://schemas.microsoft.com/office/powerpoint/2010/main" val="2860774092"/>
              </p:ext>
            </p:extLst>
          </p:nvPr>
        </p:nvGraphicFramePr>
        <p:xfrm>
          <a:off x="4393281" y="801419"/>
          <a:ext cx="2182617" cy="3000375"/>
        </p:xfrm>
        <a:graphic>
          <a:graphicData uri="http://schemas.openxmlformats.org/drawingml/2006/table">
            <a:tbl>
              <a:tblPr>
                <a:tableStyleId>{5C22544A-7EE6-4342-B048-85BDC9FD1C3A}</a:tableStyleId>
              </a:tblPr>
              <a:tblGrid>
                <a:gridCol w="1500684">
                  <a:extLst>
                    <a:ext uri="{9D8B030D-6E8A-4147-A177-3AD203B41FA5}">
                      <a16:colId xmlns:a16="http://schemas.microsoft.com/office/drawing/2014/main" val="1057481769"/>
                    </a:ext>
                  </a:extLst>
                </a:gridCol>
                <a:gridCol w="681933">
                  <a:extLst>
                    <a:ext uri="{9D8B030D-6E8A-4147-A177-3AD203B41FA5}">
                      <a16:colId xmlns:a16="http://schemas.microsoft.com/office/drawing/2014/main" val="1671687510"/>
                    </a:ext>
                  </a:extLst>
                </a:gridCol>
              </a:tblGrid>
              <a:tr h="714375">
                <a:tc>
                  <a:txBody>
                    <a:bodyPr/>
                    <a:lstStyle/>
                    <a:p>
                      <a:pPr algn="l" fontAlgn="b"/>
                      <a:r>
                        <a:rPr lang="en-US" sz="1400" b="1" u="none" strike="noStrike" dirty="0">
                          <a:solidFill>
                            <a:srgbClr val="0070C0"/>
                          </a:solidFill>
                          <a:effectLst/>
                        </a:rPr>
                        <a:t>Faculty</a:t>
                      </a:r>
                      <a:endParaRPr lang="en-US" sz="14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Mean Score</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4740292"/>
                  </a:ext>
                </a:extLst>
              </a:tr>
              <a:tr h="190500">
                <a:tc>
                  <a:txBody>
                    <a:bodyPr/>
                    <a:lstStyle/>
                    <a:p>
                      <a:pPr algn="l" fontAlgn="b"/>
                      <a:r>
                        <a:rPr lang="en-US" sz="1100" u="none" strike="noStrike">
                          <a:effectLst/>
                        </a:rPr>
                        <a:t>Email</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3625121"/>
                  </a:ext>
                </a:extLst>
              </a:tr>
              <a:tr h="190500">
                <a:tc>
                  <a:txBody>
                    <a:bodyPr/>
                    <a:lstStyle/>
                    <a:p>
                      <a:pPr algn="l" fontAlgn="b"/>
                      <a:r>
                        <a:rPr lang="en-US" sz="1100" u="none" strike="noStrike">
                          <a:effectLst/>
                        </a:rPr>
                        <a:t>My.IllinoisState.edu</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1912958"/>
                  </a:ext>
                </a:extLst>
              </a:tr>
              <a:tr h="190500">
                <a:tc>
                  <a:txBody>
                    <a:bodyPr/>
                    <a:lstStyle/>
                    <a:p>
                      <a:pPr algn="l" fontAlgn="b"/>
                      <a:r>
                        <a:rPr lang="en-US" sz="1100" u="none" strike="noStrike">
                          <a:effectLst/>
                        </a:rPr>
                        <a:t>ReggieNet</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4415943"/>
                  </a:ext>
                </a:extLst>
              </a:tr>
              <a:tr h="190500">
                <a:tc>
                  <a:txBody>
                    <a:bodyPr/>
                    <a:lstStyle/>
                    <a:p>
                      <a:pPr algn="l" fontAlgn="b"/>
                      <a:r>
                        <a:rPr lang="en-US" sz="1100" u="none" strike="noStrike">
                          <a:effectLst/>
                        </a:rPr>
                        <a:t>Microsoft 365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7169533"/>
                  </a:ext>
                </a:extLst>
              </a:tr>
              <a:tr h="190500">
                <a:tc>
                  <a:txBody>
                    <a:bodyPr/>
                    <a:lstStyle/>
                    <a:p>
                      <a:pPr algn="l" fontAlgn="b"/>
                      <a:r>
                        <a:rPr lang="en-US" sz="1100" u="none" strike="noStrike">
                          <a:effectLst/>
                        </a:rPr>
                        <a:t>Microsoft OneDrive</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103710"/>
                  </a:ext>
                </a:extLst>
              </a:tr>
              <a:tr h="381000">
                <a:tc>
                  <a:txBody>
                    <a:bodyPr/>
                    <a:lstStyle/>
                    <a:p>
                      <a:pPr algn="l" fontAlgn="b"/>
                      <a:r>
                        <a:rPr lang="en-US" sz="1100" u="none" strike="noStrike" dirty="0">
                          <a:effectLst/>
                        </a:rPr>
                        <a:t>Technology in Meeting Spaces/Classrooms</a:t>
                      </a:r>
                      <a:endParaRPr lang="en-US" sz="11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2031849"/>
                  </a:ext>
                </a:extLst>
              </a:tr>
              <a:tr h="190500">
                <a:tc>
                  <a:txBody>
                    <a:bodyPr/>
                    <a:lstStyle/>
                    <a:p>
                      <a:pPr algn="l" fontAlgn="b"/>
                      <a:r>
                        <a:rPr lang="en-US" sz="1100" u="none" strike="noStrike">
                          <a:effectLst/>
                        </a:rPr>
                        <a:t>Zoom</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3.64</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6692303"/>
                  </a:ext>
                </a:extLst>
              </a:tr>
              <a:tr h="190500">
                <a:tc>
                  <a:txBody>
                    <a:bodyPr/>
                    <a:lstStyle/>
                    <a:p>
                      <a:pPr algn="l" fontAlgn="b"/>
                      <a:r>
                        <a:rPr lang="en-US" sz="1100" u="none" strike="noStrike">
                          <a:effectLst/>
                        </a:rPr>
                        <a:t>Wired Network</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3.38</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846740"/>
                  </a:ext>
                </a:extLst>
              </a:tr>
              <a:tr h="381000">
                <a:tc>
                  <a:txBody>
                    <a:bodyPr/>
                    <a:lstStyle/>
                    <a:p>
                      <a:pPr algn="l" fontAlgn="b"/>
                      <a:r>
                        <a:rPr lang="en-US" sz="1100" u="none" strike="noStrike">
                          <a:effectLst/>
                        </a:rPr>
                        <a:t>Departmental Printers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5532557"/>
                  </a:ext>
                </a:extLst>
              </a:tr>
              <a:tr h="190500">
                <a:tc>
                  <a:txBody>
                    <a:bodyPr/>
                    <a:lstStyle/>
                    <a:p>
                      <a:pPr algn="l" fontAlgn="b"/>
                      <a:r>
                        <a:rPr lang="en-US" sz="1100" u="none" strike="noStrike">
                          <a:effectLst/>
                        </a:rPr>
                        <a:t>VPN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3.03</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1001517"/>
                  </a:ext>
                </a:extLst>
              </a:tr>
            </a:tbl>
          </a:graphicData>
        </a:graphic>
      </p:graphicFrame>
      <p:graphicFrame>
        <p:nvGraphicFramePr>
          <p:cNvPr id="20" name="Table 19">
            <a:extLst>
              <a:ext uri="{FF2B5EF4-FFF2-40B4-BE49-F238E27FC236}">
                <a16:creationId xmlns:a16="http://schemas.microsoft.com/office/drawing/2014/main" id="{84C618ED-E11D-1B0E-7A5F-1E0BA2A04FD8}"/>
              </a:ext>
            </a:extLst>
          </p:cNvPr>
          <p:cNvGraphicFramePr>
            <a:graphicFrameLocks noGrp="1"/>
          </p:cNvGraphicFramePr>
          <p:nvPr>
            <p:extLst>
              <p:ext uri="{D42A27DB-BD31-4B8C-83A1-F6EECF244321}">
                <p14:modId xmlns:p14="http://schemas.microsoft.com/office/powerpoint/2010/main" val="1652924154"/>
              </p:ext>
            </p:extLst>
          </p:nvPr>
        </p:nvGraphicFramePr>
        <p:xfrm>
          <a:off x="6704249" y="800962"/>
          <a:ext cx="2284630" cy="3190875"/>
        </p:xfrm>
        <a:graphic>
          <a:graphicData uri="http://schemas.openxmlformats.org/drawingml/2006/table">
            <a:tbl>
              <a:tblPr>
                <a:tableStyleId>{5C22544A-7EE6-4342-B048-85BDC9FD1C3A}</a:tableStyleId>
              </a:tblPr>
              <a:tblGrid>
                <a:gridCol w="1565375">
                  <a:extLst>
                    <a:ext uri="{9D8B030D-6E8A-4147-A177-3AD203B41FA5}">
                      <a16:colId xmlns:a16="http://schemas.microsoft.com/office/drawing/2014/main" val="636249736"/>
                    </a:ext>
                  </a:extLst>
                </a:gridCol>
                <a:gridCol w="719255">
                  <a:extLst>
                    <a:ext uri="{9D8B030D-6E8A-4147-A177-3AD203B41FA5}">
                      <a16:colId xmlns:a16="http://schemas.microsoft.com/office/drawing/2014/main" val="2861054803"/>
                    </a:ext>
                  </a:extLst>
                </a:gridCol>
              </a:tblGrid>
              <a:tr h="714375">
                <a:tc>
                  <a:txBody>
                    <a:bodyPr/>
                    <a:lstStyle/>
                    <a:p>
                      <a:pPr algn="l" fontAlgn="b"/>
                      <a:r>
                        <a:rPr lang="en-US" sz="1400" b="1" u="none" strike="noStrike" dirty="0">
                          <a:solidFill>
                            <a:srgbClr val="0070C0"/>
                          </a:solidFill>
                          <a:effectLst/>
                        </a:rPr>
                        <a:t>Staff</a:t>
                      </a:r>
                      <a:endParaRPr lang="en-US" sz="14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911386"/>
                  </a:ext>
                </a:extLst>
              </a:tr>
              <a:tr h="190500">
                <a:tc>
                  <a:txBody>
                    <a:bodyPr/>
                    <a:lstStyle/>
                    <a:p>
                      <a:pPr algn="l" fontAlgn="b"/>
                      <a:r>
                        <a:rPr lang="en-US" sz="1100" u="none" strike="noStrike">
                          <a:effectLst/>
                        </a:rPr>
                        <a:t>Email</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6628512"/>
                  </a:ext>
                </a:extLst>
              </a:tr>
              <a:tr h="190500">
                <a:tc>
                  <a:txBody>
                    <a:bodyPr/>
                    <a:lstStyle/>
                    <a:p>
                      <a:pPr algn="l" fontAlgn="b"/>
                      <a:r>
                        <a:rPr lang="en-US" sz="1100" u="none" strike="noStrike" dirty="0">
                          <a:effectLst/>
                        </a:rPr>
                        <a:t>Microsoft 365</a:t>
                      </a:r>
                      <a:endParaRPr lang="en-US" sz="11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5425568"/>
                  </a:ext>
                </a:extLst>
              </a:tr>
              <a:tr h="190500">
                <a:tc>
                  <a:txBody>
                    <a:bodyPr/>
                    <a:lstStyle/>
                    <a:p>
                      <a:pPr algn="l" fontAlgn="b"/>
                      <a:r>
                        <a:rPr lang="en-US" sz="1100" u="none" strike="noStrike">
                          <a:effectLst/>
                        </a:rPr>
                        <a:t>My.IllinoisState.edu</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8445481"/>
                  </a:ext>
                </a:extLst>
              </a:tr>
              <a:tr h="190500">
                <a:tc>
                  <a:txBody>
                    <a:bodyPr/>
                    <a:lstStyle/>
                    <a:p>
                      <a:pPr algn="l" fontAlgn="b"/>
                      <a:r>
                        <a:rPr lang="en-US" sz="1100" u="none" strike="noStrike">
                          <a:effectLst/>
                        </a:rPr>
                        <a:t>Wired Network</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0852429"/>
                  </a:ext>
                </a:extLst>
              </a:tr>
              <a:tr h="190500">
                <a:tc>
                  <a:txBody>
                    <a:bodyPr/>
                    <a:lstStyle/>
                    <a:p>
                      <a:pPr algn="l" fontAlgn="b"/>
                      <a:r>
                        <a:rPr lang="en-US" sz="1100" u="none" strike="noStrike">
                          <a:effectLst/>
                        </a:rPr>
                        <a:t>Departmental Printers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0154175"/>
                  </a:ext>
                </a:extLst>
              </a:tr>
              <a:tr h="190500">
                <a:tc>
                  <a:txBody>
                    <a:bodyPr/>
                    <a:lstStyle/>
                    <a:p>
                      <a:pPr algn="l" fontAlgn="b"/>
                      <a:r>
                        <a:rPr lang="en-US" sz="1100" u="none" strike="noStrike">
                          <a:effectLst/>
                        </a:rPr>
                        <a:t>Zoom</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0395637"/>
                  </a:ext>
                </a:extLst>
              </a:tr>
              <a:tr h="190500">
                <a:tc>
                  <a:txBody>
                    <a:bodyPr/>
                    <a:lstStyle/>
                    <a:p>
                      <a:pPr algn="l" fontAlgn="b"/>
                      <a:r>
                        <a:rPr lang="en-US" sz="1100" u="none" strike="noStrike">
                          <a:effectLst/>
                        </a:rPr>
                        <a:t>Microsoft OneDrive</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0947038"/>
                  </a:ext>
                </a:extLst>
              </a:tr>
              <a:tr h="381000">
                <a:tc>
                  <a:txBody>
                    <a:bodyPr/>
                    <a:lstStyle/>
                    <a:p>
                      <a:pPr algn="l" fontAlgn="b"/>
                      <a:r>
                        <a:rPr lang="en-US" sz="1100" u="none" strike="noStrike">
                          <a:effectLst/>
                        </a:rPr>
                        <a:t>Mobile Phone Service on Campus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7548044"/>
                  </a:ext>
                </a:extLst>
              </a:tr>
              <a:tr h="381000">
                <a:tc>
                  <a:txBody>
                    <a:bodyPr/>
                    <a:lstStyle/>
                    <a:p>
                      <a:pPr algn="l" fontAlgn="b"/>
                      <a:r>
                        <a:rPr lang="en-US" sz="1100" u="none" strike="noStrike">
                          <a:effectLst/>
                        </a:rPr>
                        <a:t>VPN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98238"/>
                  </a:ext>
                </a:extLst>
              </a:tr>
              <a:tr h="381000">
                <a:tc>
                  <a:txBody>
                    <a:bodyPr/>
                    <a:lstStyle/>
                    <a:p>
                      <a:pPr algn="l" fontAlgn="b"/>
                      <a:r>
                        <a:rPr lang="en-US" sz="1100" u="none" strike="noStrike">
                          <a:effectLst/>
                        </a:rPr>
                        <a:t>Campus Solutions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2.91</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8452187"/>
                  </a:ext>
                </a:extLst>
              </a:tr>
            </a:tbl>
          </a:graphicData>
        </a:graphic>
      </p:graphicFrame>
      <p:sp>
        <p:nvSpPr>
          <p:cNvPr id="21" name="Arrow: Down 20">
            <a:extLst>
              <a:ext uri="{FF2B5EF4-FFF2-40B4-BE49-F238E27FC236}">
                <a16:creationId xmlns:a16="http://schemas.microsoft.com/office/drawing/2014/main" id="{9DDA87E0-4F0A-D1AD-1B82-DB96F858CC39}"/>
              </a:ext>
            </a:extLst>
          </p:cNvPr>
          <p:cNvSpPr/>
          <p:nvPr/>
        </p:nvSpPr>
        <p:spPr>
          <a:xfrm>
            <a:off x="5712098" y="1886725"/>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1F67327F-B406-A6E4-ABD2-3810AB8BDD10}"/>
              </a:ext>
            </a:extLst>
          </p:cNvPr>
          <p:cNvSpPr/>
          <p:nvPr/>
        </p:nvSpPr>
        <p:spPr>
          <a:xfrm>
            <a:off x="5712098" y="2592882"/>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6FC3969A-2DAA-B9DE-9FE0-0D945A7B29EA}"/>
              </a:ext>
            </a:extLst>
          </p:cNvPr>
          <p:cNvSpPr/>
          <p:nvPr/>
        </p:nvSpPr>
        <p:spPr>
          <a:xfrm>
            <a:off x="1254805" y="3090447"/>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11FAC52-53D5-8A7B-9297-36E9A30696E5}"/>
              </a:ext>
            </a:extLst>
          </p:cNvPr>
          <p:cNvSpPr/>
          <p:nvPr/>
        </p:nvSpPr>
        <p:spPr>
          <a:xfrm>
            <a:off x="1254805" y="2713183"/>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457A17D0-28C4-6E45-13E0-D858A3254918}"/>
              </a:ext>
            </a:extLst>
          </p:cNvPr>
          <p:cNvSpPr/>
          <p:nvPr/>
        </p:nvSpPr>
        <p:spPr>
          <a:xfrm>
            <a:off x="5717901" y="284518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F848555E-63B3-D909-008E-72CD5FF18D27}"/>
              </a:ext>
            </a:extLst>
          </p:cNvPr>
          <p:cNvSpPr/>
          <p:nvPr/>
        </p:nvSpPr>
        <p:spPr>
          <a:xfrm>
            <a:off x="8080435" y="2449361"/>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34D308C6-3F2C-CA38-ACBB-E2C89342A188}"/>
              </a:ext>
            </a:extLst>
          </p:cNvPr>
          <p:cNvSpPr/>
          <p:nvPr/>
        </p:nvSpPr>
        <p:spPr>
          <a:xfrm rot="10800000">
            <a:off x="8085375" y="1693927"/>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4485E47D-EF9B-EEBC-F74B-617CF5226357}"/>
              </a:ext>
            </a:extLst>
          </p:cNvPr>
          <p:cNvSpPr/>
          <p:nvPr/>
        </p:nvSpPr>
        <p:spPr>
          <a:xfrm>
            <a:off x="5712098" y="2105226"/>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DF19172D-D19F-C15C-ACBB-F6A2F19E9279}"/>
              </a:ext>
            </a:extLst>
          </p:cNvPr>
          <p:cNvSpPr/>
          <p:nvPr/>
        </p:nvSpPr>
        <p:spPr>
          <a:xfrm>
            <a:off x="1241938" y="2053053"/>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36E147FD-DB4E-E53A-73B8-4B61D98E5DE3}"/>
              </a:ext>
            </a:extLst>
          </p:cNvPr>
          <p:cNvSpPr/>
          <p:nvPr/>
        </p:nvSpPr>
        <p:spPr>
          <a:xfrm rot="10800000">
            <a:off x="8085375" y="2064874"/>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E754D7DF-BB5A-91F8-0627-35CEB31662AA}"/>
              </a:ext>
            </a:extLst>
          </p:cNvPr>
          <p:cNvSpPr/>
          <p:nvPr/>
        </p:nvSpPr>
        <p:spPr>
          <a:xfrm rot="10800000">
            <a:off x="1241938" y="1836757"/>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334D98AF-7939-4F8F-E24A-532FB187A29B}"/>
              </a:ext>
            </a:extLst>
          </p:cNvPr>
          <p:cNvSpPr/>
          <p:nvPr/>
        </p:nvSpPr>
        <p:spPr>
          <a:xfrm>
            <a:off x="5717901" y="3606109"/>
            <a:ext cx="99226" cy="192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4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737191"/>
          </a:xfrm>
        </p:spPr>
        <p:txBody>
          <a:bodyPr/>
          <a:lstStyle/>
          <a:p>
            <a:pPr algn="ctr"/>
            <a:r>
              <a:rPr lang="en-US" b="1" dirty="0"/>
              <a:t>Overall Usage 2023</a:t>
            </a:r>
          </a:p>
        </p:txBody>
      </p:sp>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BD019532-CF21-90FA-8D0C-6B96874FEFCC}"/>
                  </a:ext>
                </a:extLst>
              </p:cNvPr>
              <p:cNvGraphicFramePr/>
              <p:nvPr>
                <p:extLst>
                  <p:ext uri="{D42A27DB-BD31-4B8C-83A1-F6EECF244321}">
                    <p14:modId xmlns:p14="http://schemas.microsoft.com/office/powerpoint/2010/main" val="3336234481"/>
                  </p:ext>
                </p:extLst>
              </p:nvPr>
            </p:nvGraphicFramePr>
            <p:xfrm>
              <a:off x="131324" y="653057"/>
              <a:ext cx="4572000" cy="43767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4">
                <a:extLst>
                  <a:ext uri="{FF2B5EF4-FFF2-40B4-BE49-F238E27FC236}">
                    <a16:creationId xmlns:a16="http://schemas.microsoft.com/office/drawing/2014/main" id="{BD019532-CF21-90FA-8D0C-6B96874FEFCC}"/>
                  </a:ext>
                </a:extLst>
              </p:cNvPr>
              <p:cNvPicPr>
                <a:picLocks noGrp="1" noRot="1" noChangeAspect="1" noMove="1" noResize="1" noEditPoints="1" noAdjustHandles="1" noChangeArrowheads="1" noChangeShapeType="1"/>
              </p:cNvPicPr>
              <p:nvPr/>
            </p:nvPicPr>
            <p:blipFill>
              <a:blip r:embed="rId5"/>
              <a:stretch>
                <a:fillRect/>
              </a:stretch>
            </p:blipFill>
            <p:spPr>
              <a:xfrm>
                <a:off x="131324" y="653057"/>
                <a:ext cx="4572000" cy="4376738"/>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7" name="Chart 6">
                <a:extLst>
                  <a:ext uri="{FF2B5EF4-FFF2-40B4-BE49-F238E27FC236}">
                    <a16:creationId xmlns:a16="http://schemas.microsoft.com/office/drawing/2014/main" id="{7E9890DD-C5B4-CEBF-0125-0AC2505E5B3A}"/>
                  </a:ext>
                </a:extLst>
              </p:cNvPr>
              <p:cNvGraphicFramePr/>
              <p:nvPr>
                <p:extLst>
                  <p:ext uri="{D42A27DB-BD31-4B8C-83A1-F6EECF244321}">
                    <p14:modId xmlns:p14="http://schemas.microsoft.com/office/powerpoint/2010/main" val="1200657923"/>
                  </p:ext>
                </p:extLst>
              </p:nvPr>
            </p:nvGraphicFramePr>
            <p:xfrm>
              <a:off x="4440676" y="2286595"/>
              <a:ext cx="4572000" cy="274320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7" name="Chart 6">
                <a:extLst>
                  <a:ext uri="{FF2B5EF4-FFF2-40B4-BE49-F238E27FC236}">
                    <a16:creationId xmlns:a16="http://schemas.microsoft.com/office/drawing/2014/main" id="{7E9890DD-C5B4-CEBF-0125-0AC2505E5B3A}"/>
                  </a:ext>
                </a:extLst>
              </p:cNvPr>
              <p:cNvPicPr>
                <a:picLocks noGrp="1" noRot="1" noChangeAspect="1" noMove="1" noResize="1" noEditPoints="1" noAdjustHandles="1" noChangeArrowheads="1" noChangeShapeType="1"/>
              </p:cNvPicPr>
              <p:nvPr/>
            </p:nvPicPr>
            <p:blipFill>
              <a:blip r:embed="rId7"/>
              <a:stretch>
                <a:fillRect/>
              </a:stretch>
            </p:blipFill>
            <p:spPr>
              <a:xfrm>
                <a:off x="4440676" y="2286595"/>
                <a:ext cx="4572000" cy="2743200"/>
              </a:xfrm>
              <a:prstGeom prst="rect">
                <a:avLst/>
              </a:prstGeom>
            </p:spPr>
          </p:pic>
        </mc:Fallback>
      </mc:AlternateContent>
    </p:spTree>
    <p:extLst>
      <p:ext uri="{BB962C8B-B14F-4D97-AF65-F5344CB8AC3E}">
        <p14:creationId xmlns:p14="http://schemas.microsoft.com/office/powerpoint/2010/main" val="390003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Top 10 Student Usage 2021-2023</a:t>
            </a:r>
          </a:p>
        </p:txBody>
      </p:sp>
      <p:graphicFrame>
        <p:nvGraphicFramePr>
          <p:cNvPr id="6" name="Chart 5">
            <a:extLst>
              <a:ext uri="{FF2B5EF4-FFF2-40B4-BE49-F238E27FC236}">
                <a16:creationId xmlns:a16="http://schemas.microsoft.com/office/drawing/2014/main" id="{744F3CE3-6921-C117-A797-8A4712175E8A}"/>
              </a:ext>
            </a:extLst>
          </p:cNvPr>
          <p:cNvGraphicFramePr>
            <a:graphicFrameLocks/>
          </p:cNvGraphicFramePr>
          <p:nvPr>
            <p:extLst>
              <p:ext uri="{D42A27DB-BD31-4B8C-83A1-F6EECF244321}">
                <p14:modId xmlns:p14="http://schemas.microsoft.com/office/powerpoint/2010/main" val="2171619831"/>
              </p:ext>
            </p:extLst>
          </p:nvPr>
        </p:nvGraphicFramePr>
        <p:xfrm>
          <a:off x="0" y="822722"/>
          <a:ext cx="4602297" cy="2588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D84B245-853F-CA8B-2CEC-B6198950C12E}"/>
              </a:ext>
            </a:extLst>
          </p:cNvPr>
          <p:cNvGraphicFramePr>
            <a:graphicFrameLocks/>
          </p:cNvGraphicFramePr>
          <p:nvPr>
            <p:extLst>
              <p:ext uri="{D42A27DB-BD31-4B8C-83A1-F6EECF244321}">
                <p14:modId xmlns:p14="http://schemas.microsoft.com/office/powerpoint/2010/main" val="4020902443"/>
              </p:ext>
            </p:extLst>
          </p:nvPr>
        </p:nvGraphicFramePr>
        <p:xfrm>
          <a:off x="4059397" y="2203566"/>
          <a:ext cx="4998853" cy="29399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3726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Top 10 Employee Usage 2021-2023</a:t>
            </a:r>
          </a:p>
        </p:txBody>
      </p:sp>
      <p:graphicFrame>
        <p:nvGraphicFramePr>
          <p:cNvPr id="2" name="Chart 1">
            <a:extLst>
              <a:ext uri="{FF2B5EF4-FFF2-40B4-BE49-F238E27FC236}">
                <a16:creationId xmlns:a16="http://schemas.microsoft.com/office/drawing/2014/main" id="{194FC2D1-912F-899B-8F43-90BBB9D56A06}"/>
              </a:ext>
            </a:extLst>
          </p:cNvPr>
          <p:cNvGraphicFramePr>
            <a:graphicFrameLocks/>
          </p:cNvGraphicFramePr>
          <p:nvPr>
            <p:extLst>
              <p:ext uri="{D42A27DB-BD31-4B8C-83A1-F6EECF244321}">
                <p14:modId xmlns:p14="http://schemas.microsoft.com/office/powerpoint/2010/main" val="2060194220"/>
              </p:ext>
            </p:extLst>
          </p:nvPr>
        </p:nvGraphicFramePr>
        <p:xfrm>
          <a:off x="77821" y="663998"/>
          <a:ext cx="4572000" cy="32913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C6CEFD7-E390-E38B-9BAE-5A26FB0623ED}"/>
              </a:ext>
            </a:extLst>
          </p:cNvPr>
          <p:cNvGraphicFramePr>
            <a:graphicFrameLocks/>
          </p:cNvGraphicFramePr>
          <p:nvPr>
            <p:extLst>
              <p:ext uri="{D42A27DB-BD31-4B8C-83A1-F6EECF244321}">
                <p14:modId xmlns:p14="http://schemas.microsoft.com/office/powerpoint/2010/main" val="876394239"/>
              </p:ext>
            </p:extLst>
          </p:nvPr>
        </p:nvGraphicFramePr>
        <p:xfrm>
          <a:off x="4296586" y="1934731"/>
          <a:ext cx="4769593" cy="3041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627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Top 10 Importance by Audience 2023</a:t>
            </a:r>
          </a:p>
        </p:txBody>
      </p:sp>
      <p:sp>
        <p:nvSpPr>
          <p:cNvPr id="10" name="Rectangle: Rounded Corners 9">
            <a:extLst>
              <a:ext uri="{FF2B5EF4-FFF2-40B4-BE49-F238E27FC236}">
                <a16:creationId xmlns:a16="http://schemas.microsoft.com/office/drawing/2014/main" id="{2D03802B-ECB2-42C3-1E80-0856AEF577A0}"/>
              </a:ext>
            </a:extLst>
          </p:cNvPr>
          <p:cNvSpPr/>
          <p:nvPr/>
        </p:nvSpPr>
        <p:spPr>
          <a:xfrm>
            <a:off x="4569098" y="4177336"/>
            <a:ext cx="4476228"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B4B46F-47DF-BFD9-9449-55DB334E391E}"/>
              </a:ext>
            </a:extLst>
          </p:cNvPr>
          <p:cNvSpPr txBox="1"/>
          <p:nvPr/>
        </p:nvSpPr>
        <p:spPr>
          <a:xfrm>
            <a:off x="4715933" y="4285401"/>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graphicFrame>
        <p:nvGraphicFramePr>
          <p:cNvPr id="13" name="Table 12">
            <a:extLst>
              <a:ext uri="{FF2B5EF4-FFF2-40B4-BE49-F238E27FC236}">
                <a16:creationId xmlns:a16="http://schemas.microsoft.com/office/drawing/2014/main" id="{2C138299-8804-3297-42BD-E321F26F2D43}"/>
              </a:ext>
            </a:extLst>
          </p:cNvPr>
          <p:cNvGraphicFramePr>
            <a:graphicFrameLocks noGrp="1"/>
          </p:cNvGraphicFramePr>
          <p:nvPr>
            <p:extLst>
              <p:ext uri="{D42A27DB-BD31-4B8C-83A1-F6EECF244321}">
                <p14:modId xmlns:p14="http://schemas.microsoft.com/office/powerpoint/2010/main" val="2894577560"/>
              </p:ext>
            </p:extLst>
          </p:nvPr>
        </p:nvGraphicFramePr>
        <p:xfrm>
          <a:off x="132844" y="745838"/>
          <a:ext cx="2131377" cy="3032603"/>
        </p:xfrm>
        <a:graphic>
          <a:graphicData uri="http://schemas.openxmlformats.org/drawingml/2006/table">
            <a:tbl>
              <a:tblPr>
                <a:tableStyleId>{5C22544A-7EE6-4342-B048-85BDC9FD1C3A}</a:tableStyleId>
              </a:tblPr>
              <a:tblGrid>
                <a:gridCol w="1520473">
                  <a:extLst>
                    <a:ext uri="{9D8B030D-6E8A-4147-A177-3AD203B41FA5}">
                      <a16:colId xmlns:a16="http://schemas.microsoft.com/office/drawing/2014/main" val="2034284140"/>
                    </a:ext>
                  </a:extLst>
                </a:gridCol>
                <a:gridCol w="610904">
                  <a:extLst>
                    <a:ext uri="{9D8B030D-6E8A-4147-A177-3AD203B41FA5}">
                      <a16:colId xmlns:a16="http://schemas.microsoft.com/office/drawing/2014/main" val="2505081764"/>
                    </a:ext>
                  </a:extLst>
                </a:gridCol>
              </a:tblGrid>
              <a:tr h="402013">
                <a:tc>
                  <a:txBody>
                    <a:bodyPr/>
                    <a:lstStyle/>
                    <a:p>
                      <a:pPr algn="l" fontAlgn="b"/>
                      <a:r>
                        <a:rPr lang="en-US" sz="1200" b="1" u="none" strike="noStrike" dirty="0">
                          <a:solidFill>
                            <a:srgbClr val="0070C0"/>
                          </a:solidFill>
                          <a:effectLst/>
                        </a:rPr>
                        <a:t>Undergraduate Students </a:t>
                      </a:r>
                      <a:endParaRPr lang="en-US" sz="1200" b="1" i="0" u="none" strike="noStrike" dirty="0">
                        <a:solidFill>
                          <a:srgbClr val="0070C0"/>
                        </a:solidFill>
                        <a:effectLst/>
                        <a:latin typeface="Calibri" panose="020F0502020204030204" pitchFamily="34" charset="0"/>
                      </a:endParaRPr>
                    </a:p>
                  </a:txBody>
                  <a:tcPr marL="8156" marR="8156" marT="8156" marB="0" anchor="b"/>
                </a:tc>
                <a:tc>
                  <a:txBody>
                    <a:bodyPr/>
                    <a:lstStyle/>
                    <a:p>
                      <a:pPr algn="ctr" fontAlgn="b"/>
                      <a:r>
                        <a:rPr lang="en-US" sz="900" u="none" strike="noStrike" dirty="0">
                          <a:effectLst/>
                        </a:rPr>
                        <a:t>Mean Score</a:t>
                      </a:r>
                      <a:endParaRPr lang="en-US" sz="900" b="1" i="0" u="none" strike="noStrike" dirty="0">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3591070354"/>
                  </a:ext>
                </a:extLst>
              </a:tr>
              <a:tr h="175373">
                <a:tc>
                  <a:txBody>
                    <a:bodyPr/>
                    <a:lstStyle/>
                    <a:p>
                      <a:pPr algn="l" fontAlgn="b"/>
                      <a:r>
                        <a:rPr lang="en-US" sz="900" u="none" strike="noStrike">
                          <a:effectLst/>
                        </a:rPr>
                        <a:t>ReggieNet</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3.81</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3167690817"/>
                  </a:ext>
                </a:extLst>
              </a:tr>
              <a:tr h="175373">
                <a:tc>
                  <a:txBody>
                    <a:bodyPr/>
                    <a:lstStyle/>
                    <a:p>
                      <a:pPr algn="l" fontAlgn="b"/>
                      <a:r>
                        <a:rPr lang="en-US" sz="900" u="none" strike="noStrike" dirty="0">
                          <a:effectLst/>
                        </a:rPr>
                        <a:t>My.IllinoisState.edu </a:t>
                      </a:r>
                      <a:endParaRPr lang="en-US" sz="900" b="0" i="0" u="none" strike="noStrike" dirty="0">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3.69</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408507845"/>
                  </a:ext>
                </a:extLst>
              </a:tr>
              <a:tr h="350745">
                <a:tc>
                  <a:txBody>
                    <a:bodyPr/>
                    <a:lstStyle/>
                    <a:p>
                      <a:pPr algn="l" fontAlgn="b"/>
                      <a:r>
                        <a:rPr lang="en-US" sz="900" u="none" strike="noStrike" dirty="0">
                          <a:effectLst/>
                        </a:rPr>
                        <a:t>Ease of logging in to campus systems</a:t>
                      </a:r>
                      <a:endParaRPr lang="en-US" sz="900" b="0" i="0" u="none" strike="noStrike" dirty="0">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3.60</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3861655575"/>
                  </a:ext>
                </a:extLst>
              </a:tr>
              <a:tr h="350745">
                <a:tc>
                  <a:txBody>
                    <a:bodyPr/>
                    <a:lstStyle/>
                    <a:p>
                      <a:pPr algn="l" fontAlgn="b"/>
                      <a:r>
                        <a:rPr lang="en-US" sz="900" u="none" strike="noStrike">
                          <a:effectLst/>
                        </a:rPr>
                        <a:t>Email</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3.58</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81891563"/>
                  </a:ext>
                </a:extLst>
              </a:tr>
              <a:tr h="350745">
                <a:tc>
                  <a:txBody>
                    <a:bodyPr/>
                    <a:lstStyle/>
                    <a:p>
                      <a:pPr algn="l" fontAlgn="b"/>
                      <a:r>
                        <a:rPr lang="en-US" sz="900" u="none" strike="noStrike">
                          <a:effectLst/>
                        </a:rPr>
                        <a:t>Performance of wireless</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3.51</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104725463"/>
                  </a:ext>
                </a:extLst>
              </a:tr>
              <a:tr h="350745">
                <a:tc>
                  <a:txBody>
                    <a:bodyPr/>
                    <a:lstStyle/>
                    <a:p>
                      <a:pPr algn="l" fontAlgn="b"/>
                      <a:r>
                        <a:rPr lang="en-US" sz="900" u="none" strike="noStrike">
                          <a:effectLst/>
                        </a:rPr>
                        <a:t>Availability of wireless</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3.47</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070707929"/>
                  </a:ext>
                </a:extLst>
              </a:tr>
              <a:tr h="350745">
                <a:tc>
                  <a:txBody>
                    <a:bodyPr/>
                    <a:lstStyle/>
                    <a:p>
                      <a:pPr algn="l" fontAlgn="b"/>
                      <a:r>
                        <a:rPr lang="en-US" sz="900" u="none" strike="noStrike">
                          <a:effectLst/>
                        </a:rPr>
                        <a:t>Coverage of mobile phone service on campus</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3.47</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943432982"/>
                  </a:ext>
                </a:extLst>
              </a:tr>
              <a:tr h="175373">
                <a:tc>
                  <a:txBody>
                    <a:bodyPr/>
                    <a:lstStyle/>
                    <a:p>
                      <a:pPr algn="l" fontAlgn="b"/>
                      <a:r>
                        <a:rPr lang="en-US" sz="900" u="none" strike="noStrike">
                          <a:effectLst/>
                        </a:rPr>
                        <a:t>Campus Solutions</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3.26</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3697622471"/>
                  </a:ext>
                </a:extLst>
              </a:tr>
              <a:tr h="175373">
                <a:tc>
                  <a:txBody>
                    <a:bodyPr/>
                    <a:lstStyle/>
                    <a:p>
                      <a:pPr algn="l" fontAlgn="b"/>
                      <a:r>
                        <a:rPr lang="en-US" sz="900" u="none" strike="noStrike">
                          <a:effectLst/>
                        </a:rPr>
                        <a:t>Microsoft OneDrive</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a:effectLst/>
                        </a:rPr>
                        <a:t>3.17</a:t>
                      </a:r>
                      <a:endParaRPr lang="en-US" sz="900" b="0" i="0" u="none" strike="noStrike">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327799101"/>
                  </a:ext>
                </a:extLst>
              </a:tr>
              <a:tr h="175373">
                <a:tc>
                  <a:txBody>
                    <a:bodyPr/>
                    <a:lstStyle/>
                    <a:p>
                      <a:pPr algn="l" fontAlgn="b"/>
                      <a:r>
                        <a:rPr lang="en-US" sz="900" u="none" strike="noStrike">
                          <a:effectLst/>
                        </a:rPr>
                        <a:t>Email Spam Filtering</a:t>
                      </a:r>
                      <a:endParaRPr lang="en-US" sz="900" b="0" i="0" u="none" strike="noStrike">
                        <a:solidFill>
                          <a:srgbClr val="00B050"/>
                        </a:solidFill>
                        <a:effectLst/>
                        <a:latin typeface="Calibri" panose="020F0502020204030204" pitchFamily="34" charset="0"/>
                      </a:endParaRPr>
                    </a:p>
                  </a:txBody>
                  <a:tcPr marL="8156" marR="8156" marT="8156" marB="0" anchor="b"/>
                </a:tc>
                <a:tc>
                  <a:txBody>
                    <a:bodyPr/>
                    <a:lstStyle/>
                    <a:p>
                      <a:pPr algn="ctr" fontAlgn="b"/>
                      <a:r>
                        <a:rPr lang="en-US" sz="900" u="none" strike="noStrike" dirty="0">
                          <a:effectLst/>
                        </a:rPr>
                        <a:t>3.15</a:t>
                      </a:r>
                      <a:endParaRPr lang="en-US" sz="900" b="0" i="0" u="none" strike="noStrike" dirty="0">
                        <a:solidFill>
                          <a:srgbClr val="00B050"/>
                        </a:solidFill>
                        <a:effectLst/>
                        <a:latin typeface="Calibri" panose="020F0502020204030204" pitchFamily="34" charset="0"/>
                      </a:endParaRPr>
                    </a:p>
                  </a:txBody>
                  <a:tcPr marL="8156" marR="8156" marT="8156" marB="0" anchor="b"/>
                </a:tc>
                <a:extLst>
                  <a:ext uri="{0D108BD9-81ED-4DB2-BD59-A6C34878D82A}">
                    <a16:rowId xmlns:a16="http://schemas.microsoft.com/office/drawing/2014/main" val="2477118980"/>
                  </a:ext>
                </a:extLst>
              </a:tr>
            </a:tbl>
          </a:graphicData>
        </a:graphic>
      </p:graphicFrame>
      <p:graphicFrame>
        <p:nvGraphicFramePr>
          <p:cNvPr id="18" name="Table 17">
            <a:extLst>
              <a:ext uri="{FF2B5EF4-FFF2-40B4-BE49-F238E27FC236}">
                <a16:creationId xmlns:a16="http://schemas.microsoft.com/office/drawing/2014/main" id="{50778647-A5E0-DAD9-5132-A3F65E0E6BE3}"/>
              </a:ext>
            </a:extLst>
          </p:cNvPr>
          <p:cNvGraphicFramePr>
            <a:graphicFrameLocks noGrp="1"/>
          </p:cNvGraphicFramePr>
          <p:nvPr>
            <p:extLst>
              <p:ext uri="{D42A27DB-BD31-4B8C-83A1-F6EECF244321}">
                <p14:modId xmlns:p14="http://schemas.microsoft.com/office/powerpoint/2010/main" val="1438780965"/>
              </p:ext>
            </p:extLst>
          </p:nvPr>
        </p:nvGraphicFramePr>
        <p:xfrm>
          <a:off x="2391261" y="745838"/>
          <a:ext cx="2086153" cy="3220009"/>
        </p:xfrm>
        <a:graphic>
          <a:graphicData uri="http://schemas.openxmlformats.org/drawingml/2006/table">
            <a:tbl>
              <a:tblPr>
                <a:tableStyleId>{5C22544A-7EE6-4342-B048-85BDC9FD1C3A}</a:tableStyleId>
              </a:tblPr>
              <a:tblGrid>
                <a:gridCol w="1432392">
                  <a:extLst>
                    <a:ext uri="{9D8B030D-6E8A-4147-A177-3AD203B41FA5}">
                      <a16:colId xmlns:a16="http://schemas.microsoft.com/office/drawing/2014/main" val="1279511511"/>
                    </a:ext>
                  </a:extLst>
                </a:gridCol>
                <a:gridCol w="653761">
                  <a:extLst>
                    <a:ext uri="{9D8B030D-6E8A-4147-A177-3AD203B41FA5}">
                      <a16:colId xmlns:a16="http://schemas.microsoft.com/office/drawing/2014/main" val="2859771540"/>
                    </a:ext>
                  </a:extLst>
                </a:gridCol>
              </a:tblGrid>
              <a:tr h="577124">
                <a:tc>
                  <a:txBody>
                    <a:bodyPr/>
                    <a:lstStyle/>
                    <a:p>
                      <a:pPr algn="l" fontAlgn="b"/>
                      <a:r>
                        <a:rPr lang="en-US" sz="1200" b="1" u="none" strike="noStrike" dirty="0">
                          <a:solidFill>
                            <a:srgbClr val="0070C0"/>
                          </a:solidFill>
                          <a:effectLst/>
                        </a:rPr>
                        <a:t>Graduate S</a:t>
                      </a:r>
                      <a:r>
                        <a:rPr lang="en-US" sz="1200" b="1" u="none" strike="noStrike" kern="1200" dirty="0">
                          <a:solidFill>
                            <a:srgbClr val="0070C0"/>
                          </a:solidFill>
                          <a:effectLst/>
                          <a:latin typeface="+mn-lt"/>
                          <a:ea typeface="+mn-ea"/>
                          <a:cs typeface="+mn-cs"/>
                        </a:rPr>
                        <a:t>tudent</a:t>
                      </a:r>
                      <a:r>
                        <a:rPr lang="en-US" sz="1200" b="1" u="none" strike="noStrike" dirty="0">
                          <a:solidFill>
                            <a:srgbClr val="0070C0"/>
                          </a:solidFill>
                          <a:effectLst/>
                        </a:rPr>
                        <a:t>s</a:t>
                      </a:r>
                      <a:endParaRPr lang="en-US" sz="1200" b="1" i="0" u="none" strike="noStrike" dirty="0">
                        <a:solidFill>
                          <a:srgbClr val="0070C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Mean Score</a:t>
                      </a:r>
                      <a:endParaRPr lang="en-US" sz="1000" b="1"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2439833945"/>
                  </a:ext>
                </a:extLst>
              </a:tr>
              <a:tr h="165180">
                <a:tc>
                  <a:txBody>
                    <a:bodyPr/>
                    <a:lstStyle/>
                    <a:p>
                      <a:pPr algn="l" fontAlgn="b"/>
                      <a:r>
                        <a:rPr lang="en-US" sz="1000" u="none" strike="noStrike">
                          <a:effectLst/>
                        </a:rPr>
                        <a:t>ReggieNet </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3.78</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956855482"/>
                  </a:ext>
                </a:extLst>
              </a:tr>
              <a:tr h="165180">
                <a:tc>
                  <a:txBody>
                    <a:bodyPr/>
                    <a:lstStyle/>
                    <a:p>
                      <a:pPr algn="l" fontAlgn="b"/>
                      <a:r>
                        <a:rPr lang="en-US" sz="1000" u="none" strike="noStrike">
                          <a:effectLst/>
                        </a:rPr>
                        <a:t>My.IllinoisState.edu</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3.74</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1344336909"/>
                  </a:ext>
                </a:extLst>
              </a:tr>
              <a:tr h="165180">
                <a:tc>
                  <a:txBody>
                    <a:bodyPr/>
                    <a:lstStyle/>
                    <a:p>
                      <a:pPr algn="l" fontAlgn="b"/>
                      <a:r>
                        <a:rPr lang="en-US" sz="1000" u="none" strike="noStrike">
                          <a:effectLst/>
                        </a:rPr>
                        <a:t>Email</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3.70</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3756117858"/>
                  </a:ext>
                </a:extLst>
              </a:tr>
              <a:tr h="165180">
                <a:tc>
                  <a:txBody>
                    <a:bodyPr/>
                    <a:lstStyle/>
                    <a:p>
                      <a:pPr algn="l" fontAlgn="b"/>
                      <a:r>
                        <a:rPr lang="en-US" sz="1000" u="none" strike="noStrike">
                          <a:effectLst/>
                        </a:rPr>
                        <a:t>Microsoft 365</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3.59</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2221831235"/>
                  </a:ext>
                </a:extLst>
              </a:tr>
              <a:tr h="165180">
                <a:tc>
                  <a:txBody>
                    <a:bodyPr/>
                    <a:lstStyle/>
                    <a:p>
                      <a:pPr algn="l" fontAlgn="b"/>
                      <a:r>
                        <a:rPr lang="en-US" sz="1000" u="none" strike="noStrike">
                          <a:effectLst/>
                        </a:rPr>
                        <a:t>Performance of wireless</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3.49</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3129201310"/>
                  </a:ext>
                </a:extLst>
              </a:tr>
              <a:tr h="330361">
                <a:tc>
                  <a:txBody>
                    <a:bodyPr/>
                    <a:lstStyle/>
                    <a:p>
                      <a:pPr algn="l" fontAlgn="b"/>
                      <a:r>
                        <a:rPr lang="en-US" sz="1000" u="none" strike="noStrike">
                          <a:effectLst/>
                        </a:rPr>
                        <a:t>Campus Solutions</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3.42</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1955307103"/>
                  </a:ext>
                </a:extLst>
              </a:tr>
              <a:tr h="330361">
                <a:tc>
                  <a:txBody>
                    <a:bodyPr/>
                    <a:lstStyle/>
                    <a:p>
                      <a:pPr algn="l" fontAlgn="b"/>
                      <a:r>
                        <a:rPr lang="en-US" sz="1000" u="none" strike="noStrike">
                          <a:effectLst/>
                        </a:rPr>
                        <a:t>Email Spam Filtering</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3.41</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2580502472"/>
                  </a:ext>
                </a:extLst>
              </a:tr>
              <a:tr h="330361">
                <a:tc>
                  <a:txBody>
                    <a:bodyPr/>
                    <a:lstStyle/>
                    <a:p>
                      <a:pPr algn="l" fontAlgn="b"/>
                      <a:r>
                        <a:rPr lang="en-US" sz="1000" u="none" strike="noStrike">
                          <a:effectLst/>
                        </a:rPr>
                        <a:t>Coverage of mobile phone service on campus</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3.39</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582197673"/>
                  </a:ext>
                </a:extLst>
              </a:tr>
              <a:tr h="165180">
                <a:tc>
                  <a:txBody>
                    <a:bodyPr/>
                    <a:lstStyle/>
                    <a:p>
                      <a:pPr algn="l" fontAlgn="b"/>
                      <a:r>
                        <a:rPr lang="en-US" sz="1000" u="none" strike="noStrike">
                          <a:effectLst/>
                        </a:rPr>
                        <a:t>Zoom</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3.38</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2450242477"/>
                  </a:ext>
                </a:extLst>
              </a:tr>
              <a:tr h="330361">
                <a:tc>
                  <a:txBody>
                    <a:bodyPr/>
                    <a:lstStyle/>
                    <a:p>
                      <a:pPr algn="l" fontAlgn="b"/>
                      <a:r>
                        <a:rPr lang="en-US" sz="1000" u="none" strike="noStrike">
                          <a:effectLst/>
                        </a:rPr>
                        <a:t>Technology in meeting spaces/classrooms</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a:effectLst/>
                        </a:rPr>
                        <a:t>3.31</a:t>
                      </a:r>
                      <a:endParaRPr lang="en-US" sz="1000" b="0" i="0" u="none" strike="noStrike">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4081058376"/>
                  </a:ext>
                </a:extLst>
              </a:tr>
              <a:tr h="330361">
                <a:tc>
                  <a:txBody>
                    <a:bodyPr/>
                    <a:lstStyle/>
                    <a:p>
                      <a:pPr algn="l" fontAlgn="b"/>
                      <a:r>
                        <a:rPr lang="en-US" sz="1000" u="none" strike="noStrike">
                          <a:effectLst/>
                        </a:rPr>
                        <a:t>Time to Resolve - classroom support</a:t>
                      </a:r>
                      <a:endParaRPr lang="en-US" sz="1000" b="0" i="0" u="none" strike="noStrike">
                        <a:solidFill>
                          <a:srgbClr val="00B050"/>
                        </a:solidFill>
                        <a:effectLst/>
                        <a:latin typeface="Calibri" panose="020F0502020204030204" pitchFamily="34" charset="0"/>
                      </a:endParaRPr>
                    </a:p>
                  </a:txBody>
                  <a:tcPr marL="8259" marR="8259" marT="8259" marB="0" anchor="b"/>
                </a:tc>
                <a:tc>
                  <a:txBody>
                    <a:bodyPr/>
                    <a:lstStyle/>
                    <a:p>
                      <a:pPr algn="ctr" fontAlgn="b"/>
                      <a:r>
                        <a:rPr lang="en-US" sz="1000" u="none" strike="noStrike" dirty="0">
                          <a:effectLst/>
                        </a:rPr>
                        <a:t>3.31</a:t>
                      </a:r>
                      <a:endParaRPr lang="en-US" sz="1000" b="0" i="0" u="none" strike="noStrike" dirty="0">
                        <a:solidFill>
                          <a:srgbClr val="00B050"/>
                        </a:solidFill>
                        <a:effectLst/>
                        <a:latin typeface="Calibri" panose="020F0502020204030204" pitchFamily="34" charset="0"/>
                      </a:endParaRPr>
                    </a:p>
                  </a:txBody>
                  <a:tcPr marL="8259" marR="8259" marT="8259" marB="0" anchor="b"/>
                </a:tc>
                <a:extLst>
                  <a:ext uri="{0D108BD9-81ED-4DB2-BD59-A6C34878D82A}">
                    <a16:rowId xmlns:a16="http://schemas.microsoft.com/office/drawing/2014/main" val="3976782166"/>
                  </a:ext>
                </a:extLst>
              </a:tr>
            </a:tbl>
          </a:graphicData>
        </a:graphic>
      </p:graphicFrame>
      <p:graphicFrame>
        <p:nvGraphicFramePr>
          <p:cNvPr id="20" name="Table 19">
            <a:extLst>
              <a:ext uri="{FF2B5EF4-FFF2-40B4-BE49-F238E27FC236}">
                <a16:creationId xmlns:a16="http://schemas.microsoft.com/office/drawing/2014/main" id="{0D1CB024-1CA5-19D1-F46E-3FF94E8587F6}"/>
              </a:ext>
            </a:extLst>
          </p:cNvPr>
          <p:cNvGraphicFramePr>
            <a:graphicFrameLocks noGrp="1"/>
          </p:cNvGraphicFramePr>
          <p:nvPr>
            <p:extLst>
              <p:ext uri="{D42A27DB-BD31-4B8C-83A1-F6EECF244321}">
                <p14:modId xmlns:p14="http://schemas.microsoft.com/office/powerpoint/2010/main" val="1555180533"/>
              </p:ext>
            </p:extLst>
          </p:nvPr>
        </p:nvGraphicFramePr>
        <p:xfrm>
          <a:off x="4604454" y="752374"/>
          <a:ext cx="2186027" cy="3262311"/>
        </p:xfrm>
        <a:graphic>
          <a:graphicData uri="http://schemas.openxmlformats.org/drawingml/2006/table">
            <a:tbl>
              <a:tblPr>
                <a:tableStyleId>{5C22544A-7EE6-4342-B048-85BDC9FD1C3A}</a:tableStyleId>
              </a:tblPr>
              <a:tblGrid>
                <a:gridCol w="1559459">
                  <a:extLst>
                    <a:ext uri="{9D8B030D-6E8A-4147-A177-3AD203B41FA5}">
                      <a16:colId xmlns:a16="http://schemas.microsoft.com/office/drawing/2014/main" val="2703139299"/>
                    </a:ext>
                  </a:extLst>
                </a:gridCol>
                <a:gridCol w="626568">
                  <a:extLst>
                    <a:ext uri="{9D8B030D-6E8A-4147-A177-3AD203B41FA5}">
                      <a16:colId xmlns:a16="http://schemas.microsoft.com/office/drawing/2014/main" val="3562380726"/>
                    </a:ext>
                  </a:extLst>
                </a:gridCol>
              </a:tblGrid>
              <a:tr h="418245">
                <a:tc>
                  <a:txBody>
                    <a:bodyPr/>
                    <a:lstStyle/>
                    <a:p>
                      <a:pPr algn="l" fontAlgn="b"/>
                      <a:r>
                        <a:rPr lang="en-US" sz="1200" b="1" u="none" strike="noStrike" dirty="0">
                          <a:solidFill>
                            <a:srgbClr val="0070C0"/>
                          </a:solidFill>
                          <a:effectLst/>
                        </a:rPr>
                        <a:t>Faculty</a:t>
                      </a:r>
                      <a:endParaRPr lang="en-US" sz="1200" b="1" i="0" u="none" strike="noStrike" dirty="0">
                        <a:solidFill>
                          <a:srgbClr val="0070C0"/>
                        </a:solidFill>
                        <a:effectLst/>
                        <a:latin typeface="Calibri" panose="020F0502020204030204" pitchFamily="34" charset="0"/>
                      </a:endParaRPr>
                    </a:p>
                  </a:txBody>
                  <a:tcPr marL="8365" marR="8365" marT="8365" marB="0" anchor="b"/>
                </a:tc>
                <a:tc>
                  <a:txBody>
                    <a:bodyPr/>
                    <a:lstStyle/>
                    <a:p>
                      <a:pPr algn="ctr" fontAlgn="b"/>
                      <a:r>
                        <a:rPr lang="en-US" sz="1000" u="none" strike="noStrike" dirty="0">
                          <a:effectLst/>
                        </a:rPr>
                        <a:t>Mean Score</a:t>
                      </a:r>
                      <a:endParaRPr lang="en-US" sz="1000" b="1" i="0" u="none" strike="noStrike" dirty="0">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2886023445"/>
                  </a:ext>
                </a:extLst>
              </a:tr>
              <a:tr h="167298">
                <a:tc>
                  <a:txBody>
                    <a:bodyPr/>
                    <a:lstStyle/>
                    <a:p>
                      <a:pPr algn="l" fontAlgn="b"/>
                      <a:r>
                        <a:rPr lang="en-US" sz="1000" u="none" strike="noStrike" dirty="0">
                          <a:effectLst/>
                        </a:rPr>
                        <a:t>Email</a:t>
                      </a:r>
                      <a:endParaRPr lang="en-US" sz="1000" b="0" i="0" u="none" strike="noStrike" dirty="0">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3.90</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3033134532"/>
                  </a:ext>
                </a:extLst>
              </a:tr>
              <a:tr h="334596">
                <a:tc>
                  <a:txBody>
                    <a:bodyPr/>
                    <a:lstStyle/>
                    <a:p>
                      <a:pPr algn="l" fontAlgn="b"/>
                      <a:r>
                        <a:rPr lang="en-US" sz="1000" u="none" strike="noStrike" dirty="0">
                          <a:effectLst/>
                        </a:rPr>
                        <a:t>Ease of logging into campus systems</a:t>
                      </a:r>
                      <a:endParaRPr lang="en-US" sz="1000" b="0" i="0" u="none" strike="noStrike" dirty="0">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3.81</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2903614650"/>
                  </a:ext>
                </a:extLst>
              </a:tr>
              <a:tr h="334596">
                <a:tc>
                  <a:txBody>
                    <a:bodyPr/>
                    <a:lstStyle/>
                    <a:p>
                      <a:pPr algn="l" fontAlgn="b"/>
                      <a:r>
                        <a:rPr lang="en-US" sz="1000" u="none" strike="noStrike">
                          <a:effectLst/>
                        </a:rPr>
                        <a:t>My.IllinoisState.edu</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3.75</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3864895938"/>
                  </a:ext>
                </a:extLst>
              </a:tr>
              <a:tr h="334596">
                <a:tc>
                  <a:txBody>
                    <a:bodyPr/>
                    <a:lstStyle/>
                    <a:p>
                      <a:pPr algn="l" fontAlgn="b"/>
                      <a:r>
                        <a:rPr lang="en-US" sz="1000" u="none" strike="noStrike">
                          <a:effectLst/>
                        </a:rPr>
                        <a:t>Availability of wireless</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3.69</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3919349878"/>
                  </a:ext>
                </a:extLst>
              </a:tr>
              <a:tr h="167298">
                <a:tc>
                  <a:txBody>
                    <a:bodyPr/>
                    <a:lstStyle/>
                    <a:p>
                      <a:pPr algn="l" fontAlgn="b"/>
                      <a:r>
                        <a:rPr lang="en-US" sz="1000" u="none" strike="noStrike">
                          <a:effectLst/>
                        </a:rPr>
                        <a:t>Performance of wireless</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3.69</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1403626572"/>
                  </a:ext>
                </a:extLst>
              </a:tr>
              <a:tr h="334596">
                <a:tc>
                  <a:txBody>
                    <a:bodyPr/>
                    <a:lstStyle/>
                    <a:p>
                      <a:pPr algn="l" fontAlgn="b"/>
                      <a:r>
                        <a:rPr lang="en-US" sz="1000" u="none" strike="noStrike" dirty="0">
                          <a:effectLst/>
                        </a:rPr>
                        <a:t>Email Spam Filtering</a:t>
                      </a:r>
                      <a:endParaRPr lang="en-US" sz="1000" b="0" i="0" u="none" strike="noStrike" dirty="0">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3.65</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151365013"/>
                  </a:ext>
                </a:extLst>
              </a:tr>
              <a:tr h="334596">
                <a:tc>
                  <a:txBody>
                    <a:bodyPr/>
                    <a:lstStyle/>
                    <a:p>
                      <a:pPr algn="l" fontAlgn="b"/>
                      <a:r>
                        <a:rPr lang="en-US" sz="1000" u="none" strike="noStrike" dirty="0" err="1">
                          <a:effectLst/>
                        </a:rPr>
                        <a:t>ReggieNet</a:t>
                      </a:r>
                      <a:endParaRPr lang="en-US" sz="1000" b="0" i="0" u="none" strike="noStrike" dirty="0">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3.60</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1831764935"/>
                  </a:ext>
                </a:extLst>
              </a:tr>
              <a:tr h="334596">
                <a:tc>
                  <a:txBody>
                    <a:bodyPr/>
                    <a:lstStyle/>
                    <a:p>
                      <a:pPr algn="l" fontAlgn="b"/>
                      <a:r>
                        <a:rPr lang="en-US" sz="1000" u="none" strike="noStrike">
                          <a:effectLst/>
                        </a:rPr>
                        <a:t>Time to Resolve - classroom support</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3.58</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3457952638"/>
                  </a:ext>
                </a:extLst>
              </a:tr>
              <a:tr h="167298">
                <a:tc>
                  <a:txBody>
                    <a:bodyPr/>
                    <a:lstStyle/>
                    <a:p>
                      <a:pPr algn="l" fontAlgn="b"/>
                      <a:r>
                        <a:rPr lang="en-US" sz="1000" u="none" strike="noStrike">
                          <a:effectLst/>
                        </a:rPr>
                        <a:t>Computer replacements</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a:effectLst/>
                        </a:rPr>
                        <a:t>3.57</a:t>
                      </a:r>
                      <a:endParaRPr lang="en-US" sz="1000" b="0" i="0" u="none" strike="noStrike">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1510183163"/>
                  </a:ext>
                </a:extLst>
              </a:tr>
              <a:tr h="334596">
                <a:tc>
                  <a:txBody>
                    <a:bodyPr/>
                    <a:lstStyle/>
                    <a:p>
                      <a:pPr algn="l" fontAlgn="b"/>
                      <a:r>
                        <a:rPr lang="en-US" sz="1000" u="none" strike="noStrike">
                          <a:effectLst/>
                        </a:rPr>
                        <a:t>Time to Resolve - college/dept support</a:t>
                      </a:r>
                      <a:endParaRPr lang="en-US" sz="1000" b="0" i="0" u="none" strike="noStrike">
                        <a:solidFill>
                          <a:srgbClr val="00B050"/>
                        </a:solidFill>
                        <a:effectLst/>
                        <a:latin typeface="Calibri" panose="020F0502020204030204" pitchFamily="34" charset="0"/>
                      </a:endParaRPr>
                    </a:p>
                  </a:txBody>
                  <a:tcPr marL="8365" marR="8365" marT="8365" marB="0" anchor="b"/>
                </a:tc>
                <a:tc>
                  <a:txBody>
                    <a:bodyPr/>
                    <a:lstStyle/>
                    <a:p>
                      <a:pPr algn="ctr" fontAlgn="b"/>
                      <a:r>
                        <a:rPr lang="en-US" sz="1000" u="none" strike="noStrike" dirty="0">
                          <a:effectLst/>
                        </a:rPr>
                        <a:t>3.55</a:t>
                      </a:r>
                      <a:endParaRPr lang="en-US" sz="1000" b="0" i="0" u="none" strike="noStrike" dirty="0">
                        <a:solidFill>
                          <a:srgbClr val="00B050"/>
                        </a:solidFill>
                        <a:effectLst/>
                        <a:latin typeface="Calibri" panose="020F0502020204030204" pitchFamily="34" charset="0"/>
                      </a:endParaRPr>
                    </a:p>
                  </a:txBody>
                  <a:tcPr marL="8365" marR="8365" marT="8365" marB="0" anchor="b"/>
                </a:tc>
                <a:extLst>
                  <a:ext uri="{0D108BD9-81ED-4DB2-BD59-A6C34878D82A}">
                    <a16:rowId xmlns:a16="http://schemas.microsoft.com/office/drawing/2014/main" val="153640126"/>
                  </a:ext>
                </a:extLst>
              </a:tr>
            </a:tbl>
          </a:graphicData>
        </a:graphic>
      </p:graphicFrame>
      <p:graphicFrame>
        <p:nvGraphicFramePr>
          <p:cNvPr id="21" name="Table 20">
            <a:extLst>
              <a:ext uri="{FF2B5EF4-FFF2-40B4-BE49-F238E27FC236}">
                <a16:creationId xmlns:a16="http://schemas.microsoft.com/office/drawing/2014/main" id="{400D6E70-0BDF-97F9-6363-C0359543989E}"/>
              </a:ext>
            </a:extLst>
          </p:cNvPr>
          <p:cNvGraphicFramePr>
            <a:graphicFrameLocks noGrp="1"/>
          </p:cNvGraphicFramePr>
          <p:nvPr>
            <p:extLst>
              <p:ext uri="{D42A27DB-BD31-4B8C-83A1-F6EECF244321}">
                <p14:modId xmlns:p14="http://schemas.microsoft.com/office/powerpoint/2010/main" val="1909726618"/>
              </p:ext>
            </p:extLst>
          </p:nvPr>
        </p:nvGraphicFramePr>
        <p:xfrm>
          <a:off x="6919199" y="752373"/>
          <a:ext cx="2086153" cy="3262314"/>
        </p:xfrm>
        <a:graphic>
          <a:graphicData uri="http://schemas.openxmlformats.org/drawingml/2006/table">
            <a:tbl>
              <a:tblPr>
                <a:tableStyleId>{5C22544A-7EE6-4342-B048-85BDC9FD1C3A}</a:tableStyleId>
              </a:tblPr>
              <a:tblGrid>
                <a:gridCol w="1488211">
                  <a:extLst>
                    <a:ext uri="{9D8B030D-6E8A-4147-A177-3AD203B41FA5}">
                      <a16:colId xmlns:a16="http://schemas.microsoft.com/office/drawing/2014/main" val="3531244062"/>
                    </a:ext>
                  </a:extLst>
                </a:gridCol>
                <a:gridCol w="597942">
                  <a:extLst>
                    <a:ext uri="{9D8B030D-6E8A-4147-A177-3AD203B41FA5}">
                      <a16:colId xmlns:a16="http://schemas.microsoft.com/office/drawing/2014/main" val="726707807"/>
                    </a:ext>
                  </a:extLst>
                </a:gridCol>
              </a:tblGrid>
              <a:tr h="510964">
                <a:tc>
                  <a:txBody>
                    <a:bodyPr/>
                    <a:lstStyle/>
                    <a:p>
                      <a:pPr algn="l" fontAlgn="b"/>
                      <a:r>
                        <a:rPr lang="en-US" sz="1200" b="1" u="none" strike="noStrike" dirty="0">
                          <a:solidFill>
                            <a:srgbClr val="0070C0"/>
                          </a:solidFill>
                          <a:effectLst/>
                        </a:rPr>
                        <a:t>Staff</a:t>
                      </a:r>
                      <a:endParaRPr lang="en-US" sz="12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Mean Score</a:t>
                      </a:r>
                      <a:endParaRPr lang="en-US" sz="10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700469"/>
                  </a:ext>
                </a:extLst>
              </a:tr>
              <a:tr h="196525">
                <a:tc>
                  <a:txBody>
                    <a:bodyPr/>
                    <a:lstStyle/>
                    <a:p>
                      <a:pPr algn="l" fontAlgn="b"/>
                      <a:r>
                        <a:rPr lang="en-US" sz="1000" u="none" strike="noStrike" dirty="0">
                          <a:effectLst/>
                        </a:rPr>
                        <a:t>Email</a:t>
                      </a:r>
                      <a:endParaRPr lang="en-US" sz="10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3.90</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9519532"/>
                  </a:ext>
                </a:extLst>
              </a:tr>
              <a:tr h="393050">
                <a:tc>
                  <a:txBody>
                    <a:bodyPr/>
                    <a:lstStyle/>
                    <a:p>
                      <a:pPr algn="l" fontAlgn="b"/>
                      <a:r>
                        <a:rPr lang="en-US" sz="1000" u="none" strike="noStrike">
                          <a:effectLst/>
                        </a:rPr>
                        <a:t>Ease of logging into campus systems</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3.84</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179249"/>
                  </a:ext>
                </a:extLst>
              </a:tr>
              <a:tr h="393050">
                <a:tc>
                  <a:txBody>
                    <a:bodyPr/>
                    <a:lstStyle/>
                    <a:p>
                      <a:pPr algn="l" fontAlgn="b"/>
                      <a:r>
                        <a:rPr lang="en-US" sz="1000" u="none" strike="noStrike">
                          <a:effectLst/>
                        </a:rPr>
                        <a:t>Performance of wireless</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3.83</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7525810"/>
                  </a:ext>
                </a:extLst>
              </a:tr>
              <a:tr h="393050">
                <a:tc>
                  <a:txBody>
                    <a:bodyPr/>
                    <a:lstStyle/>
                    <a:p>
                      <a:pPr algn="l" fontAlgn="b"/>
                      <a:r>
                        <a:rPr lang="en-US" sz="1000" u="none" strike="noStrike">
                          <a:effectLst/>
                        </a:rPr>
                        <a:t>Availability of wireless</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3.80</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2377921"/>
                  </a:ext>
                </a:extLst>
              </a:tr>
              <a:tr h="196525">
                <a:tc>
                  <a:txBody>
                    <a:bodyPr/>
                    <a:lstStyle/>
                    <a:p>
                      <a:pPr algn="l" fontAlgn="b"/>
                      <a:r>
                        <a:rPr lang="en-US" sz="1000" u="none" strike="noStrike">
                          <a:effectLst/>
                        </a:rPr>
                        <a:t>My.IllinoisState.edu</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3.74</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796636"/>
                  </a:ext>
                </a:extLst>
              </a:tr>
              <a:tr h="196525">
                <a:tc>
                  <a:txBody>
                    <a:bodyPr/>
                    <a:lstStyle/>
                    <a:p>
                      <a:pPr algn="l" fontAlgn="b"/>
                      <a:r>
                        <a:rPr lang="en-US" sz="1000" u="none" strike="noStrike">
                          <a:effectLst/>
                        </a:rPr>
                        <a:t>Microsoft 365</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3.68</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9992197"/>
                  </a:ext>
                </a:extLst>
              </a:tr>
              <a:tr h="196525">
                <a:tc>
                  <a:txBody>
                    <a:bodyPr/>
                    <a:lstStyle/>
                    <a:p>
                      <a:pPr algn="l" fontAlgn="b"/>
                      <a:r>
                        <a:rPr lang="en-US" sz="1000" u="none" strike="noStrike">
                          <a:effectLst/>
                        </a:rPr>
                        <a:t>Wired Network</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3.61</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5759236"/>
                  </a:ext>
                </a:extLst>
              </a:tr>
              <a:tr h="196525">
                <a:tc>
                  <a:txBody>
                    <a:bodyPr/>
                    <a:lstStyle/>
                    <a:p>
                      <a:pPr algn="l" fontAlgn="b"/>
                      <a:r>
                        <a:rPr lang="en-US" sz="1000" u="none" strike="noStrike">
                          <a:effectLst/>
                        </a:rPr>
                        <a:t>Overall Computing Service</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3.60</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7573002"/>
                  </a:ext>
                </a:extLst>
              </a:tr>
              <a:tr h="196525">
                <a:tc>
                  <a:txBody>
                    <a:bodyPr/>
                    <a:lstStyle/>
                    <a:p>
                      <a:pPr algn="l" fontAlgn="b"/>
                      <a:r>
                        <a:rPr lang="en-US" sz="1000" u="none" strike="noStrike">
                          <a:effectLst/>
                        </a:rPr>
                        <a:t>Email Spam Filtering</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3.58</a:t>
                      </a:r>
                      <a:endParaRPr lang="en-US" sz="10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7277004"/>
                  </a:ext>
                </a:extLst>
              </a:tr>
              <a:tr h="393050">
                <a:tc>
                  <a:txBody>
                    <a:bodyPr/>
                    <a:lstStyle/>
                    <a:p>
                      <a:pPr algn="l" fontAlgn="b"/>
                      <a:r>
                        <a:rPr lang="en-US" sz="1000" u="none" strike="noStrike">
                          <a:effectLst/>
                        </a:rPr>
                        <a:t>Coverage of mobile phone service on campus</a:t>
                      </a:r>
                      <a:endParaRPr lang="en-US" sz="10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3.58</a:t>
                      </a:r>
                      <a:endParaRPr lang="en-US" sz="10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9041298"/>
                  </a:ext>
                </a:extLst>
              </a:tr>
            </a:tbl>
          </a:graphicData>
        </a:graphic>
      </p:graphicFrame>
      <p:sp>
        <p:nvSpPr>
          <p:cNvPr id="22" name="Arrow: Down 21">
            <a:extLst>
              <a:ext uri="{FF2B5EF4-FFF2-40B4-BE49-F238E27FC236}">
                <a16:creationId xmlns:a16="http://schemas.microsoft.com/office/drawing/2014/main" id="{CFEE8CBF-B872-407F-5F51-C4137AD33DFA}"/>
              </a:ext>
            </a:extLst>
          </p:cNvPr>
          <p:cNvSpPr/>
          <p:nvPr/>
        </p:nvSpPr>
        <p:spPr>
          <a:xfrm>
            <a:off x="1470907" y="1164669"/>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74AEAEF9-95C1-9A9A-18AA-41F22707EAD9}"/>
              </a:ext>
            </a:extLst>
          </p:cNvPr>
          <p:cNvSpPr/>
          <p:nvPr/>
        </p:nvSpPr>
        <p:spPr>
          <a:xfrm>
            <a:off x="6042078" y="2940275"/>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87F9349E-DDB0-9FCA-3BDC-C35E0EDC08F1}"/>
              </a:ext>
            </a:extLst>
          </p:cNvPr>
          <p:cNvSpPr/>
          <p:nvPr/>
        </p:nvSpPr>
        <p:spPr>
          <a:xfrm>
            <a:off x="6051205" y="3291043"/>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65CD70A2-DFDB-E5F7-6549-4224D5F3C394}"/>
              </a:ext>
            </a:extLst>
          </p:cNvPr>
          <p:cNvSpPr/>
          <p:nvPr/>
        </p:nvSpPr>
        <p:spPr>
          <a:xfrm>
            <a:off x="6042078" y="2098829"/>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5DB939D0-4143-4875-9E3A-89F806164A87}"/>
              </a:ext>
            </a:extLst>
          </p:cNvPr>
          <p:cNvSpPr/>
          <p:nvPr/>
        </p:nvSpPr>
        <p:spPr>
          <a:xfrm>
            <a:off x="6033562" y="2355842"/>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Overall Importance 2023</a:t>
            </a:r>
          </a:p>
        </p:txBody>
      </p:sp>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F861E20C-6A9A-4417-5392-321A23EEC489}"/>
                  </a:ext>
                </a:extLst>
              </p:cNvPr>
              <p:cNvGraphicFramePr/>
              <p:nvPr>
                <p:extLst>
                  <p:ext uri="{D42A27DB-BD31-4B8C-83A1-F6EECF244321}">
                    <p14:modId xmlns:p14="http://schemas.microsoft.com/office/powerpoint/2010/main" val="3564264805"/>
                  </p:ext>
                </p:extLst>
              </p:nvPr>
            </p:nvGraphicFramePr>
            <p:xfrm>
              <a:off x="84648" y="751714"/>
              <a:ext cx="4273343" cy="37290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 name="Chart 1">
                <a:extLst>
                  <a:ext uri="{FF2B5EF4-FFF2-40B4-BE49-F238E27FC236}">
                    <a16:creationId xmlns:a16="http://schemas.microsoft.com/office/drawing/2014/main" id="{F861E20C-6A9A-4417-5392-321A23EEC489}"/>
                  </a:ext>
                </a:extLst>
              </p:cNvPr>
              <p:cNvPicPr>
                <a:picLocks noGrp="1" noRot="1" noChangeAspect="1" noMove="1" noResize="1" noEditPoints="1" noAdjustHandles="1" noChangeArrowheads="1" noChangeShapeType="1"/>
              </p:cNvPicPr>
              <p:nvPr/>
            </p:nvPicPr>
            <p:blipFill>
              <a:blip r:embed="rId5"/>
              <a:stretch>
                <a:fillRect/>
              </a:stretch>
            </p:blipFill>
            <p:spPr>
              <a:xfrm>
                <a:off x="84648" y="751714"/>
                <a:ext cx="4273343" cy="3729038"/>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6" name="Chart 5">
                <a:extLst>
                  <a:ext uri="{FF2B5EF4-FFF2-40B4-BE49-F238E27FC236}">
                    <a16:creationId xmlns:a16="http://schemas.microsoft.com/office/drawing/2014/main" id="{FA39C797-911A-758C-4A65-9870CFA84B6C}"/>
                  </a:ext>
                </a:extLst>
              </p:cNvPr>
              <p:cNvGraphicFramePr/>
              <p:nvPr>
                <p:extLst>
                  <p:ext uri="{D42A27DB-BD31-4B8C-83A1-F6EECF244321}">
                    <p14:modId xmlns:p14="http://schemas.microsoft.com/office/powerpoint/2010/main" val="4221398331"/>
                  </p:ext>
                </p:extLst>
              </p:nvPr>
            </p:nvGraphicFramePr>
            <p:xfrm>
              <a:off x="4656648" y="751714"/>
              <a:ext cx="4273343" cy="382028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6" name="Chart 5">
                <a:extLst>
                  <a:ext uri="{FF2B5EF4-FFF2-40B4-BE49-F238E27FC236}">
                    <a16:creationId xmlns:a16="http://schemas.microsoft.com/office/drawing/2014/main" id="{FA39C797-911A-758C-4A65-9870CFA84B6C}"/>
                  </a:ext>
                </a:extLst>
              </p:cNvPr>
              <p:cNvPicPr>
                <a:picLocks noGrp="1" noRot="1" noChangeAspect="1" noMove="1" noResize="1" noEditPoints="1" noAdjustHandles="1" noChangeArrowheads="1" noChangeShapeType="1"/>
              </p:cNvPicPr>
              <p:nvPr/>
            </p:nvPicPr>
            <p:blipFill>
              <a:blip r:embed="rId7"/>
              <a:stretch>
                <a:fillRect/>
              </a:stretch>
            </p:blipFill>
            <p:spPr>
              <a:xfrm>
                <a:off x="4656648" y="751714"/>
                <a:ext cx="4273343" cy="3820286"/>
              </a:xfrm>
              <a:prstGeom prst="rect">
                <a:avLst/>
              </a:prstGeom>
            </p:spPr>
          </p:pic>
        </mc:Fallback>
      </mc:AlternateContent>
    </p:spTree>
    <p:extLst>
      <p:ext uri="{BB962C8B-B14F-4D97-AF65-F5344CB8AC3E}">
        <p14:creationId xmlns:p14="http://schemas.microsoft.com/office/powerpoint/2010/main" val="77642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Top 10 Student Importance 2021-2023</a:t>
            </a:r>
          </a:p>
        </p:txBody>
      </p:sp>
      <p:graphicFrame>
        <p:nvGraphicFramePr>
          <p:cNvPr id="2" name="Chart 1">
            <a:extLst>
              <a:ext uri="{FF2B5EF4-FFF2-40B4-BE49-F238E27FC236}">
                <a16:creationId xmlns:a16="http://schemas.microsoft.com/office/drawing/2014/main" id="{81DD5B15-90F0-22B6-774C-7CDAFB3EB37A}"/>
              </a:ext>
            </a:extLst>
          </p:cNvPr>
          <p:cNvGraphicFramePr>
            <a:graphicFrameLocks/>
          </p:cNvGraphicFramePr>
          <p:nvPr>
            <p:extLst>
              <p:ext uri="{D42A27DB-BD31-4B8C-83A1-F6EECF244321}">
                <p14:modId xmlns:p14="http://schemas.microsoft.com/office/powerpoint/2010/main" val="891335159"/>
              </p:ext>
            </p:extLst>
          </p:nvPr>
        </p:nvGraphicFramePr>
        <p:xfrm>
          <a:off x="81584" y="812524"/>
          <a:ext cx="46672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21A71ADF-43DE-B269-80BE-804CD7BC765B}"/>
              </a:ext>
            </a:extLst>
          </p:cNvPr>
          <p:cNvGraphicFramePr>
            <a:graphicFrameLocks/>
          </p:cNvGraphicFramePr>
          <p:nvPr>
            <p:extLst>
              <p:ext uri="{D42A27DB-BD31-4B8C-83A1-F6EECF244321}">
                <p14:modId xmlns:p14="http://schemas.microsoft.com/office/powerpoint/2010/main" val="1221518902"/>
              </p:ext>
            </p:extLst>
          </p:nvPr>
        </p:nvGraphicFramePr>
        <p:xfrm>
          <a:off x="4346092" y="230947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66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Top 10 Employee Importance 2021-2023</a:t>
            </a:r>
          </a:p>
        </p:txBody>
      </p:sp>
      <p:graphicFrame>
        <p:nvGraphicFramePr>
          <p:cNvPr id="6" name="Chart 5">
            <a:extLst>
              <a:ext uri="{FF2B5EF4-FFF2-40B4-BE49-F238E27FC236}">
                <a16:creationId xmlns:a16="http://schemas.microsoft.com/office/drawing/2014/main" id="{6F6F5AED-8C8B-F34B-44E6-DE1AD8E3C3FD}"/>
              </a:ext>
            </a:extLst>
          </p:cNvPr>
          <p:cNvGraphicFramePr>
            <a:graphicFrameLocks/>
          </p:cNvGraphicFramePr>
          <p:nvPr>
            <p:extLst>
              <p:ext uri="{D42A27DB-BD31-4B8C-83A1-F6EECF244321}">
                <p14:modId xmlns:p14="http://schemas.microsoft.com/office/powerpoint/2010/main" val="1742635890"/>
              </p:ext>
            </p:extLst>
          </p:nvPr>
        </p:nvGraphicFramePr>
        <p:xfrm>
          <a:off x="99391" y="7429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D17DFCD-2D94-3D13-AB66-8AD1DF5A0985}"/>
              </a:ext>
            </a:extLst>
          </p:cNvPr>
          <p:cNvGraphicFramePr>
            <a:graphicFrameLocks/>
          </p:cNvGraphicFramePr>
          <p:nvPr>
            <p:extLst>
              <p:ext uri="{D42A27DB-BD31-4B8C-83A1-F6EECF244321}">
                <p14:modId xmlns:p14="http://schemas.microsoft.com/office/powerpoint/2010/main" val="892210884"/>
              </p:ext>
            </p:extLst>
          </p:nvPr>
        </p:nvGraphicFramePr>
        <p:xfrm>
          <a:off x="4307371" y="222388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Top 10 Satisfaction by Audience 2023</a:t>
            </a:r>
          </a:p>
        </p:txBody>
      </p:sp>
      <p:sp>
        <p:nvSpPr>
          <p:cNvPr id="2" name="Rectangle: Rounded Corners 1">
            <a:extLst>
              <a:ext uri="{FF2B5EF4-FFF2-40B4-BE49-F238E27FC236}">
                <a16:creationId xmlns:a16="http://schemas.microsoft.com/office/drawing/2014/main" id="{2A6B67F6-A458-543C-ECEB-DE2C653847A5}"/>
              </a:ext>
            </a:extLst>
          </p:cNvPr>
          <p:cNvSpPr/>
          <p:nvPr/>
        </p:nvSpPr>
        <p:spPr>
          <a:xfrm>
            <a:off x="3629819" y="4281345"/>
            <a:ext cx="5359059" cy="7969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CCA7FD-FF2D-82C2-E496-AC81018F79CD}"/>
              </a:ext>
            </a:extLst>
          </p:cNvPr>
          <p:cNvSpPr txBox="1"/>
          <p:nvPr/>
        </p:nvSpPr>
        <p:spPr>
          <a:xfrm>
            <a:off x="3629820" y="4356669"/>
            <a:ext cx="5615780" cy="646331"/>
          </a:xfrm>
          <a:prstGeom prst="rect">
            <a:avLst/>
          </a:prstGeom>
          <a:noFill/>
        </p:spPr>
        <p:txBody>
          <a:bodyPr wrap="square" rtlCol="0">
            <a:spAutoFit/>
          </a:bodyPr>
          <a:lstStyle/>
          <a:p>
            <a:r>
              <a:rPr lang="en-US" dirty="0"/>
              <a:t>1= Dissatisfied 		2= Somewhat Dissatisfied</a:t>
            </a:r>
          </a:p>
          <a:p>
            <a:r>
              <a:rPr lang="en-US" dirty="0"/>
              <a:t>3= Somewhat Satisfied	4= Satisfied</a:t>
            </a:r>
          </a:p>
        </p:txBody>
      </p:sp>
      <p:graphicFrame>
        <p:nvGraphicFramePr>
          <p:cNvPr id="6" name="Table 5">
            <a:extLst>
              <a:ext uri="{FF2B5EF4-FFF2-40B4-BE49-F238E27FC236}">
                <a16:creationId xmlns:a16="http://schemas.microsoft.com/office/drawing/2014/main" id="{CB9BB52E-FC62-FB25-550A-5A9FEEBA8208}"/>
              </a:ext>
            </a:extLst>
          </p:cNvPr>
          <p:cNvGraphicFramePr>
            <a:graphicFrameLocks noGrp="1"/>
          </p:cNvGraphicFramePr>
          <p:nvPr>
            <p:extLst>
              <p:ext uri="{D42A27DB-BD31-4B8C-83A1-F6EECF244321}">
                <p14:modId xmlns:p14="http://schemas.microsoft.com/office/powerpoint/2010/main" val="2185014175"/>
              </p:ext>
            </p:extLst>
          </p:nvPr>
        </p:nvGraphicFramePr>
        <p:xfrm>
          <a:off x="140703" y="702644"/>
          <a:ext cx="2033530" cy="3483962"/>
        </p:xfrm>
        <a:graphic>
          <a:graphicData uri="http://schemas.openxmlformats.org/drawingml/2006/table">
            <a:tbl>
              <a:tblPr>
                <a:tableStyleId>{5C22544A-7EE6-4342-B048-85BDC9FD1C3A}</a:tableStyleId>
              </a:tblPr>
              <a:tblGrid>
                <a:gridCol w="1373431">
                  <a:extLst>
                    <a:ext uri="{9D8B030D-6E8A-4147-A177-3AD203B41FA5}">
                      <a16:colId xmlns:a16="http://schemas.microsoft.com/office/drawing/2014/main" val="1157792080"/>
                    </a:ext>
                  </a:extLst>
                </a:gridCol>
                <a:gridCol w="660099">
                  <a:extLst>
                    <a:ext uri="{9D8B030D-6E8A-4147-A177-3AD203B41FA5}">
                      <a16:colId xmlns:a16="http://schemas.microsoft.com/office/drawing/2014/main" val="1698210451"/>
                    </a:ext>
                  </a:extLst>
                </a:gridCol>
              </a:tblGrid>
              <a:tr h="453276">
                <a:tc>
                  <a:txBody>
                    <a:bodyPr/>
                    <a:lstStyle/>
                    <a:p>
                      <a:pPr algn="l" fontAlgn="b"/>
                      <a:r>
                        <a:rPr lang="en-US" sz="1100" b="1" u="none" strike="noStrike" dirty="0">
                          <a:solidFill>
                            <a:srgbClr val="0070C0"/>
                          </a:solidFill>
                          <a:effectLst/>
                        </a:rPr>
                        <a:t>Undergraduate Students</a:t>
                      </a:r>
                      <a:endParaRPr lang="en-US" sz="1100" b="1" i="0" u="none" strike="noStrike" dirty="0">
                        <a:solidFill>
                          <a:srgbClr val="0070C0"/>
                        </a:solidFill>
                        <a:effectLst/>
                        <a:latin typeface="Calibri" panose="020F0502020204030204" pitchFamily="34" charset="0"/>
                      </a:endParaRPr>
                    </a:p>
                  </a:txBody>
                  <a:tcPr marL="6384" marR="6384" marT="6384" marB="0" anchor="b"/>
                </a:tc>
                <a:tc>
                  <a:txBody>
                    <a:bodyPr/>
                    <a:lstStyle/>
                    <a:p>
                      <a:pPr algn="ctr" fontAlgn="b"/>
                      <a:r>
                        <a:rPr lang="en-US" sz="900" u="none" strike="noStrike" dirty="0">
                          <a:effectLst/>
                        </a:rPr>
                        <a:t>Mean Score</a:t>
                      </a:r>
                      <a:endParaRPr lang="en-US" sz="900" b="1" i="0" u="none" strike="noStrike" dirty="0">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737512325"/>
                  </a:ext>
                </a:extLst>
              </a:tr>
              <a:tr h="127683">
                <a:tc>
                  <a:txBody>
                    <a:bodyPr/>
                    <a:lstStyle/>
                    <a:p>
                      <a:pPr algn="l" fontAlgn="b"/>
                      <a:r>
                        <a:rPr lang="en-US" sz="900" u="none" strike="noStrike">
                          <a:effectLst/>
                        </a:rPr>
                        <a:t>Email</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3.72</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2778403210"/>
                  </a:ext>
                </a:extLst>
              </a:tr>
              <a:tr h="127683">
                <a:tc>
                  <a:txBody>
                    <a:bodyPr/>
                    <a:lstStyle/>
                    <a:p>
                      <a:pPr algn="l" fontAlgn="b"/>
                      <a:r>
                        <a:rPr lang="en-US" sz="900" u="none" strike="noStrike" dirty="0">
                          <a:effectLst/>
                        </a:rPr>
                        <a:t>My.IllinoisState.edu</a:t>
                      </a:r>
                      <a:endParaRPr lang="en-US" sz="900" b="0" i="0" u="none" strike="noStrike" dirty="0">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3.69</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525694962"/>
                  </a:ext>
                </a:extLst>
              </a:tr>
              <a:tr h="383050">
                <a:tc>
                  <a:txBody>
                    <a:bodyPr/>
                    <a:lstStyle/>
                    <a:p>
                      <a:pPr algn="l" fontAlgn="b"/>
                      <a:r>
                        <a:rPr lang="en-US" sz="900" u="none" strike="noStrike" dirty="0">
                          <a:effectLst/>
                        </a:rPr>
                        <a:t>How ISU's Information Security Practices Keep My Account Secure</a:t>
                      </a:r>
                      <a:endParaRPr lang="en-US" sz="900" b="0" i="0" u="none" strike="noStrike" dirty="0">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3.69</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571039076"/>
                  </a:ext>
                </a:extLst>
              </a:tr>
              <a:tr h="255367">
                <a:tc>
                  <a:txBody>
                    <a:bodyPr/>
                    <a:lstStyle/>
                    <a:p>
                      <a:pPr algn="l" fontAlgn="b"/>
                      <a:r>
                        <a:rPr lang="en-US" sz="900" u="none" strike="noStrike">
                          <a:effectLst/>
                        </a:rPr>
                        <a:t>Microsoft OneDrive</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3.64</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625241367"/>
                  </a:ext>
                </a:extLst>
              </a:tr>
              <a:tr h="383050">
                <a:tc>
                  <a:txBody>
                    <a:bodyPr/>
                    <a:lstStyle/>
                    <a:p>
                      <a:pPr algn="l" fontAlgn="b"/>
                      <a:r>
                        <a:rPr lang="en-US" sz="900" u="none" strike="noStrike">
                          <a:effectLst/>
                        </a:rPr>
                        <a:t>How ISU's Information Security Practices Keep My Device Secure</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dirty="0">
                          <a:effectLst/>
                        </a:rPr>
                        <a:t>3.64</a:t>
                      </a:r>
                      <a:endParaRPr lang="en-US" sz="900" b="0" i="0" u="none" strike="noStrike" dirty="0">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55354863"/>
                  </a:ext>
                </a:extLst>
              </a:tr>
              <a:tr h="127683">
                <a:tc>
                  <a:txBody>
                    <a:bodyPr/>
                    <a:lstStyle/>
                    <a:p>
                      <a:pPr algn="l" fontAlgn="b"/>
                      <a:r>
                        <a:rPr lang="en-US" sz="900" u="none" strike="noStrike">
                          <a:effectLst/>
                        </a:rPr>
                        <a:t>Microsoft 365</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3.59</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4290717236"/>
                  </a:ext>
                </a:extLst>
              </a:tr>
              <a:tr h="383050">
                <a:tc>
                  <a:txBody>
                    <a:bodyPr/>
                    <a:lstStyle/>
                    <a:p>
                      <a:pPr algn="l" fontAlgn="b"/>
                      <a:r>
                        <a:rPr lang="en-US" sz="900" u="none" strike="noStrike">
                          <a:effectLst/>
                        </a:rPr>
                        <a:t>Information Technology Security Policies &amp; Procedures</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3.58</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1938692810"/>
                  </a:ext>
                </a:extLst>
              </a:tr>
              <a:tr h="510734">
                <a:tc>
                  <a:txBody>
                    <a:bodyPr/>
                    <a:lstStyle/>
                    <a:p>
                      <a:pPr algn="l" fontAlgn="b"/>
                      <a:r>
                        <a:rPr lang="en-US" sz="900" u="none" strike="noStrike">
                          <a:effectLst/>
                        </a:rPr>
                        <a:t>How ISU's Information Security Practices Impact My Ability to Use University Systems</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3.57</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350444468"/>
                  </a:ext>
                </a:extLst>
              </a:tr>
              <a:tr h="255367">
                <a:tc>
                  <a:txBody>
                    <a:bodyPr/>
                    <a:lstStyle/>
                    <a:p>
                      <a:pPr algn="l" fontAlgn="b"/>
                      <a:r>
                        <a:rPr lang="en-US" sz="900" u="none" strike="noStrike" dirty="0">
                          <a:effectLst/>
                        </a:rPr>
                        <a:t>Help.IllinoisState.edu/Technology</a:t>
                      </a:r>
                      <a:endParaRPr lang="en-US" sz="900" b="0" i="0" u="none" strike="noStrike" dirty="0">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a:effectLst/>
                        </a:rPr>
                        <a:t>3.57</a:t>
                      </a:r>
                      <a:endParaRPr lang="en-US" sz="900" b="0" i="0" u="none" strike="noStrike">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866923358"/>
                  </a:ext>
                </a:extLst>
              </a:tr>
              <a:tr h="255367">
                <a:tc>
                  <a:txBody>
                    <a:bodyPr/>
                    <a:lstStyle/>
                    <a:p>
                      <a:pPr algn="l" fontAlgn="b"/>
                      <a:r>
                        <a:rPr lang="en-US" sz="900" u="none" strike="noStrike">
                          <a:effectLst/>
                        </a:rPr>
                        <a:t>Overall Computing Service</a:t>
                      </a:r>
                      <a:endParaRPr lang="en-US" sz="900" b="0" i="0" u="none" strike="noStrike">
                        <a:solidFill>
                          <a:srgbClr val="00B050"/>
                        </a:solidFill>
                        <a:effectLst/>
                        <a:latin typeface="Calibri" panose="020F0502020204030204" pitchFamily="34" charset="0"/>
                      </a:endParaRPr>
                    </a:p>
                  </a:txBody>
                  <a:tcPr marL="6384" marR="6384" marT="6384" marB="0" anchor="b"/>
                </a:tc>
                <a:tc>
                  <a:txBody>
                    <a:bodyPr/>
                    <a:lstStyle/>
                    <a:p>
                      <a:pPr algn="ctr" fontAlgn="b"/>
                      <a:r>
                        <a:rPr lang="en-US" sz="900" u="none" strike="noStrike" dirty="0">
                          <a:effectLst/>
                        </a:rPr>
                        <a:t>3.56</a:t>
                      </a:r>
                      <a:endParaRPr lang="en-US" sz="900" b="0" i="0" u="none" strike="noStrike" dirty="0">
                        <a:solidFill>
                          <a:srgbClr val="00B050"/>
                        </a:solidFill>
                        <a:effectLst/>
                        <a:latin typeface="Calibri" panose="020F0502020204030204" pitchFamily="34" charset="0"/>
                      </a:endParaRPr>
                    </a:p>
                  </a:txBody>
                  <a:tcPr marL="6384" marR="6384" marT="6384" marB="0" anchor="b"/>
                </a:tc>
                <a:extLst>
                  <a:ext uri="{0D108BD9-81ED-4DB2-BD59-A6C34878D82A}">
                    <a16:rowId xmlns:a16="http://schemas.microsoft.com/office/drawing/2014/main" val="3722633268"/>
                  </a:ext>
                </a:extLst>
              </a:tr>
            </a:tbl>
          </a:graphicData>
        </a:graphic>
      </p:graphicFrame>
      <p:graphicFrame>
        <p:nvGraphicFramePr>
          <p:cNvPr id="8" name="Table 7">
            <a:extLst>
              <a:ext uri="{FF2B5EF4-FFF2-40B4-BE49-F238E27FC236}">
                <a16:creationId xmlns:a16="http://schemas.microsoft.com/office/drawing/2014/main" id="{7160E306-A8F3-9AB7-114E-C6797F3F5AB6}"/>
              </a:ext>
            </a:extLst>
          </p:cNvPr>
          <p:cNvGraphicFramePr>
            <a:graphicFrameLocks noGrp="1"/>
          </p:cNvGraphicFramePr>
          <p:nvPr>
            <p:extLst>
              <p:ext uri="{D42A27DB-BD31-4B8C-83A1-F6EECF244321}">
                <p14:modId xmlns:p14="http://schemas.microsoft.com/office/powerpoint/2010/main" val="587499930"/>
              </p:ext>
            </p:extLst>
          </p:nvPr>
        </p:nvGraphicFramePr>
        <p:xfrm>
          <a:off x="2275834" y="694585"/>
          <a:ext cx="2135677" cy="3483965"/>
        </p:xfrm>
        <a:graphic>
          <a:graphicData uri="http://schemas.openxmlformats.org/drawingml/2006/table">
            <a:tbl>
              <a:tblPr>
                <a:tableStyleId>{5C22544A-7EE6-4342-B048-85BDC9FD1C3A}</a:tableStyleId>
              </a:tblPr>
              <a:tblGrid>
                <a:gridCol w="1442420">
                  <a:extLst>
                    <a:ext uri="{9D8B030D-6E8A-4147-A177-3AD203B41FA5}">
                      <a16:colId xmlns:a16="http://schemas.microsoft.com/office/drawing/2014/main" val="2967536956"/>
                    </a:ext>
                  </a:extLst>
                </a:gridCol>
                <a:gridCol w="693257">
                  <a:extLst>
                    <a:ext uri="{9D8B030D-6E8A-4147-A177-3AD203B41FA5}">
                      <a16:colId xmlns:a16="http://schemas.microsoft.com/office/drawing/2014/main" val="2625948233"/>
                    </a:ext>
                  </a:extLst>
                </a:gridCol>
              </a:tblGrid>
              <a:tr h="567101">
                <a:tc>
                  <a:txBody>
                    <a:bodyPr/>
                    <a:lstStyle/>
                    <a:p>
                      <a:pPr algn="l" fontAlgn="b"/>
                      <a:r>
                        <a:rPr lang="en-US" sz="1100" b="1" u="none" strike="noStrike" dirty="0">
                          <a:solidFill>
                            <a:srgbClr val="0070C0"/>
                          </a:solidFill>
                          <a:effectLst/>
                        </a:rPr>
                        <a:t>Graduate Students</a:t>
                      </a:r>
                      <a:endParaRPr lang="en-US" sz="1100" b="1" i="0" u="none" strike="noStrike" dirty="0">
                        <a:solidFill>
                          <a:srgbClr val="0070C0"/>
                        </a:solidFill>
                        <a:effectLst/>
                        <a:latin typeface="Calibri" panose="020F0502020204030204" pitchFamily="34" charset="0"/>
                      </a:endParaRPr>
                    </a:p>
                  </a:txBody>
                  <a:tcPr marL="7186" marR="7186" marT="7186" marB="0" anchor="b"/>
                </a:tc>
                <a:tc>
                  <a:txBody>
                    <a:bodyPr/>
                    <a:lstStyle/>
                    <a:p>
                      <a:pPr algn="ctr" fontAlgn="b"/>
                      <a:r>
                        <a:rPr lang="en-US" sz="800" u="none" strike="noStrike" dirty="0">
                          <a:effectLst/>
                        </a:rPr>
                        <a:t>Mean Score</a:t>
                      </a:r>
                      <a:endParaRPr lang="en-US" sz="800" b="1"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2904190522"/>
                  </a:ext>
                </a:extLst>
              </a:tr>
              <a:tr h="153945">
                <a:tc>
                  <a:txBody>
                    <a:bodyPr/>
                    <a:lstStyle/>
                    <a:p>
                      <a:pPr algn="l" fontAlgn="b"/>
                      <a:r>
                        <a:rPr lang="en-US" sz="900" u="none" strike="noStrike" dirty="0">
                          <a:effectLst/>
                        </a:rPr>
                        <a:t>Microsoft OneDrive</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3.71</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4221665279"/>
                  </a:ext>
                </a:extLst>
              </a:tr>
              <a:tr h="153945">
                <a:tc>
                  <a:txBody>
                    <a:bodyPr/>
                    <a:lstStyle/>
                    <a:p>
                      <a:pPr algn="l" fontAlgn="b"/>
                      <a:r>
                        <a:rPr lang="en-US" sz="900" u="none" strike="noStrike" dirty="0">
                          <a:effectLst/>
                        </a:rPr>
                        <a:t>Zoom</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3.70</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1390041940"/>
                  </a:ext>
                </a:extLst>
              </a:tr>
              <a:tr h="153945">
                <a:tc>
                  <a:txBody>
                    <a:bodyPr/>
                    <a:lstStyle/>
                    <a:p>
                      <a:pPr algn="l" fontAlgn="b"/>
                      <a:r>
                        <a:rPr lang="en-US" sz="900" u="none" strike="noStrike" dirty="0">
                          <a:effectLst/>
                        </a:rPr>
                        <a:t>Email</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3.69</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1641753790"/>
                  </a:ext>
                </a:extLst>
              </a:tr>
              <a:tr h="459813">
                <a:tc>
                  <a:txBody>
                    <a:bodyPr/>
                    <a:lstStyle/>
                    <a:p>
                      <a:pPr algn="l" fontAlgn="b"/>
                      <a:r>
                        <a:rPr lang="en-US" sz="900" u="none" strike="noStrike" dirty="0">
                          <a:effectLst/>
                        </a:rPr>
                        <a:t>How ISU's Information Security Practices Keep My Account Secure</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3.69</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605792278"/>
                  </a:ext>
                </a:extLst>
              </a:tr>
              <a:tr h="153945">
                <a:tc>
                  <a:txBody>
                    <a:bodyPr/>
                    <a:lstStyle/>
                    <a:p>
                      <a:pPr algn="l" fontAlgn="b"/>
                      <a:r>
                        <a:rPr lang="en-US" sz="900" u="none" strike="noStrike" dirty="0">
                          <a:effectLst/>
                        </a:rPr>
                        <a:t>Availability of wireless</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3.67</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1768604437"/>
                  </a:ext>
                </a:extLst>
              </a:tr>
              <a:tr h="153945">
                <a:tc>
                  <a:txBody>
                    <a:bodyPr/>
                    <a:lstStyle/>
                    <a:p>
                      <a:pPr algn="l" fontAlgn="b"/>
                      <a:r>
                        <a:rPr lang="en-US" sz="900" u="none" strike="noStrike" dirty="0">
                          <a:effectLst/>
                        </a:rPr>
                        <a:t>Campus Phone Services</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3.67</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508664148"/>
                  </a:ext>
                </a:extLst>
              </a:tr>
              <a:tr h="459813">
                <a:tc>
                  <a:txBody>
                    <a:bodyPr/>
                    <a:lstStyle/>
                    <a:p>
                      <a:pPr algn="l" fontAlgn="b"/>
                      <a:r>
                        <a:rPr lang="en-US" sz="900" u="none" strike="noStrike" dirty="0">
                          <a:effectLst/>
                        </a:rPr>
                        <a:t>How ISU's Information Security Practices Keep My Devices Secure</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3.67</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3239987330"/>
                  </a:ext>
                </a:extLst>
              </a:tr>
              <a:tr h="153945">
                <a:tc>
                  <a:txBody>
                    <a:bodyPr/>
                    <a:lstStyle/>
                    <a:p>
                      <a:pPr algn="l" fontAlgn="b"/>
                      <a:r>
                        <a:rPr lang="en-US" sz="900" u="none" strike="noStrike" dirty="0">
                          <a:effectLst/>
                        </a:rPr>
                        <a:t>Microsoft 365</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3.66</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991799551"/>
                  </a:ext>
                </a:extLst>
              </a:tr>
              <a:tr h="306541">
                <a:tc>
                  <a:txBody>
                    <a:bodyPr/>
                    <a:lstStyle/>
                    <a:p>
                      <a:pPr algn="l" fontAlgn="b"/>
                      <a:r>
                        <a:rPr lang="en-US" sz="900" u="none" strike="noStrike" dirty="0">
                          <a:effectLst/>
                        </a:rPr>
                        <a:t>Overall Computing Service</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3.66</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2067227823"/>
                  </a:ext>
                </a:extLst>
              </a:tr>
              <a:tr h="306541">
                <a:tc>
                  <a:txBody>
                    <a:bodyPr/>
                    <a:lstStyle/>
                    <a:p>
                      <a:pPr algn="l" fontAlgn="b"/>
                      <a:r>
                        <a:rPr lang="en-US" sz="900" u="none" strike="noStrike" dirty="0">
                          <a:effectLst/>
                        </a:rPr>
                        <a:t>Recorded Courses &amp; Lectures</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3.65</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304044148"/>
                  </a:ext>
                </a:extLst>
              </a:tr>
              <a:tr h="306541">
                <a:tc>
                  <a:txBody>
                    <a:bodyPr/>
                    <a:lstStyle/>
                    <a:p>
                      <a:pPr algn="l" fontAlgn="b"/>
                      <a:r>
                        <a:rPr lang="en-US" sz="900" u="none" strike="noStrike" dirty="0">
                          <a:effectLst/>
                        </a:rPr>
                        <a:t>High Performance Computing</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3.65</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3965443444"/>
                  </a:ext>
                </a:extLst>
              </a:tr>
              <a:tr h="153945">
                <a:tc>
                  <a:txBody>
                    <a:bodyPr/>
                    <a:lstStyle/>
                    <a:p>
                      <a:pPr algn="l" fontAlgn="b"/>
                      <a:r>
                        <a:rPr lang="en-US" sz="900" u="none" strike="noStrike" dirty="0">
                          <a:effectLst/>
                        </a:rPr>
                        <a:t>My.IllinoisState.edu</a:t>
                      </a:r>
                      <a:endParaRPr lang="en-US" sz="900" b="0" i="0" u="none" strike="noStrike" dirty="0">
                        <a:solidFill>
                          <a:srgbClr val="00B050"/>
                        </a:solidFill>
                        <a:effectLst/>
                        <a:latin typeface="Calibri" panose="020F0502020204030204" pitchFamily="34" charset="0"/>
                      </a:endParaRPr>
                    </a:p>
                  </a:txBody>
                  <a:tcPr marL="7186" marR="7186" marT="7186" marB="0" anchor="b"/>
                </a:tc>
                <a:tc>
                  <a:txBody>
                    <a:bodyPr/>
                    <a:lstStyle/>
                    <a:p>
                      <a:pPr algn="ctr" fontAlgn="b"/>
                      <a:r>
                        <a:rPr lang="en-US" sz="900" u="none" strike="noStrike" dirty="0">
                          <a:effectLst/>
                        </a:rPr>
                        <a:t>3.65</a:t>
                      </a:r>
                      <a:endParaRPr lang="en-US" sz="900" b="0" i="0" u="none" strike="noStrike" dirty="0">
                        <a:solidFill>
                          <a:srgbClr val="00B050"/>
                        </a:solidFill>
                        <a:effectLst/>
                        <a:latin typeface="Calibri" panose="020F0502020204030204" pitchFamily="34" charset="0"/>
                      </a:endParaRPr>
                    </a:p>
                  </a:txBody>
                  <a:tcPr marL="7186" marR="7186" marT="7186" marB="0" anchor="b"/>
                </a:tc>
                <a:extLst>
                  <a:ext uri="{0D108BD9-81ED-4DB2-BD59-A6C34878D82A}">
                    <a16:rowId xmlns:a16="http://schemas.microsoft.com/office/drawing/2014/main" val="4186304105"/>
                  </a:ext>
                </a:extLst>
              </a:tr>
            </a:tbl>
          </a:graphicData>
        </a:graphic>
      </p:graphicFrame>
      <p:graphicFrame>
        <p:nvGraphicFramePr>
          <p:cNvPr id="9" name="Table 8">
            <a:extLst>
              <a:ext uri="{FF2B5EF4-FFF2-40B4-BE49-F238E27FC236}">
                <a16:creationId xmlns:a16="http://schemas.microsoft.com/office/drawing/2014/main" id="{1783A037-13C9-2C18-B55E-000DBEA81245}"/>
              </a:ext>
            </a:extLst>
          </p:cNvPr>
          <p:cNvGraphicFramePr>
            <a:graphicFrameLocks noGrp="1"/>
          </p:cNvGraphicFramePr>
          <p:nvPr>
            <p:extLst>
              <p:ext uri="{D42A27DB-BD31-4B8C-83A1-F6EECF244321}">
                <p14:modId xmlns:p14="http://schemas.microsoft.com/office/powerpoint/2010/main" val="2435264746"/>
              </p:ext>
            </p:extLst>
          </p:nvPr>
        </p:nvGraphicFramePr>
        <p:xfrm>
          <a:off x="4513112" y="721931"/>
          <a:ext cx="2160322" cy="3456623"/>
        </p:xfrm>
        <a:graphic>
          <a:graphicData uri="http://schemas.openxmlformats.org/drawingml/2006/table">
            <a:tbl>
              <a:tblPr>
                <a:tableStyleId>{5C22544A-7EE6-4342-B048-85BDC9FD1C3A}</a:tableStyleId>
              </a:tblPr>
              <a:tblGrid>
                <a:gridCol w="1459066">
                  <a:extLst>
                    <a:ext uri="{9D8B030D-6E8A-4147-A177-3AD203B41FA5}">
                      <a16:colId xmlns:a16="http://schemas.microsoft.com/office/drawing/2014/main" val="127636658"/>
                    </a:ext>
                  </a:extLst>
                </a:gridCol>
                <a:gridCol w="701256">
                  <a:extLst>
                    <a:ext uri="{9D8B030D-6E8A-4147-A177-3AD203B41FA5}">
                      <a16:colId xmlns:a16="http://schemas.microsoft.com/office/drawing/2014/main" val="2032049042"/>
                    </a:ext>
                  </a:extLst>
                </a:gridCol>
              </a:tblGrid>
              <a:tr h="421539">
                <a:tc>
                  <a:txBody>
                    <a:bodyPr/>
                    <a:lstStyle/>
                    <a:p>
                      <a:pPr algn="l" fontAlgn="b"/>
                      <a:r>
                        <a:rPr lang="en-US" sz="1100" b="1" u="none" strike="noStrike" dirty="0">
                          <a:solidFill>
                            <a:srgbClr val="0070C0"/>
                          </a:solidFill>
                          <a:effectLst/>
                        </a:rPr>
                        <a:t>Faculty</a:t>
                      </a:r>
                      <a:endParaRPr lang="en-US" sz="1100" b="1" i="0" u="none" strike="noStrike" dirty="0">
                        <a:solidFill>
                          <a:srgbClr val="0070C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Mean Score</a:t>
                      </a:r>
                      <a:endParaRPr lang="en-US" sz="900" b="1"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185299486"/>
                  </a:ext>
                </a:extLst>
              </a:tr>
              <a:tr h="168616">
                <a:tc>
                  <a:txBody>
                    <a:bodyPr/>
                    <a:lstStyle/>
                    <a:p>
                      <a:pPr algn="l" fontAlgn="b"/>
                      <a:r>
                        <a:rPr lang="en-US" sz="900" u="none" strike="noStrike" dirty="0">
                          <a:effectLst/>
                        </a:rPr>
                        <a:t>Zoom </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3.84</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2019595275"/>
                  </a:ext>
                </a:extLst>
              </a:tr>
              <a:tr h="168616">
                <a:tc>
                  <a:txBody>
                    <a:bodyPr/>
                    <a:lstStyle/>
                    <a:p>
                      <a:pPr algn="l" fontAlgn="b"/>
                      <a:r>
                        <a:rPr lang="en-US" sz="900" u="none" strike="noStrike" dirty="0">
                          <a:effectLst/>
                        </a:rPr>
                        <a:t>My.IllinoisState.edu</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a:effectLst/>
                        </a:rPr>
                        <a:t>3.83</a:t>
                      </a:r>
                      <a:endParaRPr lang="en-US" sz="900" b="0" i="0" u="none" strike="noStrike">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3813917889"/>
                  </a:ext>
                </a:extLst>
              </a:tr>
              <a:tr h="168616">
                <a:tc>
                  <a:txBody>
                    <a:bodyPr/>
                    <a:lstStyle/>
                    <a:p>
                      <a:pPr algn="l" fontAlgn="b"/>
                      <a:r>
                        <a:rPr lang="en-US" sz="900" u="none" strike="noStrike">
                          <a:effectLst/>
                        </a:rPr>
                        <a:t>Email</a:t>
                      </a:r>
                      <a:endParaRPr lang="en-US" sz="900" b="0" i="0" u="none" strike="noStrike">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3.79</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881736592"/>
                  </a:ext>
                </a:extLst>
              </a:tr>
              <a:tr h="168616">
                <a:tc>
                  <a:txBody>
                    <a:bodyPr/>
                    <a:lstStyle/>
                    <a:p>
                      <a:pPr algn="l" fontAlgn="b"/>
                      <a:r>
                        <a:rPr lang="en-US" sz="900" u="none" strike="noStrike" dirty="0">
                          <a:effectLst/>
                        </a:rPr>
                        <a:t>Wired Network</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3.77</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2044863058"/>
                  </a:ext>
                </a:extLst>
              </a:tr>
              <a:tr h="337231">
                <a:tc>
                  <a:txBody>
                    <a:bodyPr/>
                    <a:lstStyle/>
                    <a:p>
                      <a:pPr algn="l" fontAlgn="b"/>
                      <a:r>
                        <a:rPr lang="en-US" sz="900" u="none" strike="noStrike" dirty="0">
                          <a:effectLst/>
                        </a:rPr>
                        <a:t>Adobe Creative Cloud</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3.71</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3722466056"/>
                  </a:ext>
                </a:extLst>
              </a:tr>
              <a:tr h="168616">
                <a:tc>
                  <a:txBody>
                    <a:bodyPr/>
                    <a:lstStyle/>
                    <a:p>
                      <a:pPr algn="l" fontAlgn="b"/>
                      <a:r>
                        <a:rPr lang="en-US" sz="900" u="none" strike="noStrike">
                          <a:effectLst/>
                        </a:rPr>
                        <a:t>Microsoft 365</a:t>
                      </a:r>
                      <a:endParaRPr lang="en-US" sz="900" b="0" i="0" u="none" strike="noStrike">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a:effectLst/>
                        </a:rPr>
                        <a:t>3.70</a:t>
                      </a:r>
                      <a:endParaRPr lang="en-US" sz="900" b="0" i="0" u="none" strike="noStrike">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566484262"/>
                  </a:ext>
                </a:extLst>
              </a:tr>
              <a:tr h="168616">
                <a:tc>
                  <a:txBody>
                    <a:bodyPr/>
                    <a:lstStyle/>
                    <a:p>
                      <a:pPr algn="l" fontAlgn="b"/>
                      <a:r>
                        <a:rPr lang="en-US" sz="900" u="none" strike="noStrike">
                          <a:effectLst/>
                        </a:rPr>
                        <a:t>Campus Phone Services</a:t>
                      </a:r>
                      <a:endParaRPr lang="en-US" sz="900" b="0" i="0" u="none" strike="noStrike">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3.68</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4166976683"/>
                  </a:ext>
                </a:extLst>
              </a:tr>
              <a:tr h="168616">
                <a:tc>
                  <a:txBody>
                    <a:bodyPr/>
                    <a:lstStyle/>
                    <a:p>
                      <a:pPr algn="l" fontAlgn="b"/>
                      <a:r>
                        <a:rPr lang="en-US" sz="900" u="none" strike="noStrike" dirty="0">
                          <a:effectLst/>
                        </a:rPr>
                        <a:t>3D Printing</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a:effectLst/>
                        </a:rPr>
                        <a:t>3.68</a:t>
                      </a:r>
                      <a:endParaRPr lang="en-US" sz="900" b="0" i="0" u="none" strike="noStrike">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1169217600"/>
                  </a:ext>
                </a:extLst>
              </a:tr>
              <a:tr h="337231">
                <a:tc>
                  <a:txBody>
                    <a:bodyPr/>
                    <a:lstStyle/>
                    <a:p>
                      <a:pPr algn="l" fontAlgn="b"/>
                      <a:r>
                        <a:rPr lang="en-US" sz="900" u="none" strike="noStrike">
                          <a:effectLst/>
                        </a:rPr>
                        <a:t>Availability of wireless</a:t>
                      </a:r>
                      <a:endParaRPr lang="en-US" sz="900" b="0" i="0" u="none" strike="noStrike">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3.67</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3815093004"/>
                  </a:ext>
                </a:extLst>
              </a:tr>
              <a:tr h="505847">
                <a:tc>
                  <a:txBody>
                    <a:bodyPr/>
                    <a:lstStyle/>
                    <a:p>
                      <a:pPr algn="l" fontAlgn="b"/>
                      <a:r>
                        <a:rPr lang="en-US" sz="900" u="none" strike="noStrike" dirty="0">
                          <a:effectLst/>
                        </a:rPr>
                        <a:t>How ISU's Information Security Practices Keep My Devices Secure</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3.66</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1606992062"/>
                  </a:ext>
                </a:extLst>
              </a:tr>
              <a:tr h="168616">
                <a:tc>
                  <a:txBody>
                    <a:bodyPr/>
                    <a:lstStyle/>
                    <a:p>
                      <a:pPr algn="l" fontAlgn="b"/>
                      <a:r>
                        <a:rPr lang="en-US" sz="900" u="none" strike="noStrike" dirty="0">
                          <a:effectLst/>
                        </a:rPr>
                        <a:t>VPN</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3.66</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1148872097"/>
                  </a:ext>
                </a:extLst>
              </a:tr>
              <a:tr h="505847">
                <a:tc>
                  <a:txBody>
                    <a:bodyPr/>
                    <a:lstStyle/>
                    <a:p>
                      <a:pPr algn="l" fontAlgn="b"/>
                      <a:r>
                        <a:rPr lang="en-US" sz="900" u="none" strike="noStrike" dirty="0">
                          <a:effectLst/>
                        </a:rPr>
                        <a:t>How ISU's Information Security Practices Keep My Account Secure</a:t>
                      </a:r>
                      <a:endParaRPr lang="en-US" sz="900" b="0" i="0" u="none" strike="noStrike" dirty="0">
                        <a:solidFill>
                          <a:srgbClr val="00B050"/>
                        </a:solidFill>
                        <a:effectLst/>
                        <a:latin typeface="Calibri" panose="020F0502020204030204" pitchFamily="34" charset="0"/>
                      </a:endParaRPr>
                    </a:p>
                  </a:txBody>
                  <a:tcPr marL="7957" marR="7957" marT="7957" marB="0" anchor="b"/>
                </a:tc>
                <a:tc>
                  <a:txBody>
                    <a:bodyPr/>
                    <a:lstStyle/>
                    <a:p>
                      <a:pPr algn="ctr" fontAlgn="b"/>
                      <a:r>
                        <a:rPr lang="en-US" sz="900" u="none" strike="noStrike" dirty="0">
                          <a:effectLst/>
                        </a:rPr>
                        <a:t>3.66</a:t>
                      </a:r>
                      <a:endParaRPr lang="en-US" sz="900" b="0" i="0" u="none" strike="noStrike" dirty="0">
                        <a:solidFill>
                          <a:srgbClr val="00B050"/>
                        </a:solidFill>
                        <a:effectLst/>
                        <a:latin typeface="Calibri" panose="020F0502020204030204" pitchFamily="34" charset="0"/>
                      </a:endParaRPr>
                    </a:p>
                  </a:txBody>
                  <a:tcPr marL="7957" marR="7957" marT="7957" marB="0" anchor="b"/>
                </a:tc>
                <a:extLst>
                  <a:ext uri="{0D108BD9-81ED-4DB2-BD59-A6C34878D82A}">
                    <a16:rowId xmlns:a16="http://schemas.microsoft.com/office/drawing/2014/main" val="1029810507"/>
                  </a:ext>
                </a:extLst>
              </a:tr>
            </a:tbl>
          </a:graphicData>
        </a:graphic>
      </p:graphicFrame>
      <p:graphicFrame>
        <p:nvGraphicFramePr>
          <p:cNvPr id="12" name="Table 11">
            <a:extLst>
              <a:ext uri="{FF2B5EF4-FFF2-40B4-BE49-F238E27FC236}">
                <a16:creationId xmlns:a16="http://schemas.microsoft.com/office/drawing/2014/main" id="{D75DECA2-0031-4AF5-566B-EF6DB0049587}"/>
              </a:ext>
            </a:extLst>
          </p:cNvPr>
          <p:cNvGraphicFramePr>
            <a:graphicFrameLocks noGrp="1"/>
          </p:cNvGraphicFramePr>
          <p:nvPr>
            <p:extLst>
              <p:ext uri="{D42A27DB-BD31-4B8C-83A1-F6EECF244321}">
                <p14:modId xmlns:p14="http://schemas.microsoft.com/office/powerpoint/2010/main" val="3641877165"/>
              </p:ext>
            </p:extLst>
          </p:nvPr>
        </p:nvGraphicFramePr>
        <p:xfrm>
          <a:off x="6828556" y="721930"/>
          <a:ext cx="2160322" cy="3456618"/>
        </p:xfrm>
        <a:graphic>
          <a:graphicData uri="http://schemas.openxmlformats.org/drawingml/2006/table">
            <a:tbl>
              <a:tblPr>
                <a:tableStyleId>{5C22544A-7EE6-4342-B048-85BDC9FD1C3A}</a:tableStyleId>
              </a:tblPr>
              <a:tblGrid>
                <a:gridCol w="1459066">
                  <a:extLst>
                    <a:ext uri="{9D8B030D-6E8A-4147-A177-3AD203B41FA5}">
                      <a16:colId xmlns:a16="http://schemas.microsoft.com/office/drawing/2014/main" val="3088583535"/>
                    </a:ext>
                  </a:extLst>
                </a:gridCol>
                <a:gridCol w="701256">
                  <a:extLst>
                    <a:ext uri="{9D8B030D-6E8A-4147-A177-3AD203B41FA5}">
                      <a16:colId xmlns:a16="http://schemas.microsoft.com/office/drawing/2014/main" val="1351248509"/>
                    </a:ext>
                  </a:extLst>
                </a:gridCol>
              </a:tblGrid>
              <a:tr h="653788">
                <a:tc>
                  <a:txBody>
                    <a:bodyPr/>
                    <a:lstStyle/>
                    <a:p>
                      <a:pPr algn="l" fontAlgn="b"/>
                      <a:r>
                        <a:rPr lang="en-US" sz="1100" b="1" u="none" strike="noStrike" dirty="0">
                          <a:solidFill>
                            <a:srgbClr val="0070C0"/>
                          </a:solidFill>
                          <a:effectLst/>
                        </a:rPr>
                        <a:t>Staff</a:t>
                      </a:r>
                      <a:endParaRPr lang="en-US" sz="1100" b="1"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Mean Score</a:t>
                      </a:r>
                      <a:endParaRPr lang="en-US" sz="9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0102588"/>
                  </a:ext>
                </a:extLst>
              </a:tr>
              <a:tr h="200202">
                <a:tc>
                  <a:txBody>
                    <a:bodyPr/>
                    <a:lstStyle/>
                    <a:p>
                      <a:pPr algn="l" fontAlgn="b"/>
                      <a:r>
                        <a:rPr lang="en-US" sz="900" u="none" strike="noStrike" dirty="0">
                          <a:effectLst/>
                        </a:rPr>
                        <a:t>Email</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3.90</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5179552"/>
                  </a:ext>
                </a:extLst>
              </a:tr>
              <a:tr h="200202">
                <a:tc>
                  <a:txBody>
                    <a:bodyPr/>
                    <a:lstStyle/>
                    <a:p>
                      <a:pPr algn="l" fontAlgn="b"/>
                      <a:r>
                        <a:rPr lang="en-US" sz="900" u="none" strike="noStrike" dirty="0">
                          <a:effectLst/>
                        </a:rPr>
                        <a:t>Wired Network</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3.86</a:t>
                      </a:r>
                      <a:endParaRPr lang="en-US" sz="9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0887878"/>
                  </a:ext>
                </a:extLst>
              </a:tr>
              <a:tr h="200202">
                <a:tc>
                  <a:txBody>
                    <a:bodyPr/>
                    <a:lstStyle/>
                    <a:p>
                      <a:pPr algn="l" fontAlgn="b"/>
                      <a:r>
                        <a:rPr lang="en-US" sz="900" u="none" strike="noStrike">
                          <a:effectLst/>
                        </a:rPr>
                        <a:t>Microsoft 365</a:t>
                      </a:r>
                      <a:endParaRPr lang="en-US" sz="9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3.85</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9487770"/>
                  </a:ext>
                </a:extLst>
              </a:tr>
              <a:tr h="200202">
                <a:tc>
                  <a:txBody>
                    <a:bodyPr/>
                    <a:lstStyle/>
                    <a:p>
                      <a:pPr algn="l" fontAlgn="b"/>
                      <a:r>
                        <a:rPr lang="en-US" sz="900" u="none" strike="noStrike" dirty="0">
                          <a:effectLst/>
                        </a:rPr>
                        <a:t>Campus Phone Services</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3.84</a:t>
                      </a:r>
                      <a:endParaRPr lang="en-US" sz="9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1427764"/>
                  </a:ext>
                </a:extLst>
              </a:tr>
              <a:tr h="200202">
                <a:tc>
                  <a:txBody>
                    <a:bodyPr/>
                    <a:lstStyle/>
                    <a:p>
                      <a:pPr algn="l" fontAlgn="b"/>
                      <a:r>
                        <a:rPr lang="en-US" sz="900" u="none" strike="noStrike">
                          <a:effectLst/>
                        </a:rPr>
                        <a:t>My.IllinoisState.edu</a:t>
                      </a:r>
                      <a:endParaRPr lang="en-US" sz="9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3.84</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592431"/>
                  </a:ext>
                </a:extLst>
              </a:tr>
              <a:tr h="200202">
                <a:tc>
                  <a:txBody>
                    <a:bodyPr/>
                    <a:lstStyle/>
                    <a:p>
                      <a:pPr algn="l" fontAlgn="b"/>
                      <a:r>
                        <a:rPr lang="en-US" sz="900" u="none" strike="noStrike" dirty="0">
                          <a:effectLst/>
                        </a:rPr>
                        <a:t>Zoom</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3.84</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938675"/>
                  </a:ext>
                </a:extLst>
              </a:tr>
              <a:tr h="600607">
                <a:tc>
                  <a:txBody>
                    <a:bodyPr/>
                    <a:lstStyle/>
                    <a:p>
                      <a:pPr algn="l" fontAlgn="b"/>
                      <a:r>
                        <a:rPr lang="en-US" sz="900" u="none" strike="noStrike" dirty="0">
                          <a:effectLst/>
                        </a:rPr>
                        <a:t>How ISU's Information Security Practices Keep My Account Secure</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3.80</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959643"/>
                  </a:ext>
                </a:extLst>
              </a:tr>
              <a:tr h="600607">
                <a:tc>
                  <a:txBody>
                    <a:bodyPr/>
                    <a:lstStyle/>
                    <a:p>
                      <a:pPr algn="l" fontAlgn="b"/>
                      <a:r>
                        <a:rPr lang="en-US" sz="900" u="none" strike="noStrike" dirty="0">
                          <a:effectLst/>
                        </a:rPr>
                        <a:t>How ISU's Information Security Practices Keep My Devices Secure</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3.79</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2628300"/>
                  </a:ext>
                </a:extLst>
              </a:tr>
              <a:tr h="200202">
                <a:tc>
                  <a:txBody>
                    <a:bodyPr/>
                    <a:lstStyle/>
                    <a:p>
                      <a:pPr algn="l" fontAlgn="b"/>
                      <a:r>
                        <a:rPr lang="en-US" sz="900" u="none" strike="noStrike">
                          <a:effectLst/>
                        </a:rPr>
                        <a:t>3D Printing</a:t>
                      </a:r>
                      <a:endParaRPr lang="en-US" sz="9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3.78</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3201196"/>
                  </a:ext>
                </a:extLst>
              </a:tr>
              <a:tr h="200202">
                <a:tc>
                  <a:txBody>
                    <a:bodyPr/>
                    <a:lstStyle/>
                    <a:p>
                      <a:pPr algn="l" fontAlgn="b"/>
                      <a:r>
                        <a:rPr lang="en-US" sz="900" u="none" strike="noStrike" dirty="0">
                          <a:effectLst/>
                        </a:rPr>
                        <a:t>Availability of wireless</a:t>
                      </a:r>
                      <a:endParaRPr lang="en-US" sz="9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3.78</a:t>
                      </a:r>
                      <a:endParaRPr lang="en-US" sz="9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662199"/>
                  </a:ext>
                </a:extLst>
              </a:tr>
            </a:tbl>
          </a:graphicData>
        </a:graphic>
      </p:graphicFrame>
      <p:sp>
        <p:nvSpPr>
          <p:cNvPr id="13" name="Arrow: Down 12">
            <a:extLst>
              <a:ext uri="{FF2B5EF4-FFF2-40B4-BE49-F238E27FC236}">
                <a16:creationId xmlns:a16="http://schemas.microsoft.com/office/drawing/2014/main" id="{D4B6BE44-5F33-4355-5B7A-B4052981A143}"/>
              </a:ext>
            </a:extLst>
          </p:cNvPr>
          <p:cNvSpPr/>
          <p:nvPr/>
        </p:nvSpPr>
        <p:spPr>
          <a:xfrm rot="10800000">
            <a:off x="-2216094" y="1087551"/>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E9B44A5-DEF1-DEAF-9DCA-E2B90B8B0B0C}"/>
              </a:ext>
            </a:extLst>
          </p:cNvPr>
          <p:cNvSpPr/>
          <p:nvPr/>
        </p:nvSpPr>
        <p:spPr>
          <a:xfrm>
            <a:off x="-1285369" y="2350116"/>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D47516A-580E-A0E2-F646-463697A54F86}"/>
              </a:ext>
            </a:extLst>
          </p:cNvPr>
          <p:cNvSpPr/>
          <p:nvPr/>
        </p:nvSpPr>
        <p:spPr>
          <a:xfrm>
            <a:off x="5804637" y="2781189"/>
            <a:ext cx="99226" cy="173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84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3" name="Title 2">
            <a:extLst>
              <a:ext uri="{FF2B5EF4-FFF2-40B4-BE49-F238E27FC236}">
                <a16:creationId xmlns:a16="http://schemas.microsoft.com/office/drawing/2014/main" id="{0DFDCE37-74B9-4186-B1D8-E793DF20998B}"/>
              </a:ext>
            </a:extLst>
          </p:cNvPr>
          <p:cNvSpPr>
            <a:spLocks noGrp="1"/>
          </p:cNvSpPr>
          <p:nvPr>
            <p:ph type="ctrTitle"/>
          </p:nvPr>
        </p:nvSpPr>
        <p:spPr>
          <a:xfrm>
            <a:off x="1143000" y="841771"/>
            <a:ext cx="6858000" cy="2175389"/>
          </a:xfrm>
        </p:spPr>
        <p:txBody>
          <a:bodyPr>
            <a:normAutofit/>
          </a:bodyPr>
          <a:lstStyle/>
          <a:p>
            <a:r>
              <a:rPr lang="en-US" dirty="0">
                <a:solidFill>
                  <a:srgbClr val="FFFFFF"/>
                </a:solidFill>
              </a:rPr>
              <a:t>Measuring Our Work</a:t>
            </a:r>
          </a:p>
        </p:txBody>
      </p:sp>
      <p:sp>
        <p:nvSpPr>
          <p:cNvPr id="5" name="Subtitle 4">
            <a:extLst>
              <a:ext uri="{FF2B5EF4-FFF2-40B4-BE49-F238E27FC236}">
                <a16:creationId xmlns:a16="http://schemas.microsoft.com/office/drawing/2014/main" id="{853C5290-9EDB-48CB-9169-053A6A11A005}"/>
              </a:ext>
            </a:extLst>
          </p:cNvPr>
          <p:cNvSpPr>
            <a:spLocks noGrp="1"/>
          </p:cNvSpPr>
          <p:nvPr>
            <p:ph type="subTitle" idx="1"/>
          </p:nvPr>
        </p:nvSpPr>
        <p:spPr>
          <a:xfrm>
            <a:off x="1143000" y="3119553"/>
            <a:ext cx="6858000" cy="823796"/>
          </a:xfrm>
        </p:spPr>
        <p:txBody>
          <a:bodyPr>
            <a:noAutofit/>
          </a:bodyPr>
          <a:lstStyle/>
          <a:p>
            <a:pPr>
              <a:lnSpc>
                <a:spcPct val="90000"/>
              </a:lnSpc>
            </a:pPr>
            <a:r>
              <a:rPr lang="en-US" sz="2400" dirty="0">
                <a:solidFill>
                  <a:srgbClr val="FFFFFF"/>
                </a:solidFill>
              </a:rPr>
              <a:t>The 2023 MISO Survey </a:t>
            </a:r>
          </a:p>
          <a:p>
            <a:pPr>
              <a:lnSpc>
                <a:spcPct val="90000"/>
              </a:lnSpc>
            </a:pPr>
            <a:r>
              <a:rPr lang="en-US" sz="2400" dirty="0">
                <a:solidFill>
                  <a:srgbClr val="FFFFFF"/>
                </a:solidFill>
              </a:rPr>
              <a:t>Results Revealed</a:t>
            </a:r>
          </a:p>
        </p:txBody>
      </p:sp>
    </p:spTree>
    <p:extLst>
      <p:ext uri="{BB962C8B-B14F-4D97-AF65-F5344CB8AC3E}">
        <p14:creationId xmlns:p14="http://schemas.microsoft.com/office/powerpoint/2010/main" val="16462434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539496"/>
          </a:xfrm>
        </p:spPr>
        <p:txBody>
          <a:bodyPr>
            <a:normAutofit fontScale="90000"/>
          </a:bodyPr>
          <a:lstStyle/>
          <a:p>
            <a:pPr algn="ctr"/>
            <a:r>
              <a:rPr lang="en-US" b="1" dirty="0"/>
              <a:t>Overall Satisfaction 2023</a:t>
            </a: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CE125B23-481A-E061-3801-87245DCE11C4}"/>
                  </a:ext>
                </a:extLst>
              </p:cNvPr>
              <p:cNvGraphicFramePr/>
              <p:nvPr>
                <p:extLst>
                  <p:ext uri="{D42A27DB-BD31-4B8C-83A1-F6EECF244321}">
                    <p14:modId xmlns:p14="http://schemas.microsoft.com/office/powerpoint/2010/main" val="1132054648"/>
                  </p:ext>
                </p:extLst>
              </p:nvPr>
            </p:nvGraphicFramePr>
            <p:xfrm>
              <a:off x="43434" y="539496"/>
              <a:ext cx="4441699" cy="44338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CE125B23-481A-E061-3801-87245DCE11C4}"/>
                  </a:ext>
                </a:extLst>
              </p:cNvPr>
              <p:cNvPicPr>
                <a:picLocks noGrp="1" noRot="1" noChangeAspect="1" noMove="1" noResize="1" noEditPoints="1" noAdjustHandles="1" noChangeArrowheads="1" noChangeShapeType="1"/>
              </p:cNvPicPr>
              <p:nvPr/>
            </p:nvPicPr>
            <p:blipFill>
              <a:blip r:embed="rId5"/>
              <a:stretch>
                <a:fillRect/>
              </a:stretch>
            </p:blipFill>
            <p:spPr>
              <a:xfrm>
                <a:off x="43434" y="539496"/>
                <a:ext cx="4441699" cy="4433890"/>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9" name="Chart 8">
                <a:extLst>
                  <a:ext uri="{FF2B5EF4-FFF2-40B4-BE49-F238E27FC236}">
                    <a16:creationId xmlns:a16="http://schemas.microsoft.com/office/drawing/2014/main" id="{16395B9E-A955-D3A0-C94B-3A08E7BBB8A0}"/>
                  </a:ext>
                </a:extLst>
              </p:cNvPr>
              <p:cNvGraphicFramePr/>
              <p:nvPr>
                <p:extLst>
                  <p:ext uri="{D42A27DB-BD31-4B8C-83A1-F6EECF244321}">
                    <p14:modId xmlns:p14="http://schemas.microsoft.com/office/powerpoint/2010/main" val="3431311955"/>
                  </p:ext>
                </p:extLst>
              </p:nvPr>
            </p:nvGraphicFramePr>
            <p:xfrm>
              <a:off x="4569098" y="647324"/>
              <a:ext cx="4528566" cy="4315968"/>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Chart 8">
                <a:extLst>
                  <a:ext uri="{FF2B5EF4-FFF2-40B4-BE49-F238E27FC236}">
                    <a16:creationId xmlns:a16="http://schemas.microsoft.com/office/drawing/2014/main" id="{16395B9E-A955-D3A0-C94B-3A08E7BBB8A0}"/>
                  </a:ext>
                </a:extLst>
              </p:cNvPr>
              <p:cNvPicPr>
                <a:picLocks noGrp="1" noRot="1" noChangeAspect="1" noMove="1" noResize="1" noEditPoints="1" noAdjustHandles="1" noChangeArrowheads="1" noChangeShapeType="1"/>
              </p:cNvPicPr>
              <p:nvPr/>
            </p:nvPicPr>
            <p:blipFill>
              <a:blip r:embed="rId7"/>
              <a:stretch>
                <a:fillRect/>
              </a:stretch>
            </p:blipFill>
            <p:spPr>
              <a:xfrm>
                <a:off x="4569098" y="647324"/>
                <a:ext cx="4528566" cy="4315968"/>
              </a:xfrm>
              <a:prstGeom prst="rect">
                <a:avLst/>
              </a:prstGeom>
            </p:spPr>
          </p:pic>
        </mc:Fallback>
      </mc:AlternateContent>
    </p:spTree>
    <p:extLst>
      <p:ext uri="{BB962C8B-B14F-4D97-AF65-F5344CB8AC3E}">
        <p14:creationId xmlns:p14="http://schemas.microsoft.com/office/powerpoint/2010/main" val="27649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Top 10 Student Satisfaction 2021-2023</a:t>
            </a:r>
          </a:p>
        </p:txBody>
      </p:sp>
      <p:graphicFrame>
        <p:nvGraphicFramePr>
          <p:cNvPr id="2" name="Chart 1">
            <a:extLst>
              <a:ext uri="{FF2B5EF4-FFF2-40B4-BE49-F238E27FC236}">
                <a16:creationId xmlns:a16="http://schemas.microsoft.com/office/drawing/2014/main" id="{CEDEA90D-B68F-48E1-DA4F-951CFD33BF0A}"/>
              </a:ext>
            </a:extLst>
          </p:cNvPr>
          <p:cNvGraphicFramePr>
            <a:graphicFrameLocks/>
          </p:cNvGraphicFramePr>
          <p:nvPr>
            <p:extLst>
              <p:ext uri="{D42A27DB-BD31-4B8C-83A1-F6EECF244321}">
                <p14:modId xmlns:p14="http://schemas.microsoft.com/office/powerpoint/2010/main" val="624494750"/>
              </p:ext>
            </p:extLst>
          </p:nvPr>
        </p:nvGraphicFramePr>
        <p:xfrm>
          <a:off x="69977" y="715518"/>
          <a:ext cx="45783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BA91F39-3E37-4E9A-FFDF-B6AC10172EAF}"/>
              </a:ext>
            </a:extLst>
          </p:cNvPr>
          <p:cNvGraphicFramePr>
            <a:graphicFrameLocks/>
          </p:cNvGraphicFramePr>
          <p:nvPr>
            <p:extLst>
              <p:ext uri="{D42A27DB-BD31-4B8C-83A1-F6EECF244321}">
                <p14:modId xmlns:p14="http://schemas.microsoft.com/office/powerpoint/2010/main" val="2987705198"/>
              </p:ext>
            </p:extLst>
          </p:nvPr>
        </p:nvGraphicFramePr>
        <p:xfrm>
          <a:off x="4278986" y="1900546"/>
          <a:ext cx="4929188" cy="35194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122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Top 10 Employee Satisfaction 2021-2023</a:t>
            </a:r>
          </a:p>
        </p:txBody>
      </p:sp>
      <p:graphicFrame>
        <p:nvGraphicFramePr>
          <p:cNvPr id="6" name="Chart 5">
            <a:extLst>
              <a:ext uri="{FF2B5EF4-FFF2-40B4-BE49-F238E27FC236}">
                <a16:creationId xmlns:a16="http://schemas.microsoft.com/office/drawing/2014/main" id="{34DF02A8-5447-19C4-A46E-60A85EAFE175}"/>
              </a:ext>
            </a:extLst>
          </p:cNvPr>
          <p:cNvGraphicFramePr>
            <a:graphicFrameLocks/>
          </p:cNvGraphicFramePr>
          <p:nvPr>
            <p:extLst>
              <p:ext uri="{D42A27DB-BD31-4B8C-83A1-F6EECF244321}">
                <p14:modId xmlns:p14="http://schemas.microsoft.com/office/powerpoint/2010/main" val="2030032188"/>
              </p:ext>
            </p:extLst>
          </p:nvPr>
        </p:nvGraphicFramePr>
        <p:xfrm>
          <a:off x="155448" y="779525"/>
          <a:ext cx="4572000" cy="3122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58C40627-ABD1-F69D-C4B2-41EF89AF5BAF}"/>
              </a:ext>
            </a:extLst>
          </p:cNvPr>
          <p:cNvGraphicFramePr>
            <a:graphicFrameLocks/>
          </p:cNvGraphicFramePr>
          <p:nvPr>
            <p:extLst>
              <p:ext uri="{D42A27DB-BD31-4B8C-83A1-F6EECF244321}">
                <p14:modId xmlns:p14="http://schemas.microsoft.com/office/powerpoint/2010/main" val="3696618733"/>
              </p:ext>
            </p:extLst>
          </p:nvPr>
        </p:nvGraphicFramePr>
        <p:xfrm>
          <a:off x="4485572" y="2151126"/>
          <a:ext cx="4572000" cy="29923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797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Positive Mismatches</a:t>
            </a:r>
          </a:p>
        </p:txBody>
      </p:sp>
      <p:graphicFrame>
        <p:nvGraphicFramePr>
          <p:cNvPr id="2" name="Chart 1">
            <a:extLst>
              <a:ext uri="{FF2B5EF4-FFF2-40B4-BE49-F238E27FC236}">
                <a16:creationId xmlns:a16="http://schemas.microsoft.com/office/drawing/2014/main" id="{8F7AF110-E4AD-1334-6834-6B95A1D01FAE}"/>
              </a:ext>
            </a:extLst>
          </p:cNvPr>
          <p:cNvGraphicFramePr>
            <a:graphicFrameLocks/>
          </p:cNvGraphicFramePr>
          <p:nvPr>
            <p:extLst>
              <p:ext uri="{D42A27DB-BD31-4B8C-83A1-F6EECF244321}">
                <p14:modId xmlns:p14="http://schemas.microsoft.com/office/powerpoint/2010/main" val="1568826648"/>
              </p:ext>
            </p:extLst>
          </p:nvPr>
        </p:nvGraphicFramePr>
        <p:xfrm>
          <a:off x="982493" y="968637"/>
          <a:ext cx="7402750" cy="38173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578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Not So Positive Mismatches</a:t>
            </a:r>
          </a:p>
        </p:txBody>
      </p:sp>
      <p:graphicFrame>
        <p:nvGraphicFramePr>
          <p:cNvPr id="2" name="Chart 1">
            <a:extLst>
              <a:ext uri="{FF2B5EF4-FFF2-40B4-BE49-F238E27FC236}">
                <a16:creationId xmlns:a16="http://schemas.microsoft.com/office/drawing/2014/main" id="{ECF0FB7F-D17D-AD58-5341-2AA6D56CF61E}"/>
              </a:ext>
            </a:extLst>
          </p:cNvPr>
          <p:cNvGraphicFramePr>
            <a:graphicFrameLocks/>
          </p:cNvGraphicFramePr>
          <p:nvPr>
            <p:extLst>
              <p:ext uri="{D42A27DB-BD31-4B8C-83A1-F6EECF244321}">
                <p14:modId xmlns:p14="http://schemas.microsoft.com/office/powerpoint/2010/main" val="65089107"/>
              </p:ext>
            </p:extLst>
          </p:nvPr>
        </p:nvGraphicFramePr>
        <p:xfrm>
          <a:off x="97277" y="72349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DA6D2B2C-90F0-43C1-F11F-1C9F8F79167A}"/>
              </a:ext>
            </a:extLst>
          </p:cNvPr>
          <p:cNvGraphicFramePr>
            <a:graphicFrameLocks/>
          </p:cNvGraphicFramePr>
          <p:nvPr>
            <p:extLst>
              <p:ext uri="{D42A27DB-BD31-4B8C-83A1-F6EECF244321}">
                <p14:modId xmlns:p14="http://schemas.microsoft.com/office/powerpoint/2010/main" val="1823807385"/>
              </p:ext>
            </p:extLst>
          </p:nvPr>
        </p:nvGraphicFramePr>
        <p:xfrm>
          <a:off x="4471684" y="211819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981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IT Services</a:t>
            </a:r>
          </a:p>
        </p:txBody>
      </p:sp>
      <p:sp>
        <p:nvSpPr>
          <p:cNvPr id="14" name="TextBox 13">
            <a:extLst>
              <a:ext uri="{FF2B5EF4-FFF2-40B4-BE49-F238E27FC236}">
                <a16:creationId xmlns:a16="http://schemas.microsoft.com/office/drawing/2014/main" id="{015CA2E1-83E8-4DDB-AFAF-9246D8FA12C6}"/>
              </a:ext>
            </a:extLst>
          </p:cNvPr>
          <p:cNvSpPr txBox="1"/>
          <p:nvPr/>
        </p:nvSpPr>
        <p:spPr>
          <a:xfrm>
            <a:off x="3210128" y="4303376"/>
            <a:ext cx="6443661" cy="276999"/>
          </a:xfrm>
          <a:prstGeom prst="rect">
            <a:avLst/>
          </a:prstGeom>
          <a:noFill/>
        </p:spPr>
        <p:txBody>
          <a:bodyPr wrap="square">
            <a:spAutoFit/>
          </a:bodyPr>
          <a:lstStyle/>
          <a:p>
            <a:r>
              <a:rPr lang="en-US" sz="1200" b="0" i="0" u="none" strike="noStrike" dirty="0">
                <a:effectLst/>
                <a:latin typeface="Calibri" panose="020F0502020204030204" pitchFamily="34" charset="0"/>
              </a:rPr>
              <a:t>*</a:t>
            </a:r>
            <a:r>
              <a:rPr lang="en-US" sz="1200" b="0" i="0" u="none" strike="noStrike" dirty="0">
                <a:solidFill>
                  <a:srgbClr val="0070C0"/>
                </a:solidFill>
                <a:effectLst/>
                <a:latin typeface="Calibri" panose="020F0502020204030204" pitchFamily="34" charset="0"/>
              </a:rPr>
              <a:t> </a:t>
            </a:r>
            <a:r>
              <a:rPr lang="en-US" sz="1200" b="0" i="1" u="none" strike="noStrike" dirty="0">
                <a:effectLst/>
                <a:latin typeface="Calibri" panose="020F0502020204030204" pitchFamily="34" charset="0"/>
              </a:rPr>
              <a:t>Substantive responses in the Additional Comments section were included here as well</a:t>
            </a:r>
            <a:r>
              <a:rPr lang="en-US" sz="1200" i="1" dirty="0"/>
              <a:t> </a:t>
            </a:r>
          </a:p>
        </p:txBody>
      </p:sp>
      <p:graphicFrame>
        <p:nvGraphicFramePr>
          <p:cNvPr id="2" name="Table 1">
            <a:extLst>
              <a:ext uri="{FF2B5EF4-FFF2-40B4-BE49-F238E27FC236}">
                <a16:creationId xmlns:a16="http://schemas.microsoft.com/office/drawing/2014/main" id="{ADE491DF-2E8B-8310-8F15-0F5B7B668C03}"/>
              </a:ext>
            </a:extLst>
          </p:cNvPr>
          <p:cNvGraphicFramePr>
            <a:graphicFrameLocks noGrp="1"/>
          </p:cNvGraphicFramePr>
          <p:nvPr>
            <p:extLst>
              <p:ext uri="{D42A27DB-BD31-4B8C-83A1-F6EECF244321}">
                <p14:modId xmlns:p14="http://schemas.microsoft.com/office/powerpoint/2010/main" val="3012293803"/>
              </p:ext>
            </p:extLst>
          </p:nvPr>
        </p:nvGraphicFramePr>
        <p:xfrm>
          <a:off x="435669" y="747030"/>
          <a:ext cx="8290043" cy="3324099"/>
        </p:xfrm>
        <a:graphic>
          <a:graphicData uri="http://schemas.openxmlformats.org/drawingml/2006/table">
            <a:tbl>
              <a:tblPr>
                <a:tableStyleId>{5C22544A-7EE6-4342-B048-85BDC9FD1C3A}</a:tableStyleId>
              </a:tblPr>
              <a:tblGrid>
                <a:gridCol w="4790491">
                  <a:extLst>
                    <a:ext uri="{9D8B030D-6E8A-4147-A177-3AD203B41FA5}">
                      <a16:colId xmlns:a16="http://schemas.microsoft.com/office/drawing/2014/main" val="3618495463"/>
                    </a:ext>
                  </a:extLst>
                </a:gridCol>
                <a:gridCol w="874888">
                  <a:extLst>
                    <a:ext uri="{9D8B030D-6E8A-4147-A177-3AD203B41FA5}">
                      <a16:colId xmlns:a16="http://schemas.microsoft.com/office/drawing/2014/main" val="3632489217"/>
                    </a:ext>
                  </a:extLst>
                </a:gridCol>
                <a:gridCol w="874888">
                  <a:extLst>
                    <a:ext uri="{9D8B030D-6E8A-4147-A177-3AD203B41FA5}">
                      <a16:colId xmlns:a16="http://schemas.microsoft.com/office/drawing/2014/main" val="870122711"/>
                    </a:ext>
                  </a:extLst>
                </a:gridCol>
                <a:gridCol w="874888">
                  <a:extLst>
                    <a:ext uri="{9D8B030D-6E8A-4147-A177-3AD203B41FA5}">
                      <a16:colId xmlns:a16="http://schemas.microsoft.com/office/drawing/2014/main" val="1966594198"/>
                    </a:ext>
                  </a:extLst>
                </a:gridCol>
                <a:gridCol w="874888">
                  <a:extLst>
                    <a:ext uri="{9D8B030D-6E8A-4147-A177-3AD203B41FA5}">
                      <a16:colId xmlns:a16="http://schemas.microsoft.com/office/drawing/2014/main" val="1270406554"/>
                    </a:ext>
                  </a:extLst>
                </a:gridCol>
              </a:tblGrid>
              <a:tr h="211035">
                <a:tc gridSpan="5">
                  <a:txBody>
                    <a:bodyPr/>
                    <a:lstStyle/>
                    <a:p>
                      <a:pPr algn="l" fontAlgn="b"/>
                      <a:r>
                        <a:rPr lang="en-US" sz="1300" b="1" u="none" strike="noStrike" dirty="0">
                          <a:effectLst/>
                        </a:rPr>
                        <a:t>What one thing would you like to see done to enhance information technology services?*</a:t>
                      </a:r>
                      <a:endParaRPr lang="en-US" sz="1300" b="1" i="0" u="none" strike="noStrike" dirty="0">
                        <a:solidFill>
                          <a:srgbClr val="00B050"/>
                        </a:solidFill>
                        <a:effectLst/>
                        <a:latin typeface="Calibri" panose="020F0502020204030204" pitchFamily="34" charset="0"/>
                      </a:endParaRPr>
                    </a:p>
                  </a:txBody>
                  <a:tcPr marL="8594" marR="8594" marT="8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8493507"/>
                  </a:ext>
                </a:extLst>
              </a:tr>
              <a:tr h="319945">
                <a:tc>
                  <a:txBody>
                    <a:bodyPr/>
                    <a:lstStyle/>
                    <a:p>
                      <a:pPr algn="l" fontAlgn="b"/>
                      <a:r>
                        <a:rPr lang="en-US" sz="1000" b="1" u="none" strike="noStrike" dirty="0">
                          <a:effectLst/>
                        </a:rPr>
                        <a:t>2023</a:t>
                      </a:r>
                      <a:endParaRPr lang="en-US" sz="1000" b="1"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b="1" u="none" strike="noStrike" dirty="0">
                          <a:effectLst/>
                        </a:rPr>
                        <a:t>Undergrad Students</a:t>
                      </a:r>
                      <a:endParaRPr lang="en-US" sz="1000" b="1"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b="1" u="none" strike="noStrike" dirty="0">
                          <a:effectLst/>
                        </a:rPr>
                        <a:t>Graduate Students</a:t>
                      </a:r>
                      <a:endParaRPr lang="en-US" sz="1000" b="1"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b="1" u="none" strike="noStrike" dirty="0">
                          <a:effectLst/>
                        </a:rPr>
                        <a:t>Faculty</a:t>
                      </a:r>
                      <a:endParaRPr lang="en-US" sz="1000" b="1"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b="1" u="none" strike="noStrike" dirty="0">
                          <a:effectLst/>
                        </a:rPr>
                        <a:t>Staff</a:t>
                      </a:r>
                      <a:endParaRPr lang="en-US" sz="1000" b="1" i="0" u="none" strike="noStrike" dirty="0">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98791208"/>
                  </a:ext>
                </a:extLst>
              </a:tr>
              <a:tr h="175475">
                <a:tc>
                  <a:txBody>
                    <a:bodyPr/>
                    <a:lstStyle/>
                    <a:p>
                      <a:pPr algn="r" fontAlgn="b"/>
                      <a:r>
                        <a:rPr lang="en-US" sz="1000" u="none" strike="noStrike">
                          <a:solidFill>
                            <a:srgbClr val="0070C0"/>
                          </a:solidFill>
                          <a:effectLst/>
                        </a:rPr>
                        <a:t>number of comments</a:t>
                      </a:r>
                      <a:endParaRPr lang="en-US" sz="1000" b="0" i="1" u="none" strike="noStrike">
                        <a:solidFill>
                          <a:srgbClr val="0070C0"/>
                        </a:solidFill>
                        <a:effectLst/>
                        <a:latin typeface="Calibri" panose="020F0502020204030204" pitchFamily="34" charset="0"/>
                      </a:endParaRPr>
                    </a:p>
                  </a:txBody>
                  <a:tcPr marL="8594" marR="8594" marT="8594" marB="0" anchor="b"/>
                </a:tc>
                <a:tc>
                  <a:txBody>
                    <a:bodyPr/>
                    <a:lstStyle/>
                    <a:p>
                      <a:pPr algn="ctr" fontAlgn="b"/>
                      <a:r>
                        <a:rPr lang="en-US" sz="1000" u="none" strike="noStrike">
                          <a:solidFill>
                            <a:srgbClr val="0070C0"/>
                          </a:solidFill>
                          <a:effectLst/>
                        </a:rPr>
                        <a:t>102</a:t>
                      </a:r>
                      <a:endParaRPr lang="en-US" sz="1000" b="0" i="0" u="none" strike="noStrike">
                        <a:solidFill>
                          <a:srgbClr val="0070C0"/>
                        </a:solidFill>
                        <a:effectLst/>
                        <a:latin typeface="Calibri" panose="020F0502020204030204" pitchFamily="34" charset="0"/>
                      </a:endParaRPr>
                    </a:p>
                  </a:txBody>
                  <a:tcPr marL="8594" marR="8594" marT="8594" marB="0" anchor="b"/>
                </a:tc>
                <a:tc>
                  <a:txBody>
                    <a:bodyPr/>
                    <a:lstStyle/>
                    <a:p>
                      <a:pPr algn="ctr" fontAlgn="b"/>
                      <a:r>
                        <a:rPr lang="en-US" sz="1000" u="none" strike="noStrike">
                          <a:solidFill>
                            <a:srgbClr val="0070C0"/>
                          </a:solidFill>
                          <a:effectLst/>
                        </a:rPr>
                        <a:t>83</a:t>
                      </a:r>
                      <a:endParaRPr lang="en-US" sz="1000" b="0" i="0" u="none" strike="noStrike">
                        <a:solidFill>
                          <a:srgbClr val="0070C0"/>
                        </a:solidFill>
                        <a:effectLst/>
                        <a:latin typeface="Calibri" panose="020F0502020204030204" pitchFamily="34" charset="0"/>
                      </a:endParaRPr>
                    </a:p>
                  </a:txBody>
                  <a:tcPr marL="8594" marR="8594" marT="8594" marB="0" anchor="b"/>
                </a:tc>
                <a:tc>
                  <a:txBody>
                    <a:bodyPr/>
                    <a:lstStyle/>
                    <a:p>
                      <a:pPr algn="ctr" fontAlgn="b"/>
                      <a:r>
                        <a:rPr lang="en-US" sz="1000" u="none" strike="noStrike">
                          <a:solidFill>
                            <a:srgbClr val="0070C0"/>
                          </a:solidFill>
                          <a:effectLst/>
                        </a:rPr>
                        <a:t>195</a:t>
                      </a:r>
                      <a:endParaRPr lang="en-US" sz="1000" b="0" i="0" u="none" strike="noStrike">
                        <a:solidFill>
                          <a:srgbClr val="0070C0"/>
                        </a:solidFill>
                        <a:effectLst/>
                        <a:latin typeface="Calibri" panose="020F0502020204030204" pitchFamily="34" charset="0"/>
                      </a:endParaRPr>
                    </a:p>
                  </a:txBody>
                  <a:tcPr marL="8594" marR="8594" marT="8594" marB="0" anchor="b"/>
                </a:tc>
                <a:tc>
                  <a:txBody>
                    <a:bodyPr/>
                    <a:lstStyle/>
                    <a:p>
                      <a:pPr algn="ctr" fontAlgn="b"/>
                      <a:r>
                        <a:rPr lang="en-US" sz="1000" u="none" strike="noStrike" dirty="0">
                          <a:solidFill>
                            <a:srgbClr val="0070C0"/>
                          </a:solidFill>
                          <a:effectLst/>
                        </a:rPr>
                        <a:t>124</a:t>
                      </a:r>
                      <a:endParaRPr lang="en-US" sz="1000" b="0" i="0" u="none" strike="noStrike" dirty="0">
                        <a:solidFill>
                          <a:srgbClr val="0070C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623071274"/>
                  </a:ext>
                </a:extLst>
              </a:tr>
              <a:tr h="175475">
                <a:tc>
                  <a:txBody>
                    <a:bodyPr/>
                    <a:lstStyle/>
                    <a:p>
                      <a:pPr algn="l" fontAlgn="b"/>
                      <a:r>
                        <a:rPr lang="en-US" sz="1000" u="none" strike="noStrike">
                          <a:effectLst/>
                        </a:rPr>
                        <a:t>ReggieNet improvements/move to Canvas</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8%</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4%</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62718621"/>
                  </a:ext>
                </a:extLst>
              </a:tr>
              <a:tr h="175475">
                <a:tc>
                  <a:txBody>
                    <a:bodyPr/>
                    <a:lstStyle/>
                    <a:p>
                      <a:pPr algn="l" fontAlgn="b"/>
                      <a:r>
                        <a:rPr lang="en-US" sz="1000" u="none" strike="noStrike">
                          <a:effectLst/>
                        </a:rPr>
                        <a:t>Learning opportunities/training/awareness</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22%</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13%</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12%</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8%</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822560962"/>
                  </a:ext>
                </a:extLst>
              </a:tr>
              <a:tr h="175475">
                <a:tc>
                  <a:txBody>
                    <a:bodyPr/>
                    <a:lstStyle/>
                    <a:p>
                      <a:pPr algn="l" fontAlgn="b"/>
                      <a:r>
                        <a:rPr lang="en-US" sz="1000" u="none" strike="noStrike">
                          <a:effectLst/>
                        </a:rPr>
                        <a:t>It's fine/good/no complaints</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20%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14%</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15%</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826031335"/>
                  </a:ext>
                </a:extLst>
              </a:tr>
              <a:tr h="175475">
                <a:tc>
                  <a:txBody>
                    <a:bodyPr/>
                    <a:lstStyle/>
                    <a:p>
                      <a:pPr algn="l" fontAlgn="b"/>
                      <a:r>
                        <a:rPr lang="en-US" sz="1000" u="none" strike="noStrike">
                          <a:effectLst/>
                        </a:rPr>
                        <a:t>Less logging in - MFA, VPN, Central Login</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3%</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4%</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8%</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7%</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900650472"/>
                  </a:ext>
                </a:extLst>
              </a:tr>
              <a:tr h="175475">
                <a:tc>
                  <a:txBody>
                    <a:bodyPr/>
                    <a:lstStyle/>
                    <a:p>
                      <a:pPr algn="l" fontAlgn="b"/>
                      <a:r>
                        <a:rPr lang="en-US" sz="1000" u="none" strike="noStrike">
                          <a:effectLst/>
                        </a:rPr>
                        <a:t>WiFi - easier signup/drops in coverage/faster service</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5%</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2%</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519084199"/>
                  </a:ext>
                </a:extLst>
              </a:tr>
              <a:tr h="175475">
                <a:tc>
                  <a:txBody>
                    <a:bodyPr/>
                    <a:lstStyle/>
                    <a:p>
                      <a:pPr algn="l" fontAlgn="b"/>
                      <a:r>
                        <a:rPr lang="en-US" sz="1000" u="none" strike="noStrike">
                          <a:effectLst/>
                        </a:rPr>
                        <a:t>uPrint improvements/free printing</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9%</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4%</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991293931"/>
                  </a:ext>
                </a:extLst>
              </a:tr>
              <a:tr h="175475">
                <a:tc>
                  <a:txBody>
                    <a:bodyPr/>
                    <a:lstStyle/>
                    <a:p>
                      <a:pPr algn="l" fontAlgn="b"/>
                      <a:r>
                        <a:rPr lang="en-US" sz="1000" u="none" strike="noStrike">
                          <a:effectLst/>
                        </a:rPr>
                        <a:t>Classroom &amp; meeting room improvements</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8%</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2%</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798696689"/>
                  </a:ext>
                </a:extLst>
              </a:tr>
              <a:tr h="175475">
                <a:tc>
                  <a:txBody>
                    <a:bodyPr/>
                    <a:lstStyle/>
                    <a:p>
                      <a:pPr algn="l" fontAlgn="b"/>
                      <a:r>
                        <a:rPr lang="en-US" sz="1000" u="none" strike="noStrike" dirty="0">
                          <a:effectLst/>
                        </a:rPr>
                        <a:t>Perception that they don't use IT services</a:t>
                      </a:r>
                      <a:endParaRPr lang="en-US" sz="1000" b="0"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7%</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5%</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224341349"/>
                  </a:ext>
                </a:extLst>
              </a:tr>
              <a:tr h="175475">
                <a:tc>
                  <a:txBody>
                    <a:bodyPr/>
                    <a:lstStyle/>
                    <a:p>
                      <a:pPr algn="l" fontAlgn="b"/>
                      <a:r>
                        <a:rPr lang="en-US" sz="1000" u="none" strike="noStrike">
                          <a:effectLst/>
                          <a:highlight>
                            <a:srgbClr val="FFFF00"/>
                          </a:highlight>
                        </a:rPr>
                        <a:t>Remote/VMWare slow</a:t>
                      </a:r>
                      <a:endParaRPr lang="en-US" sz="1000" b="0" i="0" u="none" strike="noStrike">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2%</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5%</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551830992"/>
                  </a:ext>
                </a:extLst>
              </a:tr>
              <a:tr h="175475">
                <a:tc>
                  <a:txBody>
                    <a:bodyPr/>
                    <a:lstStyle/>
                    <a:p>
                      <a:pPr algn="l" fontAlgn="b"/>
                      <a:r>
                        <a:rPr lang="en-US" sz="1000" u="none" strike="noStrike" dirty="0">
                          <a:effectLst/>
                          <a:highlight>
                            <a:srgbClr val="FFFF00"/>
                          </a:highlight>
                        </a:rPr>
                        <a:t>Consolidate/integrate systems</a:t>
                      </a:r>
                      <a:endParaRPr lang="en-US" sz="1000" b="0" i="0" u="none" strike="noStrike" dirty="0">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6%</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061088771"/>
                  </a:ext>
                </a:extLst>
              </a:tr>
              <a:tr h="175475">
                <a:tc>
                  <a:txBody>
                    <a:bodyPr/>
                    <a:lstStyle/>
                    <a:p>
                      <a:pPr algn="l" fontAlgn="b"/>
                      <a:r>
                        <a:rPr lang="en-US" sz="1000" u="none" strike="noStrike" dirty="0">
                          <a:effectLst/>
                        </a:rPr>
                        <a:t>More/better support</a:t>
                      </a:r>
                      <a:endParaRPr lang="en-US" sz="1000" b="0" i="0" u="none" strike="noStrike" dirty="0">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12%</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16%</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21%</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780297396"/>
                  </a:ext>
                </a:extLst>
              </a:tr>
              <a:tr h="175475">
                <a:tc>
                  <a:txBody>
                    <a:bodyPr/>
                    <a:lstStyle/>
                    <a:p>
                      <a:pPr algn="l" fontAlgn="b"/>
                      <a:r>
                        <a:rPr lang="en-US" sz="1000" u="none" strike="noStrike">
                          <a:effectLst/>
                          <a:highlight>
                            <a:srgbClr val="FFFF00"/>
                          </a:highlight>
                        </a:rPr>
                        <a:t>Specialized support</a:t>
                      </a:r>
                      <a:endParaRPr lang="en-US" sz="1000" b="0" i="0" u="none" strike="noStrike">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6%</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7%</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3687563012"/>
                  </a:ext>
                </a:extLst>
              </a:tr>
              <a:tr h="175475">
                <a:tc>
                  <a:txBody>
                    <a:bodyPr/>
                    <a:lstStyle/>
                    <a:p>
                      <a:pPr algn="l" fontAlgn="b"/>
                      <a:r>
                        <a:rPr lang="en-US" sz="1000" u="none" strike="noStrike">
                          <a:effectLst/>
                          <a:highlight>
                            <a:srgbClr val="FFFF00"/>
                          </a:highlight>
                        </a:rPr>
                        <a:t>Software - approvals, need software, not admin</a:t>
                      </a:r>
                      <a:endParaRPr lang="en-US" sz="1000" b="0" i="0" u="none" strike="noStrike">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5%</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509027580"/>
                  </a:ext>
                </a:extLst>
              </a:tr>
              <a:tr h="175475">
                <a:tc>
                  <a:txBody>
                    <a:bodyPr/>
                    <a:lstStyle/>
                    <a:p>
                      <a:pPr algn="l" fontAlgn="b"/>
                      <a:r>
                        <a:rPr lang="en-US" sz="1000" u="none" strike="noStrike">
                          <a:effectLst/>
                          <a:highlight>
                            <a:srgbClr val="FFFF00"/>
                          </a:highlight>
                        </a:rPr>
                        <a:t>Ticket Status/Confusion on who to contact</a:t>
                      </a:r>
                      <a:endParaRPr lang="en-US" sz="1000" b="0" i="0" u="none" strike="noStrike">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6%</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4%</a:t>
                      </a:r>
                      <a:endParaRPr lang="en-US" sz="1000" b="0" i="0" u="none" strike="noStrike">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1744542049"/>
                  </a:ext>
                </a:extLst>
              </a:tr>
              <a:tr h="0">
                <a:tc>
                  <a:txBody>
                    <a:bodyPr/>
                    <a:lstStyle/>
                    <a:p>
                      <a:pPr algn="l" fontAlgn="b"/>
                      <a:r>
                        <a:rPr lang="en-US" sz="1000" u="none" strike="noStrike" dirty="0">
                          <a:effectLst/>
                          <a:highlight>
                            <a:srgbClr val="FFFF00"/>
                          </a:highlight>
                        </a:rPr>
                        <a:t>More IT staff/pay IT staff more</a:t>
                      </a:r>
                      <a:endParaRPr lang="en-US" sz="1000" b="0" i="0" u="none" strike="noStrike" dirty="0">
                        <a:solidFill>
                          <a:srgbClr val="00B050"/>
                        </a:solidFill>
                        <a:effectLst/>
                        <a:highlight>
                          <a:srgbClr val="FFFF00"/>
                        </a:highlight>
                        <a:latin typeface="Calibri" panose="020F0502020204030204" pitchFamily="34" charset="0"/>
                      </a:endParaRPr>
                    </a:p>
                  </a:txBody>
                  <a:tcPr marL="8594" marR="8594" marT="8594" marB="0" anchor="b"/>
                </a:tc>
                <a:tc>
                  <a:txBody>
                    <a:bodyPr/>
                    <a:lstStyle/>
                    <a:p>
                      <a:pPr algn="ctr" fontAlgn="b"/>
                      <a:r>
                        <a:rPr lang="en-US" sz="1000" u="none" strike="noStrike">
                          <a:effectLst/>
                        </a:rPr>
                        <a:t>0%</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1%</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a:effectLst/>
                        </a:rPr>
                        <a:t>5%</a:t>
                      </a:r>
                      <a:endParaRPr lang="en-US" sz="1000" b="0" i="0" u="none" strike="noStrike">
                        <a:solidFill>
                          <a:srgbClr val="00B050"/>
                        </a:solidFill>
                        <a:effectLst/>
                        <a:latin typeface="Calibri" panose="020F0502020204030204" pitchFamily="34" charset="0"/>
                      </a:endParaRPr>
                    </a:p>
                  </a:txBody>
                  <a:tcPr marL="8594" marR="8594" marT="8594" marB="0" anchor="b"/>
                </a:tc>
                <a:tc>
                  <a:txBody>
                    <a:bodyPr/>
                    <a:lstStyle/>
                    <a:p>
                      <a:pPr algn="ctr" fontAlgn="b"/>
                      <a:r>
                        <a:rPr lang="en-US" sz="1000" u="none" strike="noStrike" dirty="0">
                          <a:effectLst/>
                        </a:rPr>
                        <a:t>6%</a:t>
                      </a:r>
                      <a:endParaRPr lang="en-US" sz="1000" b="0" i="0" u="none" strike="noStrike" dirty="0">
                        <a:solidFill>
                          <a:srgbClr val="00B050"/>
                        </a:solidFill>
                        <a:effectLst/>
                        <a:latin typeface="Calibri" panose="020F0502020204030204" pitchFamily="34" charset="0"/>
                      </a:endParaRPr>
                    </a:p>
                  </a:txBody>
                  <a:tcPr marL="8594" marR="8594" marT="8594" marB="0" anchor="b"/>
                </a:tc>
                <a:extLst>
                  <a:ext uri="{0D108BD9-81ED-4DB2-BD59-A6C34878D82A}">
                    <a16:rowId xmlns:a16="http://schemas.microsoft.com/office/drawing/2014/main" val="2507364225"/>
                  </a:ext>
                </a:extLst>
              </a:tr>
            </a:tbl>
          </a:graphicData>
        </a:graphic>
      </p:graphicFrame>
    </p:spTree>
    <p:extLst>
      <p:ext uri="{BB962C8B-B14F-4D97-AF65-F5344CB8AC3E}">
        <p14:creationId xmlns:p14="http://schemas.microsoft.com/office/powerpoint/2010/main" val="138909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My.IllinoisState.edu</a:t>
            </a:r>
          </a:p>
        </p:txBody>
      </p:sp>
      <p:graphicFrame>
        <p:nvGraphicFramePr>
          <p:cNvPr id="5" name="Table 4">
            <a:extLst>
              <a:ext uri="{FF2B5EF4-FFF2-40B4-BE49-F238E27FC236}">
                <a16:creationId xmlns:a16="http://schemas.microsoft.com/office/drawing/2014/main" id="{380B75EB-BA5A-08B9-DCC1-824D51A7C203}"/>
              </a:ext>
            </a:extLst>
          </p:cNvPr>
          <p:cNvGraphicFramePr>
            <a:graphicFrameLocks noGrp="1"/>
          </p:cNvGraphicFramePr>
          <p:nvPr>
            <p:extLst>
              <p:ext uri="{D42A27DB-BD31-4B8C-83A1-F6EECF244321}">
                <p14:modId xmlns:p14="http://schemas.microsoft.com/office/powerpoint/2010/main" val="3348802423"/>
              </p:ext>
            </p:extLst>
          </p:nvPr>
        </p:nvGraphicFramePr>
        <p:xfrm>
          <a:off x="625748" y="776831"/>
          <a:ext cx="8080506" cy="3299062"/>
        </p:xfrm>
        <a:graphic>
          <a:graphicData uri="http://schemas.openxmlformats.org/drawingml/2006/table">
            <a:tbl>
              <a:tblPr>
                <a:tableStyleId>{5C22544A-7EE6-4342-B048-85BDC9FD1C3A}</a:tableStyleId>
              </a:tblPr>
              <a:tblGrid>
                <a:gridCol w="4669410">
                  <a:extLst>
                    <a:ext uri="{9D8B030D-6E8A-4147-A177-3AD203B41FA5}">
                      <a16:colId xmlns:a16="http://schemas.microsoft.com/office/drawing/2014/main" val="2696145650"/>
                    </a:ext>
                  </a:extLst>
                </a:gridCol>
                <a:gridCol w="852774">
                  <a:extLst>
                    <a:ext uri="{9D8B030D-6E8A-4147-A177-3AD203B41FA5}">
                      <a16:colId xmlns:a16="http://schemas.microsoft.com/office/drawing/2014/main" val="187678593"/>
                    </a:ext>
                  </a:extLst>
                </a:gridCol>
                <a:gridCol w="852774">
                  <a:extLst>
                    <a:ext uri="{9D8B030D-6E8A-4147-A177-3AD203B41FA5}">
                      <a16:colId xmlns:a16="http://schemas.microsoft.com/office/drawing/2014/main" val="4249938825"/>
                    </a:ext>
                  </a:extLst>
                </a:gridCol>
                <a:gridCol w="852774">
                  <a:extLst>
                    <a:ext uri="{9D8B030D-6E8A-4147-A177-3AD203B41FA5}">
                      <a16:colId xmlns:a16="http://schemas.microsoft.com/office/drawing/2014/main" val="3378071669"/>
                    </a:ext>
                  </a:extLst>
                </a:gridCol>
                <a:gridCol w="852774">
                  <a:extLst>
                    <a:ext uri="{9D8B030D-6E8A-4147-A177-3AD203B41FA5}">
                      <a16:colId xmlns:a16="http://schemas.microsoft.com/office/drawing/2014/main" val="1794957676"/>
                    </a:ext>
                  </a:extLst>
                </a:gridCol>
              </a:tblGrid>
              <a:tr h="500321">
                <a:tc gridSpan="5">
                  <a:txBody>
                    <a:bodyPr/>
                    <a:lstStyle/>
                    <a:p>
                      <a:pPr algn="l" fontAlgn="b"/>
                      <a:r>
                        <a:rPr lang="en-US" sz="1400" b="1" u="none" strike="noStrike" dirty="0">
                          <a:effectLst/>
                        </a:rPr>
                        <a:t>What one thing would you like to see done to enhance the functionality of My.IllinoisState.edu?</a:t>
                      </a:r>
                      <a:endParaRPr lang="en-US" sz="1400" b="1" i="0" u="none" strike="noStrike" dirty="0">
                        <a:solidFill>
                          <a:srgbClr val="00B05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2819411"/>
                  </a:ext>
                </a:extLst>
              </a:tr>
              <a:tr h="395450">
                <a:tc>
                  <a:txBody>
                    <a:bodyPr/>
                    <a:lstStyle/>
                    <a:p>
                      <a:pPr algn="l" fontAlgn="b"/>
                      <a:r>
                        <a:rPr lang="en-US" sz="1100" b="1" u="none" strike="noStrike">
                          <a:effectLst/>
                        </a:rPr>
                        <a:t>2022</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Undergrad Students</a:t>
                      </a:r>
                      <a:endParaRPr lang="en-US" sz="1100" b="1"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Graduate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Faculty</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Staff</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8890957"/>
                  </a:ext>
                </a:extLst>
              </a:tr>
              <a:tr h="218481">
                <a:tc>
                  <a:txBody>
                    <a:bodyPr/>
                    <a:lstStyle/>
                    <a:p>
                      <a:pPr algn="r" fontAlgn="b"/>
                      <a:r>
                        <a:rPr lang="en-US" sz="1100" u="none" strike="noStrike">
                          <a:solidFill>
                            <a:srgbClr val="0070C0"/>
                          </a:solidFill>
                          <a:effectLst/>
                        </a:rPr>
                        <a:t>number of comments</a:t>
                      </a:r>
                      <a:endParaRPr lang="en-US" sz="1100" b="0" i="1"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113</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65</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104</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0070C0"/>
                          </a:solidFill>
                          <a:effectLst/>
                        </a:rPr>
                        <a:t>63</a:t>
                      </a:r>
                      <a:endParaRPr lang="en-US" sz="11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1501592"/>
                  </a:ext>
                </a:extLst>
              </a:tr>
              <a:tr h="218481">
                <a:tc>
                  <a:txBody>
                    <a:bodyPr/>
                    <a:lstStyle/>
                    <a:p>
                      <a:pPr algn="l" fontAlgn="b"/>
                      <a:r>
                        <a:rPr lang="en-US" sz="1100" u="none" strike="noStrike">
                          <a:effectLst/>
                        </a:rPr>
                        <a:t>Easier to navigate/find information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1047299"/>
                  </a:ext>
                </a:extLst>
              </a:tr>
              <a:tr h="218481">
                <a:tc>
                  <a:txBody>
                    <a:bodyPr/>
                    <a:lstStyle/>
                    <a:p>
                      <a:pPr algn="l" fontAlgn="b"/>
                      <a:r>
                        <a:rPr lang="en-US" sz="1100" u="none" strike="noStrike">
                          <a:effectLst/>
                        </a:rPr>
                        <a:t>It's fine/good/no complaints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9925421"/>
                  </a:ext>
                </a:extLst>
              </a:tr>
              <a:tr h="218481">
                <a:tc>
                  <a:txBody>
                    <a:bodyPr/>
                    <a:lstStyle/>
                    <a:p>
                      <a:pPr algn="l" fontAlgn="b"/>
                      <a:r>
                        <a:rPr lang="en-US" sz="1100" u="none" strike="noStrike">
                          <a:effectLst/>
                        </a:rPr>
                        <a:t>Course Registration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4711589"/>
                  </a:ext>
                </a:extLst>
              </a:tr>
              <a:tr h="218481">
                <a:tc>
                  <a:txBody>
                    <a:bodyPr/>
                    <a:lstStyle/>
                    <a:p>
                      <a:pPr algn="l" fontAlgn="b"/>
                      <a:r>
                        <a:rPr lang="en-US" sz="1100" u="none" strike="noStrike">
                          <a:effectLst/>
                        </a:rPr>
                        <a:t>Clunky/interface issues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693092"/>
                  </a:ext>
                </a:extLst>
              </a:tr>
              <a:tr h="218481">
                <a:tc>
                  <a:txBody>
                    <a:bodyPr/>
                    <a:lstStyle/>
                    <a:p>
                      <a:pPr algn="l" fontAlgn="b"/>
                      <a:r>
                        <a:rPr lang="en-US" sz="1100" u="none" strike="noStrike">
                          <a:effectLst/>
                        </a:rPr>
                        <a:t>Less logging in - MFA, VPN, Central Login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5009619"/>
                  </a:ext>
                </a:extLst>
              </a:tr>
              <a:tr h="218481">
                <a:tc>
                  <a:txBody>
                    <a:bodyPr/>
                    <a:lstStyle/>
                    <a:p>
                      <a:pPr algn="l" fontAlgn="b"/>
                      <a:r>
                        <a:rPr lang="en-US" sz="1100" u="none" strike="noStrike">
                          <a:effectLst/>
                        </a:rPr>
                        <a:t>Better mobile experience/mobile app</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2296032"/>
                  </a:ext>
                </a:extLst>
              </a:tr>
              <a:tr h="218481">
                <a:tc>
                  <a:txBody>
                    <a:bodyPr/>
                    <a:lstStyle/>
                    <a:p>
                      <a:pPr algn="l" fontAlgn="b"/>
                      <a:r>
                        <a:rPr lang="en-US" sz="1100" u="none" strike="noStrike">
                          <a:effectLst/>
                        </a:rPr>
                        <a:t>Learning opportunities/training/awareness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9046366"/>
                  </a:ext>
                </a:extLst>
              </a:tr>
              <a:tr h="218481">
                <a:tc>
                  <a:txBody>
                    <a:bodyPr/>
                    <a:lstStyle/>
                    <a:p>
                      <a:pPr algn="l" fontAlgn="b"/>
                      <a:r>
                        <a:rPr lang="en-US" sz="1100" u="none" strike="noStrike">
                          <a:effectLst/>
                        </a:rPr>
                        <a:t>ReggieNet improvements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1314914"/>
                  </a:ext>
                </a:extLst>
              </a:tr>
              <a:tr h="218481">
                <a:tc>
                  <a:txBody>
                    <a:bodyPr/>
                    <a:lstStyle/>
                    <a:p>
                      <a:pPr algn="l" fontAlgn="b"/>
                      <a:r>
                        <a:rPr lang="en-US" sz="1100" u="none" strike="noStrike">
                          <a:effectLst/>
                          <a:highlight>
                            <a:srgbClr val="FFFF00"/>
                          </a:highlight>
                        </a:rPr>
                        <a:t>Campus Solutions improvements</a:t>
                      </a:r>
                      <a:endParaRPr lang="en-US" sz="1100" b="0" i="0" u="none" strike="noStrike">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1769261"/>
                  </a:ext>
                </a:extLst>
              </a:tr>
              <a:tr h="218481">
                <a:tc>
                  <a:txBody>
                    <a:bodyPr/>
                    <a:lstStyle/>
                    <a:p>
                      <a:pPr algn="l" fontAlgn="b"/>
                      <a:r>
                        <a:rPr lang="en-US" sz="1100" u="none" strike="noStrike" dirty="0">
                          <a:effectLst/>
                          <a:highlight>
                            <a:srgbClr val="FFFF00"/>
                          </a:highlight>
                        </a:rPr>
                        <a:t>Personalization</a:t>
                      </a:r>
                      <a:endParaRPr lang="en-US" sz="1100" b="0" i="0" u="none" strike="noStrike" dirty="0">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7454422"/>
                  </a:ext>
                </a:extLst>
              </a:tr>
            </a:tbl>
          </a:graphicData>
        </a:graphic>
      </p:graphicFrame>
    </p:spTree>
    <p:extLst>
      <p:ext uri="{BB962C8B-B14F-4D97-AF65-F5344CB8AC3E}">
        <p14:creationId xmlns:p14="http://schemas.microsoft.com/office/powerpoint/2010/main" val="320441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University Web Sites</a:t>
            </a:r>
          </a:p>
        </p:txBody>
      </p:sp>
      <p:graphicFrame>
        <p:nvGraphicFramePr>
          <p:cNvPr id="2" name="Table 1">
            <a:extLst>
              <a:ext uri="{FF2B5EF4-FFF2-40B4-BE49-F238E27FC236}">
                <a16:creationId xmlns:a16="http://schemas.microsoft.com/office/drawing/2014/main" id="{93D11474-3ED0-CC63-DE8F-3CE60D9BE51C}"/>
              </a:ext>
            </a:extLst>
          </p:cNvPr>
          <p:cNvGraphicFramePr>
            <a:graphicFrameLocks noGrp="1"/>
          </p:cNvGraphicFramePr>
          <p:nvPr>
            <p:extLst>
              <p:ext uri="{D42A27DB-BD31-4B8C-83A1-F6EECF244321}">
                <p14:modId xmlns:p14="http://schemas.microsoft.com/office/powerpoint/2010/main" val="1034608669"/>
              </p:ext>
            </p:extLst>
          </p:nvPr>
        </p:nvGraphicFramePr>
        <p:xfrm>
          <a:off x="625748" y="809949"/>
          <a:ext cx="7963775" cy="3334036"/>
        </p:xfrm>
        <a:graphic>
          <a:graphicData uri="http://schemas.openxmlformats.org/drawingml/2006/table">
            <a:tbl>
              <a:tblPr>
                <a:tableStyleId>{5C22544A-7EE6-4342-B048-85BDC9FD1C3A}</a:tableStyleId>
              </a:tblPr>
              <a:tblGrid>
                <a:gridCol w="4601955">
                  <a:extLst>
                    <a:ext uri="{9D8B030D-6E8A-4147-A177-3AD203B41FA5}">
                      <a16:colId xmlns:a16="http://schemas.microsoft.com/office/drawing/2014/main" val="3530024686"/>
                    </a:ext>
                  </a:extLst>
                </a:gridCol>
                <a:gridCol w="840455">
                  <a:extLst>
                    <a:ext uri="{9D8B030D-6E8A-4147-A177-3AD203B41FA5}">
                      <a16:colId xmlns:a16="http://schemas.microsoft.com/office/drawing/2014/main" val="1822363163"/>
                    </a:ext>
                  </a:extLst>
                </a:gridCol>
                <a:gridCol w="840455">
                  <a:extLst>
                    <a:ext uri="{9D8B030D-6E8A-4147-A177-3AD203B41FA5}">
                      <a16:colId xmlns:a16="http://schemas.microsoft.com/office/drawing/2014/main" val="515399771"/>
                    </a:ext>
                  </a:extLst>
                </a:gridCol>
                <a:gridCol w="840455">
                  <a:extLst>
                    <a:ext uri="{9D8B030D-6E8A-4147-A177-3AD203B41FA5}">
                      <a16:colId xmlns:a16="http://schemas.microsoft.com/office/drawing/2014/main" val="1416040249"/>
                    </a:ext>
                  </a:extLst>
                </a:gridCol>
                <a:gridCol w="840455">
                  <a:extLst>
                    <a:ext uri="{9D8B030D-6E8A-4147-A177-3AD203B41FA5}">
                      <a16:colId xmlns:a16="http://schemas.microsoft.com/office/drawing/2014/main" val="3307052303"/>
                    </a:ext>
                  </a:extLst>
                </a:gridCol>
              </a:tblGrid>
              <a:tr h="474220">
                <a:tc gridSpan="5">
                  <a:txBody>
                    <a:bodyPr/>
                    <a:lstStyle/>
                    <a:p>
                      <a:pPr algn="l" fontAlgn="b"/>
                      <a:r>
                        <a:rPr lang="en-US" sz="1400" b="1" u="none" strike="noStrike" dirty="0">
                          <a:effectLst/>
                        </a:rPr>
                        <a:t>What one thing would you like to see done to enhance the information presented on University websites?</a:t>
                      </a:r>
                      <a:endParaRPr lang="en-US" sz="1400" b="1" i="0" u="none" strike="noStrike" dirty="0">
                        <a:solidFill>
                          <a:srgbClr val="00B05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4257388"/>
                  </a:ext>
                </a:extLst>
              </a:tr>
              <a:tr h="374820">
                <a:tc>
                  <a:txBody>
                    <a:bodyPr/>
                    <a:lstStyle/>
                    <a:p>
                      <a:pPr algn="l" fontAlgn="b"/>
                      <a:r>
                        <a:rPr lang="en-US" sz="1100" b="1" u="none" strike="noStrike">
                          <a:effectLst/>
                        </a:rPr>
                        <a:t>2022</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Undergrad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Graduate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Faculty</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Staff</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5273106"/>
                  </a:ext>
                </a:extLst>
              </a:tr>
              <a:tr h="207083">
                <a:tc>
                  <a:txBody>
                    <a:bodyPr/>
                    <a:lstStyle/>
                    <a:p>
                      <a:pPr algn="r" fontAlgn="b"/>
                      <a:r>
                        <a:rPr lang="en-US" sz="1100" u="none" strike="noStrike">
                          <a:solidFill>
                            <a:srgbClr val="0070C0"/>
                          </a:solidFill>
                          <a:effectLst/>
                        </a:rPr>
                        <a:t>number of comments</a:t>
                      </a:r>
                      <a:endParaRPr lang="en-US" sz="1100" b="0" i="1"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80</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45</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97</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0070C0"/>
                          </a:solidFill>
                          <a:effectLst/>
                        </a:rPr>
                        <a:t>76</a:t>
                      </a:r>
                      <a:endParaRPr lang="en-US" sz="11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790772"/>
                  </a:ext>
                </a:extLst>
              </a:tr>
              <a:tr h="207083">
                <a:tc>
                  <a:txBody>
                    <a:bodyPr/>
                    <a:lstStyle/>
                    <a:p>
                      <a:pPr algn="l" fontAlgn="b"/>
                      <a:r>
                        <a:rPr lang="en-US" sz="1100" u="none" strike="noStrike">
                          <a:effectLst/>
                        </a:rPr>
                        <a:t>Navigation/finding information difficult</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7200203"/>
                  </a:ext>
                </a:extLst>
              </a:tr>
              <a:tr h="207083">
                <a:tc>
                  <a:txBody>
                    <a:bodyPr/>
                    <a:lstStyle/>
                    <a:p>
                      <a:pPr algn="l" fontAlgn="b"/>
                      <a:r>
                        <a:rPr lang="en-US" sz="1100" u="none" strike="noStrike">
                          <a:effectLst/>
                        </a:rPr>
                        <a:t>It's fine/good/no complaints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3173456"/>
                  </a:ext>
                </a:extLst>
              </a:tr>
              <a:tr h="207083">
                <a:tc>
                  <a:txBody>
                    <a:bodyPr/>
                    <a:lstStyle/>
                    <a:p>
                      <a:pPr algn="l" fontAlgn="b"/>
                      <a:r>
                        <a:rPr lang="en-US" sz="1100" u="none" strike="noStrike">
                          <a:effectLst/>
                        </a:rPr>
                        <a:t>Search improvements/results not relevant</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4952101"/>
                  </a:ext>
                </a:extLst>
              </a:tr>
              <a:tr h="207083">
                <a:tc>
                  <a:txBody>
                    <a:bodyPr/>
                    <a:lstStyle/>
                    <a:p>
                      <a:pPr algn="l" fontAlgn="b"/>
                      <a:r>
                        <a:rPr lang="en-US" sz="1100" u="none" strike="noStrike">
                          <a:effectLst/>
                        </a:rPr>
                        <a:t>Out of date information on sites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6235684"/>
                  </a:ext>
                </a:extLst>
              </a:tr>
              <a:tr h="207083">
                <a:tc>
                  <a:txBody>
                    <a:bodyPr/>
                    <a:lstStyle/>
                    <a:p>
                      <a:pPr algn="l" fontAlgn="b"/>
                      <a:r>
                        <a:rPr lang="en-US" sz="1100" u="none" strike="noStrike">
                          <a:effectLst/>
                        </a:rPr>
                        <a:t>More consistency across dept sites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5198196"/>
                  </a:ext>
                </a:extLst>
              </a:tr>
              <a:tr h="207083">
                <a:tc>
                  <a:txBody>
                    <a:bodyPr/>
                    <a:lstStyle/>
                    <a:p>
                      <a:pPr algn="l" fontAlgn="b"/>
                      <a:r>
                        <a:rPr lang="en-US" sz="1100" u="none" strike="noStrike">
                          <a:effectLst/>
                        </a:rPr>
                        <a:t>More freedom/access for faculty/dept to edit</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2684685"/>
                  </a:ext>
                </a:extLst>
              </a:tr>
              <a:tr h="207083">
                <a:tc>
                  <a:txBody>
                    <a:bodyPr/>
                    <a:lstStyle/>
                    <a:p>
                      <a:pPr algn="l" fontAlgn="b"/>
                      <a:r>
                        <a:rPr lang="en-US" sz="1100" u="none" strike="noStrike">
                          <a:effectLst/>
                        </a:rPr>
                        <a:t>Contact info hard to find</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7012903"/>
                  </a:ext>
                </a:extLst>
              </a:tr>
              <a:tr h="207083">
                <a:tc>
                  <a:txBody>
                    <a:bodyPr/>
                    <a:lstStyle/>
                    <a:p>
                      <a:pPr algn="l" fontAlgn="b"/>
                      <a:r>
                        <a:rPr lang="en-US" sz="1100" u="none" strike="noStrike">
                          <a:effectLst/>
                        </a:rPr>
                        <a:t>Interface improvements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5248052"/>
                  </a:ext>
                </a:extLst>
              </a:tr>
              <a:tr h="207083">
                <a:tc>
                  <a:txBody>
                    <a:bodyPr/>
                    <a:lstStyle/>
                    <a:p>
                      <a:pPr algn="l" fontAlgn="b"/>
                      <a:r>
                        <a:rPr lang="en-US" sz="1100" u="none" strike="noStrike">
                          <a:effectLst/>
                        </a:rPr>
                        <a:t>Too much focus on marketing/prospective students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5415376"/>
                  </a:ext>
                </a:extLst>
              </a:tr>
              <a:tr h="207083">
                <a:tc>
                  <a:txBody>
                    <a:bodyPr/>
                    <a:lstStyle/>
                    <a:p>
                      <a:pPr algn="l" fontAlgn="b"/>
                      <a:r>
                        <a:rPr lang="en-US" sz="1100" u="none" strike="noStrike">
                          <a:effectLst/>
                          <a:highlight>
                            <a:srgbClr val="FFFF00"/>
                          </a:highlight>
                        </a:rPr>
                        <a:t>Focus on University information</a:t>
                      </a:r>
                      <a:endParaRPr lang="en-US" sz="1100" b="0" i="0" u="none" strike="noStrike">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2990066"/>
                  </a:ext>
                </a:extLst>
              </a:tr>
              <a:tr h="207083">
                <a:tc>
                  <a:txBody>
                    <a:bodyPr/>
                    <a:lstStyle/>
                    <a:p>
                      <a:pPr algn="l" fontAlgn="b"/>
                      <a:r>
                        <a:rPr lang="en-US" sz="1100" u="none" strike="noStrike" dirty="0">
                          <a:effectLst/>
                          <a:highlight>
                            <a:srgbClr val="FFFF00"/>
                          </a:highlight>
                        </a:rPr>
                        <a:t>Easier to understand/focus on what they need to know</a:t>
                      </a:r>
                      <a:endParaRPr lang="en-US" sz="1100" b="0" i="0" u="none" strike="noStrike" dirty="0">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0605968"/>
                  </a:ext>
                </a:extLst>
              </a:tr>
            </a:tbl>
          </a:graphicData>
        </a:graphic>
      </p:graphicFrame>
    </p:spTree>
    <p:extLst>
      <p:ext uri="{BB962C8B-B14F-4D97-AF65-F5344CB8AC3E}">
        <p14:creationId xmlns:p14="http://schemas.microsoft.com/office/powerpoint/2010/main" val="1057405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Course Registration</a:t>
            </a:r>
          </a:p>
        </p:txBody>
      </p:sp>
      <p:graphicFrame>
        <p:nvGraphicFramePr>
          <p:cNvPr id="5" name="Table 4">
            <a:extLst>
              <a:ext uri="{FF2B5EF4-FFF2-40B4-BE49-F238E27FC236}">
                <a16:creationId xmlns:a16="http://schemas.microsoft.com/office/drawing/2014/main" id="{72974D7E-28C8-2A0D-D1B1-B25BF2A318A4}"/>
              </a:ext>
            </a:extLst>
          </p:cNvPr>
          <p:cNvGraphicFramePr>
            <a:graphicFrameLocks noGrp="1"/>
          </p:cNvGraphicFramePr>
          <p:nvPr>
            <p:extLst>
              <p:ext uri="{D42A27DB-BD31-4B8C-83A1-F6EECF244321}">
                <p14:modId xmlns:p14="http://schemas.microsoft.com/office/powerpoint/2010/main" val="2089027542"/>
              </p:ext>
            </p:extLst>
          </p:nvPr>
        </p:nvGraphicFramePr>
        <p:xfrm>
          <a:off x="437745" y="846307"/>
          <a:ext cx="8190688" cy="3229579"/>
        </p:xfrm>
        <a:graphic>
          <a:graphicData uri="http://schemas.openxmlformats.org/drawingml/2006/table">
            <a:tbl>
              <a:tblPr>
                <a:tableStyleId>{5C22544A-7EE6-4342-B048-85BDC9FD1C3A}</a:tableStyleId>
              </a:tblPr>
              <a:tblGrid>
                <a:gridCol w="4733080">
                  <a:extLst>
                    <a:ext uri="{9D8B030D-6E8A-4147-A177-3AD203B41FA5}">
                      <a16:colId xmlns:a16="http://schemas.microsoft.com/office/drawing/2014/main" val="3563082204"/>
                    </a:ext>
                  </a:extLst>
                </a:gridCol>
                <a:gridCol w="864402">
                  <a:extLst>
                    <a:ext uri="{9D8B030D-6E8A-4147-A177-3AD203B41FA5}">
                      <a16:colId xmlns:a16="http://schemas.microsoft.com/office/drawing/2014/main" val="2942616031"/>
                    </a:ext>
                  </a:extLst>
                </a:gridCol>
                <a:gridCol w="864402">
                  <a:extLst>
                    <a:ext uri="{9D8B030D-6E8A-4147-A177-3AD203B41FA5}">
                      <a16:colId xmlns:a16="http://schemas.microsoft.com/office/drawing/2014/main" val="3778717733"/>
                    </a:ext>
                  </a:extLst>
                </a:gridCol>
                <a:gridCol w="864402">
                  <a:extLst>
                    <a:ext uri="{9D8B030D-6E8A-4147-A177-3AD203B41FA5}">
                      <a16:colId xmlns:a16="http://schemas.microsoft.com/office/drawing/2014/main" val="2562787491"/>
                    </a:ext>
                  </a:extLst>
                </a:gridCol>
                <a:gridCol w="864402">
                  <a:extLst>
                    <a:ext uri="{9D8B030D-6E8A-4147-A177-3AD203B41FA5}">
                      <a16:colId xmlns:a16="http://schemas.microsoft.com/office/drawing/2014/main" val="3269892883"/>
                    </a:ext>
                  </a:extLst>
                </a:gridCol>
              </a:tblGrid>
              <a:tr h="536312">
                <a:tc gridSpan="5">
                  <a:txBody>
                    <a:bodyPr/>
                    <a:lstStyle/>
                    <a:p>
                      <a:pPr algn="l" fontAlgn="b"/>
                      <a:r>
                        <a:rPr lang="en-US" sz="1400" b="1" u="none" strike="noStrike">
                          <a:effectLst/>
                        </a:rPr>
                        <a:t>What one thing would you like to see done to enhance the functionality of course registration?</a:t>
                      </a:r>
                      <a:endParaRPr lang="en-US" sz="1400" b="1" i="0" u="none" strike="noStrike">
                        <a:solidFill>
                          <a:srgbClr val="00B05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0045357"/>
                  </a:ext>
                </a:extLst>
              </a:tr>
              <a:tr h="423897">
                <a:tc>
                  <a:txBody>
                    <a:bodyPr/>
                    <a:lstStyle/>
                    <a:p>
                      <a:pPr algn="l" fontAlgn="b"/>
                      <a:r>
                        <a:rPr lang="en-US" sz="1100" b="1" u="none" strike="noStrike">
                          <a:effectLst/>
                        </a:rPr>
                        <a:t>2022</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Undergrad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Graduate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Faculty</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Staff</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5024286"/>
                  </a:ext>
                </a:extLst>
              </a:tr>
              <a:tr h="234197">
                <a:tc>
                  <a:txBody>
                    <a:bodyPr/>
                    <a:lstStyle/>
                    <a:p>
                      <a:pPr algn="r" fontAlgn="b"/>
                      <a:r>
                        <a:rPr lang="en-US" sz="1100" u="none" strike="noStrike">
                          <a:solidFill>
                            <a:srgbClr val="0070C0"/>
                          </a:solidFill>
                          <a:effectLst/>
                        </a:rPr>
                        <a:t>number of comments</a:t>
                      </a:r>
                      <a:endParaRPr lang="en-US" sz="1100" b="0" i="1"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135</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63</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62</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0070C0"/>
                          </a:solidFill>
                          <a:effectLst/>
                        </a:rPr>
                        <a:t>32</a:t>
                      </a:r>
                      <a:endParaRPr lang="en-US" sz="11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5214622"/>
                  </a:ext>
                </a:extLst>
              </a:tr>
              <a:tr h="629991">
                <a:tc>
                  <a:txBody>
                    <a:bodyPr/>
                    <a:lstStyle/>
                    <a:p>
                      <a:pPr algn="l" fontAlgn="b"/>
                      <a:r>
                        <a:rPr lang="en-US" sz="1100" u="none" strike="noStrike">
                          <a:effectLst/>
                        </a:rPr>
                        <a:t>Easier/better searching &amp; integration with data available - feeling that the system should know what an individual's required classes/pre-reqs/plan of study/etc. are and display them </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4075659"/>
                  </a:ext>
                </a:extLst>
              </a:tr>
              <a:tr h="234197">
                <a:tc>
                  <a:txBody>
                    <a:bodyPr/>
                    <a:lstStyle/>
                    <a:p>
                      <a:pPr algn="l" fontAlgn="b"/>
                      <a:r>
                        <a:rPr lang="en-US" sz="1100" u="none" strike="noStrike">
                          <a:effectLst/>
                        </a:rPr>
                        <a:t>Too many clicks/confusing navigation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7779685"/>
                  </a:ext>
                </a:extLst>
              </a:tr>
              <a:tr h="234197">
                <a:tc>
                  <a:txBody>
                    <a:bodyPr/>
                    <a:lstStyle/>
                    <a:p>
                      <a:pPr algn="l" fontAlgn="b"/>
                      <a:r>
                        <a:rPr lang="en-US" sz="1100" u="none" strike="noStrike">
                          <a:effectLst/>
                        </a:rPr>
                        <a:t>It's fine/works well</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7550007"/>
                  </a:ext>
                </a:extLst>
              </a:tr>
              <a:tr h="234197">
                <a:tc>
                  <a:txBody>
                    <a:bodyPr/>
                    <a:lstStyle/>
                    <a:p>
                      <a:pPr algn="l" fontAlgn="b"/>
                      <a:r>
                        <a:rPr lang="en-US" sz="1100" u="none" strike="noStrike">
                          <a:effectLst/>
                        </a:rPr>
                        <a:t>Overrides and Holds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2645107"/>
                  </a:ext>
                </a:extLst>
              </a:tr>
              <a:tr h="234197">
                <a:tc>
                  <a:txBody>
                    <a:bodyPr/>
                    <a:lstStyle/>
                    <a:p>
                      <a:pPr algn="l" fontAlgn="b"/>
                      <a:r>
                        <a:rPr lang="en-US" sz="1100" u="none" strike="noStrike">
                          <a:effectLst/>
                        </a:rPr>
                        <a:t>Crashes during registration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7264262"/>
                  </a:ext>
                </a:extLst>
              </a:tr>
              <a:tr h="234197">
                <a:tc>
                  <a:txBody>
                    <a:bodyPr/>
                    <a:lstStyle/>
                    <a:p>
                      <a:pPr algn="l" fontAlgn="b"/>
                      <a:r>
                        <a:rPr lang="en-US" sz="1100" u="none" strike="noStrike">
                          <a:effectLst/>
                        </a:rPr>
                        <a:t>Learning opportunities/training/awareness of when it is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5732644"/>
                  </a:ext>
                </a:extLst>
              </a:tr>
              <a:tr h="234197">
                <a:tc>
                  <a:txBody>
                    <a:bodyPr/>
                    <a:lstStyle/>
                    <a:p>
                      <a:pPr algn="l" fontAlgn="b"/>
                      <a:r>
                        <a:rPr lang="en-US" sz="1100" u="none" strike="noStrike">
                          <a:effectLst/>
                        </a:rPr>
                        <a:t>Not my area/I don't work with registration</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25%</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3586602"/>
                  </a:ext>
                </a:extLst>
              </a:tr>
            </a:tbl>
          </a:graphicData>
        </a:graphic>
      </p:graphicFrame>
    </p:spTree>
    <p:extLst>
      <p:ext uri="{BB962C8B-B14F-4D97-AF65-F5344CB8AC3E}">
        <p14:creationId xmlns:p14="http://schemas.microsoft.com/office/powerpoint/2010/main" val="261467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a:t>
            </a:r>
            <a:r>
              <a:rPr lang="en-US" b="1" dirty="0" err="1"/>
              <a:t>ReggieNet</a:t>
            </a:r>
            <a:endParaRPr lang="en-US" b="1" dirty="0"/>
          </a:p>
        </p:txBody>
      </p:sp>
      <p:graphicFrame>
        <p:nvGraphicFramePr>
          <p:cNvPr id="6" name="Table 5">
            <a:extLst>
              <a:ext uri="{FF2B5EF4-FFF2-40B4-BE49-F238E27FC236}">
                <a16:creationId xmlns:a16="http://schemas.microsoft.com/office/drawing/2014/main" id="{3003ADB5-A59A-8170-0710-458281D65C35}"/>
              </a:ext>
            </a:extLst>
          </p:cNvPr>
          <p:cNvGraphicFramePr>
            <a:graphicFrameLocks noGrp="1"/>
          </p:cNvGraphicFramePr>
          <p:nvPr>
            <p:extLst>
              <p:ext uri="{D42A27DB-BD31-4B8C-83A1-F6EECF244321}">
                <p14:modId xmlns:p14="http://schemas.microsoft.com/office/powerpoint/2010/main" val="3002938831"/>
              </p:ext>
            </p:extLst>
          </p:nvPr>
        </p:nvGraphicFramePr>
        <p:xfrm>
          <a:off x="469629" y="927813"/>
          <a:ext cx="8294990" cy="3089715"/>
        </p:xfrm>
        <a:graphic>
          <a:graphicData uri="http://schemas.openxmlformats.org/drawingml/2006/table">
            <a:tbl>
              <a:tblPr>
                <a:tableStyleId>{5C22544A-7EE6-4342-B048-85BDC9FD1C3A}</a:tableStyleId>
              </a:tblPr>
              <a:tblGrid>
                <a:gridCol w="5355821">
                  <a:extLst>
                    <a:ext uri="{9D8B030D-6E8A-4147-A177-3AD203B41FA5}">
                      <a16:colId xmlns:a16="http://schemas.microsoft.com/office/drawing/2014/main" val="4009058436"/>
                    </a:ext>
                  </a:extLst>
                </a:gridCol>
                <a:gridCol w="979723">
                  <a:extLst>
                    <a:ext uri="{9D8B030D-6E8A-4147-A177-3AD203B41FA5}">
                      <a16:colId xmlns:a16="http://schemas.microsoft.com/office/drawing/2014/main" val="3972944721"/>
                    </a:ext>
                  </a:extLst>
                </a:gridCol>
                <a:gridCol w="979723">
                  <a:extLst>
                    <a:ext uri="{9D8B030D-6E8A-4147-A177-3AD203B41FA5}">
                      <a16:colId xmlns:a16="http://schemas.microsoft.com/office/drawing/2014/main" val="900096028"/>
                    </a:ext>
                  </a:extLst>
                </a:gridCol>
                <a:gridCol w="979723">
                  <a:extLst>
                    <a:ext uri="{9D8B030D-6E8A-4147-A177-3AD203B41FA5}">
                      <a16:colId xmlns:a16="http://schemas.microsoft.com/office/drawing/2014/main" val="2739030668"/>
                    </a:ext>
                  </a:extLst>
                </a:gridCol>
              </a:tblGrid>
              <a:tr h="468572">
                <a:tc gridSpan="4">
                  <a:txBody>
                    <a:bodyPr/>
                    <a:lstStyle/>
                    <a:p>
                      <a:pPr algn="l" fontAlgn="b"/>
                      <a:r>
                        <a:rPr lang="en-US" sz="1400" b="1" u="none" strike="noStrike">
                          <a:effectLst/>
                        </a:rPr>
                        <a:t>What one thing would you like to see done to enhance the functionality of ReggieNet?</a:t>
                      </a:r>
                      <a:endParaRPr lang="en-US" sz="1400" b="1" i="0" u="none" strike="noStrike">
                        <a:solidFill>
                          <a:srgbClr val="00B05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860838"/>
                  </a:ext>
                </a:extLst>
              </a:tr>
              <a:tr h="370356">
                <a:tc>
                  <a:txBody>
                    <a:bodyPr/>
                    <a:lstStyle/>
                    <a:p>
                      <a:pPr algn="l" fontAlgn="b"/>
                      <a:r>
                        <a:rPr lang="en-US" sz="1100" b="1" u="none" strike="noStrike">
                          <a:effectLst/>
                        </a:rPr>
                        <a:t>2022</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Undergrad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effectLst/>
                        </a:rPr>
                        <a:t>Graduate Students</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Faculty</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4427873"/>
                  </a:ext>
                </a:extLst>
              </a:tr>
              <a:tr h="204617">
                <a:tc>
                  <a:txBody>
                    <a:bodyPr/>
                    <a:lstStyle/>
                    <a:p>
                      <a:pPr algn="r" fontAlgn="b"/>
                      <a:r>
                        <a:rPr lang="en-US" sz="1100" u="none" strike="noStrike" dirty="0">
                          <a:solidFill>
                            <a:srgbClr val="0070C0"/>
                          </a:solidFill>
                          <a:effectLst/>
                        </a:rPr>
                        <a:t>number of comments</a:t>
                      </a:r>
                      <a:endParaRPr lang="en-US" sz="1100" b="0" i="1"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0070C0"/>
                          </a:solidFill>
                          <a:effectLst/>
                        </a:rPr>
                        <a:t>118</a:t>
                      </a:r>
                      <a:endParaRPr lang="en-US" sz="11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rgbClr val="0070C0"/>
                          </a:solidFill>
                          <a:effectLst/>
                        </a:rPr>
                        <a:t>58</a:t>
                      </a:r>
                      <a:endParaRPr lang="en-US" sz="1100" b="0" i="0" u="none" strike="noStrike">
                        <a:solidFill>
                          <a:srgbClr val="0070C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rgbClr val="0070C0"/>
                          </a:solidFill>
                          <a:effectLst/>
                        </a:rPr>
                        <a:t>106</a:t>
                      </a:r>
                      <a:endParaRPr lang="en-US" sz="11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4296057"/>
                  </a:ext>
                </a:extLst>
              </a:tr>
              <a:tr h="204617">
                <a:tc>
                  <a:txBody>
                    <a:bodyPr/>
                    <a:lstStyle/>
                    <a:p>
                      <a:pPr algn="l" fontAlgn="b"/>
                      <a:r>
                        <a:rPr lang="en-US" sz="1100" u="none" strike="noStrike">
                          <a:effectLst/>
                        </a:rPr>
                        <a:t>It's good/fine/no complaints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14%</a:t>
                      </a:r>
                      <a:endParaRPr lang="en-US" sz="11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21%</a:t>
                      </a:r>
                      <a:endParaRPr lang="en-US" sz="1100" b="0"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9412968"/>
                  </a:ext>
                </a:extLst>
              </a:tr>
              <a:tr h="204617">
                <a:tc>
                  <a:txBody>
                    <a:bodyPr/>
                    <a:lstStyle/>
                    <a:p>
                      <a:pPr algn="l" fontAlgn="b"/>
                      <a:r>
                        <a:rPr lang="en-US" sz="1100" u="none" strike="noStrike">
                          <a:effectLst/>
                        </a:rPr>
                        <a:t>It's clunky/hard to navigate/harder to use than it needs to be </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7219915"/>
                  </a:ext>
                </a:extLst>
              </a:tr>
              <a:tr h="204617">
                <a:tc>
                  <a:txBody>
                    <a:bodyPr/>
                    <a:lstStyle/>
                    <a:p>
                      <a:pPr algn="l" fontAlgn="b"/>
                      <a:r>
                        <a:rPr lang="en-US" sz="1100" u="none" strike="noStrike">
                          <a:effectLst/>
                        </a:rPr>
                        <a:t>Stop using it/switch to Canvas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7831590"/>
                  </a:ext>
                </a:extLst>
              </a:tr>
              <a:tr h="204617">
                <a:tc>
                  <a:txBody>
                    <a:bodyPr/>
                    <a:lstStyle/>
                    <a:p>
                      <a:pPr algn="l" fontAlgn="b"/>
                      <a:r>
                        <a:rPr lang="en-US" sz="1100" u="none" strike="noStrike">
                          <a:effectLst/>
                        </a:rPr>
                        <a:t>Would like instructors to use it consistently</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8773306"/>
                  </a:ext>
                </a:extLst>
              </a:tr>
              <a:tr h="204617">
                <a:tc>
                  <a:txBody>
                    <a:bodyPr/>
                    <a:lstStyle/>
                    <a:p>
                      <a:pPr algn="l" fontAlgn="b"/>
                      <a:r>
                        <a:rPr lang="en-US" sz="1100" u="none" strike="noStrike">
                          <a:effectLst/>
                        </a:rPr>
                        <a:t>Better mobile experience/mobile app</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524066"/>
                  </a:ext>
                </a:extLst>
              </a:tr>
              <a:tr h="204617">
                <a:tc>
                  <a:txBody>
                    <a:bodyPr/>
                    <a:lstStyle/>
                    <a:p>
                      <a:pPr algn="l" fontAlgn="b"/>
                      <a:r>
                        <a:rPr lang="en-US" sz="1100" u="none" strike="noStrike">
                          <a:effectLst/>
                        </a:rPr>
                        <a:t>Put all due dates and assignments in one place</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4781923"/>
                  </a:ext>
                </a:extLst>
              </a:tr>
              <a:tr h="204617">
                <a:tc>
                  <a:txBody>
                    <a:bodyPr/>
                    <a:lstStyle/>
                    <a:p>
                      <a:pPr algn="l" fontAlgn="b"/>
                      <a:r>
                        <a:rPr lang="en-US" sz="1100" u="none" strike="noStrike">
                          <a:effectLst/>
                        </a:rPr>
                        <a:t>Issues related to the Gradebook</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2122213"/>
                  </a:ext>
                </a:extLst>
              </a:tr>
              <a:tr h="204617">
                <a:tc>
                  <a:txBody>
                    <a:bodyPr/>
                    <a:lstStyle/>
                    <a:p>
                      <a:pPr algn="l" fontAlgn="b"/>
                      <a:r>
                        <a:rPr lang="en-US" sz="1100" u="none" strike="noStrike">
                          <a:effectLst/>
                        </a:rPr>
                        <a:t>Issues related to Assignments</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5085163"/>
                  </a:ext>
                </a:extLst>
              </a:tr>
              <a:tr h="204617">
                <a:tc>
                  <a:txBody>
                    <a:bodyPr/>
                    <a:lstStyle/>
                    <a:p>
                      <a:pPr algn="l" fontAlgn="b"/>
                      <a:r>
                        <a:rPr lang="en-US" sz="1100" u="none" strike="noStrike">
                          <a:effectLst/>
                          <a:highlight>
                            <a:srgbClr val="FFFF00"/>
                          </a:highlight>
                        </a:rPr>
                        <a:t>Slow/glitchy</a:t>
                      </a:r>
                      <a:endParaRPr lang="en-US" sz="1100" b="0" i="0" u="none" strike="noStrike">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3736612"/>
                  </a:ext>
                </a:extLst>
              </a:tr>
              <a:tr h="204617">
                <a:tc>
                  <a:txBody>
                    <a:bodyPr/>
                    <a:lstStyle/>
                    <a:p>
                      <a:pPr algn="l" fontAlgn="b"/>
                      <a:r>
                        <a:rPr lang="en-US" sz="1100" u="none" strike="noStrike" dirty="0">
                          <a:effectLst/>
                          <a:highlight>
                            <a:srgbClr val="FFFF00"/>
                          </a:highlight>
                        </a:rPr>
                        <a:t>Issues related to Notifications</a:t>
                      </a:r>
                      <a:endParaRPr lang="en-US" sz="1100" b="0" i="0" u="none" strike="noStrike" dirty="0">
                        <a:solidFill>
                          <a:srgbClr val="00B05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4029028"/>
                  </a:ext>
                </a:extLst>
              </a:tr>
            </a:tbl>
          </a:graphicData>
        </a:graphic>
      </p:graphicFrame>
    </p:spTree>
    <p:extLst>
      <p:ext uri="{BB962C8B-B14F-4D97-AF65-F5344CB8AC3E}">
        <p14:creationId xmlns:p14="http://schemas.microsoft.com/office/powerpoint/2010/main" val="303443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pPr algn="ctr"/>
            <a:r>
              <a:rPr lang="en-US" b="1" dirty="0"/>
              <a:t>The MISO Survey</a:t>
            </a:r>
          </a:p>
        </p:txBody>
      </p:sp>
      <p:sp>
        <p:nvSpPr>
          <p:cNvPr id="3" name="Content Placeholder 2"/>
          <p:cNvSpPr>
            <a:spLocks noGrp="1"/>
          </p:cNvSpPr>
          <p:nvPr>
            <p:ph idx="1"/>
          </p:nvPr>
        </p:nvSpPr>
        <p:spPr>
          <a:xfrm>
            <a:off x="4846321" y="2400303"/>
            <a:ext cx="4070908" cy="2425864"/>
          </a:xfrm>
        </p:spPr>
        <p:txBody>
          <a:bodyPr>
            <a:normAutofit/>
          </a:bodyPr>
          <a:lstStyle/>
          <a:p>
            <a:pPr marL="0" indent="0">
              <a:buNone/>
            </a:pPr>
            <a:r>
              <a:rPr lang="en-US" dirty="0"/>
              <a:t>MISO = Measuring Information Service Outcomes</a:t>
            </a:r>
          </a:p>
          <a:p>
            <a:pPr marL="0" indent="0" algn="r">
              <a:buNone/>
            </a:pPr>
            <a:r>
              <a:rPr lang="en-US" i="1" dirty="0"/>
              <a:t>misosurvey.org</a:t>
            </a:r>
          </a:p>
          <a:p>
            <a:pPr marL="0" indent="0">
              <a:buNone/>
            </a:pPr>
            <a:endParaRPr lang="en-US" dirty="0"/>
          </a:p>
        </p:txBody>
      </p:sp>
      <p:pic>
        <p:nvPicPr>
          <p:cNvPr id="1026" name="Picture 2" descr="Best Miso Soup Recipe - How To Make Miso Soup">
            <a:extLst>
              <a:ext uri="{FF2B5EF4-FFF2-40B4-BE49-F238E27FC236}">
                <a16:creationId xmlns:a16="http://schemas.microsoft.com/office/drawing/2014/main" id="{059B736A-48D1-4A6D-A86D-F1FAB5029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50" y="1200150"/>
            <a:ext cx="3926766" cy="261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7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normAutofit/>
          </a:bodyPr>
          <a:lstStyle/>
          <a:p>
            <a:pPr algn="ctr"/>
            <a:r>
              <a:rPr lang="en-US" b="1" dirty="0"/>
              <a:t>One Thing – Classrooms</a:t>
            </a:r>
          </a:p>
        </p:txBody>
      </p:sp>
      <p:graphicFrame>
        <p:nvGraphicFramePr>
          <p:cNvPr id="2" name="Table 1">
            <a:extLst>
              <a:ext uri="{FF2B5EF4-FFF2-40B4-BE49-F238E27FC236}">
                <a16:creationId xmlns:a16="http://schemas.microsoft.com/office/drawing/2014/main" id="{5E1668B5-C197-8ABC-F603-A7A37DEF19CB}"/>
              </a:ext>
            </a:extLst>
          </p:cNvPr>
          <p:cNvGraphicFramePr>
            <a:graphicFrameLocks noGrp="1"/>
          </p:cNvGraphicFramePr>
          <p:nvPr>
            <p:extLst>
              <p:ext uri="{D42A27DB-BD31-4B8C-83A1-F6EECF244321}">
                <p14:modId xmlns:p14="http://schemas.microsoft.com/office/powerpoint/2010/main" val="111032504"/>
              </p:ext>
            </p:extLst>
          </p:nvPr>
        </p:nvGraphicFramePr>
        <p:xfrm>
          <a:off x="832289" y="729169"/>
          <a:ext cx="7163848" cy="3552192"/>
        </p:xfrm>
        <a:graphic>
          <a:graphicData uri="http://schemas.openxmlformats.org/drawingml/2006/table">
            <a:tbl>
              <a:tblPr>
                <a:tableStyleId>{5C22544A-7EE6-4342-B048-85BDC9FD1C3A}</a:tableStyleId>
              </a:tblPr>
              <a:tblGrid>
                <a:gridCol w="5032497">
                  <a:extLst>
                    <a:ext uri="{9D8B030D-6E8A-4147-A177-3AD203B41FA5}">
                      <a16:colId xmlns:a16="http://schemas.microsoft.com/office/drawing/2014/main" val="3602856458"/>
                    </a:ext>
                  </a:extLst>
                </a:gridCol>
                <a:gridCol w="920580">
                  <a:extLst>
                    <a:ext uri="{9D8B030D-6E8A-4147-A177-3AD203B41FA5}">
                      <a16:colId xmlns:a16="http://schemas.microsoft.com/office/drawing/2014/main" val="4041759169"/>
                    </a:ext>
                  </a:extLst>
                </a:gridCol>
                <a:gridCol w="920580">
                  <a:extLst>
                    <a:ext uri="{9D8B030D-6E8A-4147-A177-3AD203B41FA5}">
                      <a16:colId xmlns:a16="http://schemas.microsoft.com/office/drawing/2014/main" val="3864410842"/>
                    </a:ext>
                  </a:extLst>
                </a:gridCol>
                <a:gridCol w="290191">
                  <a:extLst>
                    <a:ext uri="{9D8B030D-6E8A-4147-A177-3AD203B41FA5}">
                      <a16:colId xmlns:a16="http://schemas.microsoft.com/office/drawing/2014/main" val="1024567430"/>
                    </a:ext>
                  </a:extLst>
                </a:gridCol>
              </a:tblGrid>
              <a:tr h="353740">
                <a:tc gridSpan="4">
                  <a:txBody>
                    <a:bodyPr/>
                    <a:lstStyle/>
                    <a:p>
                      <a:pPr algn="l" fontAlgn="b"/>
                      <a:r>
                        <a:rPr lang="en-US" sz="1400" b="1" u="none" strike="noStrike" dirty="0">
                          <a:effectLst/>
                        </a:rPr>
                        <a:t>What one thing would you like to see done to improve the classrooms in which you teach?</a:t>
                      </a:r>
                      <a:endParaRPr lang="en-US" sz="1400" b="1" i="0" u="none" strike="noStrike" dirty="0">
                        <a:solidFill>
                          <a:srgbClr val="00B050"/>
                        </a:solidFill>
                        <a:effectLst/>
                        <a:latin typeface="Calibri" panose="020F0502020204030204" pitchFamily="34" charset="0"/>
                      </a:endParaRPr>
                    </a:p>
                  </a:txBody>
                  <a:tcPr marL="7148" marR="7148" marT="7148"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8208154"/>
                  </a:ext>
                </a:extLst>
              </a:tr>
              <a:tr h="267303">
                <a:tc>
                  <a:txBody>
                    <a:bodyPr/>
                    <a:lstStyle/>
                    <a:p>
                      <a:pPr algn="l" fontAlgn="b"/>
                      <a:r>
                        <a:rPr lang="en-US" sz="1400" b="1" u="none" strike="noStrike" dirty="0">
                          <a:effectLst/>
                        </a:rPr>
                        <a:t>2023</a:t>
                      </a:r>
                      <a:endParaRPr lang="en-US" sz="1400" b="1" i="0" u="none" strike="noStrike" dirty="0">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b="1" u="none" strike="noStrike">
                          <a:effectLst/>
                        </a:rPr>
                        <a:t>Graduate Students</a:t>
                      </a:r>
                      <a:endParaRPr lang="en-US" sz="1400" b="1"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b="1" u="none" strike="noStrike" dirty="0">
                          <a:effectLst/>
                        </a:rPr>
                        <a:t>Faculty</a:t>
                      </a:r>
                      <a:endParaRPr lang="en-US" sz="1400" b="1" i="0" u="none" strike="noStrike" dirty="0">
                        <a:solidFill>
                          <a:srgbClr val="00B050"/>
                        </a:solidFill>
                        <a:effectLst/>
                        <a:latin typeface="Calibri" panose="020F0502020204030204" pitchFamily="34" charset="0"/>
                      </a:endParaRPr>
                    </a:p>
                  </a:txBody>
                  <a:tcPr marL="7148" marR="7148" marT="7148" marB="0" anchor="b"/>
                </a:tc>
                <a:tc>
                  <a:txBody>
                    <a:bodyPr/>
                    <a:lstStyle/>
                    <a:p>
                      <a:endParaRPr lang="en-US" sz="1000" dirty="0"/>
                    </a:p>
                  </a:txBody>
                  <a:tcPr marL="68620" marR="68620" marT="34310" marB="34310"/>
                </a:tc>
                <a:extLst>
                  <a:ext uri="{0D108BD9-81ED-4DB2-BD59-A6C34878D82A}">
                    <a16:rowId xmlns:a16="http://schemas.microsoft.com/office/drawing/2014/main" val="2681166009"/>
                  </a:ext>
                </a:extLst>
              </a:tr>
              <a:tr h="230382">
                <a:tc>
                  <a:txBody>
                    <a:bodyPr/>
                    <a:lstStyle/>
                    <a:p>
                      <a:pPr algn="r" fontAlgn="b"/>
                      <a:r>
                        <a:rPr lang="en-US" sz="1400" u="none" strike="noStrike">
                          <a:solidFill>
                            <a:srgbClr val="0070C0"/>
                          </a:solidFill>
                          <a:effectLst/>
                        </a:rPr>
                        <a:t>number of comments</a:t>
                      </a:r>
                      <a:endParaRPr lang="en-US" sz="1400" b="0" i="1" u="none" strike="noStrike">
                        <a:solidFill>
                          <a:srgbClr val="0070C0"/>
                        </a:solidFill>
                        <a:effectLst/>
                        <a:latin typeface="Calibri" panose="020F0502020204030204" pitchFamily="34" charset="0"/>
                      </a:endParaRPr>
                    </a:p>
                  </a:txBody>
                  <a:tcPr marL="7148" marR="7148" marT="7148" marB="0" anchor="b"/>
                </a:tc>
                <a:tc>
                  <a:txBody>
                    <a:bodyPr/>
                    <a:lstStyle/>
                    <a:p>
                      <a:pPr algn="ctr" fontAlgn="b"/>
                      <a:r>
                        <a:rPr lang="en-US" sz="1400" u="none" strike="noStrike">
                          <a:solidFill>
                            <a:srgbClr val="0070C0"/>
                          </a:solidFill>
                          <a:effectLst/>
                        </a:rPr>
                        <a:t>32</a:t>
                      </a:r>
                      <a:endParaRPr lang="en-US" sz="1400" b="0" i="0" u="none" strike="noStrike">
                        <a:solidFill>
                          <a:srgbClr val="0070C0"/>
                        </a:solidFill>
                        <a:effectLst/>
                        <a:latin typeface="Calibri" panose="020F0502020204030204" pitchFamily="34" charset="0"/>
                      </a:endParaRPr>
                    </a:p>
                  </a:txBody>
                  <a:tcPr marL="7148" marR="7148" marT="7148" marB="0" anchor="b"/>
                </a:tc>
                <a:tc>
                  <a:txBody>
                    <a:bodyPr/>
                    <a:lstStyle/>
                    <a:p>
                      <a:pPr algn="ctr" fontAlgn="b"/>
                      <a:r>
                        <a:rPr lang="en-US" sz="1400" u="none" strike="noStrike" dirty="0">
                          <a:solidFill>
                            <a:srgbClr val="0070C0"/>
                          </a:solidFill>
                          <a:effectLst/>
                        </a:rPr>
                        <a:t>135</a:t>
                      </a:r>
                      <a:endParaRPr lang="en-US" sz="1400" b="0" i="0" u="none" strike="noStrike" dirty="0">
                        <a:solidFill>
                          <a:srgbClr val="0070C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287364432"/>
                  </a:ext>
                </a:extLst>
              </a:tr>
              <a:tr h="230382">
                <a:tc>
                  <a:txBody>
                    <a:bodyPr/>
                    <a:lstStyle/>
                    <a:p>
                      <a:pPr algn="l" fontAlgn="b"/>
                      <a:r>
                        <a:rPr lang="en-US" sz="1400" u="none" strike="noStrike">
                          <a:effectLst/>
                        </a:rPr>
                        <a:t>Learning opportunities/training/awareness  </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5%</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3221905801"/>
                  </a:ext>
                </a:extLst>
              </a:tr>
              <a:tr h="230382">
                <a:tc>
                  <a:txBody>
                    <a:bodyPr/>
                    <a:lstStyle/>
                    <a:p>
                      <a:pPr algn="l" fontAlgn="b"/>
                      <a:r>
                        <a:rPr lang="en-US" sz="1400" u="none" strike="noStrike">
                          <a:effectLst/>
                        </a:rPr>
                        <a:t>It's good/fine/no complaints</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3%</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16%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317915155"/>
                  </a:ext>
                </a:extLst>
              </a:tr>
              <a:tr h="230382">
                <a:tc>
                  <a:txBody>
                    <a:bodyPr/>
                    <a:lstStyle/>
                    <a:p>
                      <a:pPr algn="l" fontAlgn="b"/>
                      <a:r>
                        <a:rPr lang="en-US" sz="1400" u="none" strike="noStrike" dirty="0">
                          <a:effectLst/>
                        </a:rPr>
                        <a:t>Power outlets for students</a:t>
                      </a:r>
                      <a:endParaRPr lang="en-US" sz="1400" b="0" i="0" u="none" strike="noStrike" dirty="0">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9%</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4%</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1859735437"/>
                  </a:ext>
                </a:extLst>
              </a:tr>
              <a:tr h="230382">
                <a:tc>
                  <a:txBody>
                    <a:bodyPr/>
                    <a:lstStyle/>
                    <a:p>
                      <a:pPr algn="l" fontAlgn="b"/>
                      <a:r>
                        <a:rPr lang="en-US" sz="1400" u="none" strike="noStrike">
                          <a:effectLst/>
                        </a:rPr>
                        <a:t>Flexible seating</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3%</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400193753"/>
                  </a:ext>
                </a:extLst>
              </a:tr>
              <a:tr h="230382">
                <a:tc>
                  <a:txBody>
                    <a:bodyPr/>
                    <a:lstStyle/>
                    <a:p>
                      <a:pPr algn="l" fontAlgn="b"/>
                      <a:r>
                        <a:rPr lang="en-US" sz="1400" u="none" strike="noStrike">
                          <a:effectLst/>
                        </a:rPr>
                        <a:t>Audio issues</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0%</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8%</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606146670"/>
                  </a:ext>
                </a:extLst>
              </a:tr>
              <a:tr h="230382">
                <a:tc>
                  <a:txBody>
                    <a:bodyPr/>
                    <a:lstStyle/>
                    <a:p>
                      <a:pPr algn="l" fontAlgn="b"/>
                      <a:r>
                        <a:rPr lang="en-US" sz="1400" u="none" strike="noStrike" dirty="0">
                          <a:effectLst/>
                        </a:rPr>
                        <a:t>Issues related to whiteboards</a:t>
                      </a:r>
                      <a:endParaRPr lang="en-US" sz="1400" b="0" i="0" u="none" strike="noStrike" dirty="0">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9%</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4%</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1700898572"/>
                  </a:ext>
                </a:extLst>
              </a:tr>
              <a:tr h="230382">
                <a:tc>
                  <a:txBody>
                    <a:bodyPr/>
                    <a:lstStyle/>
                    <a:p>
                      <a:pPr algn="l" fontAlgn="b"/>
                      <a:r>
                        <a:rPr lang="en-US" sz="1400" u="none" strike="noStrike">
                          <a:effectLst/>
                        </a:rPr>
                        <a:t>Slow instructor computers</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1223765759"/>
                  </a:ext>
                </a:extLst>
              </a:tr>
              <a:tr h="230382">
                <a:tc>
                  <a:txBody>
                    <a:bodyPr/>
                    <a:lstStyle/>
                    <a:p>
                      <a:pPr algn="l" fontAlgn="b"/>
                      <a:r>
                        <a:rPr lang="en-US" sz="1400" u="none" strike="noStrike">
                          <a:effectLst/>
                        </a:rPr>
                        <a:t>Camera &amp; projector issues</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9%</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11%</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135897581"/>
                  </a:ext>
                </a:extLst>
              </a:tr>
              <a:tr h="230382">
                <a:tc>
                  <a:txBody>
                    <a:bodyPr/>
                    <a:lstStyle/>
                    <a:p>
                      <a:pPr algn="l" fontAlgn="b"/>
                      <a:r>
                        <a:rPr lang="en-US" sz="1400" u="none" strike="noStrike">
                          <a:effectLst/>
                        </a:rPr>
                        <a:t>Environmental issues - temp, WiFi, lighting, cell coverage</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0%</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7%</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3261959598"/>
                  </a:ext>
                </a:extLst>
              </a:tr>
              <a:tr h="230382">
                <a:tc>
                  <a:txBody>
                    <a:bodyPr/>
                    <a:lstStyle/>
                    <a:p>
                      <a:pPr algn="l" fontAlgn="b"/>
                      <a:r>
                        <a:rPr lang="en-US" sz="1400" u="none" strike="noStrike">
                          <a:effectLst/>
                        </a:rPr>
                        <a:t>Support of hybrid teaching</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endParaRPr lang="en-US" sz="1000"/>
                    </a:p>
                  </a:txBody>
                  <a:tcPr marL="68620" marR="68620" marT="34310" marB="34310"/>
                </a:tc>
                <a:extLst>
                  <a:ext uri="{0D108BD9-81ED-4DB2-BD59-A6C34878D82A}">
                    <a16:rowId xmlns:a16="http://schemas.microsoft.com/office/drawing/2014/main" val="527828274"/>
                  </a:ext>
                </a:extLst>
              </a:tr>
              <a:tr h="230382">
                <a:tc>
                  <a:txBody>
                    <a:bodyPr/>
                    <a:lstStyle/>
                    <a:p>
                      <a:pPr algn="l" fontAlgn="b"/>
                      <a:r>
                        <a:rPr lang="en-US" sz="1400" u="none" strike="noStrike">
                          <a:effectLst/>
                        </a:rPr>
                        <a:t>Monitors/screens/displays too small</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a:effectLst/>
                        </a:rPr>
                        <a:t>0%</a:t>
                      </a:r>
                      <a:endParaRPr lang="en-US" sz="1400" b="0" i="0" u="none" strike="noStrike">
                        <a:solidFill>
                          <a:srgbClr val="00B050"/>
                        </a:solidFill>
                        <a:effectLst/>
                        <a:latin typeface="Calibri" panose="020F0502020204030204" pitchFamily="34" charset="0"/>
                      </a:endParaRPr>
                    </a:p>
                  </a:txBody>
                  <a:tcPr marL="7148" marR="7148" marT="7148" marB="0" anchor="b"/>
                </a:tc>
                <a:tc>
                  <a:txBody>
                    <a:bodyPr/>
                    <a:lstStyle/>
                    <a:p>
                      <a:pPr algn="ctr" fontAlgn="b"/>
                      <a:r>
                        <a:rPr lang="en-US" sz="1400" u="none" strike="noStrike" dirty="0">
                          <a:effectLst/>
                        </a:rPr>
                        <a:t>7%</a:t>
                      </a:r>
                      <a:endParaRPr lang="en-US" sz="1400" b="0" i="0" u="none" strike="noStrike" dirty="0">
                        <a:solidFill>
                          <a:srgbClr val="00B050"/>
                        </a:solidFill>
                        <a:effectLst/>
                        <a:latin typeface="Calibri" panose="020F0502020204030204" pitchFamily="34" charset="0"/>
                      </a:endParaRPr>
                    </a:p>
                  </a:txBody>
                  <a:tcPr marL="7148" marR="7148" marT="7148" marB="0" anchor="b"/>
                </a:tc>
                <a:tc>
                  <a:txBody>
                    <a:bodyPr/>
                    <a:lstStyle/>
                    <a:p>
                      <a:endParaRPr lang="en-US" sz="1000" dirty="0"/>
                    </a:p>
                  </a:txBody>
                  <a:tcPr marL="68620" marR="68620" marT="34310" marB="34310"/>
                </a:tc>
                <a:extLst>
                  <a:ext uri="{0D108BD9-81ED-4DB2-BD59-A6C34878D82A}">
                    <a16:rowId xmlns:a16="http://schemas.microsoft.com/office/drawing/2014/main" val="599860661"/>
                  </a:ext>
                </a:extLst>
              </a:tr>
            </a:tbl>
          </a:graphicData>
        </a:graphic>
      </p:graphicFrame>
    </p:spTree>
    <p:extLst>
      <p:ext uri="{BB962C8B-B14F-4D97-AF65-F5344CB8AC3E}">
        <p14:creationId xmlns:p14="http://schemas.microsoft.com/office/powerpoint/2010/main" val="110765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3" name="Title 2"/>
          <p:cNvSpPr>
            <a:spLocks noGrp="1"/>
          </p:cNvSpPr>
          <p:nvPr>
            <p:ph type="title"/>
          </p:nvPr>
        </p:nvSpPr>
        <p:spPr>
          <a:xfrm>
            <a:off x="625748" y="-61697"/>
            <a:ext cx="7886700" cy="994172"/>
          </a:xfrm>
        </p:spPr>
        <p:txBody>
          <a:bodyPr/>
          <a:lstStyle/>
          <a:p>
            <a:pPr algn="ctr"/>
            <a:r>
              <a:rPr lang="en-US" b="1" dirty="0"/>
              <a:t>One Thing – New Tech Equipment or Access</a:t>
            </a:r>
          </a:p>
        </p:txBody>
      </p:sp>
      <p:graphicFrame>
        <p:nvGraphicFramePr>
          <p:cNvPr id="2" name="Table 1">
            <a:extLst>
              <a:ext uri="{FF2B5EF4-FFF2-40B4-BE49-F238E27FC236}">
                <a16:creationId xmlns:a16="http://schemas.microsoft.com/office/drawing/2014/main" id="{6A420EB8-BA25-011F-26C8-D86EDCBF4BD9}"/>
              </a:ext>
            </a:extLst>
          </p:cNvPr>
          <p:cNvGraphicFramePr>
            <a:graphicFrameLocks noGrp="1"/>
          </p:cNvGraphicFramePr>
          <p:nvPr>
            <p:extLst>
              <p:ext uri="{D42A27DB-BD31-4B8C-83A1-F6EECF244321}">
                <p14:modId xmlns:p14="http://schemas.microsoft.com/office/powerpoint/2010/main" val="4005407009"/>
              </p:ext>
            </p:extLst>
          </p:nvPr>
        </p:nvGraphicFramePr>
        <p:xfrm>
          <a:off x="625748" y="712069"/>
          <a:ext cx="8041598" cy="3276276"/>
        </p:xfrm>
        <a:graphic>
          <a:graphicData uri="http://schemas.openxmlformats.org/drawingml/2006/table">
            <a:tbl>
              <a:tblPr>
                <a:tableStyleId>{5C22544A-7EE6-4342-B048-85BDC9FD1C3A}</a:tableStyleId>
              </a:tblPr>
              <a:tblGrid>
                <a:gridCol w="5887598">
                  <a:extLst>
                    <a:ext uri="{9D8B030D-6E8A-4147-A177-3AD203B41FA5}">
                      <a16:colId xmlns:a16="http://schemas.microsoft.com/office/drawing/2014/main" val="1280171556"/>
                    </a:ext>
                  </a:extLst>
                </a:gridCol>
                <a:gridCol w="1077000">
                  <a:extLst>
                    <a:ext uri="{9D8B030D-6E8A-4147-A177-3AD203B41FA5}">
                      <a16:colId xmlns:a16="http://schemas.microsoft.com/office/drawing/2014/main" val="2063343956"/>
                    </a:ext>
                  </a:extLst>
                </a:gridCol>
                <a:gridCol w="1077000">
                  <a:extLst>
                    <a:ext uri="{9D8B030D-6E8A-4147-A177-3AD203B41FA5}">
                      <a16:colId xmlns:a16="http://schemas.microsoft.com/office/drawing/2014/main" val="4263893959"/>
                    </a:ext>
                  </a:extLst>
                </a:gridCol>
              </a:tblGrid>
              <a:tr h="833116">
                <a:tc gridSpan="3">
                  <a:txBody>
                    <a:bodyPr/>
                    <a:lstStyle/>
                    <a:p>
                      <a:pPr algn="l" fontAlgn="b"/>
                      <a:r>
                        <a:rPr lang="en-US" sz="1400" b="1" u="none" strike="noStrike" dirty="0">
                          <a:effectLst/>
                        </a:rPr>
                        <a:t>What one thing would you like to see done to enhance the experience of receiving new technology equipment and/or access to technology services?</a:t>
                      </a:r>
                      <a:endParaRPr lang="en-US" sz="1400" b="1" i="0" u="none" strike="noStrike" dirty="0">
                        <a:solidFill>
                          <a:srgbClr val="00B05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6406451"/>
                  </a:ext>
                </a:extLst>
              </a:tr>
              <a:tr h="244316">
                <a:tc>
                  <a:txBody>
                    <a:bodyPr/>
                    <a:lstStyle/>
                    <a:p>
                      <a:pPr algn="l" fontAlgn="b"/>
                      <a:r>
                        <a:rPr lang="en-US" sz="1400" b="1" u="none" strike="noStrike" dirty="0">
                          <a:effectLst/>
                        </a:rPr>
                        <a:t>2023</a:t>
                      </a:r>
                      <a:endParaRPr lang="en-US" sz="1400" b="1" i="0"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Faculty</a:t>
                      </a:r>
                      <a:endParaRPr lang="en-US" sz="14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Staff</a:t>
                      </a:r>
                      <a:endParaRPr lang="en-US" sz="14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4326800"/>
                  </a:ext>
                </a:extLst>
              </a:tr>
              <a:tr h="244316">
                <a:tc>
                  <a:txBody>
                    <a:bodyPr/>
                    <a:lstStyle/>
                    <a:p>
                      <a:pPr algn="r" fontAlgn="b"/>
                      <a:r>
                        <a:rPr lang="en-US" sz="1400" u="none" strike="noStrike" dirty="0">
                          <a:solidFill>
                            <a:srgbClr val="0070C0"/>
                          </a:solidFill>
                          <a:effectLst/>
                        </a:rPr>
                        <a:t>number of comments</a:t>
                      </a:r>
                      <a:endParaRPr lang="en-US" sz="1400" b="0" i="1"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0070C0"/>
                          </a:solidFill>
                          <a:effectLst/>
                        </a:rPr>
                        <a:t>105</a:t>
                      </a:r>
                      <a:endParaRPr lang="en-US" sz="1400" b="0" i="0" u="none" strike="noStrike" dirty="0">
                        <a:solidFill>
                          <a:srgbClr val="0070C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0070C0"/>
                          </a:solidFill>
                          <a:effectLst/>
                        </a:rPr>
                        <a:t>81</a:t>
                      </a:r>
                      <a:endParaRPr lang="en-US" sz="1400" b="0"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9777863"/>
                  </a:ext>
                </a:extLst>
              </a:tr>
              <a:tr h="244316">
                <a:tc>
                  <a:txBody>
                    <a:bodyPr/>
                    <a:lstStyle/>
                    <a:p>
                      <a:pPr algn="l" fontAlgn="b"/>
                      <a:r>
                        <a:rPr lang="en-US" sz="1400" u="none" strike="noStrike">
                          <a:effectLst/>
                        </a:rPr>
                        <a:t>Learning opportunities/training/awareness  </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28%</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768117"/>
                  </a:ext>
                </a:extLst>
              </a:tr>
              <a:tr h="244316">
                <a:tc>
                  <a:txBody>
                    <a:bodyPr/>
                    <a:lstStyle/>
                    <a:p>
                      <a:pPr algn="l" fontAlgn="b"/>
                      <a:r>
                        <a:rPr lang="en-US" sz="1400" u="none" strike="noStrike">
                          <a:effectLst/>
                        </a:rPr>
                        <a:t>It's good/fine/no complaints</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694690"/>
                  </a:ext>
                </a:extLst>
              </a:tr>
              <a:tr h="244316">
                <a:tc>
                  <a:txBody>
                    <a:bodyPr/>
                    <a:lstStyle/>
                    <a:p>
                      <a:pPr algn="l" fontAlgn="b"/>
                      <a:r>
                        <a:rPr lang="en-US" sz="1400" u="none" strike="noStrike">
                          <a:effectLst/>
                        </a:rPr>
                        <a:t>Specialty needs/want choice of equipment</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1625582"/>
                  </a:ext>
                </a:extLst>
              </a:tr>
              <a:tr h="244316">
                <a:tc>
                  <a:txBody>
                    <a:bodyPr/>
                    <a:lstStyle/>
                    <a:p>
                      <a:pPr algn="l" fontAlgn="b"/>
                      <a:r>
                        <a:rPr lang="en-US" sz="1400" u="none" strike="noStrike">
                          <a:effectLst/>
                        </a:rPr>
                        <a:t>Faster equipment upgrades/funding issues</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570767"/>
                  </a:ext>
                </a:extLst>
              </a:tr>
              <a:tr h="244316">
                <a:tc>
                  <a:txBody>
                    <a:bodyPr/>
                    <a:lstStyle/>
                    <a:p>
                      <a:pPr algn="l" fontAlgn="b"/>
                      <a:r>
                        <a:rPr lang="en-US" sz="1400" u="none" strike="noStrike">
                          <a:effectLst/>
                        </a:rPr>
                        <a:t>Speed of IT response</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21961"/>
                  </a:ext>
                </a:extLst>
              </a:tr>
              <a:tr h="244316">
                <a:tc>
                  <a:txBody>
                    <a:bodyPr/>
                    <a:lstStyle/>
                    <a:p>
                      <a:pPr algn="l" fontAlgn="b"/>
                      <a:r>
                        <a:rPr lang="en-US" sz="1400" u="none" strike="noStrike">
                          <a:effectLst/>
                        </a:rPr>
                        <a:t>Software needed</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2935870"/>
                  </a:ext>
                </a:extLst>
              </a:tr>
              <a:tr h="244316">
                <a:tc>
                  <a:txBody>
                    <a:bodyPr/>
                    <a:lstStyle/>
                    <a:p>
                      <a:pPr algn="l" fontAlgn="b"/>
                      <a:r>
                        <a:rPr lang="en-US" sz="1400" u="none" strike="noStrike">
                          <a:effectLst/>
                        </a:rPr>
                        <a:t>Issues with student help</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5258628"/>
                  </a:ext>
                </a:extLst>
              </a:tr>
              <a:tr h="244316">
                <a:tc>
                  <a:txBody>
                    <a:bodyPr/>
                    <a:lstStyle/>
                    <a:p>
                      <a:pPr algn="l" fontAlgn="b"/>
                      <a:r>
                        <a:rPr lang="en-US" sz="1400" u="none" strike="noStrike">
                          <a:effectLst/>
                        </a:rPr>
                        <a:t>Better onboarding/replacement experience</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a:t>
                      </a:r>
                      <a:endParaRPr lang="en-US" sz="1400" b="0"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676796"/>
                  </a:ext>
                </a:extLst>
              </a:tr>
            </a:tbl>
          </a:graphicData>
        </a:graphic>
      </p:graphicFrame>
    </p:spTree>
    <p:extLst>
      <p:ext uri="{BB962C8B-B14F-4D97-AF65-F5344CB8AC3E}">
        <p14:creationId xmlns:p14="http://schemas.microsoft.com/office/powerpoint/2010/main" val="930021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994172"/>
          </a:xfrm>
        </p:spPr>
        <p:txBody>
          <a:bodyPr/>
          <a:lstStyle/>
          <a:p>
            <a:pPr algn="ctr"/>
            <a:r>
              <a:rPr lang="en-US" b="1" dirty="0"/>
              <a:t>The State of Hybrid </a:t>
            </a:r>
          </a:p>
        </p:txBody>
      </p:sp>
      <p:graphicFrame>
        <p:nvGraphicFramePr>
          <p:cNvPr id="5" name="Chart 4">
            <a:extLst>
              <a:ext uri="{FF2B5EF4-FFF2-40B4-BE49-F238E27FC236}">
                <a16:creationId xmlns:a16="http://schemas.microsoft.com/office/drawing/2014/main" id="{97A1666E-7CB2-4AF4-B4C6-AF6EC2D60C61}"/>
              </a:ext>
            </a:extLst>
          </p:cNvPr>
          <p:cNvGraphicFramePr>
            <a:graphicFrameLocks/>
          </p:cNvGraphicFramePr>
          <p:nvPr>
            <p:extLst>
              <p:ext uri="{D42A27DB-BD31-4B8C-83A1-F6EECF244321}">
                <p14:modId xmlns:p14="http://schemas.microsoft.com/office/powerpoint/2010/main" val="3131429260"/>
              </p:ext>
            </p:extLst>
          </p:nvPr>
        </p:nvGraphicFramePr>
        <p:xfrm>
          <a:off x="4832768" y="674856"/>
          <a:ext cx="4305429" cy="2295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49A698C-522E-45D8-AA58-FE7B58529F5C}"/>
              </a:ext>
            </a:extLst>
          </p:cNvPr>
          <p:cNvGraphicFramePr>
            <a:graphicFrameLocks/>
          </p:cNvGraphicFramePr>
          <p:nvPr>
            <p:extLst>
              <p:ext uri="{D42A27DB-BD31-4B8C-83A1-F6EECF244321}">
                <p14:modId xmlns:p14="http://schemas.microsoft.com/office/powerpoint/2010/main" val="3964241580"/>
              </p:ext>
            </p:extLst>
          </p:nvPr>
        </p:nvGraphicFramePr>
        <p:xfrm>
          <a:off x="2283098" y="2835472"/>
          <a:ext cx="4305429" cy="22958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BCFBBA4-3562-BC96-EAAA-5E50B39B4F13}"/>
              </a:ext>
            </a:extLst>
          </p:cNvPr>
          <p:cNvGraphicFramePr>
            <a:graphicFrameLocks/>
          </p:cNvGraphicFramePr>
          <p:nvPr>
            <p:extLst>
              <p:ext uri="{D42A27DB-BD31-4B8C-83A1-F6EECF244321}">
                <p14:modId xmlns:p14="http://schemas.microsoft.com/office/powerpoint/2010/main" val="205611789"/>
              </p:ext>
            </p:extLst>
          </p:nvPr>
        </p:nvGraphicFramePr>
        <p:xfrm>
          <a:off x="0" y="674855"/>
          <a:ext cx="4572000" cy="22958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048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The State of Hybrid</a:t>
            </a:r>
          </a:p>
        </p:txBody>
      </p:sp>
      <p:graphicFrame>
        <p:nvGraphicFramePr>
          <p:cNvPr id="2" name="Chart 1">
            <a:extLst>
              <a:ext uri="{FF2B5EF4-FFF2-40B4-BE49-F238E27FC236}">
                <a16:creationId xmlns:a16="http://schemas.microsoft.com/office/drawing/2014/main" id="{B90A4C7C-5621-419E-B3AB-DC359D0F0FEB}"/>
              </a:ext>
            </a:extLst>
          </p:cNvPr>
          <p:cNvGraphicFramePr>
            <a:graphicFrameLocks/>
          </p:cNvGraphicFramePr>
          <p:nvPr>
            <p:extLst>
              <p:ext uri="{D42A27DB-BD31-4B8C-83A1-F6EECF244321}">
                <p14:modId xmlns:p14="http://schemas.microsoft.com/office/powerpoint/2010/main" val="3256256305"/>
              </p:ext>
            </p:extLst>
          </p:nvPr>
        </p:nvGraphicFramePr>
        <p:xfrm>
          <a:off x="95048" y="762405"/>
          <a:ext cx="4846603" cy="2476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2334BA5-48D7-4253-A65E-05112B72078C}"/>
              </a:ext>
            </a:extLst>
          </p:cNvPr>
          <p:cNvGraphicFramePr>
            <a:graphicFrameLocks/>
          </p:cNvGraphicFramePr>
          <p:nvPr>
            <p:extLst>
              <p:ext uri="{D42A27DB-BD31-4B8C-83A1-F6EECF244321}">
                <p14:modId xmlns:p14="http://schemas.microsoft.com/office/powerpoint/2010/main" val="3530589318"/>
              </p:ext>
            </p:extLst>
          </p:nvPr>
        </p:nvGraphicFramePr>
        <p:xfrm>
          <a:off x="4700688" y="2563239"/>
          <a:ext cx="4348264" cy="24769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435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normAutofit/>
          </a:bodyPr>
          <a:lstStyle/>
          <a:p>
            <a:pPr algn="ctr"/>
            <a:r>
              <a:rPr lang="en-US" b="1" dirty="0"/>
              <a:t>IT Contributions to Academic Goals</a:t>
            </a:r>
          </a:p>
        </p:txBody>
      </p:sp>
      <p:graphicFrame>
        <p:nvGraphicFramePr>
          <p:cNvPr id="2" name="Chart 1">
            <a:extLst>
              <a:ext uri="{FF2B5EF4-FFF2-40B4-BE49-F238E27FC236}">
                <a16:creationId xmlns:a16="http://schemas.microsoft.com/office/drawing/2014/main" id="{ADF55D76-1E40-325B-B4B0-10EBEDD20C49}"/>
              </a:ext>
            </a:extLst>
          </p:cNvPr>
          <p:cNvGraphicFramePr>
            <a:graphicFrameLocks/>
          </p:cNvGraphicFramePr>
          <p:nvPr>
            <p:extLst>
              <p:ext uri="{D42A27DB-BD31-4B8C-83A1-F6EECF244321}">
                <p14:modId xmlns:p14="http://schemas.microsoft.com/office/powerpoint/2010/main" val="4039589753"/>
              </p:ext>
            </p:extLst>
          </p:nvPr>
        </p:nvGraphicFramePr>
        <p:xfrm>
          <a:off x="-2902" y="899606"/>
          <a:ext cx="4362116" cy="33442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838C68B-4F72-E433-9249-6DB794721CEA}"/>
              </a:ext>
            </a:extLst>
          </p:cNvPr>
          <p:cNvGraphicFramePr>
            <a:graphicFrameLocks/>
          </p:cNvGraphicFramePr>
          <p:nvPr>
            <p:extLst>
              <p:ext uri="{D42A27DB-BD31-4B8C-83A1-F6EECF244321}">
                <p14:modId xmlns:p14="http://schemas.microsoft.com/office/powerpoint/2010/main" val="1834716424"/>
              </p:ext>
            </p:extLst>
          </p:nvPr>
        </p:nvGraphicFramePr>
        <p:xfrm>
          <a:off x="4469849" y="899605"/>
          <a:ext cx="4557713" cy="3344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624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normAutofit/>
          </a:bodyPr>
          <a:lstStyle/>
          <a:p>
            <a:pPr algn="ctr"/>
            <a:r>
              <a:rPr lang="en-US" b="1" dirty="0"/>
              <a:t>IT Contributions to Research Goals</a:t>
            </a:r>
          </a:p>
        </p:txBody>
      </p:sp>
      <p:graphicFrame>
        <p:nvGraphicFramePr>
          <p:cNvPr id="6" name="Chart 5">
            <a:extLst>
              <a:ext uri="{FF2B5EF4-FFF2-40B4-BE49-F238E27FC236}">
                <a16:creationId xmlns:a16="http://schemas.microsoft.com/office/drawing/2014/main" id="{185DB3F0-22B3-58A5-1D27-5A41A6A35064}"/>
              </a:ext>
            </a:extLst>
          </p:cNvPr>
          <p:cNvGraphicFramePr>
            <a:graphicFrameLocks/>
          </p:cNvGraphicFramePr>
          <p:nvPr>
            <p:extLst>
              <p:ext uri="{D42A27DB-BD31-4B8C-83A1-F6EECF244321}">
                <p14:modId xmlns:p14="http://schemas.microsoft.com/office/powerpoint/2010/main" val="4255187238"/>
              </p:ext>
            </p:extLst>
          </p:nvPr>
        </p:nvGraphicFramePr>
        <p:xfrm>
          <a:off x="-51075" y="82077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68E99B6-3CE4-2D82-A97F-78BDA9B0F85E}"/>
              </a:ext>
            </a:extLst>
          </p:cNvPr>
          <p:cNvGraphicFramePr>
            <a:graphicFrameLocks/>
          </p:cNvGraphicFramePr>
          <p:nvPr>
            <p:extLst>
              <p:ext uri="{D42A27DB-BD31-4B8C-83A1-F6EECF244321}">
                <p14:modId xmlns:p14="http://schemas.microsoft.com/office/powerpoint/2010/main" val="3480737647"/>
              </p:ext>
            </p:extLst>
          </p:nvPr>
        </p:nvGraphicFramePr>
        <p:xfrm>
          <a:off x="4309354" y="216683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3617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Microsoft OneDrive</a:t>
            </a:r>
          </a:p>
        </p:txBody>
      </p:sp>
      <p:graphicFrame>
        <p:nvGraphicFramePr>
          <p:cNvPr id="2" name="Chart 1">
            <a:extLst>
              <a:ext uri="{FF2B5EF4-FFF2-40B4-BE49-F238E27FC236}">
                <a16:creationId xmlns:a16="http://schemas.microsoft.com/office/drawing/2014/main" id="{2DBA92F8-F119-C03D-5B6F-5C587FC6A3CD}"/>
              </a:ext>
            </a:extLst>
          </p:cNvPr>
          <p:cNvGraphicFramePr>
            <a:graphicFrameLocks/>
          </p:cNvGraphicFramePr>
          <p:nvPr>
            <p:extLst>
              <p:ext uri="{D42A27DB-BD31-4B8C-83A1-F6EECF244321}">
                <p14:modId xmlns:p14="http://schemas.microsoft.com/office/powerpoint/2010/main" val="200371459"/>
              </p:ext>
            </p:extLst>
          </p:nvPr>
        </p:nvGraphicFramePr>
        <p:xfrm>
          <a:off x="175098" y="75267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648B5B28-CE19-45F2-9569-60C40890775E}"/>
              </a:ext>
            </a:extLst>
          </p:cNvPr>
          <p:cNvGraphicFramePr>
            <a:graphicFrameLocks/>
          </p:cNvGraphicFramePr>
          <p:nvPr>
            <p:extLst>
              <p:ext uri="{D42A27DB-BD31-4B8C-83A1-F6EECF244321}">
                <p14:modId xmlns:p14="http://schemas.microsoft.com/office/powerpoint/2010/main" val="1990778191"/>
              </p:ext>
            </p:extLst>
          </p:nvPr>
        </p:nvGraphicFramePr>
        <p:xfrm>
          <a:off x="4572000" y="226374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1554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IT Demographics</a:t>
            </a:r>
          </a:p>
        </p:txBody>
      </p:sp>
      <p:graphicFrame>
        <p:nvGraphicFramePr>
          <p:cNvPr id="2" name="Chart 1">
            <a:extLst>
              <a:ext uri="{FF2B5EF4-FFF2-40B4-BE49-F238E27FC236}">
                <a16:creationId xmlns:a16="http://schemas.microsoft.com/office/drawing/2014/main" id="{4775D099-3871-4601-A540-83D13C2166BA}"/>
              </a:ext>
            </a:extLst>
          </p:cNvPr>
          <p:cNvGraphicFramePr>
            <a:graphicFrameLocks/>
          </p:cNvGraphicFramePr>
          <p:nvPr>
            <p:extLst>
              <p:ext uri="{D42A27DB-BD31-4B8C-83A1-F6EECF244321}">
                <p14:modId xmlns:p14="http://schemas.microsoft.com/office/powerpoint/2010/main" val="3856934491"/>
              </p:ext>
            </p:extLst>
          </p:nvPr>
        </p:nvGraphicFramePr>
        <p:xfrm>
          <a:off x="0" y="80131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FE590D4-E1B7-4346-BF0B-5A58E86A2D71}"/>
              </a:ext>
            </a:extLst>
          </p:cNvPr>
          <p:cNvGraphicFramePr>
            <a:graphicFrameLocks/>
          </p:cNvGraphicFramePr>
          <p:nvPr>
            <p:extLst>
              <p:ext uri="{D42A27DB-BD31-4B8C-83A1-F6EECF244321}">
                <p14:modId xmlns:p14="http://schemas.microsoft.com/office/powerpoint/2010/main" val="3621836566"/>
              </p:ext>
            </p:extLst>
          </p:nvPr>
        </p:nvGraphicFramePr>
        <p:xfrm>
          <a:off x="4679004" y="85275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6759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IT Demographics</a:t>
            </a:r>
          </a:p>
        </p:txBody>
      </p:sp>
      <p:graphicFrame>
        <p:nvGraphicFramePr>
          <p:cNvPr id="2" name="Chart 1">
            <a:extLst>
              <a:ext uri="{FF2B5EF4-FFF2-40B4-BE49-F238E27FC236}">
                <a16:creationId xmlns:a16="http://schemas.microsoft.com/office/drawing/2014/main" id="{1110E229-5D43-4F0C-BB53-5E25F889B173}"/>
              </a:ext>
            </a:extLst>
          </p:cNvPr>
          <p:cNvGraphicFramePr>
            <a:graphicFrameLocks/>
          </p:cNvGraphicFramePr>
          <p:nvPr>
            <p:extLst>
              <p:ext uri="{D42A27DB-BD31-4B8C-83A1-F6EECF244321}">
                <p14:modId xmlns:p14="http://schemas.microsoft.com/office/powerpoint/2010/main" val="4189761148"/>
              </p:ext>
            </p:extLst>
          </p:nvPr>
        </p:nvGraphicFramePr>
        <p:xfrm>
          <a:off x="87549" y="635946"/>
          <a:ext cx="4163438" cy="2613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C0B45B7-E6AD-4087-9C13-5D6F57FACFE3}"/>
              </a:ext>
            </a:extLst>
          </p:cNvPr>
          <p:cNvGraphicFramePr>
            <a:graphicFrameLocks/>
          </p:cNvGraphicFramePr>
          <p:nvPr>
            <p:extLst>
              <p:ext uri="{D42A27DB-BD31-4B8C-83A1-F6EECF244321}">
                <p14:modId xmlns:p14="http://schemas.microsoft.com/office/powerpoint/2010/main" val="3309093123"/>
              </p:ext>
            </p:extLst>
          </p:nvPr>
        </p:nvGraphicFramePr>
        <p:xfrm>
          <a:off x="4338536" y="1799617"/>
          <a:ext cx="4572000" cy="3142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296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IT Demographics</a:t>
            </a:r>
          </a:p>
        </p:txBody>
      </p:sp>
      <p:graphicFrame>
        <p:nvGraphicFramePr>
          <p:cNvPr id="2" name="Chart 1">
            <a:extLst>
              <a:ext uri="{FF2B5EF4-FFF2-40B4-BE49-F238E27FC236}">
                <a16:creationId xmlns:a16="http://schemas.microsoft.com/office/drawing/2014/main" id="{DC4BE581-2B41-4B3F-9D13-676A8FEB06E2}"/>
              </a:ext>
            </a:extLst>
          </p:cNvPr>
          <p:cNvGraphicFramePr>
            <a:graphicFrameLocks/>
          </p:cNvGraphicFramePr>
          <p:nvPr>
            <p:extLst>
              <p:ext uri="{D42A27DB-BD31-4B8C-83A1-F6EECF244321}">
                <p14:modId xmlns:p14="http://schemas.microsoft.com/office/powerpoint/2010/main" val="1650970021"/>
              </p:ext>
            </p:extLst>
          </p:nvPr>
        </p:nvGraphicFramePr>
        <p:xfrm>
          <a:off x="268726" y="662088"/>
          <a:ext cx="8418073" cy="3819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09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a:extLst>
              <a:ext uri="{FF2B5EF4-FFF2-40B4-BE49-F238E27FC236}">
                <a16:creationId xmlns:a16="http://schemas.microsoft.com/office/drawing/2014/main" id="{8B8843F0-2EF1-40D4-8794-49E25377CF98}"/>
              </a:ext>
            </a:extLst>
          </p:cNvPr>
          <p:cNvSpPr>
            <a:spLocks noGrp="1"/>
          </p:cNvSpPr>
          <p:nvPr>
            <p:ph type="title"/>
          </p:nvPr>
        </p:nvSpPr>
        <p:spPr/>
        <p:txBody>
          <a:bodyPr/>
          <a:lstStyle/>
          <a:p>
            <a:pPr algn="ctr"/>
            <a:r>
              <a:rPr lang="en-US" b="1" dirty="0"/>
              <a:t>What’s a MISO?</a:t>
            </a:r>
          </a:p>
        </p:txBody>
      </p:sp>
      <p:sp>
        <p:nvSpPr>
          <p:cNvPr id="5" name="Content Placeholder 4">
            <a:extLst>
              <a:ext uri="{FF2B5EF4-FFF2-40B4-BE49-F238E27FC236}">
                <a16:creationId xmlns:a16="http://schemas.microsoft.com/office/drawing/2014/main" id="{2DCCAB0C-5648-491A-8E8C-7789D9E2468C}"/>
              </a:ext>
            </a:extLst>
          </p:cNvPr>
          <p:cNvSpPr>
            <a:spLocks noGrp="1"/>
          </p:cNvSpPr>
          <p:nvPr>
            <p:ph idx="1"/>
          </p:nvPr>
        </p:nvSpPr>
        <p:spPr/>
        <p:txBody>
          <a:bodyPr>
            <a:normAutofit/>
          </a:bodyPr>
          <a:lstStyle/>
          <a:p>
            <a:r>
              <a:rPr lang="en-US" sz="2800" dirty="0"/>
              <a:t>Standard list of questions – each institution chooses which questions to display to which group (students, grad </a:t>
            </a:r>
            <a:r>
              <a:rPr lang="en-US" sz="2800" dirty="0" err="1"/>
              <a:t>students,faculty</a:t>
            </a:r>
            <a:r>
              <a:rPr lang="en-US" sz="2800" dirty="0"/>
              <a:t>, staff)</a:t>
            </a:r>
          </a:p>
          <a:p>
            <a:r>
              <a:rPr lang="en-US" sz="2800" dirty="0"/>
              <a:t>Can add local questions</a:t>
            </a:r>
          </a:p>
          <a:p>
            <a:r>
              <a:rPr lang="en-US" sz="2800" dirty="0"/>
              <a:t>Mix of qualitative and quantitative responses</a:t>
            </a:r>
          </a:p>
          <a:p>
            <a:r>
              <a:rPr lang="en-US" sz="2800" dirty="0"/>
              <a:t>Allows comparison to other participating schools</a:t>
            </a:r>
          </a:p>
          <a:p>
            <a:endParaRPr lang="en-US" dirty="0"/>
          </a:p>
        </p:txBody>
      </p:sp>
    </p:spTree>
    <p:extLst>
      <p:ext uri="{BB962C8B-B14F-4D97-AF65-F5344CB8AC3E}">
        <p14:creationId xmlns:p14="http://schemas.microsoft.com/office/powerpoint/2010/main" val="1572629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748" y="-61697"/>
            <a:ext cx="7886700" cy="994172"/>
          </a:xfrm>
        </p:spPr>
        <p:txBody>
          <a:bodyPr/>
          <a:lstStyle/>
          <a:p>
            <a:pPr algn="ctr"/>
            <a:r>
              <a:rPr lang="en-US" b="1" dirty="0"/>
              <a:t>IT Staff Ratings - TSC</a:t>
            </a:r>
          </a:p>
        </p:txBody>
      </p:sp>
      <p:graphicFrame>
        <p:nvGraphicFramePr>
          <p:cNvPr id="2" name="Chart 1">
            <a:extLst>
              <a:ext uri="{FF2B5EF4-FFF2-40B4-BE49-F238E27FC236}">
                <a16:creationId xmlns:a16="http://schemas.microsoft.com/office/drawing/2014/main" id="{C2BA0363-D671-428F-BBD8-1BE37B70C7F3}"/>
              </a:ext>
            </a:extLst>
          </p:cNvPr>
          <p:cNvGraphicFramePr>
            <a:graphicFrameLocks/>
          </p:cNvGraphicFramePr>
          <p:nvPr>
            <p:extLst>
              <p:ext uri="{D42A27DB-BD31-4B8C-83A1-F6EECF244321}">
                <p14:modId xmlns:p14="http://schemas.microsoft.com/office/powerpoint/2010/main" val="4175780813"/>
              </p:ext>
            </p:extLst>
          </p:nvPr>
        </p:nvGraphicFramePr>
        <p:xfrm>
          <a:off x="275552" y="496561"/>
          <a:ext cx="3703061" cy="2204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163839D-FDE0-4EDD-AE23-A48FA2D36F09}"/>
              </a:ext>
            </a:extLst>
          </p:cNvPr>
          <p:cNvGraphicFramePr>
            <a:graphicFrameLocks/>
          </p:cNvGraphicFramePr>
          <p:nvPr>
            <p:extLst>
              <p:ext uri="{D42A27DB-BD31-4B8C-83A1-F6EECF244321}">
                <p14:modId xmlns:p14="http://schemas.microsoft.com/office/powerpoint/2010/main" val="445864265"/>
              </p:ext>
            </p:extLst>
          </p:nvPr>
        </p:nvGraphicFramePr>
        <p:xfrm>
          <a:off x="4543563" y="522096"/>
          <a:ext cx="3968885" cy="2204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20938C6-2B3E-469E-A149-9671A4B93E28}"/>
              </a:ext>
            </a:extLst>
          </p:cNvPr>
          <p:cNvGraphicFramePr>
            <a:graphicFrameLocks/>
          </p:cNvGraphicFramePr>
          <p:nvPr>
            <p:extLst>
              <p:ext uri="{D42A27DB-BD31-4B8C-83A1-F6EECF244321}">
                <p14:modId xmlns:p14="http://schemas.microsoft.com/office/powerpoint/2010/main" val="3223759912"/>
              </p:ext>
            </p:extLst>
          </p:nvPr>
        </p:nvGraphicFramePr>
        <p:xfrm>
          <a:off x="275552" y="2726627"/>
          <a:ext cx="3811821" cy="2070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951E2FA5-11FD-4709-A4F4-03E2E856474F}"/>
              </a:ext>
            </a:extLst>
          </p:cNvPr>
          <p:cNvGraphicFramePr>
            <a:graphicFrameLocks/>
          </p:cNvGraphicFramePr>
          <p:nvPr>
            <p:extLst>
              <p:ext uri="{D42A27DB-BD31-4B8C-83A1-F6EECF244321}">
                <p14:modId xmlns:p14="http://schemas.microsoft.com/office/powerpoint/2010/main" val="3858953168"/>
              </p:ext>
            </p:extLst>
          </p:nvPr>
        </p:nvGraphicFramePr>
        <p:xfrm>
          <a:off x="4569098" y="2726627"/>
          <a:ext cx="3968885" cy="20707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95452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748" y="-61697"/>
            <a:ext cx="7886700" cy="994172"/>
          </a:xfrm>
        </p:spPr>
        <p:txBody>
          <a:bodyPr/>
          <a:lstStyle/>
          <a:p>
            <a:pPr algn="ctr"/>
            <a:r>
              <a:rPr lang="en-US" b="1" dirty="0"/>
              <a:t>IT Staff Ratings – College/Dept.</a:t>
            </a:r>
          </a:p>
        </p:txBody>
      </p:sp>
      <p:graphicFrame>
        <p:nvGraphicFramePr>
          <p:cNvPr id="8" name="Chart 7">
            <a:extLst>
              <a:ext uri="{FF2B5EF4-FFF2-40B4-BE49-F238E27FC236}">
                <a16:creationId xmlns:a16="http://schemas.microsoft.com/office/drawing/2014/main" id="{578F5EA5-F60A-4617-8417-1B9ED5249B98}"/>
              </a:ext>
            </a:extLst>
          </p:cNvPr>
          <p:cNvGraphicFramePr>
            <a:graphicFrameLocks/>
          </p:cNvGraphicFramePr>
          <p:nvPr>
            <p:extLst>
              <p:ext uri="{D42A27DB-BD31-4B8C-83A1-F6EECF244321}">
                <p14:modId xmlns:p14="http://schemas.microsoft.com/office/powerpoint/2010/main" val="1174219518"/>
              </p:ext>
            </p:extLst>
          </p:nvPr>
        </p:nvGraphicFramePr>
        <p:xfrm>
          <a:off x="77822" y="616491"/>
          <a:ext cx="4007795" cy="2204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903FFD2-FCCD-4BE3-9735-39777D3E1F2A}"/>
              </a:ext>
            </a:extLst>
          </p:cNvPr>
          <p:cNvGraphicFramePr>
            <a:graphicFrameLocks/>
          </p:cNvGraphicFramePr>
          <p:nvPr>
            <p:extLst>
              <p:ext uri="{D42A27DB-BD31-4B8C-83A1-F6EECF244321}">
                <p14:modId xmlns:p14="http://schemas.microsoft.com/office/powerpoint/2010/main" val="4229315466"/>
              </p:ext>
            </p:extLst>
          </p:nvPr>
        </p:nvGraphicFramePr>
        <p:xfrm>
          <a:off x="4610911" y="616491"/>
          <a:ext cx="4007795" cy="2204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292CE52-E915-4767-981B-D12EC874E0C7}"/>
              </a:ext>
            </a:extLst>
          </p:cNvPr>
          <p:cNvGraphicFramePr>
            <a:graphicFrameLocks/>
          </p:cNvGraphicFramePr>
          <p:nvPr>
            <p:extLst>
              <p:ext uri="{D42A27DB-BD31-4B8C-83A1-F6EECF244321}">
                <p14:modId xmlns:p14="http://schemas.microsoft.com/office/powerpoint/2010/main" val="3909610344"/>
              </p:ext>
            </p:extLst>
          </p:nvPr>
        </p:nvGraphicFramePr>
        <p:xfrm>
          <a:off x="149093" y="2828109"/>
          <a:ext cx="4422907" cy="22045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16FC3E7-8984-43F9-A217-F33E3456D77A}"/>
              </a:ext>
            </a:extLst>
          </p:cNvPr>
          <p:cNvGraphicFramePr>
            <a:graphicFrameLocks/>
          </p:cNvGraphicFramePr>
          <p:nvPr>
            <p:extLst>
              <p:ext uri="{D42A27DB-BD31-4B8C-83A1-F6EECF244321}">
                <p14:modId xmlns:p14="http://schemas.microsoft.com/office/powerpoint/2010/main" val="498403881"/>
              </p:ext>
            </p:extLst>
          </p:nvPr>
        </p:nvGraphicFramePr>
        <p:xfrm>
          <a:off x="4575177" y="2844442"/>
          <a:ext cx="4153711" cy="21069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78395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748" y="-61697"/>
            <a:ext cx="7886700" cy="994172"/>
          </a:xfrm>
        </p:spPr>
        <p:txBody>
          <a:bodyPr/>
          <a:lstStyle/>
          <a:p>
            <a:pPr algn="ctr"/>
            <a:r>
              <a:rPr lang="en-US" b="1" dirty="0"/>
              <a:t>IT Staff Ratings - CIPD</a:t>
            </a:r>
          </a:p>
        </p:txBody>
      </p:sp>
      <p:graphicFrame>
        <p:nvGraphicFramePr>
          <p:cNvPr id="6" name="Chart 5">
            <a:extLst>
              <a:ext uri="{FF2B5EF4-FFF2-40B4-BE49-F238E27FC236}">
                <a16:creationId xmlns:a16="http://schemas.microsoft.com/office/drawing/2014/main" id="{E7C53F39-2365-4C2C-BF4A-8B03D08B01DC}"/>
              </a:ext>
            </a:extLst>
          </p:cNvPr>
          <p:cNvGraphicFramePr>
            <a:graphicFrameLocks/>
          </p:cNvGraphicFramePr>
          <p:nvPr>
            <p:extLst>
              <p:ext uri="{D42A27DB-BD31-4B8C-83A1-F6EECF244321}">
                <p14:modId xmlns:p14="http://schemas.microsoft.com/office/powerpoint/2010/main" val="2096744372"/>
              </p:ext>
            </p:extLst>
          </p:nvPr>
        </p:nvGraphicFramePr>
        <p:xfrm>
          <a:off x="243191" y="661354"/>
          <a:ext cx="4027252" cy="2214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0628C5C-BC21-4E88-9697-91FB526C02CA}"/>
              </a:ext>
            </a:extLst>
          </p:cNvPr>
          <p:cNvGraphicFramePr>
            <a:graphicFrameLocks/>
          </p:cNvGraphicFramePr>
          <p:nvPr>
            <p:extLst>
              <p:ext uri="{D42A27DB-BD31-4B8C-83A1-F6EECF244321}">
                <p14:modId xmlns:p14="http://schemas.microsoft.com/office/powerpoint/2010/main" val="2347315372"/>
              </p:ext>
            </p:extLst>
          </p:nvPr>
        </p:nvGraphicFramePr>
        <p:xfrm>
          <a:off x="4569098" y="661354"/>
          <a:ext cx="4237335" cy="2214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F07522F-D1BD-4A7C-AF7C-13D76462F697}"/>
              </a:ext>
            </a:extLst>
          </p:cNvPr>
          <p:cNvGraphicFramePr>
            <a:graphicFrameLocks/>
          </p:cNvGraphicFramePr>
          <p:nvPr>
            <p:extLst>
              <p:ext uri="{D42A27DB-BD31-4B8C-83A1-F6EECF244321}">
                <p14:modId xmlns:p14="http://schemas.microsoft.com/office/powerpoint/2010/main" val="3636788910"/>
              </p:ext>
            </p:extLst>
          </p:nvPr>
        </p:nvGraphicFramePr>
        <p:xfrm>
          <a:off x="243192" y="2875612"/>
          <a:ext cx="4027252" cy="20877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A97E085B-DB85-4803-808D-79D21DA4E6A6}"/>
              </a:ext>
            </a:extLst>
          </p:cNvPr>
          <p:cNvGraphicFramePr>
            <a:graphicFrameLocks/>
          </p:cNvGraphicFramePr>
          <p:nvPr>
            <p:extLst>
              <p:ext uri="{D42A27DB-BD31-4B8C-83A1-F6EECF244321}">
                <p14:modId xmlns:p14="http://schemas.microsoft.com/office/powerpoint/2010/main" val="1916577120"/>
              </p:ext>
            </p:extLst>
          </p:nvPr>
        </p:nvGraphicFramePr>
        <p:xfrm>
          <a:off x="4640094" y="2875612"/>
          <a:ext cx="4166339" cy="20877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07927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748" y="-61697"/>
            <a:ext cx="7886700" cy="994172"/>
          </a:xfrm>
        </p:spPr>
        <p:txBody>
          <a:bodyPr/>
          <a:lstStyle/>
          <a:p>
            <a:pPr algn="ctr"/>
            <a:r>
              <a:rPr lang="en-US" b="1" dirty="0"/>
              <a:t>IT Staff Ratings 2021-2023</a:t>
            </a:r>
          </a:p>
        </p:txBody>
      </p:sp>
      <p:graphicFrame>
        <p:nvGraphicFramePr>
          <p:cNvPr id="2" name="Chart 1">
            <a:extLst>
              <a:ext uri="{FF2B5EF4-FFF2-40B4-BE49-F238E27FC236}">
                <a16:creationId xmlns:a16="http://schemas.microsoft.com/office/drawing/2014/main" id="{28AFA4AB-E36C-3D25-E49F-8A302F9601B3}"/>
              </a:ext>
            </a:extLst>
          </p:cNvPr>
          <p:cNvGraphicFramePr>
            <a:graphicFrameLocks/>
          </p:cNvGraphicFramePr>
          <p:nvPr>
            <p:extLst>
              <p:ext uri="{D42A27DB-BD31-4B8C-83A1-F6EECF244321}">
                <p14:modId xmlns:p14="http://schemas.microsoft.com/office/powerpoint/2010/main" val="1122417172"/>
              </p:ext>
            </p:extLst>
          </p:nvPr>
        </p:nvGraphicFramePr>
        <p:xfrm>
          <a:off x="214008" y="629886"/>
          <a:ext cx="8472791" cy="43312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A156BC9-73A5-F667-7B06-A84224A043C0}"/>
              </a:ext>
            </a:extLst>
          </p:cNvPr>
          <p:cNvSpPr txBox="1"/>
          <p:nvPr/>
        </p:nvSpPr>
        <p:spPr>
          <a:xfrm>
            <a:off x="1398537" y="4074890"/>
            <a:ext cx="749030" cy="307777"/>
          </a:xfrm>
          <a:prstGeom prst="rect">
            <a:avLst/>
          </a:prstGeom>
          <a:noFill/>
        </p:spPr>
        <p:txBody>
          <a:bodyPr wrap="square" rtlCol="0">
            <a:spAutoFit/>
          </a:bodyPr>
          <a:lstStyle/>
          <a:p>
            <a:r>
              <a:rPr lang="en-US" sz="1400" dirty="0"/>
              <a:t>2021</a:t>
            </a:r>
          </a:p>
        </p:txBody>
      </p:sp>
      <p:sp>
        <p:nvSpPr>
          <p:cNvPr id="5" name="TextBox 4">
            <a:extLst>
              <a:ext uri="{FF2B5EF4-FFF2-40B4-BE49-F238E27FC236}">
                <a16:creationId xmlns:a16="http://schemas.microsoft.com/office/drawing/2014/main" id="{65E3B6C2-1E0B-ECFA-340F-96EB44ED6F80}"/>
              </a:ext>
            </a:extLst>
          </p:cNvPr>
          <p:cNvSpPr txBox="1"/>
          <p:nvPr/>
        </p:nvSpPr>
        <p:spPr>
          <a:xfrm>
            <a:off x="4081126" y="4061675"/>
            <a:ext cx="749030" cy="307777"/>
          </a:xfrm>
          <a:prstGeom prst="rect">
            <a:avLst/>
          </a:prstGeom>
          <a:noFill/>
        </p:spPr>
        <p:txBody>
          <a:bodyPr wrap="square" rtlCol="0">
            <a:spAutoFit/>
          </a:bodyPr>
          <a:lstStyle/>
          <a:p>
            <a:r>
              <a:rPr lang="en-US" sz="1400" dirty="0"/>
              <a:t>2022</a:t>
            </a:r>
          </a:p>
        </p:txBody>
      </p:sp>
      <p:sp>
        <p:nvSpPr>
          <p:cNvPr id="9" name="TextBox 8">
            <a:extLst>
              <a:ext uri="{FF2B5EF4-FFF2-40B4-BE49-F238E27FC236}">
                <a16:creationId xmlns:a16="http://schemas.microsoft.com/office/drawing/2014/main" id="{17988EE4-9D2E-1E40-3A80-7C57618239A0}"/>
              </a:ext>
            </a:extLst>
          </p:cNvPr>
          <p:cNvSpPr txBox="1"/>
          <p:nvPr/>
        </p:nvSpPr>
        <p:spPr>
          <a:xfrm>
            <a:off x="6293796" y="4074890"/>
            <a:ext cx="749030" cy="307777"/>
          </a:xfrm>
          <a:prstGeom prst="rect">
            <a:avLst/>
          </a:prstGeom>
          <a:noFill/>
        </p:spPr>
        <p:txBody>
          <a:bodyPr wrap="square" rtlCol="0">
            <a:spAutoFit/>
          </a:bodyPr>
          <a:lstStyle/>
          <a:p>
            <a:r>
              <a:rPr lang="en-US" sz="1400" dirty="0"/>
              <a:t>2023</a:t>
            </a:r>
          </a:p>
        </p:txBody>
      </p:sp>
    </p:spTree>
    <p:extLst>
      <p:ext uri="{BB962C8B-B14F-4D97-AF65-F5344CB8AC3E}">
        <p14:creationId xmlns:p14="http://schemas.microsoft.com/office/powerpoint/2010/main" val="1110140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84572"/>
          </a:xfrm>
        </p:spPr>
        <p:txBody>
          <a:bodyPr/>
          <a:lstStyle/>
          <a:p>
            <a:pPr algn="ctr"/>
            <a:r>
              <a:rPr lang="en-US" b="1" dirty="0" err="1"/>
              <a:t>NetPromoter</a:t>
            </a:r>
            <a:r>
              <a:rPr lang="en-US" dirty="0"/>
              <a:t> </a:t>
            </a:r>
            <a:r>
              <a:rPr lang="en-US" b="1" dirty="0"/>
              <a:t>Score</a:t>
            </a:r>
          </a:p>
        </p:txBody>
      </p:sp>
      <p:pic>
        <p:nvPicPr>
          <p:cNvPr id="9" name="Picture 8">
            <a:extLst>
              <a:ext uri="{FF2B5EF4-FFF2-40B4-BE49-F238E27FC236}">
                <a16:creationId xmlns:a16="http://schemas.microsoft.com/office/drawing/2014/main" id="{DA2F764C-85AE-3ABE-8FF0-4803850621B0}"/>
              </a:ext>
            </a:extLst>
          </p:cNvPr>
          <p:cNvPicPr>
            <a:picLocks noChangeAspect="1"/>
          </p:cNvPicPr>
          <p:nvPr/>
        </p:nvPicPr>
        <p:blipFill>
          <a:blip r:embed="rId3"/>
          <a:stretch>
            <a:fillRect/>
          </a:stretch>
        </p:blipFill>
        <p:spPr>
          <a:xfrm>
            <a:off x="211995" y="865576"/>
            <a:ext cx="3970900" cy="2386765"/>
          </a:xfrm>
          <a:prstGeom prst="rect">
            <a:avLst/>
          </a:prstGeom>
        </p:spPr>
      </p:pic>
      <p:graphicFrame>
        <p:nvGraphicFramePr>
          <p:cNvPr id="12" name="Chart 11">
            <a:extLst>
              <a:ext uri="{FF2B5EF4-FFF2-40B4-BE49-F238E27FC236}">
                <a16:creationId xmlns:a16="http://schemas.microsoft.com/office/drawing/2014/main" id="{0524C279-394F-4C3E-B3F0-1B4760556BA1}"/>
              </a:ext>
            </a:extLst>
          </p:cNvPr>
          <p:cNvGraphicFramePr>
            <a:graphicFrameLocks/>
          </p:cNvGraphicFramePr>
          <p:nvPr>
            <p:extLst>
              <p:ext uri="{D42A27DB-BD31-4B8C-83A1-F6EECF244321}">
                <p14:modId xmlns:p14="http://schemas.microsoft.com/office/powerpoint/2010/main" val="3366460114"/>
              </p:ext>
            </p:extLst>
          </p:nvPr>
        </p:nvGraphicFramePr>
        <p:xfrm>
          <a:off x="4451004" y="164301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3460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60579"/>
            <a:ext cx="9138197" cy="5143500"/>
          </a:xfrm>
          <a:prstGeom prst="rect">
            <a:avLst/>
          </a:prstGeom>
        </p:spPr>
      </p:pic>
      <p:sp>
        <p:nvSpPr>
          <p:cNvPr id="2" name="Title 1"/>
          <p:cNvSpPr>
            <a:spLocks noGrp="1"/>
          </p:cNvSpPr>
          <p:nvPr>
            <p:ph type="title"/>
          </p:nvPr>
        </p:nvSpPr>
        <p:spPr>
          <a:xfrm>
            <a:off x="457200" y="60579"/>
            <a:ext cx="8229600" cy="857250"/>
          </a:xfrm>
        </p:spPr>
        <p:txBody>
          <a:bodyPr/>
          <a:lstStyle/>
          <a:p>
            <a:pPr algn="ctr"/>
            <a:r>
              <a:rPr lang="en-US" b="1" dirty="0"/>
              <a:t>Overall Computing Service</a:t>
            </a:r>
          </a:p>
        </p:txBody>
      </p:sp>
      <p:graphicFrame>
        <p:nvGraphicFramePr>
          <p:cNvPr id="3" name="Chart 2">
            <a:extLst>
              <a:ext uri="{FF2B5EF4-FFF2-40B4-BE49-F238E27FC236}">
                <a16:creationId xmlns:a16="http://schemas.microsoft.com/office/drawing/2014/main" id="{5752CB27-93C2-5295-A01F-4F9B07F9AB0F}"/>
              </a:ext>
            </a:extLst>
          </p:cNvPr>
          <p:cNvGraphicFramePr>
            <a:graphicFrameLocks/>
          </p:cNvGraphicFramePr>
          <p:nvPr>
            <p:extLst>
              <p:ext uri="{D42A27DB-BD31-4B8C-83A1-F6EECF244321}">
                <p14:modId xmlns:p14="http://schemas.microsoft.com/office/powerpoint/2010/main" val="3354800492"/>
              </p:ext>
            </p:extLst>
          </p:nvPr>
        </p:nvGraphicFramePr>
        <p:xfrm>
          <a:off x="107004" y="60676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5673392F-DEA0-0E09-54A3-BD425130695A}"/>
              </a:ext>
            </a:extLst>
          </p:cNvPr>
          <p:cNvGraphicFramePr>
            <a:graphicFrameLocks/>
          </p:cNvGraphicFramePr>
          <p:nvPr>
            <p:extLst>
              <p:ext uri="{D42A27DB-BD31-4B8C-83A1-F6EECF244321}">
                <p14:modId xmlns:p14="http://schemas.microsoft.com/office/powerpoint/2010/main" val="1467873994"/>
              </p:ext>
            </p:extLst>
          </p:nvPr>
        </p:nvGraphicFramePr>
        <p:xfrm>
          <a:off x="4396902" y="229926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1833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Takeaways</a:t>
            </a:r>
          </a:p>
        </p:txBody>
      </p:sp>
      <p:sp>
        <p:nvSpPr>
          <p:cNvPr id="5" name="Content Placeholder 4"/>
          <p:cNvSpPr>
            <a:spLocks noGrp="1"/>
          </p:cNvSpPr>
          <p:nvPr>
            <p:ph idx="1"/>
          </p:nvPr>
        </p:nvSpPr>
        <p:spPr>
          <a:xfrm>
            <a:off x="152916" y="995241"/>
            <a:ext cx="8832364" cy="3153018"/>
          </a:xfrm>
        </p:spPr>
        <p:txBody>
          <a:bodyPr>
            <a:normAutofit lnSpcReduction="10000"/>
          </a:bodyPr>
          <a:lstStyle/>
          <a:p>
            <a:r>
              <a:rPr lang="en-US" sz="2800" dirty="0"/>
              <a:t>Fast support matters</a:t>
            </a:r>
          </a:p>
          <a:p>
            <a:r>
              <a:rPr lang="en-US" sz="2800" dirty="0"/>
              <a:t>Login pain is being felt, but…</a:t>
            </a:r>
          </a:p>
          <a:p>
            <a:r>
              <a:rPr lang="en-US" sz="2800" dirty="0"/>
              <a:t>Users are positive about security policies</a:t>
            </a:r>
          </a:p>
          <a:p>
            <a:r>
              <a:rPr lang="en-US" sz="2800" dirty="0"/>
              <a:t>Infrastructure services still rule</a:t>
            </a:r>
          </a:p>
          <a:p>
            <a:r>
              <a:rPr lang="en-US" sz="2800" dirty="0"/>
              <a:t>Work to do on training and awareness</a:t>
            </a:r>
          </a:p>
          <a:p>
            <a:r>
              <a:rPr lang="en-US" sz="2800" dirty="0"/>
              <a:t>Specialty support and personalization rising in importance</a:t>
            </a:r>
          </a:p>
          <a:p>
            <a:r>
              <a:rPr lang="en-US" sz="2800" dirty="0"/>
              <a:t>We always have room to improve</a:t>
            </a:r>
          </a:p>
          <a:p>
            <a:endParaRPr lang="en-US" sz="2800" dirty="0"/>
          </a:p>
          <a:p>
            <a:endParaRPr lang="en-US" sz="3600" dirty="0"/>
          </a:p>
        </p:txBody>
      </p:sp>
    </p:spTree>
    <p:extLst>
      <p:ext uri="{BB962C8B-B14F-4D97-AF65-F5344CB8AC3E}">
        <p14:creationId xmlns:p14="http://schemas.microsoft.com/office/powerpoint/2010/main" val="25665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1069"/>
            <a:ext cx="7886700" cy="994172"/>
          </a:xfrm>
        </p:spPr>
        <p:txBody>
          <a:bodyPr/>
          <a:lstStyle/>
          <a:p>
            <a:pPr algn="ctr"/>
            <a:r>
              <a:rPr lang="en-US" b="1" dirty="0"/>
              <a:t>Next Steps</a:t>
            </a:r>
          </a:p>
        </p:txBody>
      </p:sp>
      <p:sp>
        <p:nvSpPr>
          <p:cNvPr id="5" name="Content Placeholder 4"/>
          <p:cNvSpPr>
            <a:spLocks noGrp="1"/>
          </p:cNvSpPr>
          <p:nvPr>
            <p:ph idx="1"/>
          </p:nvPr>
        </p:nvSpPr>
        <p:spPr>
          <a:xfrm>
            <a:off x="0" y="995241"/>
            <a:ext cx="3807691" cy="3153018"/>
          </a:xfrm>
        </p:spPr>
        <p:txBody>
          <a:bodyPr>
            <a:normAutofit fontScale="77500" lnSpcReduction="20000"/>
          </a:bodyPr>
          <a:lstStyle/>
          <a:p>
            <a:r>
              <a:rPr lang="en-US" sz="2800" dirty="0"/>
              <a:t>Validate results against actual usage from system data</a:t>
            </a:r>
          </a:p>
          <a:p>
            <a:r>
              <a:rPr lang="en-US" sz="2800" dirty="0"/>
              <a:t>Deliver team-specific results for relevant questions</a:t>
            </a:r>
          </a:p>
          <a:p>
            <a:r>
              <a:rPr lang="en-US" sz="2800" dirty="0"/>
              <a:t>Service Reports on major services </a:t>
            </a:r>
          </a:p>
          <a:p>
            <a:r>
              <a:rPr lang="en-US" sz="2800" dirty="0"/>
              <a:t>Identifying improvement items that address feedback from the survey, posting to </a:t>
            </a:r>
            <a:r>
              <a:rPr lang="en-US" sz="2800" dirty="0">
                <a:hlinkClick r:id="rId4"/>
              </a:rPr>
              <a:t>https://about.illinoisstate.edu/customersatsurvey/</a:t>
            </a:r>
            <a:r>
              <a:rPr lang="en-US" sz="2800" dirty="0"/>
              <a:t> </a:t>
            </a:r>
          </a:p>
          <a:p>
            <a:endParaRPr lang="en-US" sz="2800" dirty="0"/>
          </a:p>
          <a:p>
            <a:endParaRPr lang="en-US" sz="2800" dirty="0"/>
          </a:p>
          <a:p>
            <a:endParaRPr lang="en-US" sz="2800" dirty="0"/>
          </a:p>
          <a:p>
            <a:endParaRPr lang="en-US" sz="2800" dirty="0"/>
          </a:p>
          <a:p>
            <a:endParaRPr lang="en-US" sz="3600" dirty="0"/>
          </a:p>
        </p:txBody>
      </p:sp>
      <p:sp>
        <p:nvSpPr>
          <p:cNvPr id="2" name="TextBox 1">
            <a:extLst>
              <a:ext uri="{FF2B5EF4-FFF2-40B4-BE49-F238E27FC236}">
                <a16:creationId xmlns:a16="http://schemas.microsoft.com/office/drawing/2014/main" id="{7DDBBB77-B0B3-4106-B30E-DB79AB2EADE5}"/>
              </a:ext>
            </a:extLst>
          </p:cNvPr>
          <p:cNvSpPr txBox="1"/>
          <p:nvPr/>
        </p:nvSpPr>
        <p:spPr>
          <a:xfrm>
            <a:off x="2860895" y="3521798"/>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23B1570-3D8F-47C9-BA18-0BDB5F187649}"/>
              </a:ext>
            </a:extLst>
          </p:cNvPr>
          <p:cNvPicPr>
            <a:picLocks noChangeAspect="1"/>
          </p:cNvPicPr>
          <p:nvPr/>
        </p:nvPicPr>
        <p:blipFill>
          <a:blip r:embed="rId5"/>
          <a:stretch>
            <a:fillRect/>
          </a:stretch>
        </p:blipFill>
        <p:spPr>
          <a:xfrm>
            <a:off x="4646167" y="769545"/>
            <a:ext cx="4250215" cy="4246075"/>
          </a:xfrm>
          <a:prstGeom prst="rect">
            <a:avLst/>
          </a:prstGeom>
        </p:spPr>
      </p:pic>
    </p:spTree>
    <p:extLst>
      <p:ext uri="{BB962C8B-B14F-4D97-AF65-F5344CB8AC3E}">
        <p14:creationId xmlns:p14="http://schemas.microsoft.com/office/powerpoint/2010/main" val="2334596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Preparing for the 2024 MISO Survey</a:t>
            </a:r>
          </a:p>
        </p:txBody>
      </p:sp>
      <p:sp>
        <p:nvSpPr>
          <p:cNvPr id="5" name="Content Placeholder 4"/>
          <p:cNvSpPr>
            <a:spLocks noGrp="1"/>
          </p:cNvSpPr>
          <p:nvPr>
            <p:ph idx="1"/>
          </p:nvPr>
        </p:nvSpPr>
        <p:spPr>
          <a:xfrm>
            <a:off x="230155" y="1200151"/>
            <a:ext cx="8832364" cy="3153018"/>
          </a:xfrm>
        </p:spPr>
        <p:txBody>
          <a:bodyPr>
            <a:normAutofit lnSpcReduction="10000"/>
          </a:bodyPr>
          <a:lstStyle/>
          <a:p>
            <a:r>
              <a:rPr lang="en-US" sz="2800" dirty="0"/>
              <a:t>Preparation begins soon for the next version of the survey</a:t>
            </a:r>
          </a:p>
          <a:p>
            <a:r>
              <a:rPr lang="en-US" sz="2800" dirty="0"/>
              <a:t>Review of questions presented, shorten significantly</a:t>
            </a:r>
          </a:p>
          <a:p>
            <a:r>
              <a:rPr lang="en-US" sz="2800" dirty="0"/>
              <a:t>What satisfaction data is missing? Where would it be useful for us to have more feedback?</a:t>
            </a:r>
          </a:p>
          <a:p>
            <a:pPr marL="0" indent="0">
              <a:buNone/>
            </a:pPr>
            <a:endParaRPr lang="en-US" sz="2800" dirty="0"/>
          </a:p>
          <a:p>
            <a:pPr marL="0" indent="0">
              <a:buNone/>
            </a:pPr>
            <a:r>
              <a:rPr lang="en-US" sz="2800" dirty="0"/>
              <a:t>Please send any and all ideas on things to include (or exclude) on the MISO survey to </a:t>
            </a:r>
            <a:r>
              <a:rPr lang="en-US" sz="2800" dirty="0">
                <a:hlinkClick r:id="rId4"/>
              </a:rPr>
              <a:t>crbirck@ilstu.edu</a:t>
            </a:r>
            <a:r>
              <a:rPr lang="en-US" sz="2800" dirty="0"/>
              <a:t> </a:t>
            </a:r>
          </a:p>
          <a:p>
            <a:endParaRPr lang="en-US" sz="2800" dirty="0"/>
          </a:p>
          <a:p>
            <a:endParaRPr lang="en-US" sz="2800" dirty="0"/>
          </a:p>
          <a:p>
            <a:endParaRPr lang="en-US" sz="3600" dirty="0"/>
          </a:p>
        </p:txBody>
      </p:sp>
    </p:spTree>
    <p:extLst>
      <p:ext uri="{BB962C8B-B14F-4D97-AF65-F5344CB8AC3E}">
        <p14:creationId xmlns:p14="http://schemas.microsoft.com/office/powerpoint/2010/main" val="114538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Thanks for attending</a:t>
            </a:r>
          </a:p>
        </p:txBody>
      </p:sp>
      <p:sp>
        <p:nvSpPr>
          <p:cNvPr id="5" name="Content Placeholder 4"/>
          <p:cNvSpPr>
            <a:spLocks noGrp="1"/>
          </p:cNvSpPr>
          <p:nvPr>
            <p:ph idx="1"/>
          </p:nvPr>
        </p:nvSpPr>
        <p:spPr>
          <a:xfrm>
            <a:off x="230155" y="1200151"/>
            <a:ext cx="8832364" cy="3153018"/>
          </a:xfrm>
        </p:spPr>
        <p:txBody>
          <a:bodyPr>
            <a:normAutofit/>
          </a:bodyPr>
          <a:lstStyle/>
          <a:p>
            <a:pPr marL="0" indent="0">
              <a:buNone/>
            </a:pPr>
            <a:r>
              <a:rPr lang="en-US" sz="2800" dirty="0"/>
              <a:t>I want your feedback on the feedback! Please share ideas and comments any time.</a:t>
            </a:r>
          </a:p>
          <a:p>
            <a:pPr marL="0" indent="0">
              <a:buNone/>
            </a:pPr>
            <a:endParaRPr lang="en-US" sz="2800" dirty="0"/>
          </a:p>
          <a:p>
            <a:pPr marL="0" indent="0" algn="ctr">
              <a:buNone/>
            </a:pPr>
            <a:r>
              <a:rPr lang="en-US" sz="2800" dirty="0"/>
              <a:t>Carla Birckelbaw</a:t>
            </a:r>
            <a:endParaRPr lang="en-US" sz="2800" dirty="0">
              <a:hlinkClick r:id="rId4"/>
            </a:endParaRPr>
          </a:p>
          <a:p>
            <a:pPr marL="0" indent="0" algn="ctr">
              <a:buNone/>
            </a:pPr>
            <a:r>
              <a:rPr lang="en-US" sz="2800" dirty="0">
                <a:hlinkClick r:id="rId4"/>
              </a:rPr>
              <a:t>crbirck@ilstu.edu</a:t>
            </a:r>
            <a:r>
              <a:rPr lang="en-US" sz="2800" dirty="0"/>
              <a:t> </a:t>
            </a:r>
          </a:p>
          <a:p>
            <a:endParaRPr lang="en-US" sz="2800" dirty="0"/>
          </a:p>
          <a:p>
            <a:endParaRPr lang="en-US" sz="2800" dirty="0"/>
          </a:p>
          <a:p>
            <a:endParaRPr lang="en-US" sz="3600" dirty="0"/>
          </a:p>
        </p:txBody>
      </p:sp>
    </p:spTree>
    <p:extLst>
      <p:ext uri="{BB962C8B-B14F-4D97-AF65-F5344CB8AC3E}">
        <p14:creationId xmlns:p14="http://schemas.microsoft.com/office/powerpoint/2010/main" val="280834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MISO Goals</a:t>
            </a:r>
          </a:p>
        </p:txBody>
      </p:sp>
      <p:sp>
        <p:nvSpPr>
          <p:cNvPr id="5" name="Content Placeholder 4"/>
          <p:cNvSpPr>
            <a:spLocks noGrp="1"/>
          </p:cNvSpPr>
          <p:nvPr>
            <p:ph idx="1"/>
          </p:nvPr>
        </p:nvSpPr>
        <p:spPr>
          <a:xfrm>
            <a:off x="628650" y="1080050"/>
            <a:ext cx="7886700" cy="3263504"/>
          </a:xfrm>
        </p:spPr>
        <p:txBody>
          <a:bodyPr>
            <a:normAutofit/>
          </a:bodyPr>
          <a:lstStyle/>
          <a:p>
            <a:r>
              <a:rPr lang="en-US" sz="2400" b="0" i="0" dirty="0">
                <a:solidFill>
                  <a:srgbClr val="212121"/>
                </a:solidFill>
                <a:effectLst/>
                <a:latin typeface="Bitter"/>
              </a:rPr>
              <a:t>What library and technology services and resources are important to our constituents?</a:t>
            </a:r>
          </a:p>
          <a:p>
            <a:pPr marL="190500" algn="l" rtl="0">
              <a:buFont typeface="Arial" panose="020B0604020202020204" pitchFamily="34" charset="0"/>
              <a:buChar char="•"/>
            </a:pPr>
            <a:r>
              <a:rPr lang="en-US" sz="2400" b="0" i="0" dirty="0">
                <a:solidFill>
                  <a:srgbClr val="212121"/>
                </a:solidFill>
                <a:effectLst/>
                <a:latin typeface="Bitter"/>
              </a:rPr>
              <a:t>How successfully do our organizations deliver these services?</a:t>
            </a:r>
          </a:p>
          <a:p>
            <a:pPr marL="190500" algn="l" rtl="0">
              <a:buFont typeface="Arial" panose="020B0604020202020204" pitchFamily="34" charset="0"/>
              <a:buChar char="•"/>
            </a:pPr>
            <a:r>
              <a:rPr lang="en-US" sz="2400" b="0" i="0" dirty="0">
                <a:solidFill>
                  <a:srgbClr val="212121"/>
                </a:solidFill>
                <a:effectLst/>
                <a:latin typeface="Bitter"/>
              </a:rPr>
              <a:t>What benchmarks can be established for excellent delivery of these services?</a:t>
            </a:r>
          </a:p>
          <a:p>
            <a:pPr marL="190500" algn="l" rtl="0">
              <a:buFont typeface="Arial" panose="020B0604020202020204" pitchFamily="34" charset="0"/>
              <a:buChar char="•"/>
            </a:pPr>
            <a:r>
              <a:rPr lang="en-US" sz="2400" b="0" i="0" dirty="0">
                <a:solidFill>
                  <a:srgbClr val="212121"/>
                </a:solidFill>
                <a:effectLst/>
                <a:latin typeface="Bitter"/>
              </a:rPr>
              <a:t>How effectively do we communicate with our campus communities about service delivery?</a:t>
            </a:r>
          </a:p>
          <a:p>
            <a:endParaRPr lang="en-US" dirty="0"/>
          </a:p>
        </p:txBody>
      </p:sp>
    </p:spTree>
    <p:extLst>
      <p:ext uri="{BB962C8B-B14F-4D97-AF65-F5344CB8AC3E}">
        <p14:creationId xmlns:p14="http://schemas.microsoft.com/office/powerpoint/2010/main" val="3677288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ISU’s Goals with the 2023 MISO</a:t>
            </a:r>
          </a:p>
        </p:txBody>
      </p:sp>
      <p:sp>
        <p:nvSpPr>
          <p:cNvPr id="5" name="Content Placeholder 4"/>
          <p:cNvSpPr>
            <a:spLocks noGrp="1"/>
          </p:cNvSpPr>
          <p:nvPr>
            <p:ph idx="1"/>
          </p:nvPr>
        </p:nvSpPr>
        <p:spPr>
          <a:xfrm>
            <a:off x="457200" y="1200151"/>
            <a:ext cx="8229600" cy="3153018"/>
          </a:xfrm>
        </p:spPr>
        <p:txBody>
          <a:bodyPr>
            <a:normAutofit/>
          </a:bodyPr>
          <a:lstStyle/>
          <a:p>
            <a:r>
              <a:rPr lang="en-US" sz="2800" dirty="0"/>
              <a:t>2021: launch an IT customer satisfaction survey to succeed </a:t>
            </a:r>
            <a:r>
              <a:rPr lang="en-US" sz="2800" dirty="0" err="1"/>
              <a:t>TechQual</a:t>
            </a:r>
            <a:r>
              <a:rPr lang="en-US" sz="2800" dirty="0"/>
              <a:t>+</a:t>
            </a:r>
          </a:p>
          <a:p>
            <a:r>
              <a:rPr lang="en-US" sz="2800" dirty="0"/>
              <a:t>2022:  validate results from the 2021 survey, which was not your typical year</a:t>
            </a:r>
          </a:p>
          <a:p>
            <a:r>
              <a:rPr lang="en-US" sz="2800" dirty="0"/>
              <a:t>2023:  continue to validate results, but also dive deeper</a:t>
            </a:r>
          </a:p>
        </p:txBody>
      </p:sp>
    </p:spTree>
    <p:extLst>
      <p:ext uri="{BB962C8B-B14F-4D97-AF65-F5344CB8AC3E}">
        <p14:creationId xmlns:p14="http://schemas.microsoft.com/office/powerpoint/2010/main" val="38453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idx="4294967295"/>
          </p:nvPr>
        </p:nvSpPr>
        <p:spPr>
          <a:xfrm>
            <a:off x="5803" y="0"/>
            <a:ext cx="9138197" cy="993775"/>
          </a:xfrm>
        </p:spPr>
        <p:txBody>
          <a:bodyPr/>
          <a:lstStyle/>
          <a:p>
            <a:pPr algn="ctr"/>
            <a:r>
              <a:rPr lang="en-US" b="1" dirty="0"/>
              <a:t>2023 Response Rates</a:t>
            </a:r>
          </a:p>
        </p:txBody>
      </p:sp>
      <p:graphicFrame>
        <p:nvGraphicFramePr>
          <p:cNvPr id="11" name="Chart 10">
            <a:extLst>
              <a:ext uri="{FF2B5EF4-FFF2-40B4-BE49-F238E27FC236}">
                <a16:creationId xmlns:a16="http://schemas.microsoft.com/office/drawing/2014/main" id="{C4B2EBFC-E793-44CC-AD04-9D8FFA998461}"/>
              </a:ext>
            </a:extLst>
          </p:cNvPr>
          <p:cNvGraphicFramePr>
            <a:graphicFrameLocks/>
          </p:cNvGraphicFramePr>
          <p:nvPr>
            <p:extLst>
              <p:ext uri="{D42A27DB-BD31-4B8C-83A1-F6EECF244321}">
                <p14:modId xmlns:p14="http://schemas.microsoft.com/office/powerpoint/2010/main" val="1771732375"/>
              </p:ext>
            </p:extLst>
          </p:nvPr>
        </p:nvGraphicFramePr>
        <p:xfrm>
          <a:off x="-308709" y="1028211"/>
          <a:ext cx="3661509" cy="19260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4BC50420-FF73-4C80-8F8B-138B51E04EA9}"/>
              </a:ext>
            </a:extLst>
          </p:cNvPr>
          <p:cNvGraphicFramePr>
            <a:graphicFrameLocks/>
          </p:cNvGraphicFramePr>
          <p:nvPr>
            <p:extLst>
              <p:ext uri="{D42A27DB-BD31-4B8C-83A1-F6EECF244321}">
                <p14:modId xmlns:p14="http://schemas.microsoft.com/office/powerpoint/2010/main" val="2798680655"/>
              </p:ext>
            </p:extLst>
          </p:nvPr>
        </p:nvGraphicFramePr>
        <p:xfrm>
          <a:off x="2426677" y="1487609"/>
          <a:ext cx="3661509" cy="21682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a:extLst>
              <a:ext uri="{FF2B5EF4-FFF2-40B4-BE49-F238E27FC236}">
                <a16:creationId xmlns:a16="http://schemas.microsoft.com/office/drawing/2014/main" id="{D375BFC7-4904-7CE5-5271-50FB7E9CB754}"/>
              </a:ext>
            </a:extLst>
          </p:cNvPr>
          <p:cNvGraphicFramePr>
            <a:graphicFrameLocks noGrp="1"/>
          </p:cNvGraphicFramePr>
          <p:nvPr>
            <p:extLst>
              <p:ext uri="{D42A27DB-BD31-4B8C-83A1-F6EECF244321}">
                <p14:modId xmlns:p14="http://schemas.microsoft.com/office/powerpoint/2010/main" val="1873372207"/>
              </p:ext>
            </p:extLst>
          </p:nvPr>
        </p:nvGraphicFramePr>
        <p:xfrm>
          <a:off x="631382" y="848828"/>
          <a:ext cx="7875432" cy="3266461"/>
        </p:xfrm>
        <a:graphic>
          <a:graphicData uri="http://schemas.openxmlformats.org/drawingml/2006/table">
            <a:tbl>
              <a:tblPr>
                <a:tableStyleId>{5C22544A-7EE6-4342-B048-85BDC9FD1C3A}</a:tableStyleId>
              </a:tblPr>
              <a:tblGrid>
                <a:gridCol w="2081208">
                  <a:extLst>
                    <a:ext uri="{9D8B030D-6E8A-4147-A177-3AD203B41FA5}">
                      <a16:colId xmlns:a16="http://schemas.microsoft.com/office/drawing/2014/main" val="3952397039"/>
                    </a:ext>
                  </a:extLst>
                </a:gridCol>
                <a:gridCol w="1448556">
                  <a:extLst>
                    <a:ext uri="{9D8B030D-6E8A-4147-A177-3AD203B41FA5}">
                      <a16:colId xmlns:a16="http://schemas.microsoft.com/office/drawing/2014/main" val="4270461985"/>
                    </a:ext>
                  </a:extLst>
                </a:gridCol>
                <a:gridCol w="1448556">
                  <a:extLst>
                    <a:ext uri="{9D8B030D-6E8A-4147-A177-3AD203B41FA5}">
                      <a16:colId xmlns:a16="http://schemas.microsoft.com/office/drawing/2014/main" val="1721393809"/>
                    </a:ext>
                  </a:extLst>
                </a:gridCol>
                <a:gridCol w="1448556">
                  <a:extLst>
                    <a:ext uri="{9D8B030D-6E8A-4147-A177-3AD203B41FA5}">
                      <a16:colId xmlns:a16="http://schemas.microsoft.com/office/drawing/2014/main" val="594430765"/>
                    </a:ext>
                  </a:extLst>
                </a:gridCol>
                <a:gridCol w="1448556">
                  <a:extLst>
                    <a:ext uri="{9D8B030D-6E8A-4147-A177-3AD203B41FA5}">
                      <a16:colId xmlns:a16="http://schemas.microsoft.com/office/drawing/2014/main" val="653087011"/>
                    </a:ext>
                  </a:extLst>
                </a:gridCol>
              </a:tblGrid>
              <a:tr h="681251">
                <a:tc>
                  <a:txBody>
                    <a:bodyPr/>
                    <a:lstStyle/>
                    <a:p>
                      <a:pPr algn="l" fontAlgn="b"/>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Population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Sample Size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Responses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Response Rate</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395978"/>
                  </a:ext>
                </a:extLst>
              </a:tr>
              <a:tr h="681251">
                <a:tc>
                  <a:txBody>
                    <a:bodyPr/>
                    <a:lstStyle/>
                    <a:p>
                      <a:pPr algn="l" fontAlgn="b"/>
                      <a:r>
                        <a:rPr lang="en-US" sz="2400" b="1" u="none" strike="noStrike" dirty="0">
                          <a:effectLst/>
                        </a:rPr>
                        <a:t>Undergraduate Students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16842</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2494</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470</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19%</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203221"/>
                  </a:ext>
                </a:extLst>
              </a:tr>
              <a:tr h="681251">
                <a:tc>
                  <a:txBody>
                    <a:bodyPr/>
                    <a:lstStyle/>
                    <a:p>
                      <a:pPr algn="l" fontAlgn="b"/>
                      <a:r>
                        <a:rPr lang="en-US" sz="2400" b="1" u="none" strike="noStrike">
                          <a:effectLst/>
                        </a:rPr>
                        <a:t>Graduate Students</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3040</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959</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293</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31%</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9038712"/>
                  </a:ext>
                </a:extLst>
              </a:tr>
              <a:tr h="521663">
                <a:tc>
                  <a:txBody>
                    <a:bodyPr/>
                    <a:lstStyle/>
                    <a:p>
                      <a:pPr algn="l" fontAlgn="b"/>
                      <a:r>
                        <a:rPr lang="en-US" sz="2400" b="1" u="none" strike="noStrike">
                          <a:effectLst/>
                        </a:rPr>
                        <a:t>Faculty </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1491</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1484</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534</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a:solidFill>
                            <a:srgbClr val="0070C0"/>
                          </a:solidFill>
                          <a:effectLst/>
                        </a:rPr>
                        <a:t>36%</a:t>
                      </a:r>
                      <a:endParaRPr lang="en-US" sz="2400" b="1" i="0" u="none" strike="noStrike">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294331"/>
                  </a:ext>
                </a:extLst>
              </a:tr>
              <a:tr h="521663">
                <a:tc>
                  <a:txBody>
                    <a:bodyPr/>
                    <a:lstStyle/>
                    <a:p>
                      <a:pPr algn="l" fontAlgn="b"/>
                      <a:r>
                        <a:rPr lang="en-US" sz="2400" b="1" u="none" strike="noStrike" dirty="0">
                          <a:effectLst/>
                        </a:rPr>
                        <a:t>Staff</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2048</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997</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346</a:t>
                      </a:r>
                      <a:endParaRPr lang="en-US" sz="2400" b="0"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solidFill>
                            <a:srgbClr val="0070C0"/>
                          </a:solidFill>
                          <a:effectLst/>
                        </a:rPr>
                        <a:t>35%</a:t>
                      </a:r>
                      <a:endParaRPr lang="en-US" sz="2400" b="1" i="0" u="none" strike="noStrike" dirty="0">
                        <a:solidFill>
                          <a:srgbClr val="0070C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6437579"/>
                  </a:ext>
                </a:extLst>
              </a:tr>
            </a:tbl>
          </a:graphicData>
        </a:graphic>
      </p:graphicFrame>
    </p:spTree>
    <p:extLst>
      <p:ext uri="{BB962C8B-B14F-4D97-AF65-F5344CB8AC3E}">
        <p14:creationId xmlns:p14="http://schemas.microsoft.com/office/powerpoint/2010/main" val="356708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p:txBody>
          <a:bodyPr/>
          <a:lstStyle/>
          <a:p>
            <a:pPr algn="ctr"/>
            <a:r>
              <a:rPr lang="en-US" b="1" dirty="0"/>
              <a:t>The Main MISO Measures</a:t>
            </a:r>
          </a:p>
        </p:txBody>
      </p:sp>
      <p:sp>
        <p:nvSpPr>
          <p:cNvPr id="5" name="Content Placeholder 4"/>
          <p:cNvSpPr>
            <a:spLocks noGrp="1"/>
          </p:cNvSpPr>
          <p:nvPr>
            <p:ph idx="1"/>
          </p:nvPr>
        </p:nvSpPr>
        <p:spPr>
          <a:xfrm>
            <a:off x="457200" y="1200151"/>
            <a:ext cx="8229600" cy="3153018"/>
          </a:xfrm>
        </p:spPr>
        <p:txBody>
          <a:bodyPr>
            <a:normAutofit/>
          </a:bodyPr>
          <a:lstStyle/>
          <a:p>
            <a:r>
              <a:rPr lang="en-US" sz="2800" dirty="0"/>
              <a:t>Over the course of a semester, on average, how often do you use… </a:t>
            </a:r>
          </a:p>
          <a:p>
            <a:r>
              <a:rPr lang="en-US" sz="2800" dirty="0"/>
              <a:t>How important is this service to you?</a:t>
            </a:r>
          </a:p>
          <a:p>
            <a:r>
              <a:rPr lang="en-US" sz="2800" dirty="0"/>
              <a:t>How dissatisfied or satisfied are you with this resource or service?</a:t>
            </a:r>
          </a:p>
        </p:txBody>
      </p:sp>
    </p:spTree>
    <p:extLst>
      <p:ext uri="{BB962C8B-B14F-4D97-AF65-F5344CB8AC3E}">
        <p14:creationId xmlns:p14="http://schemas.microsoft.com/office/powerpoint/2010/main" val="101265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itle 2"/>
          <p:cNvSpPr>
            <a:spLocks noGrp="1"/>
          </p:cNvSpPr>
          <p:nvPr>
            <p:ph type="title"/>
          </p:nvPr>
        </p:nvSpPr>
        <p:spPr>
          <a:xfrm>
            <a:off x="628650" y="0"/>
            <a:ext cx="7886700" cy="994172"/>
          </a:xfrm>
        </p:spPr>
        <p:txBody>
          <a:bodyPr/>
          <a:lstStyle/>
          <a:p>
            <a:pPr algn="ctr"/>
            <a:r>
              <a:rPr lang="en-US" b="1" dirty="0"/>
              <a:t>Services Measured</a:t>
            </a:r>
          </a:p>
        </p:txBody>
      </p:sp>
      <p:sp>
        <p:nvSpPr>
          <p:cNvPr id="7" name="Content Placeholder 6">
            <a:extLst>
              <a:ext uri="{FF2B5EF4-FFF2-40B4-BE49-F238E27FC236}">
                <a16:creationId xmlns:a16="http://schemas.microsoft.com/office/drawing/2014/main" id="{96F903EA-5A63-45CF-86A6-F04E35160080}"/>
              </a:ext>
            </a:extLst>
          </p:cNvPr>
          <p:cNvSpPr>
            <a:spLocks noGrp="1"/>
          </p:cNvSpPr>
          <p:nvPr>
            <p:ph idx="1"/>
          </p:nvPr>
        </p:nvSpPr>
        <p:spPr>
          <a:xfrm>
            <a:off x="250723" y="1000509"/>
            <a:ext cx="8686800" cy="3263504"/>
          </a:xfrm>
        </p:spPr>
        <p:txBody>
          <a:bodyPr>
            <a:normAutofit fontScale="25000" lnSpcReduction="20000"/>
          </a:bodyPr>
          <a:lstStyle/>
          <a:p>
            <a:pPr marL="0" indent="0">
              <a:buNone/>
            </a:pPr>
            <a:r>
              <a:rPr lang="en-US" sz="7200" dirty="0"/>
              <a:t>3D Printing			Availability of Wireless	Borrowing Laptops</a:t>
            </a:r>
          </a:p>
          <a:p>
            <a:pPr marL="0" indent="0">
              <a:buNone/>
            </a:pPr>
            <a:r>
              <a:rPr lang="en-US" sz="7200" dirty="0"/>
              <a:t>Campus Computing Labs	Campus Phone Services	Campus Printers</a:t>
            </a:r>
          </a:p>
          <a:p>
            <a:pPr marL="0" indent="0">
              <a:buNone/>
            </a:pPr>
            <a:r>
              <a:rPr lang="en-US" sz="7200" dirty="0"/>
              <a:t>Campus Solutions		Classroom Support		College/Dept. Support</a:t>
            </a:r>
          </a:p>
          <a:p>
            <a:pPr marL="0" indent="0">
              <a:buNone/>
            </a:pPr>
            <a:r>
              <a:rPr lang="en-US" sz="7200" dirty="0"/>
              <a:t>Computer Replacements	Dept. Computer Labs		Ease of Logging in</a:t>
            </a:r>
          </a:p>
          <a:p>
            <a:pPr marL="0" indent="0">
              <a:buNone/>
            </a:pPr>
            <a:r>
              <a:rPr lang="en-US" sz="7200" dirty="0"/>
              <a:t>Email				ITHelp.IllinoisState.edu	Mobile Phone Service </a:t>
            </a:r>
          </a:p>
          <a:p>
            <a:pPr marL="0" indent="0">
              <a:buNone/>
            </a:pPr>
            <a:r>
              <a:rPr lang="en-US" sz="7200" dirty="0"/>
              <a:t>My.IllinoisState.edu		Office 365			Overall Computing Service</a:t>
            </a:r>
          </a:p>
          <a:p>
            <a:pPr marL="0" indent="0">
              <a:buNone/>
            </a:pPr>
            <a:r>
              <a:rPr lang="en-US" sz="7200" dirty="0"/>
              <a:t>Performance of Wireless	Recorded Courses &amp; Lectures	</a:t>
            </a:r>
            <a:r>
              <a:rPr lang="en-US" sz="7200" dirty="0" err="1"/>
              <a:t>ReggieNet</a:t>
            </a:r>
            <a:endParaRPr lang="en-US" sz="7200" dirty="0"/>
          </a:p>
          <a:p>
            <a:pPr marL="0" indent="0">
              <a:buNone/>
            </a:pPr>
            <a:r>
              <a:rPr lang="en-US" sz="7200" dirty="0" err="1"/>
              <a:t>ReggieNet</a:t>
            </a:r>
            <a:r>
              <a:rPr lang="en-US" sz="7200" dirty="0"/>
              <a:t> Support		Remote.IllinoisState.edu	Support for Digital Audio/Video</a:t>
            </a:r>
          </a:p>
          <a:p>
            <a:pPr marL="0" indent="0">
              <a:buNone/>
            </a:pPr>
            <a:r>
              <a:rPr lang="en-US" sz="7200" dirty="0"/>
              <a:t>Support for Innovative Ideas	</a:t>
            </a:r>
            <a:r>
              <a:rPr lang="en-US" sz="7200" dirty="0" err="1"/>
              <a:t>TechAlerts</a:t>
            </a:r>
            <a:r>
              <a:rPr lang="en-US" sz="7200" dirty="0"/>
              <a:t>			Technology in Classrooms</a:t>
            </a:r>
          </a:p>
          <a:p>
            <a:pPr marL="0" indent="0">
              <a:buNone/>
            </a:pPr>
            <a:r>
              <a:rPr lang="en-US" sz="7200" dirty="0"/>
              <a:t>Technology Support Center	Time to Resolve		VPN</a:t>
            </a:r>
          </a:p>
          <a:p>
            <a:pPr marL="0" indent="0">
              <a:buNone/>
            </a:pPr>
            <a:r>
              <a:rPr lang="en-US" sz="7200" dirty="0"/>
              <a:t>Wired Network		Zoom				Departmental Printers</a:t>
            </a:r>
          </a:p>
          <a:p>
            <a:endParaRPr lang="en-US" dirty="0"/>
          </a:p>
        </p:txBody>
      </p:sp>
    </p:spTree>
    <p:extLst>
      <p:ext uri="{BB962C8B-B14F-4D97-AF65-F5344CB8AC3E}">
        <p14:creationId xmlns:p14="http://schemas.microsoft.com/office/powerpoint/2010/main" val="10265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e2d134-2c53-492a-a75e-0f91237ab10d" xsi:nil="true"/>
    <lcf76f155ced4ddcb4097134ff3c332f xmlns="205bfbc1-e8b8-4860-980c-b93c7920f5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2AB5BAEC8E648A2742CACB06F527E" ma:contentTypeVersion="17" ma:contentTypeDescription="Create a new document." ma:contentTypeScope="" ma:versionID="cab9b7967b9fe2b287d11f37cbd7c088">
  <xsd:schema xmlns:xsd="http://www.w3.org/2001/XMLSchema" xmlns:xs="http://www.w3.org/2001/XMLSchema" xmlns:p="http://schemas.microsoft.com/office/2006/metadata/properties" xmlns:ns2="205bfbc1-e8b8-4860-980c-b93c7920f507" xmlns:ns3="4fe2d134-2c53-492a-a75e-0f91237ab10d" targetNamespace="http://schemas.microsoft.com/office/2006/metadata/properties" ma:root="true" ma:fieldsID="63b1f558474dd31af1c5564f744b18fe" ns2:_="" ns3:_="">
    <xsd:import namespace="205bfbc1-e8b8-4860-980c-b93c7920f507"/>
    <xsd:import namespace="4fe2d134-2c53-492a-a75e-0f91237ab1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fbc1-e8b8-4860-980c-b93c7920f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e2d134-2c53-492a-a75e-0f91237ab1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c8913f3-194d-48da-b09a-8442723d2b9f}" ma:internalName="TaxCatchAll" ma:showField="CatchAllData" ma:web="4fe2d134-2c53-492a-a75e-0f91237ab10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0B227-75A1-4BC5-9E58-F09736DA86CC}">
  <ds:schemaRefs>
    <ds:schemaRef ds:uri="http://purl.org/dc/dcmitype/"/>
    <ds:schemaRef ds:uri="http://schemas.microsoft.com/office/2006/metadata/properties"/>
    <ds:schemaRef ds:uri="205bfbc1-e8b8-4860-980c-b93c7920f507"/>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4fe2d134-2c53-492a-a75e-0f91237ab10d"/>
  </ds:schemaRefs>
</ds:datastoreItem>
</file>

<file path=customXml/itemProps2.xml><?xml version="1.0" encoding="utf-8"?>
<ds:datastoreItem xmlns:ds="http://schemas.openxmlformats.org/officeDocument/2006/customXml" ds:itemID="{6EBDB45C-D9A9-4EF9-93C6-7496FE7A044A}"/>
</file>

<file path=customXml/itemProps3.xml><?xml version="1.0" encoding="utf-8"?>
<ds:datastoreItem xmlns:ds="http://schemas.openxmlformats.org/officeDocument/2006/customXml" ds:itemID="{CFA7EC47-AE85-44D4-872D-9C320E2DE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19958</TotalTime>
  <Words>8059</Words>
  <Application>Microsoft Office PowerPoint</Application>
  <PresentationFormat>On-screen Show (16:9)</PresentationFormat>
  <Paragraphs>1189</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benton-sans</vt:lpstr>
      <vt:lpstr>Bitter</vt:lpstr>
      <vt:lpstr>Calibri</vt:lpstr>
      <vt:lpstr>Calibri Light</vt:lpstr>
      <vt:lpstr>Office Theme</vt:lpstr>
      <vt:lpstr>PowerPoint Presentation</vt:lpstr>
      <vt:lpstr>Measuring Our Work</vt:lpstr>
      <vt:lpstr>The MISO Survey</vt:lpstr>
      <vt:lpstr>What’s a MISO?</vt:lpstr>
      <vt:lpstr>MISO Goals</vt:lpstr>
      <vt:lpstr>ISU’s Goals with the 2023 MISO</vt:lpstr>
      <vt:lpstr>2023 Response Rates</vt:lpstr>
      <vt:lpstr>The Main MISO Measures</vt:lpstr>
      <vt:lpstr>Services Measured</vt:lpstr>
      <vt:lpstr>New Services for 2023</vt:lpstr>
      <vt:lpstr>Top 10 Usage by Audience 2023</vt:lpstr>
      <vt:lpstr>Overall Usage 2023</vt:lpstr>
      <vt:lpstr>Top 10 Student Usage 2021-2023</vt:lpstr>
      <vt:lpstr>Top 10 Employee Usage 2021-2023</vt:lpstr>
      <vt:lpstr>Top 10 Importance by Audience 2023</vt:lpstr>
      <vt:lpstr>Overall Importance 2023</vt:lpstr>
      <vt:lpstr>Top 10 Student Importance 2021-2023</vt:lpstr>
      <vt:lpstr>Top 10 Employee Importance 2021-2023</vt:lpstr>
      <vt:lpstr>Top 10 Satisfaction by Audience 2023</vt:lpstr>
      <vt:lpstr>Overall Satisfaction 2023</vt:lpstr>
      <vt:lpstr>Top 10 Student Satisfaction 2021-2023</vt:lpstr>
      <vt:lpstr>Top 10 Employee Satisfaction 2021-2023</vt:lpstr>
      <vt:lpstr>Positive Mismatches</vt:lpstr>
      <vt:lpstr>Not So Positive Mismatches</vt:lpstr>
      <vt:lpstr>One Thing – IT Services</vt:lpstr>
      <vt:lpstr>One Thing – My.IllinoisState.edu</vt:lpstr>
      <vt:lpstr>One Thing – University Web Sites</vt:lpstr>
      <vt:lpstr>One Thing – Course Registration</vt:lpstr>
      <vt:lpstr>One Thing – ReggieNet</vt:lpstr>
      <vt:lpstr>One Thing – Classrooms</vt:lpstr>
      <vt:lpstr>One Thing – New Tech Equipment or Access</vt:lpstr>
      <vt:lpstr>The State of Hybrid </vt:lpstr>
      <vt:lpstr>The State of Hybrid</vt:lpstr>
      <vt:lpstr>IT Contributions to Academic Goals</vt:lpstr>
      <vt:lpstr>IT Contributions to Research Goals</vt:lpstr>
      <vt:lpstr>Microsoft OneDrive</vt:lpstr>
      <vt:lpstr>IT Demographics</vt:lpstr>
      <vt:lpstr>IT Demographics</vt:lpstr>
      <vt:lpstr>IT Demographics</vt:lpstr>
      <vt:lpstr>IT Staff Ratings - TSC</vt:lpstr>
      <vt:lpstr>IT Staff Ratings – College/Dept.</vt:lpstr>
      <vt:lpstr>IT Staff Ratings - CIPD</vt:lpstr>
      <vt:lpstr>IT Staff Ratings 2021-2023</vt:lpstr>
      <vt:lpstr>NetPromoter Score</vt:lpstr>
      <vt:lpstr>Overall Computing Service</vt:lpstr>
      <vt:lpstr>Takeaways</vt:lpstr>
      <vt:lpstr>Next Steps</vt:lpstr>
      <vt:lpstr>Preparing for the 2024 MISO Survey</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Birckelbaw, Carla</cp:lastModifiedBy>
  <cp:revision>68</cp:revision>
  <cp:lastPrinted>2022-08-02T23:09:39Z</cp:lastPrinted>
  <dcterms:created xsi:type="dcterms:W3CDTF">2016-07-01T14:13:07Z</dcterms:created>
  <dcterms:modified xsi:type="dcterms:W3CDTF">2023-08-02T12:15:20Z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0x010100D682AB5BAEC8E648A2742CACB06F527E</vt:lpwstr>
  </property>
</Properties>
</file>