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78" r:id="rId5"/>
    <p:sldId id="291" r:id="rId6"/>
    <p:sldId id="292" r:id="rId7"/>
    <p:sldId id="293" r:id="rId8"/>
    <p:sldId id="294" r:id="rId9"/>
    <p:sldId id="273" r:id="rId10"/>
    <p:sldId id="295" r:id="rId11"/>
    <p:sldId id="296" r:id="rId12"/>
    <p:sldId id="290" r:id="rId13"/>
    <p:sldId id="25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A54A0-93E4-463C-BDB0-B13721F92918}" v="28" dt="2023-08-02T14:26:3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6" autoAdjust="0"/>
  </p:normalViewPr>
  <p:slideViewPr>
    <p:cSldViewPr snapToGrid="0" snapToObjects="1">
      <p:cViewPr varScale="1">
        <p:scale>
          <a:sx n="136" d="100"/>
          <a:sy n="136" d="100"/>
        </p:scale>
        <p:origin x="85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8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Policy and Governance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Vision and Roadmap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995C5-00A3-0276-3EC8-CB5D4AD63874}"/>
              </a:ext>
            </a:extLst>
          </p:cNvPr>
          <p:cNvSpPr txBox="1"/>
          <p:nvPr/>
        </p:nvSpPr>
        <p:spPr>
          <a:xfrm>
            <a:off x="454297" y="1723231"/>
            <a:ext cx="80420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Written policy and procedure is the material factor missing currently.</a:t>
            </a:r>
          </a:p>
          <a:p>
            <a:endParaRPr lang="en-US" sz="2000" dirty="0"/>
          </a:p>
          <a:p>
            <a:r>
              <a:rPr lang="en-US" sz="2000" dirty="0"/>
              <a:t>Policy is not simple written and established, it requires collaboration.</a:t>
            </a:r>
          </a:p>
          <a:p>
            <a:endParaRPr lang="en-US" sz="2000" dirty="0"/>
          </a:p>
          <a:p>
            <a:r>
              <a:rPr lang="en-US" sz="2000" dirty="0"/>
              <a:t>Governance should be set in motion by policy, but critical need warrants action sooner.</a:t>
            </a:r>
          </a:p>
        </p:txBody>
      </p:sp>
    </p:spTree>
    <p:extLst>
      <p:ext uri="{BB962C8B-B14F-4D97-AF65-F5344CB8AC3E}">
        <p14:creationId xmlns:p14="http://schemas.microsoft.com/office/powerpoint/2010/main" val="187604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Vision and Roadmap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0C6B54-7B18-CA74-1683-0466F1747198}"/>
              </a:ext>
            </a:extLst>
          </p:cNvPr>
          <p:cNvSpPr/>
          <p:nvPr/>
        </p:nvSpPr>
        <p:spPr>
          <a:xfrm>
            <a:off x="741132" y="1482344"/>
            <a:ext cx="2013063" cy="2544543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80081-7BCC-7DB9-8125-45CB43276ABA}"/>
              </a:ext>
            </a:extLst>
          </p:cNvPr>
          <p:cNvSpPr txBox="1"/>
          <p:nvPr/>
        </p:nvSpPr>
        <p:spPr>
          <a:xfrm>
            <a:off x="742328" y="2713974"/>
            <a:ext cx="199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Our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B0C8A-2D97-9762-0DD5-0296C5512C27}"/>
              </a:ext>
            </a:extLst>
          </p:cNvPr>
          <p:cNvSpPr txBox="1"/>
          <p:nvPr/>
        </p:nvSpPr>
        <p:spPr>
          <a:xfrm>
            <a:off x="731187" y="3031224"/>
            <a:ext cx="2013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Inconsistent Results</a:t>
            </a:r>
          </a:p>
          <a:p>
            <a:pPr algn="ctr"/>
            <a:r>
              <a:rPr lang="en-US" sz="1400" dirty="0"/>
              <a:t>DIY Security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2014 – 2020</a:t>
            </a:r>
            <a:endParaRPr lang="en-US" sz="16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49BAA7F-BC0B-6B29-E815-569A1485B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237" y="1492014"/>
            <a:ext cx="1193920" cy="11939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398063-6005-9806-BD69-8D474E14ED86}"/>
              </a:ext>
            </a:extLst>
          </p:cNvPr>
          <p:cNvSpPr/>
          <p:nvPr/>
        </p:nvSpPr>
        <p:spPr>
          <a:xfrm>
            <a:off x="3557312" y="1482345"/>
            <a:ext cx="2013063" cy="2544543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BDEDC7-0084-1DDC-1F83-31D16ABF641C}"/>
              </a:ext>
            </a:extLst>
          </p:cNvPr>
          <p:cNvSpPr txBox="1"/>
          <p:nvPr/>
        </p:nvSpPr>
        <p:spPr>
          <a:xfrm>
            <a:off x="3548219" y="2713974"/>
            <a:ext cx="199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Our Present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DCAA6C-1299-FCDF-5429-2C671CE9E7DB}"/>
              </a:ext>
            </a:extLst>
          </p:cNvPr>
          <p:cNvSpPr txBox="1"/>
          <p:nvPr/>
        </p:nvSpPr>
        <p:spPr>
          <a:xfrm>
            <a:off x="3535558" y="3021268"/>
            <a:ext cx="201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Foundational Program</a:t>
            </a:r>
          </a:p>
          <a:p>
            <a:pPr algn="ctr"/>
            <a:r>
              <a:rPr lang="en-US" sz="1400" dirty="0"/>
              <a:t>Reactive Priorities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2020 – 2023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2D1E57F-152C-6C0D-7799-B6E37A026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6883" y="1539639"/>
            <a:ext cx="1193920" cy="11939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85A1A40-1F59-763E-76E7-5BF31E20C400}"/>
              </a:ext>
            </a:extLst>
          </p:cNvPr>
          <p:cNvSpPr/>
          <p:nvPr/>
        </p:nvSpPr>
        <p:spPr>
          <a:xfrm>
            <a:off x="6385300" y="1482344"/>
            <a:ext cx="2013063" cy="2544544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23B8CE-B8AF-04D8-4559-0E2745864B6B}"/>
              </a:ext>
            </a:extLst>
          </p:cNvPr>
          <p:cNvSpPr txBox="1"/>
          <p:nvPr/>
        </p:nvSpPr>
        <p:spPr>
          <a:xfrm>
            <a:off x="6386435" y="2713975"/>
            <a:ext cx="2027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Our Future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1693A-AA98-6593-E306-209C2F7982B6}"/>
              </a:ext>
            </a:extLst>
          </p:cNvPr>
          <p:cNvSpPr txBox="1"/>
          <p:nvPr/>
        </p:nvSpPr>
        <p:spPr>
          <a:xfrm>
            <a:off x="6373492" y="3021268"/>
            <a:ext cx="201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Written Policy</a:t>
            </a:r>
          </a:p>
          <a:p>
            <a:pPr algn="ctr"/>
            <a:r>
              <a:rPr lang="en-US" sz="1400" dirty="0"/>
              <a:t>Risk-Based Prioritization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2023 – My Retirement?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DBD3326-DA31-F1AA-8178-B6638AB4D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3314" y="1488416"/>
            <a:ext cx="1193920" cy="1193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8723E5-4386-6D04-4874-488720889EC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Security is a “Journey”</a:t>
            </a:r>
          </a:p>
        </p:txBody>
      </p:sp>
    </p:spTree>
    <p:extLst>
      <p:ext uri="{BB962C8B-B14F-4D97-AF65-F5344CB8AC3E}">
        <p14:creationId xmlns:p14="http://schemas.microsoft.com/office/powerpoint/2010/main" val="335734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98976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Open Discussion and Questions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Information Security Program Status, Strategy, and Roadmap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21FFE-EBB4-2080-C343-5C9D6DC60B98}"/>
              </a:ext>
            </a:extLst>
          </p:cNvPr>
          <p:cNvSpPr txBox="1"/>
          <p:nvPr/>
        </p:nvSpPr>
        <p:spPr>
          <a:xfrm>
            <a:off x="454297" y="1800494"/>
            <a:ext cx="83726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Are you interested in how your role fits within the program?</a:t>
            </a:r>
          </a:p>
          <a:p>
            <a:endParaRPr lang="en-US" sz="2000" dirty="0"/>
          </a:p>
          <a:p>
            <a:r>
              <a:rPr lang="en-US" sz="2000" dirty="0"/>
              <a:t>Does the strategy align with higher education and ISU?</a:t>
            </a:r>
          </a:p>
          <a:p>
            <a:endParaRPr lang="en-US" sz="2000" dirty="0"/>
          </a:p>
          <a:p>
            <a:r>
              <a:rPr lang="en-US" sz="2000" dirty="0"/>
              <a:t>Would you want to participate in supporting the program’s success?</a:t>
            </a:r>
          </a:p>
        </p:txBody>
      </p:sp>
    </p:spTree>
    <p:extLst>
      <p:ext uri="{BB962C8B-B14F-4D97-AF65-F5344CB8AC3E}">
        <p14:creationId xmlns:p14="http://schemas.microsoft.com/office/powerpoint/2010/main" val="29385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Information Security Program Status, Strategy, and Roadmap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CB9E1-70F0-258B-F580-10B5E80FD740}"/>
              </a:ext>
            </a:extLst>
          </p:cNvPr>
          <p:cNvSpPr txBox="1"/>
          <p:nvPr/>
        </p:nvSpPr>
        <p:spPr>
          <a:xfrm>
            <a:off x="558437" y="3115468"/>
            <a:ext cx="366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Taube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264F0-FF4C-9A68-7CCC-DAD095E8539D}"/>
              </a:ext>
            </a:extLst>
          </p:cNvPr>
          <p:cNvSpPr txBox="1"/>
          <p:nvPr/>
        </p:nvSpPr>
        <p:spPr>
          <a:xfrm>
            <a:off x="614126" y="3537457"/>
            <a:ext cx="356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Information Security Officer (CISO)</a:t>
            </a:r>
          </a:p>
        </p:txBody>
      </p:sp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3E881F3-03E8-AA09-F72A-DB5055476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4" r="15090" b="23581"/>
          <a:stretch/>
        </p:blipFill>
        <p:spPr>
          <a:xfrm>
            <a:off x="1579485" y="1377554"/>
            <a:ext cx="1635173" cy="161714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86F7D9-B55B-0CB7-888A-857986C33F66}"/>
              </a:ext>
            </a:extLst>
          </p:cNvPr>
          <p:cNvSpPr txBox="1"/>
          <p:nvPr/>
        </p:nvSpPr>
        <p:spPr>
          <a:xfrm>
            <a:off x="3741314" y="1401295"/>
            <a:ext cx="49915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Session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Purpose of the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Program Design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Program Maturity Assessment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Program Vision and Roadmap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Effective and Adequate Information Security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Purpose of the Program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FF4054-A971-437A-260D-707B86EE87A4}"/>
              </a:ext>
            </a:extLst>
          </p:cNvPr>
          <p:cNvSpPr txBox="1"/>
          <p:nvPr/>
        </p:nvSpPr>
        <p:spPr>
          <a:xfrm>
            <a:off x="454297" y="1723231"/>
            <a:ext cx="8042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Protects against threats to the Illinois State University mission.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E22B1F-9A9B-5275-8AB7-BE91674E30F7}"/>
              </a:ext>
            </a:extLst>
          </p:cNvPr>
          <p:cNvSpPr txBox="1"/>
          <p:nvPr/>
        </p:nvSpPr>
        <p:spPr>
          <a:xfrm>
            <a:off x="454297" y="2294405"/>
            <a:ext cx="8394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Protects individual members from personal harm.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79492-D487-5E23-5FE4-4EC1D10F0C22}"/>
              </a:ext>
            </a:extLst>
          </p:cNvPr>
          <p:cNvSpPr txBox="1"/>
          <p:nvPr/>
        </p:nvSpPr>
        <p:spPr>
          <a:xfrm>
            <a:off x="454298" y="2831494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Enables new opportunities for students, faculty, researchers, and staff.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00B74-FF74-505E-239B-C584D9DC58E3}"/>
              </a:ext>
            </a:extLst>
          </p:cNvPr>
          <p:cNvSpPr txBox="1"/>
          <p:nvPr/>
        </p:nvSpPr>
        <p:spPr>
          <a:xfrm>
            <a:off x="453779" y="3365433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It is a growing requirement under various federal funding programs. </a:t>
            </a:r>
          </a:p>
        </p:txBody>
      </p:sp>
    </p:spTree>
    <p:extLst>
      <p:ext uri="{BB962C8B-B14F-4D97-AF65-F5344CB8AC3E}">
        <p14:creationId xmlns:p14="http://schemas.microsoft.com/office/powerpoint/2010/main" val="270089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Intentional Selection and Use of Frameworks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Design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005E7-9F00-4855-5015-C3E65C51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98" y="2865635"/>
            <a:ext cx="2554327" cy="6729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6641A0-1671-04C6-C5C2-B66725D272D4}"/>
              </a:ext>
            </a:extLst>
          </p:cNvPr>
          <p:cNvGrpSpPr/>
          <p:nvPr/>
        </p:nvGrpSpPr>
        <p:grpSpPr>
          <a:xfrm>
            <a:off x="4568579" y="1946596"/>
            <a:ext cx="3208969" cy="672953"/>
            <a:chOff x="2028422" y="2014883"/>
            <a:chExt cx="3208969" cy="672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57D6AC-B83A-5E37-6E0E-FD51E8399C52}"/>
                </a:ext>
              </a:extLst>
            </p:cNvPr>
            <p:cNvSpPr/>
            <p:nvPr/>
          </p:nvSpPr>
          <p:spPr>
            <a:xfrm>
              <a:off x="2028422" y="2014883"/>
              <a:ext cx="3208969" cy="6729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D0E63D8-3617-B0EB-D7AC-0D8ADD7D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7783" y="2067367"/>
              <a:ext cx="3110245" cy="567984"/>
            </a:xfrm>
            <a:prstGeom prst="rect">
              <a:avLst/>
            </a:prstGeom>
          </p:spPr>
        </p:pic>
      </p:grpSp>
      <p:pic>
        <p:nvPicPr>
          <p:cNvPr id="14" name="Picture 13" descr="A circular diagram with text in different colors&#10;&#10;Description automatically generated">
            <a:extLst>
              <a:ext uri="{FF2B5EF4-FFF2-40B4-BE49-F238E27FC236}">
                <a16:creationId xmlns:a16="http://schemas.microsoft.com/office/drawing/2014/main" id="{5206FB84-9B48-B39D-397A-69FE8C8F8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111" y="1451432"/>
            <a:ext cx="2902837" cy="27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Functions, Categories, and Measurability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Design Strategy</a:t>
            </a:r>
          </a:p>
        </p:txBody>
      </p: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F0334BA-1FFD-69AF-C56F-21DECCD05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263" y="1451432"/>
            <a:ext cx="6046631" cy="27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2022 Nationwide Cybersecurity Review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Maturity Assessment</a:t>
            </a:r>
          </a:p>
        </p:txBody>
      </p:sp>
      <p:pic>
        <p:nvPicPr>
          <p:cNvPr id="9" name="Picture 8" descr="A screen shot of a document&#10;&#10;Description automatically generated">
            <a:extLst>
              <a:ext uri="{FF2B5EF4-FFF2-40B4-BE49-F238E27FC236}">
                <a16:creationId xmlns:a16="http://schemas.microsoft.com/office/drawing/2014/main" id="{6B85C76D-9835-3EDF-1F5C-83CFC5E12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780" y="1447588"/>
            <a:ext cx="2726760" cy="2968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E3D5B-A2A2-C657-E641-AD8840CC4F9B}"/>
              </a:ext>
            </a:extLst>
          </p:cNvPr>
          <p:cNvSpPr txBox="1"/>
          <p:nvPr/>
        </p:nvSpPr>
        <p:spPr>
          <a:xfrm>
            <a:off x="454297" y="1723231"/>
            <a:ext cx="51866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Assesses NIST CSF maturity directly.</a:t>
            </a:r>
          </a:p>
          <a:p>
            <a:endParaRPr lang="en-US" sz="2000" dirty="0"/>
          </a:p>
          <a:p>
            <a:r>
              <a:rPr lang="en-US" sz="2000" dirty="0"/>
              <a:t>Conducted annually by DHS and MS-ISAC.</a:t>
            </a:r>
          </a:p>
          <a:p>
            <a:endParaRPr lang="en-US" sz="2000" dirty="0"/>
          </a:p>
          <a:p>
            <a:r>
              <a:rPr lang="en-US" sz="2000" dirty="0"/>
              <a:t>Requirement for some federal grants.</a:t>
            </a:r>
          </a:p>
        </p:txBody>
      </p:sp>
    </p:spTree>
    <p:extLst>
      <p:ext uri="{BB962C8B-B14F-4D97-AF65-F5344CB8AC3E}">
        <p14:creationId xmlns:p14="http://schemas.microsoft.com/office/powerpoint/2010/main" val="75583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2022 Nationwide Cybersecurity Review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Maturity Assessment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36637F-BE4D-8244-CD4C-5E3A4EB62A6F}"/>
              </a:ext>
            </a:extLst>
          </p:cNvPr>
          <p:cNvGrpSpPr/>
          <p:nvPr/>
        </p:nvGrpSpPr>
        <p:grpSpPr>
          <a:xfrm>
            <a:off x="1567288" y="1475745"/>
            <a:ext cx="6002020" cy="2425065"/>
            <a:chOff x="1570990" y="1603915"/>
            <a:chExt cx="6002020" cy="24250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8D9DEA-0959-B3BA-0972-2D51BF5C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990" y="1603915"/>
              <a:ext cx="6002020" cy="24250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20AC3CAC-1C6C-0D21-8618-0F8DAB302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5098" y="2703420"/>
              <a:ext cx="444822" cy="21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50" b="1" dirty="0">
                  <a:effectLst/>
                  <a:latin typeface="Avenir Next LT Pro" panose="020B05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3.33</a:t>
              </a:r>
              <a:endPara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B09DF45-A419-66DA-4D27-054849BCB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106" y="2391480"/>
            <a:ext cx="4642383" cy="6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CIS Controls and Safeguards Risk Assessment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Maturity Assessment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995C5-00A3-0276-3EC8-CB5D4AD63874}"/>
              </a:ext>
            </a:extLst>
          </p:cNvPr>
          <p:cNvSpPr txBox="1"/>
          <p:nvPr/>
        </p:nvSpPr>
        <p:spPr>
          <a:xfrm>
            <a:off x="454297" y="1723231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Risk assessment specific to Federal Student Aid requirements.</a:t>
            </a:r>
          </a:p>
          <a:p>
            <a:endParaRPr lang="en-US" sz="2000" dirty="0"/>
          </a:p>
          <a:p>
            <a:r>
              <a:rPr lang="en-US" sz="2000" dirty="0"/>
              <a:t>Narrow scope but echoes what we see in the NCSR.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64% of identified risks would be reasonably addressed by writing policy.</a:t>
            </a:r>
          </a:p>
        </p:txBody>
      </p:sp>
    </p:spTree>
    <p:extLst>
      <p:ext uri="{BB962C8B-B14F-4D97-AF65-F5344CB8AC3E}">
        <p14:creationId xmlns:p14="http://schemas.microsoft.com/office/powerpoint/2010/main" val="184935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Program Vision and Roadmap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F6832E4-3ACA-7D8F-8814-2F2C5349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2977"/>
            <a:ext cx="9144000" cy="30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7" ma:contentTypeDescription="Create a new document." ma:contentTypeScope="" ma:versionID="cab9b7967b9fe2b287d11f37cbd7c088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63b1f558474dd31af1c5564f744b18fe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e2d134-2c53-492a-a75e-0f91237ab10d" xsi:nil="true"/>
    <lcf76f155ced4ddcb4097134ff3c332f xmlns="205bfbc1-e8b8-4860-980c-b93c7920f5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39E73F-62F1-48FB-8C65-F210A7D94140}"/>
</file>

<file path=customXml/itemProps2.xml><?xml version="1.0" encoding="utf-8"?>
<ds:datastoreItem xmlns:ds="http://schemas.openxmlformats.org/officeDocument/2006/customXml" ds:itemID="{CE33D2BB-1275-455A-A129-2D65023E7979}"/>
</file>

<file path=customXml/itemProps3.xml><?xml version="1.0" encoding="utf-8"?>
<ds:datastoreItem xmlns:ds="http://schemas.openxmlformats.org/officeDocument/2006/customXml" ds:itemID="{2D2E52A0-F7A2-4CAB-916C-2B2DBCD097B6}"/>
</file>

<file path=docProps/app.xml><?xml version="1.0" encoding="utf-8"?>
<Properties xmlns="http://schemas.openxmlformats.org/officeDocument/2006/extended-properties" xmlns:vt="http://schemas.openxmlformats.org/officeDocument/2006/docPropsVTypes">
  <TotalTime>14762</TotalTime>
  <Words>324</Words>
  <Application>Microsoft Office PowerPoint</Application>
  <PresentationFormat>On-screen Show (16:9)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Calibri</vt:lpstr>
      <vt:lpstr>Office Theme</vt:lpstr>
      <vt:lpstr>PowerPoint Presentation</vt:lpstr>
      <vt:lpstr>Information Security Program Status, Strategy, and Roadmap</vt:lpstr>
      <vt:lpstr>Purpose of the Program</vt:lpstr>
      <vt:lpstr>Program Design Strategy</vt:lpstr>
      <vt:lpstr>Program Design Strategy</vt:lpstr>
      <vt:lpstr>Program Maturity Assessment</vt:lpstr>
      <vt:lpstr>Program Maturity Assessment</vt:lpstr>
      <vt:lpstr>Program Maturity Assessment</vt:lpstr>
      <vt:lpstr>Program Vision and Roadmap</vt:lpstr>
      <vt:lpstr>Program Vision and Roadmap</vt:lpstr>
      <vt:lpstr>Program Vision and Roadmap</vt:lpstr>
      <vt:lpstr>Information Security Program Status, Strategy, and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Birckelbaw, Carla</cp:lastModifiedBy>
  <cp:revision>10</cp:revision>
  <dcterms:created xsi:type="dcterms:W3CDTF">2016-07-01T14:13:07Z</dcterms:created>
  <dcterms:modified xsi:type="dcterms:W3CDTF">2023-08-14T15:10:01Z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