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5" r:id="rId4"/>
    <p:sldId id="274" r:id="rId5"/>
    <p:sldId id="261" r:id="rId6"/>
    <p:sldId id="275" r:id="rId7"/>
    <p:sldId id="276" r:id="rId8"/>
    <p:sldId id="277" r:id="rId9"/>
    <p:sldId id="278" r:id="rId10"/>
    <p:sldId id="286" r:id="rId11"/>
    <p:sldId id="287" r:id="rId12"/>
    <p:sldId id="291" r:id="rId13"/>
    <p:sldId id="279" r:id="rId14"/>
    <p:sldId id="283" r:id="rId15"/>
    <p:sldId id="284" r:id="rId16"/>
    <p:sldId id="285" r:id="rId17"/>
    <p:sldId id="289" r:id="rId18"/>
    <p:sldId id="290" r:id="rId19"/>
    <p:sldId id="259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E3D8F-9810-442A-B3A9-263974294E69}" v="300" dt="2023-08-02T14:21:25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00" autoAdjust="0"/>
  </p:normalViewPr>
  <p:slideViewPr>
    <p:cSldViewPr snapToGrid="0" snapToObjects="1">
      <p:cViewPr varScale="1">
        <p:scale>
          <a:sx n="122" d="100"/>
          <a:sy n="122" d="100"/>
        </p:scale>
        <p:origin x="124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6C8B-6C39-46EF-8810-F3E61C522C4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CEAC-B183-4F61-9ACB-253D2357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3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71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7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98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4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70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87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1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3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25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4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7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37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03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7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129106" y="989767"/>
            <a:ext cx="887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Greater Assurance but Greater Complexity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Electronic Signatures versus Digital Signatures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AF1A6E-A34F-7561-6025-65841338A8C9}"/>
              </a:ext>
            </a:extLst>
          </p:cNvPr>
          <p:cNvSpPr txBox="1"/>
          <p:nvPr/>
        </p:nvSpPr>
        <p:spPr>
          <a:xfrm>
            <a:off x="454297" y="1800494"/>
            <a:ext cx="83652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Digital signatures are a form of electronic signature that involves the use of digital certificates to cryptographically sign documents.</a:t>
            </a:r>
          </a:p>
          <a:p>
            <a:endParaRPr lang="en-US" sz="2000" i="1" dirty="0"/>
          </a:p>
          <a:p>
            <a:r>
              <a:rPr lang="en-US" sz="2000" dirty="0"/>
              <a:t>Digital certificates can be self-signed or issued by a certificate authority.</a:t>
            </a:r>
          </a:p>
          <a:p>
            <a:endParaRPr lang="en-US" sz="2000" dirty="0"/>
          </a:p>
          <a:p>
            <a:r>
              <a:rPr lang="en-US" sz="2000" b="1" dirty="0"/>
              <a:t>Requires technical knowledge and process steps to verify and trust properly.</a:t>
            </a:r>
          </a:p>
        </p:txBody>
      </p:sp>
    </p:spTree>
    <p:extLst>
      <p:ext uri="{BB962C8B-B14F-4D97-AF65-F5344CB8AC3E}">
        <p14:creationId xmlns:p14="http://schemas.microsoft.com/office/powerpoint/2010/main" val="153781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129106" y="989767"/>
            <a:ext cx="887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Illinois Digital ID Example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Electronic Signatures versus Digital Signatures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AF1A6E-A34F-7561-6025-65841338A8C9}"/>
              </a:ext>
            </a:extLst>
          </p:cNvPr>
          <p:cNvSpPr txBox="1"/>
          <p:nvPr/>
        </p:nvSpPr>
        <p:spPr>
          <a:xfrm>
            <a:off x="454297" y="1800494"/>
            <a:ext cx="81359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State of Illinois offers anyone a digital ID that provides a digital certificate that can be used to digitally sign documents.</a:t>
            </a:r>
          </a:p>
          <a:p>
            <a:endParaRPr lang="en-US" sz="2000" dirty="0"/>
          </a:p>
          <a:p>
            <a:r>
              <a:rPr lang="en-US" sz="2000" dirty="0"/>
              <a:t>- Illinois residents complete an online form.</a:t>
            </a:r>
          </a:p>
          <a:p>
            <a:r>
              <a:rPr lang="en-US" sz="2000" dirty="0"/>
              <a:t>- Non-Illinois residents must mail a notarized application to the state.</a:t>
            </a:r>
          </a:p>
          <a:p>
            <a:r>
              <a:rPr lang="en-US" sz="2000" dirty="0"/>
              <a:t>- Requires logging into proprietary software for each use of digital certificate.</a:t>
            </a:r>
          </a:p>
          <a:p>
            <a:r>
              <a:rPr lang="en-US" sz="2000" dirty="0"/>
              <a:t>- Digital certificates expire and require renewal every few years.</a:t>
            </a:r>
          </a:p>
        </p:txBody>
      </p:sp>
    </p:spTree>
    <p:extLst>
      <p:ext uri="{BB962C8B-B14F-4D97-AF65-F5344CB8AC3E}">
        <p14:creationId xmlns:p14="http://schemas.microsoft.com/office/powerpoint/2010/main" val="273530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Electronic Signature Solutions</a:t>
            </a:r>
          </a:p>
        </p:txBody>
      </p:sp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2967A83-769F-ABA8-60BF-50ED89506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22" y="928133"/>
            <a:ext cx="7948152" cy="34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2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Electronic Signature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359829-9FA1-AC10-ACB8-0AA08ED62403}"/>
              </a:ext>
            </a:extLst>
          </p:cNvPr>
          <p:cNvSpPr txBox="1"/>
          <p:nvPr/>
        </p:nvSpPr>
        <p:spPr>
          <a:xfrm>
            <a:off x="129106" y="989767"/>
            <a:ext cx="887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Transactional Solutions</a:t>
            </a: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78E4A44B-78B4-527F-A1DF-BBAD1DECD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85" y="1452123"/>
            <a:ext cx="7514823" cy="27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129106" y="989767"/>
            <a:ext cx="887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“Acrobat” Software versus “Acrobat Sign”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Electronic Signature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54C481-0E05-3883-E3AA-8EB3033C401A}"/>
              </a:ext>
            </a:extLst>
          </p:cNvPr>
          <p:cNvSpPr txBox="1"/>
          <p:nvPr/>
        </p:nvSpPr>
        <p:spPr>
          <a:xfrm>
            <a:off x="454297" y="1800494"/>
            <a:ext cx="83726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Adobe “Acrobat” is software to read, author, and edit PDF files. </a:t>
            </a:r>
          </a:p>
          <a:p>
            <a:r>
              <a:rPr lang="en-US" sz="2000" dirty="0"/>
              <a:t>Adobe “Acrobat Sign” is a transactional cloud service for electronic signatures.</a:t>
            </a:r>
          </a:p>
          <a:p>
            <a:endParaRPr lang="en-US" sz="2000" b="1" dirty="0"/>
          </a:p>
          <a:p>
            <a:r>
              <a:rPr lang="en-US" sz="2000" b="1" dirty="0"/>
              <a:t>“Acrobat” alone does not produce legally valid electronic signatures.</a:t>
            </a:r>
          </a:p>
          <a:p>
            <a:endParaRPr lang="en-US" sz="2000" b="1" dirty="0"/>
          </a:p>
          <a:p>
            <a:r>
              <a:rPr lang="en-US" sz="2000" dirty="0"/>
              <a:t>“Acrobat Sign” (formerly “Adobe Sign”) is not currently licensed for use at ISU.</a:t>
            </a:r>
          </a:p>
        </p:txBody>
      </p:sp>
    </p:spTree>
    <p:extLst>
      <p:ext uri="{BB962C8B-B14F-4D97-AF65-F5344CB8AC3E}">
        <p14:creationId xmlns:p14="http://schemas.microsoft.com/office/powerpoint/2010/main" val="416773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129106" y="989767"/>
            <a:ext cx="887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Buried Legal Disclaimers for “Acrobat” Software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Electronic Signature Solutions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2ABB0-DB07-29C9-C182-FD4AD6EC3E02}"/>
              </a:ext>
            </a:extLst>
          </p:cNvPr>
          <p:cNvSpPr txBox="1"/>
          <p:nvPr/>
        </p:nvSpPr>
        <p:spPr>
          <a:xfrm>
            <a:off x="4784398" y="1594196"/>
            <a:ext cx="3917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Buried Digital Certificate Disclaimer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6E46AC-FC2A-5466-E4C7-7B3B99549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992" y="2064276"/>
            <a:ext cx="4137067" cy="2063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FEFB7E-D11C-DC60-120B-BF8A19A208F7}"/>
              </a:ext>
            </a:extLst>
          </p:cNvPr>
          <p:cNvSpPr txBox="1"/>
          <p:nvPr/>
        </p:nvSpPr>
        <p:spPr>
          <a:xfrm>
            <a:off x="477072" y="1560382"/>
            <a:ext cx="3917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Product Feature Disclaimer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958C9F-D92F-7F9A-D081-7BB3B592B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82" y="2064276"/>
            <a:ext cx="3348405" cy="2089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8497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129106" y="989767"/>
            <a:ext cx="887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9.8.8 Electronic Signature Procedures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Electronic Signature Use Case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0C983-2A48-F309-B431-FC6A8D16BC29}"/>
              </a:ext>
            </a:extLst>
          </p:cNvPr>
          <p:cNvSpPr txBox="1"/>
          <p:nvPr/>
        </p:nvSpPr>
        <p:spPr>
          <a:xfrm>
            <a:off x="454297" y="1800494"/>
            <a:ext cx="8042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Assesses risk of proposed use (record being signed and solution to sign).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E622C-950E-98E8-42CA-2A53F020052A}"/>
              </a:ext>
            </a:extLst>
          </p:cNvPr>
          <p:cNvSpPr txBox="1"/>
          <p:nvPr/>
        </p:nvSpPr>
        <p:spPr>
          <a:xfrm>
            <a:off x="454297" y="2371668"/>
            <a:ext cx="8394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Involves a data steward for record and Information Security Office.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27D0B-EA60-8773-293F-996D28050FD0}"/>
              </a:ext>
            </a:extLst>
          </p:cNvPr>
          <p:cNvSpPr txBox="1"/>
          <p:nvPr/>
        </p:nvSpPr>
        <p:spPr>
          <a:xfrm>
            <a:off x="454298" y="2908757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Required for new solutions as well as new used of existing solutions.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BFA01-BEE7-BD77-35E7-E538943DE8F2}"/>
              </a:ext>
            </a:extLst>
          </p:cNvPr>
          <p:cNvSpPr txBox="1"/>
          <p:nvPr/>
        </p:nvSpPr>
        <p:spPr>
          <a:xfrm>
            <a:off x="457200" y="3447958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Originally created with previous Illinois law and overdue for an update.</a:t>
            </a:r>
          </a:p>
        </p:txBody>
      </p:sp>
    </p:spTree>
    <p:extLst>
      <p:ext uri="{BB962C8B-B14F-4D97-AF65-F5344CB8AC3E}">
        <p14:creationId xmlns:p14="http://schemas.microsoft.com/office/powerpoint/2010/main" val="134428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129106" y="989767"/>
            <a:ext cx="887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Assurance Level Should Match Risk Level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Electronic Signature Use Case Examples</a:t>
            </a:r>
          </a:p>
        </p:txBody>
      </p:sp>
      <p:pic>
        <p:nvPicPr>
          <p:cNvPr id="13" name="Picture 12" descr="A white sheet with black text&#10;&#10;Description automatically generated">
            <a:extLst>
              <a:ext uri="{FF2B5EF4-FFF2-40B4-BE49-F238E27FC236}">
                <a16:creationId xmlns:a16="http://schemas.microsoft.com/office/drawing/2014/main" id="{8DDEF64D-C616-3D43-E2D2-7B6DD7DD2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83" y="1451432"/>
            <a:ext cx="8086433" cy="267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5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129106" y="989767"/>
            <a:ext cx="887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Open Discussion and Questions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Electronic Signature Use in Digital Processes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21FFE-EBB4-2080-C343-5C9D6DC60B98}"/>
              </a:ext>
            </a:extLst>
          </p:cNvPr>
          <p:cNvSpPr txBox="1"/>
          <p:nvPr/>
        </p:nvSpPr>
        <p:spPr>
          <a:xfrm>
            <a:off x="454297" y="1800494"/>
            <a:ext cx="837261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What use cases do you have that we can discuss?</a:t>
            </a:r>
          </a:p>
          <a:p>
            <a:endParaRPr lang="en-US" sz="2000" dirty="0"/>
          </a:p>
          <a:p>
            <a:r>
              <a:rPr lang="en-US" sz="2000" dirty="0"/>
              <a:t>Do you have electronic processes that could use improvement?</a:t>
            </a:r>
          </a:p>
          <a:p>
            <a:endParaRPr lang="en-US" sz="2000" dirty="0"/>
          </a:p>
          <a:p>
            <a:r>
              <a:rPr lang="en-US" sz="2000" dirty="0"/>
              <a:t>How might you consider your exposure with invalid methods?</a:t>
            </a:r>
          </a:p>
        </p:txBody>
      </p:sp>
    </p:spTree>
    <p:extLst>
      <p:ext uri="{BB962C8B-B14F-4D97-AF65-F5344CB8AC3E}">
        <p14:creationId xmlns:p14="http://schemas.microsoft.com/office/powerpoint/2010/main" val="29385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Electronic Signature Use in Digital Processes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BCB9E1-70F0-258B-F580-10B5E80FD740}"/>
              </a:ext>
            </a:extLst>
          </p:cNvPr>
          <p:cNvSpPr txBox="1"/>
          <p:nvPr/>
        </p:nvSpPr>
        <p:spPr>
          <a:xfrm>
            <a:off x="558437" y="3115468"/>
            <a:ext cx="366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 Taube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264F0-FF4C-9A68-7CCC-DAD095E8539D}"/>
              </a:ext>
            </a:extLst>
          </p:cNvPr>
          <p:cNvSpPr txBox="1"/>
          <p:nvPr/>
        </p:nvSpPr>
        <p:spPr>
          <a:xfrm>
            <a:off x="614126" y="3537457"/>
            <a:ext cx="3565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Information Security Officer (CISO)</a:t>
            </a:r>
          </a:p>
        </p:txBody>
      </p:sp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3E881F3-03E8-AA09-F72A-DB5055476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64" r="15090" b="23581"/>
          <a:stretch/>
        </p:blipFill>
        <p:spPr>
          <a:xfrm>
            <a:off x="1579485" y="1377554"/>
            <a:ext cx="1635173" cy="161714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86F7D9-B55B-0CB7-888A-857986C33F66}"/>
              </a:ext>
            </a:extLst>
          </p:cNvPr>
          <p:cNvSpPr txBox="1"/>
          <p:nvPr/>
        </p:nvSpPr>
        <p:spPr>
          <a:xfrm>
            <a:off x="3715556" y="1184001"/>
            <a:ext cx="52298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Session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Illinois UETA versus Federal 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Legal Requirements for </a:t>
            </a:r>
            <a:r>
              <a:rPr lang="en-US" sz="2000"/>
              <a:t>Electronic Signature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Electronic Signature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9.8.8 Electronic Signature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Electronic Signature Use Case Examples</a:t>
            </a:r>
          </a:p>
        </p:txBody>
      </p:sp>
    </p:spTree>
    <p:extLst>
      <p:ext uri="{BB962C8B-B14F-4D97-AF65-F5344CB8AC3E}">
        <p14:creationId xmlns:p14="http://schemas.microsoft.com/office/powerpoint/2010/main" val="308007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Illinois UETA versus Federal ESIGN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9B600-8B07-76AF-8648-F899E256B44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Illinois Uniform Electronic Transaction 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7B2B2-ADDF-F019-8092-666EAD01CB9D}"/>
              </a:ext>
            </a:extLst>
          </p:cNvPr>
          <p:cNvSpPr txBox="1"/>
          <p:nvPr/>
        </p:nvSpPr>
        <p:spPr>
          <a:xfrm>
            <a:off x="454297" y="1800494"/>
            <a:ext cx="8042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Uniform Acts are centrally drafted laws adopted independently by states.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13BD0-D8A7-7CDF-B7DA-C27864D506D7}"/>
              </a:ext>
            </a:extLst>
          </p:cNvPr>
          <p:cNvSpPr txBox="1"/>
          <p:nvPr/>
        </p:nvSpPr>
        <p:spPr>
          <a:xfrm>
            <a:off x="454297" y="2371668"/>
            <a:ext cx="8394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Adopted by Illinois in 2019 and replaced the Electronic Commerce Security Act.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A2DF7-1D5B-01EA-3BB8-4869F77985E1}"/>
              </a:ext>
            </a:extLst>
          </p:cNvPr>
          <p:cNvSpPr txBox="1"/>
          <p:nvPr/>
        </p:nvSpPr>
        <p:spPr>
          <a:xfrm>
            <a:off x="454298" y="2908757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Provides a legal framework for electronic signatures and transactions.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782BD-FA4A-3182-B075-C57036BC7DC9}"/>
              </a:ext>
            </a:extLst>
          </p:cNvPr>
          <p:cNvSpPr txBox="1"/>
          <p:nvPr/>
        </p:nvSpPr>
        <p:spPr>
          <a:xfrm>
            <a:off x="457200" y="3447958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Illinois was the 49</a:t>
            </a:r>
            <a:r>
              <a:rPr lang="en-US" sz="2000" baseline="30000" dirty="0"/>
              <a:t>th</a:t>
            </a:r>
            <a:r>
              <a:rPr lang="en-US" sz="2000" dirty="0"/>
              <a:t> state to adopt UETA.</a:t>
            </a:r>
          </a:p>
        </p:txBody>
      </p:sp>
    </p:spTree>
    <p:extLst>
      <p:ext uri="{BB962C8B-B14F-4D97-AF65-F5344CB8AC3E}">
        <p14:creationId xmlns:p14="http://schemas.microsoft.com/office/powerpoint/2010/main" val="5151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Illinois UETA versus Federal ESIGN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9B600-8B07-76AF-8648-F899E256B44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Electronic Signatures in Global and National Commerce 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7B2B2-ADDF-F019-8092-666EAD01CB9D}"/>
              </a:ext>
            </a:extLst>
          </p:cNvPr>
          <p:cNvSpPr txBox="1"/>
          <p:nvPr/>
        </p:nvSpPr>
        <p:spPr>
          <a:xfrm>
            <a:off x="454297" y="1800494"/>
            <a:ext cx="8042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Primary purpose is to establish electronic signatures as legally valid.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13BD0-D8A7-7CDF-B7DA-C27864D506D7}"/>
              </a:ext>
            </a:extLst>
          </p:cNvPr>
          <p:cNvSpPr txBox="1"/>
          <p:nvPr/>
        </p:nvSpPr>
        <p:spPr>
          <a:xfrm>
            <a:off x="454297" y="2371668"/>
            <a:ext cx="8394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Used to address gaps in state laws or where no state law exists.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A2DF7-1D5B-01EA-3BB8-4869F77985E1}"/>
              </a:ext>
            </a:extLst>
          </p:cNvPr>
          <p:cNvSpPr txBox="1"/>
          <p:nvPr/>
        </p:nvSpPr>
        <p:spPr>
          <a:xfrm>
            <a:off x="454298" y="2908757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Permits state UETA laws to supersede/expand upon the federal act.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BBDA2-ED87-2DB9-83FE-B11AB41549F4}"/>
              </a:ext>
            </a:extLst>
          </p:cNvPr>
          <p:cNvSpPr txBox="1"/>
          <p:nvPr/>
        </p:nvSpPr>
        <p:spPr>
          <a:xfrm>
            <a:off x="457200" y="3447958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Illinois UETA supersedes ESIGN for most operations and transactions.</a:t>
            </a:r>
          </a:p>
        </p:txBody>
      </p:sp>
    </p:spTree>
    <p:extLst>
      <p:ext uri="{BB962C8B-B14F-4D97-AF65-F5344CB8AC3E}">
        <p14:creationId xmlns:p14="http://schemas.microsoft.com/office/powerpoint/2010/main" val="18162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2B6102-4C9B-35DB-7F20-2A7A8976578D}"/>
              </a:ext>
            </a:extLst>
          </p:cNvPr>
          <p:cNvSpPr/>
          <p:nvPr/>
        </p:nvSpPr>
        <p:spPr>
          <a:xfrm>
            <a:off x="3554361" y="1847018"/>
            <a:ext cx="4100052" cy="3189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92355-C4B7-C2D6-F940-DF21B672D55C}"/>
              </a:ext>
            </a:extLst>
          </p:cNvPr>
          <p:cNvSpPr/>
          <p:nvPr/>
        </p:nvSpPr>
        <p:spPr>
          <a:xfrm>
            <a:off x="529006" y="2165999"/>
            <a:ext cx="4954731" cy="3189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32B176-AA4A-4481-37B0-6F7D39C707BB}"/>
              </a:ext>
            </a:extLst>
          </p:cNvPr>
          <p:cNvGrpSpPr/>
          <p:nvPr/>
        </p:nvGrpSpPr>
        <p:grpSpPr>
          <a:xfrm>
            <a:off x="529005" y="2153149"/>
            <a:ext cx="7886393" cy="621445"/>
            <a:chOff x="529005" y="2153149"/>
            <a:chExt cx="7886393" cy="6214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6F9A29-4CA4-5FD3-6C6B-1D965865A4E3}"/>
                </a:ext>
              </a:extLst>
            </p:cNvPr>
            <p:cNvSpPr/>
            <p:nvPr/>
          </p:nvSpPr>
          <p:spPr>
            <a:xfrm>
              <a:off x="529005" y="2455612"/>
              <a:ext cx="4433827" cy="3189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18202-7205-B608-A23C-656510458074}"/>
                </a:ext>
              </a:extLst>
            </p:cNvPr>
            <p:cNvSpPr/>
            <p:nvPr/>
          </p:nvSpPr>
          <p:spPr>
            <a:xfrm>
              <a:off x="5938033" y="2153149"/>
              <a:ext cx="2477365" cy="3189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AF1A6E-A34F-7561-6025-65841338A8C9}"/>
              </a:ext>
            </a:extLst>
          </p:cNvPr>
          <p:cNvSpPr txBox="1"/>
          <p:nvPr/>
        </p:nvSpPr>
        <p:spPr>
          <a:xfrm>
            <a:off x="454297" y="1800494"/>
            <a:ext cx="8135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"Electronic signature" means an electronic sound, symbol, or process attached to or logically associated with a record and executed or adopted by a person with the intent to sign the record.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2254523" y="989767"/>
            <a:ext cx="4629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Legal Definition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Legal Requirements for Electronic Signatures</a:t>
            </a:r>
          </a:p>
        </p:txBody>
      </p:sp>
    </p:spTree>
    <p:extLst>
      <p:ext uri="{BB962C8B-B14F-4D97-AF65-F5344CB8AC3E}">
        <p14:creationId xmlns:p14="http://schemas.microsoft.com/office/powerpoint/2010/main" val="140520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Legal Requirements for Electronic Signatures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9B600-8B07-76AF-8648-F899E256B44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Electronic Sound, Symbol, or Process</a:t>
            </a:r>
          </a:p>
        </p:txBody>
      </p:sp>
      <p:pic>
        <p:nvPicPr>
          <p:cNvPr id="9" name="Picture 8" descr="A child yelling into a microphone.&#10;">
            <a:extLst>
              <a:ext uri="{FF2B5EF4-FFF2-40B4-BE49-F238E27FC236}">
                <a16:creationId xmlns:a16="http://schemas.microsoft.com/office/drawing/2014/main" id="{DF1BCEE3-16F3-EE8A-B709-D30037F5D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66" y="1921284"/>
            <a:ext cx="1951397" cy="1300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signature on a white background&#10;&#10;Description automatically generated">
            <a:extLst>
              <a:ext uri="{FF2B5EF4-FFF2-40B4-BE49-F238E27FC236}">
                <a16:creationId xmlns:a16="http://schemas.microsoft.com/office/drawing/2014/main" id="{01FAA7CC-B45A-8B27-FCA4-020ACCCA6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581" y="2007392"/>
            <a:ext cx="1428751" cy="1128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set of click here buttons&#10;&#10;Description automatically generated">
            <a:extLst>
              <a:ext uri="{FF2B5EF4-FFF2-40B4-BE49-F238E27FC236}">
                <a16:creationId xmlns:a16="http://schemas.microsoft.com/office/drawing/2014/main" id="{89EB5317-D017-FE18-F0CA-66BADB7E1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982" y="1804985"/>
            <a:ext cx="1533525" cy="1533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blue and white thumb up symbol&#10;&#10;Description automatically generated">
            <a:extLst>
              <a:ext uri="{FF2B5EF4-FFF2-40B4-BE49-F238E27FC236}">
                <a16:creationId xmlns:a16="http://schemas.microsoft.com/office/drawing/2014/main" id="{C4DBA4BD-70C8-97E8-08FA-F81C8F41D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157" y="2013997"/>
            <a:ext cx="1134407" cy="1115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blue line drawing of a person's hand pointing at a screen&#10;&#10;Description automatically generated">
            <a:extLst>
              <a:ext uri="{FF2B5EF4-FFF2-40B4-BE49-F238E27FC236}">
                <a16:creationId xmlns:a16="http://schemas.microsoft.com/office/drawing/2014/main" id="{B4CE22C3-8DD0-3E80-F8E7-AA97AB13FE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4214" y="1804985"/>
            <a:ext cx="1648952" cy="1533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C0DDC45-E285-3AC3-48C7-75B27F9B967E}"/>
              </a:ext>
            </a:extLst>
          </p:cNvPr>
          <p:cNvSpPr txBox="1"/>
          <p:nvPr/>
        </p:nvSpPr>
        <p:spPr>
          <a:xfrm>
            <a:off x="457200" y="3447958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“thumbs up” emoji has indeed been ruled valid in some countries.</a:t>
            </a:r>
          </a:p>
        </p:txBody>
      </p:sp>
    </p:spTree>
    <p:extLst>
      <p:ext uri="{BB962C8B-B14F-4D97-AF65-F5344CB8AC3E}">
        <p14:creationId xmlns:p14="http://schemas.microsoft.com/office/powerpoint/2010/main" val="195613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1008089" y="989767"/>
            <a:ext cx="7122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Attached or Logically Associated with a Record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Legal Requirements for Electronic Signatures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AF1A6E-A34F-7561-6025-65841338A8C9}"/>
              </a:ext>
            </a:extLst>
          </p:cNvPr>
          <p:cNvSpPr txBox="1"/>
          <p:nvPr/>
        </p:nvSpPr>
        <p:spPr>
          <a:xfrm>
            <a:off x="454297" y="1800494"/>
            <a:ext cx="8135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Consider how the electronic signature can be directly linked to the record that was electronically signed.</a:t>
            </a:r>
          </a:p>
          <a:p>
            <a:endParaRPr lang="en-US" sz="2000" dirty="0"/>
          </a:p>
          <a:p>
            <a:r>
              <a:rPr lang="en-US" sz="2000" i="1" dirty="0"/>
              <a:t>This overwhelmingly relies upon technical and process decisions.</a:t>
            </a:r>
          </a:p>
        </p:txBody>
      </p:sp>
    </p:spTree>
    <p:extLst>
      <p:ext uri="{BB962C8B-B14F-4D97-AF65-F5344CB8AC3E}">
        <p14:creationId xmlns:p14="http://schemas.microsoft.com/office/powerpoint/2010/main" val="57343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129106" y="989767"/>
            <a:ext cx="887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Executed or Adopted by a Person with Intent to Sign the Record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Legal Requirements for Electronic Signatures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AF1A6E-A34F-7561-6025-65841338A8C9}"/>
              </a:ext>
            </a:extLst>
          </p:cNvPr>
          <p:cNvSpPr txBox="1"/>
          <p:nvPr/>
        </p:nvSpPr>
        <p:spPr>
          <a:xfrm>
            <a:off x="454297" y="1800494"/>
            <a:ext cx="8135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Consider the evidence you would have that demonstrates the intent to sign and to do so specifically in an electronic form.</a:t>
            </a:r>
          </a:p>
          <a:p>
            <a:endParaRPr lang="en-US" sz="2000" i="1" dirty="0"/>
          </a:p>
          <a:p>
            <a:r>
              <a:rPr lang="en-US" sz="2000" i="1" dirty="0"/>
              <a:t>This overwhelmingly relies upon the text located at the point of signature.</a:t>
            </a:r>
          </a:p>
        </p:txBody>
      </p:sp>
    </p:spTree>
    <p:extLst>
      <p:ext uri="{BB962C8B-B14F-4D97-AF65-F5344CB8AC3E}">
        <p14:creationId xmlns:p14="http://schemas.microsoft.com/office/powerpoint/2010/main" val="263632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129106" y="989767"/>
            <a:ext cx="887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Distilled and Organized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Legal Requirements for Electronic Signatures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0C983-2A48-F309-B431-FC6A8D16BC29}"/>
              </a:ext>
            </a:extLst>
          </p:cNvPr>
          <p:cNvSpPr txBox="1"/>
          <p:nvPr/>
        </p:nvSpPr>
        <p:spPr>
          <a:xfrm>
            <a:off x="454297" y="1800494"/>
            <a:ext cx="8042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1. Present and obtain consent from the signer to do business electronically.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E622C-950E-98E8-42CA-2A53F020052A}"/>
              </a:ext>
            </a:extLst>
          </p:cNvPr>
          <p:cNvSpPr txBox="1"/>
          <p:nvPr/>
        </p:nvSpPr>
        <p:spPr>
          <a:xfrm>
            <a:off x="454297" y="2371668"/>
            <a:ext cx="8394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2. Demonstrate intent to sign generally and specifically in electronic form.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27D0B-EA60-8773-293F-996D28050FD0}"/>
              </a:ext>
            </a:extLst>
          </p:cNvPr>
          <p:cNvSpPr txBox="1"/>
          <p:nvPr/>
        </p:nvSpPr>
        <p:spPr>
          <a:xfrm>
            <a:off x="454298" y="2908757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3. Associate all records with primary record being electronically 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BFA01-BEE7-BD77-35E7-E538943DE8F2}"/>
              </a:ext>
            </a:extLst>
          </p:cNvPr>
          <p:cNvSpPr txBox="1"/>
          <p:nvPr/>
        </p:nvSpPr>
        <p:spPr>
          <a:xfrm>
            <a:off x="457200" y="3447958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4. Retain all records including evidence for as long as terms are in effect.</a:t>
            </a:r>
          </a:p>
        </p:txBody>
      </p:sp>
    </p:spTree>
    <p:extLst>
      <p:ext uri="{BB962C8B-B14F-4D97-AF65-F5344CB8AC3E}">
        <p14:creationId xmlns:p14="http://schemas.microsoft.com/office/powerpoint/2010/main" val="404166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AB5BAEC8E648A2742CACB06F527E" ma:contentTypeVersion="17" ma:contentTypeDescription="Create a new document." ma:contentTypeScope="" ma:versionID="cab9b7967b9fe2b287d11f37cbd7c088">
  <xsd:schema xmlns:xsd="http://www.w3.org/2001/XMLSchema" xmlns:xs="http://www.w3.org/2001/XMLSchema" xmlns:p="http://schemas.microsoft.com/office/2006/metadata/properties" xmlns:ns2="205bfbc1-e8b8-4860-980c-b93c7920f507" xmlns:ns3="4fe2d134-2c53-492a-a75e-0f91237ab10d" targetNamespace="http://schemas.microsoft.com/office/2006/metadata/properties" ma:root="true" ma:fieldsID="63b1f558474dd31af1c5564f744b18fe" ns2:_="" ns3:_="">
    <xsd:import namespace="205bfbc1-e8b8-4860-980c-b93c7920f507"/>
    <xsd:import namespace="4fe2d134-2c53-492a-a75e-0f91237ab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bfbc1-e8b8-4860-980c-b93c7920f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2d134-2c53-492a-a75e-0f91237ab10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c8913f3-194d-48da-b09a-8442723d2b9f}" ma:internalName="TaxCatchAll" ma:showField="CatchAllData" ma:web="4fe2d134-2c53-492a-a75e-0f91237ab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e2d134-2c53-492a-a75e-0f91237ab10d" xsi:nil="true"/>
    <lcf76f155ced4ddcb4097134ff3c332f xmlns="205bfbc1-e8b8-4860-980c-b93c7920f5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4BE7F9-A63D-46C2-9C46-2A30F6944AAF}"/>
</file>

<file path=customXml/itemProps2.xml><?xml version="1.0" encoding="utf-8"?>
<ds:datastoreItem xmlns:ds="http://schemas.openxmlformats.org/officeDocument/2006/customXml" ds:itemID="{DD1D6E6F-ADEF-4C86-908A-29D74AD85A7C}"/>
</file>

<file path=customXml/itemProps3.xml><?xml version="1.0" encoding="utf-8"?>
<ds:datastoreItem xmlns:ds="http://schemas.openxmlformats.org/officeDocument/2006/customXml" ds:itemID="{C70EB25D-7E26-45FB-8FB4-6FCB16329A52}"/>
</file>

<file path=docProps/app.xml><?xml version="1.0" encoding="utf-8"?>
<Properties xmlns="http://schemas.openxmlformats.org/officeDocument/2006/extended-properties" xmlns:vt="http://schemas.openxmlformats.org/officeDocument/2006/docPropsVTypes">
  <TotalTime>15284</TotalTime>
  <Words>733</Words>
  <Application>Microsoft Office PowerPoint</Application>
  <PresentationFormat>On-screen Show (16:9)</PresentationFormat>
  <Paragraphs>105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Electronic Signature Use in Digital Processes</vt:lpstr>
      <vt:lpstr>Illinois UETA versus Federal ESIGN</vt:lpstr>
      <vt:lpstr>Illinois UETA versus Federal ESIGN</vt:lpstr>
      <vt:lpstr>Legal Requirements for Electronic Signatures</vt:lpstr>
      <vt:lpstr>Legal Requirements for Electronic Signatures</vt:lpstr>
      <vt:lpstr>Legal Requirements for Electronic Signatures</vt:lpstr>
      <vt:lpstr>Legal Requirements for Electronic Signatures</vt:lpstr>
      <vt:lpstr>Legal Requirements for Electronic Signatures</vt:lpstr>
      <vt:lpstr>Electronic Signatures versus Digital Signatures</vt:lpstr>
      <vt:lpstr>Electronic Signatures versus Digital Signatures</vt:lpstr>
      <vt:lpstr>Electronic Signature Solutions</vt:lpstr>
      <vt:lpstr>Electronic Signature Solutions</vt:lpstr>
      <vt:lpstr>Electronic Signature Solutions</vt:lpstr>
      <vt:lpstr>Electronic Signature Solutions</vt:lpstr>
      <vt:lpstr>Electronic Signature Use Case Examples</vt:lpstr>
      <vt:lpstr>Electronic Signature Use Case Examples</vt:lpstr>
      <vt:lpstr>Electronic Signature Use in Digital Processes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Birckelbaw, Carla</cp:lastModifiedBy>
  <cp:revision>9</cp:revision>
  <dcterms:created xsi:type="dcterms:W3CDTF">2016-07-01T14:13:07Z</dcterms:created>
  <dcterms:modified xsi:type="dcterms:W3CDTF">2023-08-14T15:10:39Z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0x010100D682AB5BAEC8E648A2742CACB06F527E</vt:lpwstr>
  </property>
</Properties>
</file>