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8" r:id="rId4"/>
    <p:sldId id="279" r:id="rId5"/>
    <p:sldId id="278" r:id="rId6"/>
    <p:sldId id="270" r:id="rId7"/>
    <p:sldId id="269" r:id="rId8"/>
    <p:sldId id="271" r:id="rId9"/>
    <p:sldId id="277" r:id="rId10"/>
    <p:sldId id="272" r:id="rId11"/>
    <p:sldId id="291" r:id="rId12"/>
    <p:sldId id="273" r:id="rId13"/>
    <p:sldId id="274" r:id="rId14"/>
    <p:sldId id="275" r:id="rId15"/>
    <p:sldId id="276" r:id="rId16"/>
    <p:sldId id="281" r:id="rId17"/>
    <p:sldId id="282" r:id="rId18"/>
    <p:sldId id="283" r:id="rId19"/>
    <p:sldId id="284" r:id="rId20"/>
    <p:sldId id="287" r:id="rId21"/>
    <p:sldId id="286" r:id="rId22"/>
    <p:sldId id="261" r:id="rId23"/>
    <p:sldId id="288" r:id="rId24"/>
    <p:sldId id="289" r:id="rId25"/>
    <p:sldId id="290" r:id="rId26"/>
    <p:sldId id="259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D368A6-EFA8-4E5F-8B12-26DE6E19C1DE}" v="2430" dt="2023-08-02T13:58:30.2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6" autoAdjust="0"/>
  </p:normalViewPr>
  <p:slideViewPr>
    <p:cSldViewPr snapToGrid="0" snapToObjects="1">
      <p:cViewPr varScale="1">
        <p:scale>
          <a:sx n="136" d="100"/>
          <a:sy n="136" d="100"/>
        </p:scale>
        <p:origin x="852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56C8B-6C39-46EF-8810-F3E61C522C48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CEAC-B183-4F61-9ACB-253D23571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68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90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5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66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87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7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52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56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9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795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0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14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578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84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14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672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1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68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8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87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32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40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63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8CEAC-B183-4F61-9ACB-253D235719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2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1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22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6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1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3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7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73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36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22DF-4A0C-564A-BDC4-89C55FF98B72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0931-7141-904F-B72F-E2098AC59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3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15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Scoped, Collaborative, and Guided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Process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15121F-FEEB-54EA-D853-734847AE81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01" y="1621079"/>
            <a:ext cx="8409904" cy="756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39D49A-5F87-EE75-667B-1B96F81C8B5B}"/>
              </a:ext>
            </a:extLst>
          </p:cNvPr>
          <p:cNvSpPr txBox="1"/>
          <p:nvPr/>
        </p:nvSpPr>
        <p:spPr>
          <a:xfrm>
            <a:off x="454297" y="2412236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Overall process is guided by the CIS RAM tool.</a:t>
            </a:r>
          </a:p>
          <a:p>
            <a:endParaRPr lang="en-US" sz="2000" dirty="0"/>
          </a:p>
          <a:p>
            <a:r>
              <a:rPr lang="en-US" sz="2000" dirty="0"/>
              <a:t>Scope of assessment defines resources, time, and overall effort.</a:t>
            </a:r>
          </a:p>
          <a:p>
            <a:endParaRPr lang="en-US" sz="2000" dirty="0"/>
          </a:p>
          <a:p>
            <a:r>
              <a:rPr lang="en-US" sz="2000" dirty="0"/>
              <a:t>Supporting documents created for increased efficiency and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3868719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Documents and Materials Used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Process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F13FB7-C775-14C0-595B-2B7F23CDE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503" y="1796667"/>
            <a:ext cx="3266899" cy="18915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3D63A-82DC-05C4-4209-D81E785CA422}"/>
              </a:ext>
            </a:extLst>
          </p:cNvPr>
          <p:cNvSpPr txBox="1"/>
          <p:nvPr/>
        </p:nvSpPr>
        <p:spPr>
          <a:xfrm>
            <a:off x="6004565" y="1431162"/>
            <a:ext cx="258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Treatment Worksheet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B3F729-C165-A3C9-884B-95D05A52B52F}"/>
              </a:ext>
            </a:extLst>
          </p:cNvPr>
          <p:cNvSpPr txBox="1"/>
          <p:nvPr/>
        </p:nvSpPr>
        <p:spPr>
          <a:xfrm>
            <a:off x="315199" y="1434552"/>
            <a:ext cx="2580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CIS RAM Spreadsheet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1FA14C0-66FC-ACE6-A930-4F609386A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696" y="1810091"/>
            <a:ext cx="2751783" cy="19022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7638CDE-6DAA-7ACA-BC93-07CA941D6CCE}"/>
              </a:ext>
            </a:extLst>
          </p:cNvPr>
          <p:cNvSpPr txBox="1"/>
          <p:nvPr/>
        </p:nvSpPr>
        <p:spPr>
          <a:xfrm>
            <a:off x="3072574" y="2022573"/>
            <a:ext cx="258077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Engagement Letters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Safeguard Evidence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Reports</a:t>
            </a:r>
          </a:p>
        </p:txBody>
      </p:sp>
    </p:spTree>
    <p:extLst>
      <p:ext uri="{BB962C8B-B14F-4D97-AF65-F5344CB8AC3E}">
        <p14:creationId xmlns:p14="http://schemas.microsoft.com/office/powerpoint/2010/main" val="1548595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Critical Importance of Scoping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Process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Risk assessments are purposed in supporting risk management decisions.</a:t>
            </a:r>
          </a:p>
          <a:p>
            <a:endParaRPr lang="en-US" sz="2000" dirty="0"/>
          </a:p>
          <a:p>
            <a:r>
              <a:rPr lang="en-US" sz="2000" dirty="0"/>
              <a:t>Ineffective scoping produces ineffective results and failure to meet key goal.</a:t>
            </a:r>
          </a:p>
          <a:p>
            <a:endParaRPr lang="en-US" sz="2000" dirty="0"/>
          </a:p>
          <a:p>
            <a:r>
              <a:rPr lang="en-US" sz="2000" dirty="0"/>
              <a:t>Scope can include data, systems, processes, and even people.</a:t>
            </a:r>
          </a:p>
        </p:txBody>
      </p:sp>
    </p:spTree>
    <p:extLst>
      <p:ext uri="{BB962C8B-B14F-4D97-AF65-F5344CB8AC3E}">
        <p14:creationId xmlns:p14="http://schemas.microsoft.com/office/powerpoint/2010/main" val="3782849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Risk Parameters Enable Risk Scoring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Process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Risk parameters translate risk appetite into values for risk scoring.</a:t>
            </a:r>
          </a:p>
          <a:p>
            <a:endParaRPr lang="en-US" sz="2000" dirty="0"/>
          </a:p>
          <a:p>
            <a:r>
              <a:rPr lang="en-US" sz="2000" dirty="0"/>
              <a:t>CIS RAM provides prompts to guide selection of risk parameters.</a:t>
            </a:r>
          </a:p>
          <a:p>
            <a:endParaRPr lang="en-US" sz="2000" dirty="0"/>
          </a:p>
          <a:p>
            <a:r>
              <a:rPr lang="en-US" sz="2000" dirty="0"/>
              <a:t>Supporting resources provide detailed guidance for full use of the CIS RAM.</a:t>
            </a:r>
          </a:p>
        </p:txBody>
      </p:sp>
    </p:spTree>
    <p:extLst>
      <p:ext uri="{BB962C8B-B14F-4D97-AF65-F5344CB8AC3E}">
        <p14:creationId xmlns:p14="http://schemas.microsoft.com/office/powerpoint/2010/main" val="3782781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Risk Treatment Provides Context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Process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is in place or can be implemented to reduce the scored risk?</a:t>
            </a:r>
          </a:p>
          <a:p>
            <a:endParaRPr lang="en-US" sz="2000" dirty="0"/>
          </a:p>
          <a:p>
            <a:r>
              <a:rPr lang="en-US" sz="2000" dirty="0"/>
              <a:t>Is the scored risk acceptable in the context of the assessment scope?</a:t>
            </a:r>
          </a:p>
          <a:p>
            <a:endParaRPr lang="en-US" sz="2000" dirty="0"/>
          </a:p>
          <a:p>
            <a:r>
              <a:rPr lang="en-US" sz="2000" dirty="0"/>
              <a:t>Which risks are unacceptably high and requires prompt treatment?</a:t>
            </a:r>
          </a:p>
        </p:txBody>
      </p:sp>
    </p:spTree>
    <p:extLst>
      <p:ext uri="{BB962C8B-B14F-4D97-AF65-F5344CB8AC3E}">
        <p14:creationId xmlns:p14="http://schemas.microsoft.com/office/powerpoint/2010/main" val="891142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Scored Risk, Adjusted by Treatment, Identifies Priorities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Process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Risks can be reasonable and acceptable </a:t>
            </a:r>
            <a:r>
              <a:rPr lang="en-US" sz="2000" i="1" dirty="0"/>
              <a:t>with justification.</a:t>
            </a:r>
          </a:p>
          <a:p>
            <a:endParaRPr lang="en-US" sz="2000" i="1" dirty="0"/>
          </a:p>
          <a:p>
            <a:r>
              <a:rPr lang="en-US" sz="2000" dirty="0"/>
              <a:t>The risk assessment process and results are the justification.</a:t>
            </a:r>
          </a:p>
          <a:p>
            <a:endParaRPr lang="en-US" sz="2000" dirty="0"/>
          </a:p>
          <a:p>
            <a:r>
              <a:rPr lang="en-US" sz="2000" dirty="0"/>
              <a:t>Steady progress with informed priorities is a defensible position.</a:t>
            </a:r>
          </a:p>
        </p:txBody>
      </p:sp>
    </p:spTree>
    <p:extLst>
      <p:ext uri="{BB962C8B-B14F-4D97-AF65-F5344CB8AC3E}">
        <p14:creationId xmlns:p14="http://schemas.microsoft.com/office/powerpoint/2010/main" val="356270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Mission</a:t>
            </a:r>
          </a:p>
          <a:p>
            <a:r>
              <a:rPr lang="en-US" sz="1600" dirty="0"/>
              <a:t>Reliably implement universal interfaces for the wide variety of droids in use by the Galactic Empire.</a:t>
            </a:r>
            <a:endParaRPr lang="en-US" sz="2000" i="1" dirty="0"/>
          </a:p>
          <a:p>
            <a:endParaRPr lang="en-US" sz="1600" i="1" dirty="0"/>
          </a:p>
          <a:p>
            <a:r>
              <a:rPr lang="en-US" sz="2000" b="1" dirty="0"/>
              <a:t>Operational Objective</a:t>
            </a:r>
          </a:p>
          <a:p>
            <a:r>
              <a:rPr lang="en-US" sz="1600" dirty="0"/>
              <a:t>Maintain our position as the sole provider of droid interfaces used by the Galactic Empire.</a:t>
            </a:r>
          </a:p>
          <a:p>
            <a:endParaRPr lang="en-US" sz="2000" dirty="0"/>
          </a:p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</p:txBody>
      </p:sp>
    </p:spTree>
    <p:extLst>
      <p:ext uri="{BB962C8B-B14F-4D97-AF65-F5344CB8AC3E}">
        <p14:creationId xmlns:p14="http://schemas.microsoft.com/office/powerpoint/2010/main" val="419133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  <a:p>
            <a:endParaRPr lang="en-US" sz="1600" dirty="0"/>
          </a:p>
          <a:p>
            <a:r>
              <a:rPr lang="en-US" sz="2000" b="1" dirty="0"/>
              <a:t>What is our appetite for an acceptable impact of a risk to this obligation?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b="1" dirty="0"/>
              <a:t>What would we view as a catastrophic impact?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66E0C-F225-AA26-6D60-E67403FB9B89}"/>
              </a:ext>
            </a:extLst>
          </p:cNvPr>
          <p:cNvSpPr txBox="1"/>
          <p:nvPr/>
        </p:nvSpPr>
        <p:spPr>
          <a:xfrm>
            <a:off x="454298" y="2680289"/>
            <a:ext cx="8229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An unauthorized droid can connect to the interface but cannot reach critical systems.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A1834-74F3-764C-F835-E79EFA1E3C8F}"/>
              </a:ext>
            </a:extLst>
          </p:cNvPr>
          <p:cNvSpPr txBox="1"/>
          <p:nvPr/>
        </p:nvSpPr>
        <p:spPr>
          <a:xfrm>
            <a:off x="453778" y="3463754"/>
            <a:ext cx="8471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An unauthorized droid can connect to the interface, reach critical systems, and comprise all security.</a:t>
            </a:r>
          </a:p>
        </p:txBody>
      </p:sp>
    </p:spTree>
    <p:extLst>
      <p:ext uri="{BB962C8B-B14F-4D97-AF65-F5344CB8AC3E}">
        <p14:creationId xmlns:p14="http://schemas.microsoft.com/office/powerpoint/2010/main" val="401522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  <a:p>
            <a:endParaRPr lang="en-US" sz="1600" dirty="0"/>
          </a:p>
          <a:p>
            <a:r>
              <a:rPr lang="en-US" sz="2000" b="1" dirty="0"/>
              <a:t>How can we describe a risk to our obligation as unlikely?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2000" b="1" dirty="0"/>
              <a:t>What about describing it as a certainty?</a:t>
            </a:r>
            <a:endParaRPr lang="en-US" sz="1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66E0C-F225-AA26-6D60-E67403FB9B89}"/>
              </a:ext>
            </a:extLst>
          </p:cNvPr>
          <p:cNvSpPr txBox="1"/>
          <p:nvPr/>
        </p:nvSpPr>
        <p:spPr>
          <a:xfrm>
            <a:off x="454298" y="2680289"/>
            <a:ext cx="82296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Design and implementation would reliably prevent most occurrences of the threat.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BA1834-74F3-764C-F835-E79EFA1E3C8F}"/>
              </a:ext>
            </a:extLst>
          </p:cNvPr>
          <p:cNvSpPr txBox="1"/>
          <p:nvPr/>
        </p:nvSpPr>
        <p:spPr>
          <a:xfrm>
            <a:off x="453778" y="3463754"/>
            <a:ext cx="847128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Design and implementation would not prevent any occurrences of the threat.</a:t>
            </a:r>
          </a:p>
        </p:txBody>
      </p:sp>
    </p:spTree>
    <p:extLst>
      <p:ext uri="{BB962C8B-B14F-4D97-AF65-F5344CB8AC3E}">
        <p14:creationId xmlns:p14="http://schemas.microsoft.com/office/powerpoint/2010/main" val="199384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  <a:p>
            <a:endParaRPr lang="en-US" sz="1600" dirty="0"/>
          </a:p>
          <a:p>
            <a:r>
              <a:rPr lang="en-US" sz="2000" b="1" dirty="0"/>
              <a:t>What controls or safeguards might be effective to mitigate risk?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A66E0C-F225-AA26-6D60-E67403FB9B89}"/>
              </a:ext>
            </a:extLst>
          </p:cNvPr>
          <p:cNvSpPr txBox="1"/>
          <p:nvPr/>
        </p:nvSpPr>
        <p:spPr>
          <a:xfrm>
            <a:off x="454298" y="2680289"/>
            <a:ext cx="82296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Address unauthorized hardware and software (CIS 1.2, 2.3).</a:t>
            </a:r>
          </a:p>
          <a:p>
            <a:r>
              <a:rPr lang="en-US" sz="1600" i="1" dirty="0"/>
              <a:t>Use an intrusion detection system (CIS 13.2, 13.3)</a:t>
            </a:r>
          </a:p>
          <a:p>
            <a:r>
              <a:rPr lang="en-US" sz="1600" i="1" dirty="0"/>
              <a:t>Manage access for remote assets based on system details (CIS 13.5)</a:t>
            </a:r>
          </a:p>
        </p:txBody>
      </p:sp>
    </p:spTree>
    <p:extLst>
      <p:ext uri="{BB962C8B-B14F-4D97-AF65-F5344CB8AC3E}">
        <p14:creationId xmlns:p14="http://schemas.microsoft.com/office/powerpoint/2010/main" val="26993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Effectively Assessing Information </a:t>
            </a:r>
            <a:br>
              <a:rPr lang="en-US" sz="3600" dirty="0"/>
            </a:br>
            <a:r>
              <a:rPr lang="en-US" sz="3600" dirty="0"/>
              <a:t>Security Gaps and Risks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BCB9E1-70F0-258B-F580-10B5E80FD740}"/>
              </a:ext>
            </a:extLst>
          </p:cNvPr>
          <p:cNvSpPr txBox="1"/>
          <p:nvPr/>
        </p:nvSpPr>
        <p:spPr>
          <a:xfrm>
            <a:off x="257581" y="1524927"/>
            <a:ext cx="366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Dan Taube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A264F0-FF4C-9A68-7CCC-DAD095E8539D}"/>
              </a:ext>
            </a:extLst>
          </p:cNvPr>
          <p:cNvSpPr txBox="1"/>
          <p:nvPr/>
        </p:nvSpPr>
        <p:spPr>
          <a:xfrm>
            <a:off x="313270" y="1946916"/>
            <a:ext cx="35658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Chief Information Security Officer (CISO)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6F7D9-B55B-0CB7-888A-857986C33F66}"/>
              </a:ext>
            </a:extLst>
          </p:cNvPr>
          <p:cNvSpPr txBox="1"/>
          <p:nvPr/>
        </p:nvSpPr>
        <p:spPr>
          <a:xfrm>
            <a:off x="3973132" y="1401295"/>
            <a:ext cx="51650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Session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Information Security Program Risk Strategy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Center for Internet Security (CIS)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Information Risk Assessment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Interactive Assessment Scenario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EEC2B-9586-94CB-E471-EBB55CA9CA36}"/>
              </a:ext>
            </a:extLst>
          </p:cNvPr>
          <p:cNvSpPr txBox="1"/>
          <p:nvPr/>
        </p:nvSpPr>
        <p:spPr>
          <a:xfrm>
            <a:off x="293953" y="2393454"/>
            <a:ext cx="3661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Mike Schlemmer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18CC0-E38B-1181-32E0-02690D4E2A16}"/>
              </a:ext>
            </a:extLst>
          </p:cNvPr>
          <p:cNvSpPr txBox="1"/>
          <p:nvPr/>
        </p:nvSpPr>
        <p:spPr>
          <a:xfrm>
            <a:off x="349642" y="2815443"/>
            <a:ext cx="3565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12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Governance, Risk, and Compliance (GRC) Analyst</a:t>
            </a:r>
          </a:p>
        </p:txBody>
      </p:sp>
    </p:spTree>
    <p:extLst>
      <p:ext uri="{BB962C8B-B14F-4D97-AF65-F5344CB8AC3E}">
        <p14:creationId xmlns:p14="http://schemas.microsoft.com/office/powerpoint/2010/main" val="3080073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  <a:p>
            <a:endParaRPr lang="en-US" sz="1600" dirty="0"/>
          </a:p>
          <a:p>
            <a:r>
              <a:rPr lang="en-US" sz="2000" b="1" dirty="0"/>
              <a:t>What is our risk appetite for expectancy and impact (1-5 scale)?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50E8A-A868-FFB2-0567-E8F68887AAC8}"/>
              </a:ext>
            </a:extLst>
          </p:cNvPr>
          <p:cNvSpPr txBox="1"/>
          <p:nvPr/>
        </p:nvSpPr>
        <p:spPr>
          <a:xfrm>
            <a:off x="454298" y="2680289"/>
            <a:ext cx="82296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Expectancy: 2. Unlikely, most occurrences prevented.</a:t>
            </a:r>
          </a:p>
          <a:p>
            <a:r>
              <a:rPr lang="en-US" sz="1600" i="1" dirty="0"/>
              <a:t>Impact: 3. Unacceptable, but correctable.</a:t>
            </a:r>
          </a:p>
          <a:p>
            <a:endParaRPr lang="en-US" sz="1600" i="1" dirty="0"/>
          </a:p>
          <a:p>
            <a:r>
              <a:rPr lang="en-US" sz="1600" i="1" dirty="0"/>
              <a:t>Expectancy (2) * Impact (3) = Acceptable Risk Score (6)</a:t>
            </a:r>
          </a:p>
        </p:txBody>
      </p:sp>
    </p:spTree>
    <p:extLst>
      <p:ext uri="{BB962C8B-B14F-4D97-AF65-F5344CB8AC3E}">
        <p14:creationId xmlns:p14="http://schemas.microsoft.com/office/powerpoint/2010/main" val="6939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  <a:p>
            <a:endParaRPr lang="en-US" sz="1600" dirty="0"/>
          </a:p>
          <a:p>
            <a:r>
              <a:rPr lang="en-US" sz="2000" b="1" dirty="0"/>
              <a:t>What is our maturity on a scale of 1-5 for our intrusion detection system?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0F1F2-2B4A-3F54-5FB5-E01EACD363A8}"/>
              </a:ext>
            </a:extLst>
          </p:cNvPr>
          <p:cNvSpPr txBox="1"/>
          <p:nvPr/>
        </p:nvSpPr>
        <p:spPr>
          <a:xfrm>
            <a:off x="454298" y="2680289"/>
            <a:ext cx="8229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2. Safeguard is implemented fully on some assets or partially on all assets.</a:t>
            </a:r>
          </a:p>
          <a:p>
            <a:endParaRPr lang="en-US" sz="1600" i="1" dirty="0"/>
          </a:p>
          <a:p>
            <a:r>
              <a:rPr lang="en-US" sz="1600" i="1" dirty="0"/>
              <a:t>CIS RAM formulas combine risk parameters, safeguard maturity, and impact if safeguard fails.</a:t>
            </a:r>
          </a:p>
          <a:p>
            <a:endParaRPr lang="en-US" sz="1600" i="1" dirty="0"/>
          </a:p>
          <a:p>
            <a:r>
              <a:rPr lang="en-US" sz="1600" i="1" dirty="0">
                <a:highlight>
                  <a:srgbClr val="FFFF00"/>
                </a:highlight>
              </a:rPr>
              <a:t>This safeguard maturity gives a risk score of 12 in the RAM. Well above our acceptable range of 6.</a:t>
            </a:r>
          </a:p>
        </p:txBody>
      </p:sp>
    </p:spTree>
    <p:extLst>
      <p:ext uri="{BB962C8B-B14F-4D97-AF65-F5344CB8AC3E}">
        <p14:creationId xmlns:p14="http://schemas.microsoft.com/office/powerpoint/2010/main" val="89511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Interactive Assessment Scenario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4CB913-FD4A-EBEF-03BD-B3F52A4A3B4C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pic>
        <p:nvPicPr>
          <p:cNvPr id="9" name="Picture 8" descr="A silhouette of a person with a light saber&#10;&#10;Description automatically generated">
            <a:extLst>
              <a:ext uri="{FF2B5EF4-FFF2-40B4-BE49-F238E27FC236}">
                <a16:creationId xmlns:a16="http://schemas.microsoft.com/office/drawing/2014/main" id="{2A31A389-490A-82E9-F2C2-38DE5D8A0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575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008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Droid Interface Services for the Galactic Empire 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Interactive Risk Assessment Scenario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581556"/>
            <a:ext cx="83548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Obligation</a:t>
            </a:r>
          </a:p>
          <a:p>
            <a:r>
              <a:rPr lang="en-US" sz="1600" dirty="0"/>
              <a:t>Protect the Galactic Empire systems from compromise by unauthorized droids.</a:t>
            </a:r>
          </a:p>
          <a:p>
            <a:endParaRPr lang="en-US" sz="1600" dirty="0"/>
          </a:p>
          <a:p>
            <a:r>
              <a:rPr lang="en-US" sz="2000" b="1" dirty="0"/>
              <a:t>What treatment options do we have?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00F1F2-2B4A-3F54-5FB5-E01EACD363A8}"/>
              </a:ext>
            </a:extLst>
          </p:cNvPr>
          <p:cNvSpPr txBox="1"/>
          <p:nvPr/>
        </p:nvSpPr>
        <p:spPr>
          <a:xfrm>
            <a:off x="454298" y="2680289"/>
            <a:ext cx="822960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/>
              <a:t>3. Safeguard is implemented on all assets would result in a risk score of 4. In range of 6.</a:t>
            </a:r>
          </a:p>
          <a:p>
            <a:endParaRPr lang="en-US" sz="1600" i="1" dirty="0"/>
          </a:p>
          <a:p>
            <a:r>
              <a:rPr lang="en-US" sz="1600" i="1" dirty="0"/>
              <a:t>Alternatively, a compensating control is a treatment option that can reduce risk.</a:t>
            </a:r>
          </a:p>
          <a:p>
            <a:endParaRPr lang="en-US" sz="1600" i="1" dirty="0"/>
          </a:p>
          <a:p>
            <a:r>
              <a:rPr lang="en-US" sz="1600" i="1" dirty="0">
                <a:highlight>
                  <a:srgbClr val="FFFF00"/>
                </a:highlight>
              </a:rPr>
              <a:t>If we cannot effectively treat within an acceptable risk score, then we have identified a priority.</a:t>
            </a:r>
          </a:p>
        </p:txBody>
      </p:sp>
    </p:spTree>
    <p:extLst>
      <p:ext uri="{BB962C8B-B14F-4D97-AF65-F5344CB8AC3E}">
        <p14:creationId xmlns:p14="http://schemas.microsoft.com/office/powerpoint/2010/main" val="7320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Risk Assessments Enable Results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Information Risk Assessment Recap</a:t>
            </a:r>
            <a:endParaRPr lang="en-US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25740-3FA0-A846-265A-E1E3B02FFD8D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Risk assessments are time intensive, challenging, and simply unexciting.</a:t>
            </a:r>
          </a:p>
          <a:p>
            <a:endParaRPr lang="en-US" sz="2000" dirty="0"/>
          </a:p>
          <a:p>
            <a:r>
              <a:rPr lang="en-US" sz="2000" dirty="0"/>
              <a:t>However, the results can be the key to management support and relief.</a:t>
            </a:r>
          </a:p>
          <a:p>
            <a:endParaRPr lang="en-US" sz="2000" dirty="0"/>
          </a:p>
          <a:p>
            <a:r>
              <a:rPr lang="en-US" sz="2000" i="1" dirty="0"/>
              <a:t>Of note, risk assessments are becoming standard in federal regulation.</a:t>
            </a:r>
          </a:p>
        </p:txBody>
      </p:sp>
    </p:spTree>
    <p:extLst>
      <p:ext uri="{BB962C8B-B14F-4D97-AF65-F5344CB8AC3E}">
        <p14:creationId xmlns:p14="http://schemas.microsoft.com/office/powerpoint/2010/main" val="135714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129106" y="1157187"/>
            <a:ext cx="8879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Open Discussion and Questions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Effectively Assessing Information </a:t>
            </a:r>
            <a:br>
              <a:rPr lang="en-US" sz="3200" dirty="0"/>
            </a:br>
            <a:r>
              <a:rPr lang="en-US" sz="3200" dirty="0"/>
              <a:t>Security Gaps and Risks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C21FFE-EBB4-2080-C343-5C9D6DC60B98}"/>
              </a:ext>
            </a:extLst>
          </p:cNvPr>
          <p:cNvSpPr txBox="1"/>
          <p:nvPr/>
        </p:nvSpPr>
        <p:spPr>
          <a:xfrm>
            <a:off x="454297" y="1800494"/>
            <a:ext cx="837261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Are you interested in working with us to conduct a risk assessment?</a:t>
            </a:r>
          </a:p>
          <a:p>
            <a:endParaRPr lang="en-US" sz="2000" dirty="0"/>
          </a:p>
          <a:p>
            <a:r>
              <a:rPr lang="en-US" sz="2000" dirty="0"/>
              <a:t>Would you like a copy of supporting resources for your own review?</a:t>
            </a:r>
          </a:p>
          <a:p>
            <a:endParaRPr lang="en-US" sz="2000" dirty="0"/>
          </a:p>
          <a:p>
            <a:r>
              <a:rPr lang="en-US" sz="2000" dirty="0"/>
              <a:t>Would you be interested to </a:t>
            </a:r>
            <a:r>
              <a:rPr lang="en-US" sz="2000"/>
              <a:t>learn and adapt </a:t>
            </a:r>
            <a:r>
              <a:rPr lang="en-US" sz="2000" dirty="0"/>
              <a:t>our process?</a:t>
            </a:r>
          </a:p>
        </p:txBody>
      </p:sp>
    </p:spTree>
    <p:extLst>
      <p:ext uri="{BB962C8B-B14F-4D97-AF65-F5344CB8AC3E}">
        <p14:creationId xmlns:p14="http://schemas.microsoft.com/office/powerpoint/2010/main" val="29385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dbackgrou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What is information risk?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Information Security Risk Program 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130C5-A7FB-35D8-34D6-42D7B07E271F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Information security</a:t>
            </a:r>
            <a:r>
              <a:rPr lang="en-US" sz="2000" dirty="0"/>
              <a:t> is purposed in ensuring the </a:t>
            </a:r>
            <a:r>
              <a:rPr lang="en-US" sz="2000" b="1" dirty="0"/>
              <a:t>confidentiality</a:t>
            </a:r>
            <a:r>
              <a:rPr lang="en-US" sz="2000" dirty="0"/>
              <a:t>, </a:t>
            </a:r>
            <a:r>
              <a:rPr lang="en-US" sz="2000" b="1" dirty="0"/>
              <a:t>integrity</a:t>
            </a:r>
            <a:r>
              <a:rPr lang="en-US" sz="2000" dirty="0"/>
              <a:t>, and </a:t>
            </a:r>
            <a:r>
              <a:rPr lang="en-US" sz="2000" b="1" dirty="0"/>
              <a:t>availability</a:t>
            </a:r>
            <a:r>
              <a:rPr lang="en-US" sz="2000" dirty="0"/>
              <a:t> of information.</a:t>
            </a:r>
          </a:p>
          <a:p>
            <a:endParaRPr lang="en-US" sz="2000" dirty="0"/>
          </a:p>
          <a:p>
            <a:r>
              <a:rPr lang="en-US" sz="2000" b="1" dirty="0"/>
              <a:t>Information risks</a:t>
            </a:r>
            <a:r>
              <a:rPr lang="en-US" sz="2000" dirty="0"/>
              <a:t> are the combination of likelihood and impact of threats to the confidentiality, integrity, and/or availability of information.</a:t>
            </a:r>
          </a:p>
        </p:txBody>
      </p:sp>
    </p:spTree>
    <p:extLst>
      <p:ext uri="{BB962C8B-B14F-4D97-AF65-F5344CB8AC3E}">
        <p14:creationId xmlns:p14="http://schemas.microsoft.com/office/powerpoint/2010/main" val="270089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What is the goal of a risk assessment?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Information Security Risk Program Strategy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4130C5-A7FB-35D8-34D6-42D7B07E271F}"/>
              </a:ext>
            </a:extLst>
          </p:cNvPr>
          <p:cNvSpPr txBox="1"/>
          <p:nvPr/>
        </p:nvSpPr>
        <p:spPr>
          <a:xfrm>
            <a:off x="454297" y="1800494"/>
            <a:ext cx="80420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Consider the interests of all parties that may be harmed by assessed risks.</a:t>
            </a:r>
          </a:p>
          <a:p>
            <a:endParaRPr lang="en-US" sz="2000" dirty="0"/>
          </a:p>
          <a:p>
            <a:r>
              <a:rPr lang="en-US" sz="2000" dirty="0"/>
              <a:t>Reduce risks to a level that would not require a remedy to any party.</a:t>
            </a:r>
          </a:p>
          <a:p>
            <a:endParaRPr lang="en-US" sz="2000" dirty="0"/>
          </a:p>
          <a:p>
            <a:r>
              <a:rPr lang="en-US" sz="2000" dirty="0"/>
              <a:t>Identify safeguards that are not more burdensome than the risks they protect against.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D80257-0F5E-63B3-3386-79548FC7D7CB}"/>
              </a:ext>
            </a:extLst>
          </p:cNvPr>
          <p:cNvSpPr txBox="1"/>
          <p:nvPr/>
        </p:nvSpPr>
        <p:spPr>
          <a:xfrm>
            <a:off x="635273" y="3845956"/>
            <a:ext cx="78676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These are the three principles of the Duty of Care Risk Analysis Standard (“</a:t>
            </a:r>
            <a:r>
              <a:rPr lang="en-US" sz="1400" dirty="0" err="1"/>
              <a:t>DoCRA</a:t>
            </a:r>
            <a:r>
              <a:rPr lang="en-US" sz="1400" dirty="0"/>
              <a:t>”).</a:t>
            </a:r>
          </a:p>
        </p:txBody>
      </p:sp>
    </p:spTree>
    <p:extLst>
      <p:ext uri="{BB962C8B-B14F-4D97-AF65-F5344CB8AC3E}">
        <p14:creationId xmlns:p14="http://schemas.microsoft.com/office/powerpoint/2010/main" val="426296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Frameworks and Interoperability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600" dirty="0"/>
              <a:t>Information Security Risk Program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C005E7-9F00-4855-5015-C3E65C51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898" y="2865635"/>
            <a:ext cx="2554327" cy="6729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76641A0-1671-04C6-C5C2-B66725D272D4}"/>
              </a:ext>
            </a:extLst>
          </p:cNvPr>
          <p:cNvGrpSpPr/>
          <p:nvPr/>
        </p:nvGrpSpPr>
        <p:grpSpPr>
          <a:xfrm>
            <a:off x="4568579" y="1946596"/>
            <a:ext cx="3208969" cy="672953"/>
            <a:chOff x="2028422" y="2014883"/>
            <a:chExt cx="3208969" cy="67295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57D6AC-B83A-5E37-6E0E-FD51E8399C52}"/>
                </a:ext>
              </a:extLst>
            </p:cNvPr>
            <p:cNvSpPr/>
            <p:nvPr/>
          </p:nvSpPr>
          <p:spPr>
            <a:xfrm>
              <a:off x="2028422" y="2014883"/>
              <a:ext cx="3208969" cy="67295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 descr="A blue text on a black background&#10;&#10;Description automatically generated">
              <a:extLst>
                <a:ext uri="{FF2B5EF4-FFF2-40B4-BE49-F238E27FC236}">
                  <a16:creationId xmlns:a16="http://schemas.microsoft.com/office/drawing/2014/main" id="{2D0E63D8-3617-B0EB-D7AC-0D8ADD7DF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77783" y="2067367"/>
              <a:ext cx="3110245" cy="567984"/>
            </a:xfrm>
            <a:prstGeom prst="rect">
              <a:avLst/>
            </a:prstGeom>
          </p:spPr>
        </p:pic>
      </p:grpSp>
      <p:pic>
        <p:nvPicPr>
          <p:cNvPr id="14" name="Picture 13" descr="A circular diagram with text in different colors&#10;&#10;Description automatically generated">
            <a:extLst>
              <a:ext uri="{FF2B5EF4-FFF2-40B4-BE49-F238E27FC236}">
                <a16:creationId xmlns:a16="http://schemas.microsoft.com/office/drawing/2014/main" id="{5206FB84-9B48-B39D-397A-69FE8C8F8D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111" y="1451432"/>
            <a:ext cx="2902837" cy="271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01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About CIS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Center for Internet Security (CIS) Resources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FF4054-A971-437A-260D-707B86EE87A4}"/>
              </a:ext>
            </a:extLst>
          </p:cNvPr>
          <p:cNvSpPr txBox="1"/>
          <p:nvPr/>
        </p:nvSpPr>
        <p:spPr>
          <a:xfrm>
            <a:off x="454297" y="1800494"/>
            <a:ext cx="804200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Non-profit organization that focuses on enhancing the cybersecurity readiness and resilience of public and private sector entities worldwide.</a:t>
            </a:r>
          </a:p>
          <a:p>
            <a:endParaRPr lang="en-US" sz="2000" dirty="0"/>
          </a:p>
          <a:p>
            <a:r>
              <a:rPr lang="en-US" sz="2000" dirty="0"/>
              <a:t>Providing guidance, best practices, and tools for effective cyber defense.</a:t>
            </a:r>
          </a:p>
          <a:p>
            <a:endParaRPr lang="en-US" sz="2000" dirty="0"/>
          </a:p>
          <a:p>
            <a:r>
              <a:rPr lang="en-US" sz="2000" dirty="0"/>
              <a:t>Manages the Multi-State Information Sharing and Analysis Center (MS-ISAC) in partnership with the Department of Homeland Security.</a:t>
            </a:r>
          </a:p>
        </p:txBody>
      </p:sp>
    </p:spTree>
    <p:extLst>
      <p:ext uri="{BB962C8B-B14F-4D97-AF65-F5344CB8AC3E}">
        <p14:creationId xmlns:p14="http://schemas.microsoft.com/office/powerpoint/2010/main" val="2189276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About the CIS Controls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Center for Internet Security (CIS) Resources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AD7F51-88B8-3F61-B72B-764FDEA27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969" y="1451431"/>
            <a:ext cx="4005330" cy="30958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6CFCEE-2C52-B14A-6F91-518784882E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685" y="1451432"/>
            <a:ext cx="3770121" cy="24832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4269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About the CIS Risk Assessment Method (RAM)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Center for Internet Security (CIS) Resources</a:t>
            </a:r>
            <a:endParaRPr lang="en-US" sz="36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FF4054-A971-437A-260D-707B86EE87A4}"/>
              </a:ext>
            </a:extLst>
          </p:cNvPr>
          <p:cNvSpPr txBox="1"/>
          <p:nvPr/>
        </p:nvSpPr>
        <p:spPr>
          <a:xfrm>
            <a:off x="454297" y="1800494"/>
            <a:ext cx="80420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Risk assessment toolkit that leverages the CIS Controls and safeguards.</a:t>
            </a:r>
          </a:p>
          <a:p>
            <a:endParaRPr lang="en-US" sz="2000" dirty="0"/>
          </a:p>
          <a:p>
            <a:r>
              <a:rPr lang="en-US" sz="2000" dirty="0"/>
              <a:t>Adaptive to the risk context and scope that is most appropriate.</a:t>
            </a:r>
          </a:p>
          <a:p>
            <a:endParaRPr lang="en-US" sz="2000" dirty="0"/>
          </a:p>
          <a:p>
            <a:r>
              <a:rPr lang="en-US" sz="2000" dirty="0"/>
              <a:t>Provides risk management evidence and identifies priorities.</a:t>
            </a:r>
          </a:p>
        </p:txBody>
      </p:sp>
    </p:spTree>
    <p:extLst>
      <p:ext uri="{BB962C8B-B14F-4D97-AF65-F5344CB8AC3E}">
        <p14:creationId xmlns:p14="http://schemas.microsoft.com/office/powerpoint/2010/main" val="3597823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197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B446E1-4910-1C38-1D8C-8EF2D590C1DB}"/>
              </a:ext>
            </a:extLst>
          </p:cNvPr>
          <p:cNvSpPr txBox="1"/>
          <p:nvPr/>
        </p:nvSpPr>
        <p:spPr>
          <a:xfrm>
            <a:off x="499953" y="989767"/>
            <a:ext cx="81372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CIS RAM Components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660B109-70A5-155B-B539-1880CAD1D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298" y="228677"/>
            <a:ext cx="8229600" cy="857250"/>
          </a:xfrm>
        </p:spPr>
        <p:txBody>
          <a:bodyPr>
            <a:normAutofit/>
          </a:bodyPr>
          <a:lstStyle/>
          <a:p>
            <a:r>
              <a:rPr lang="en-US" sz="3200" dirty="0"/>
              <a:t>Center for Internet Security (CIS) Resources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1E603F-82BC-A511-87EB-BDFDC4E2A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2044" y="1451432"/>
            <a:ext cx="6053070" cy="28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925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82AB5BAEC8E648A2742CACB06F527E" ma:contentTypeVersion="17" ma:contentTypeDescription="Create a new document." ma:contentTypeScope="" ma:versionID="cab9b7967b9fe2b287d11f37cbd7c088">
  <xsd:schema xmlns:xsd="http://www.w3.org/2001/XMLSchema" xmlns:xs="http://www.w3.org/2001/XMLSchema" xmlns:p="http://schemas.microsoft.com/office/2006/metadata/properties" xmlns:ns2="205bfbc1-e8b8-4860-980c-b93c7920f507" xmlns:ns3="4fe2d134-2c53-492a-a75e-0f91237ab10d" targetNamespace="http://schemas.microsoft.com/office/2006/metadata/properties" ma:root="true" ma:fieldsID="63b1f558474dd31af1c5564f744b18fe" ns2:_="" ns3:_="">
    <xsd:import namespace="205bfbc1-e8b8-4860-980c-b93c7920f507"/>
    <xsd:import namespace="4fe2d134-2c53-492a-a75e-0f91237ab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5bfbc1-e8b8-4860-980c-b93c7920f5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ea7019a-c3dc-464b-ba2f-0a559e8498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e2d134-2c53-492a-a75e-0f91237ab10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0c8913f3-194d-48da-b09a-8442723d2b9f}" ma:internalName="TaxCatchAll" ma:showField="CatchAllData" ma:web="4fe2d134-2c53-492a-a75e-0f91237ab1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e2d134-2c53-492a-a75e-0f91237ab10d" xsi:nil="true"/>
    <lcf76f155ced4ddcb4097134ff3c332f xmlns="205bfbc1-e8b8-4860-980c-b93c7920f50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D9C4AD-ECC7-457B-B34D-AAC9A33D1188}"/>
</file>

<file path=customXml/itemProps2.xml><?xml version="1.0" encoding="utf-8"?>
<ds:datastoreItem xmlns:ds="http://schemas.openxmlformats.org/officeDocument/2006/customXml" ds:itemID="{9BC293E8-D9DA-4745-B0B5-09220558B756}"/>
</file>

<file path=customXml/itemProps3.xml><?xml version="1.0" encoding="utf-8"?>
<ds:datastoreItem xmlns:ds="http://schemas.openxmlformats.org/officeDocument/2006/customXml" ds:itemID="{94FE9A2A-E895-4E19-8E99-238B9810FE67}"/>
</file>

<file path=docProps/app.xml><?xml version="1.0" encoding="utf-8"?>
<Properties xmlns="http://schemas.openxmlformats.org/officeDocument/2006/extended-properties" xmlns:vt="http://schemas.openxmlformats.org/officeDocument/2006/docPropsVTypes">
  <TotalTime>15001</TotalTime>
  <Words>1196</Words>
  <Application>Microsoft Office PowerPoint</Application>
  <PresentationFormat>On-screen Show (16:9)</PresentationFormat>
  <Paragraphs>200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Effectively Assessing Information  Security Gaps and Risks</vt:lpstr>
      <vt:lpstr>Information Security Risk Program Strategy</vt:lpstr>
      <vt:lpstr>Information Security Risk Program Strategy</vt:lpstr>
      <vt:lpstr>Information Security Risk Program Strategy</vt:lpstr>
      <vt:lpstr>Center for Internet Security (CIS) Resources</vt:lpstr>
      <vt:lpstr>Center for Internet Security (CIS) Resources</vt:lpstr>
      <vt:lpstr>Center for Internet Security (CIS) Resources</vt:lpstr>
      <vt:lpstr>Center for Internet Security (CIS) Resources</vt:lpstr>
      <vt:lpstr>Information Risk Assessment Process</vt:lpstr>
      <vt:lpstr>Information Risk Assessment Process</vt:lpstr>
      <vt:lpstr>Information Risk Assessment Process</vt:lpstr>
      <vt:lpstr>Information Risk Assessment Process</vt:lpstr>
      <vt:lpstr>Information Risk Assessment Process</vt:lpstr>
      <vt:lpstr>Information Risk Assessment Process</vt:lpstr>
      <vt:lpstr>Interactive Risk Assessment Scenario</vt:lpstr>
      <vt:lpstr>Interactive Risk Assessment Scenario</vt:lpstr>
      <vt:lpstr>Interactive Risk Assessment Scenario</vt:lpstr>
      <vt:lpstr>Interactive Risk Assessment Scenario</vt:lpstr>
      <vt:lpstr>Interactive Risk Assessment Scenario</vt:lpstr>
      <vt:lpstr>Interactive Risk Assessment Scenario</vt:lpstr>
      <vt:lpstr>Interactive Assessment Scenario</vt:lpstr>
      <vt:lpstr>Interactive Risk Assessment Scenario</vt:lpstr>
      <vt:lpstr>Information Risk Assessment Recap</vt:lpstr>
      <vt:lpstr>Effectively Assessing Information  Security Gaps and Risks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Birckelbaw, Carla</cp:lastModifiedBy>
  <cp:revision>9</cp:revision>
  <dcterms:created xsi:type="dcterms:W3CDTF">2016-07-01T14:13:07Z</dcterms:created>
  <dcterms:modified xsi:type="dcterms:W3CDTF">2023-08-14T15:11:07Z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0x010100D682AB5BAEC8E648A2742CACB06F527E</vt:lpwstr>
  </property>
</Properties>
</file>