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89" r:id="rId4"/>
    <p:sldId id="261" r:id="rId5"/>
    <p:sldId id="286" r:id="rId6"/>
    <p:sldId id="262" r:id="rId7"/>
    <p:sldId id="290" r:id="rId8"/>
    <p:sldId id="263" r:id="rId9"/>
    <p:sldId id="288" r:id="rId10"/>
    <p:sldId id="287" r:id="rId11"/>
    <p:sldId id="266" r:id="rId12"/>
    <p:sldId id="271" r:id="rId13"/>
    <p:sldId id="25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99840-E11F-46FE-8ABA-811A49D05341}" v="5" dt="2022-08-03T17:46:45.961"/>
    <p1510:client id="{527CDB17-BF04-41E4-A32C-13142B9DD7E3}" v="1" dt="2022-08-03T16:29:54.116"/>
    <p1510:client id="{8CD6557B-62F3-4E2B-836D-7A87146C888F}" v="1210" dt="2022-08-03T17:45:52.681"/>
    <p1510:client id="{DD2CAB01-DD28-4CCE-8C3D-1F4963467EE2}" v="37" dt="2022-08-03T15:18:04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Majeed - Quick overview on what we will cover in the presentation:</a:t>
            </a:r>
            <a:br>
              <a:rPr lang="en-US" baseline="0"/>
            </a:br>
            <a:br>
              <a:rPr lang="en-US" baseline="0"/>
            </a:b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aseline="0"/>
              <a:t>We can use the following questions to spark conversation if needed:</a:t>
            </a:r>
            <a:br>
              <a:rPr lang="en-US" baseline="0"/>
            </a:br>
            <a:br>
              <a:rPr lang="en-US" baseline="0"/>
            </a:br>
            <a:r>
              <a:rPr lang="en-US" baseline="0"/>
              <a:t>What is the point of clusters in a single datacenter?</a:t>
            </a:r>
          </a:p>
          <a:p>
            <a:pPr defTabSz="931774"/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r>
              <a:rPr lang="en-US" baseline="0"/>
              <a:t>What about the second datacenter site? Without STV what if something happens to JH?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Majeed - Quick overview on what we will cover in the presentation:</a:t>
            </a:r>
            <a:br>
              <a:rPr lang="en-US" baseline="0"/>
            </a:br>
            <a:br>
              <a:rPr lang="en-US" baseline="0"/>
            </a:b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/>
              <a:t>Zach: </a:t>
            </a:r>
            <a:br>
              <a:rPr lang="en-US" baseline="0"/>
            </a:br>
            <a:r>
              <a:rPr lang="en-US" baseline="0"/>
              <a:t>-   Talk over the visual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Describe the different components of the hardware stack, what they are (high level)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Describe the </a:t>
            </a:r>
            <a:r>
              <a:rPr lang="en-US" baseline="0" err="1"/>
              <a:t>vmware</a:t>
            </a:r>
            <a:r>
              <a:rPr lang="en-US" baseline="0"/>
              <a:t> datastores types and it relates to Virtual Machines</a:t>
            </a:r>
            <a:br>
              <a:rPr lang="en-US" baseline="0"/>
            </a:br>
            <a:r>
              <a:rPr lang="en-US" baseline="0"/>
              <a:t>   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9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/>
              <a:t>Zach: </a:t>
            </a:r>
            <a:br>
              <a:rPr lang="en-US" baseline="0"/>
            </a:br>
            <a:br>
              <a:rPr lang="en-US" baseline="0"/>
            </a:br>
            <a:endParaRPr lang="en-US" baseline="0"/>
          </a:p>
          <a:p>
            <a:pPr marL="171450" indent="-171450">
              <a:buFontTx/>
              <a:buChar char="-"/>
            </a:pPr>
            <a:r>
              <a:rPr lang="en-US" baseline="0"/>
              <a:t>Quick Stats on total capacity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Total: hosts – 34 servers (includes </a:t>
            </a:r>
            <a:r>
              <a:rPr lang="en-US" baseline="0" err="1"/>
              <a:t>ocp</a:t>
            </a:r>
            <a:r>
              <a:rPr lang="en-US" baseline="0"/>
              <a:t>, </a:t>
            </a:r>
            <a:r>
              <a:rPr lang="en-US" baseline="0" err="1"/>
              <a:t>vdi</a:t>
            </a:r>
            <a:r>
              <a:rPr lang="en-US" baseline="0"/>
              <a:t>, UC, cook hall)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Total: CPU cores across both JH/STV – 600 cores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/>
              <a:t>Total: RAM across both JH/STV -  23Tb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Total: Storage in Compellent – 2.5Pb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Total: VM Windows - 744</a:t>
            </a:r>
            <a:br>
              <a:rPr lang="en-US" baseline="0"/>
            </a:br>
            <a:r>
              <a:rPr lang="en-US" baseline="0"/>
              <a:t>Total: VM Linux - 376</a:t>
            </a:r>
            <a:br>
              <a:rPr lang="en-US" baseline="0"/>
            </a:br>
            <a:endParaRPr lang="en-US" baseline="0"/>
          </a:p>
          <a:p>
            <a:pPr marL="171450" indent="-171450">
              <a:buFontTx/>
              <a:buChar char="-"/>
            </a:pPr>
            <a:endParaRPr lang="en-US" baseline="0"/>
          </a:p>
          <a:p>
            <a:pPr marL="171450" indent="-171450">
              <a:buFontTx/>
              <a:buChar char="-"/>
            </a:pPr>
            <a:r>
              <a:rPr lang="en-US" baseline="0"/>
              <a:t>Quick Stats on typical utilization</a:t>
            </a:r>
          </a:p>
          <a:p>
            <a:pPr marL="0" indent="0">
              <a:buFontTx/>
              <a:buNone/>
            </a:pPr>
            <a:br>
              <a:rPr lang="en-US" baseline="0"/>
            </a:br>
            <a:r>
              <a:rPr lang="en-US" baseline="0"/>
              <a:t>   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3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/>
              <a:t>Things that really worked</a:t>
            </a:r>
          </a:p>
          <a:p>
            <a:pPr marL="0" indent="0">
              <a:buFontTx/>
              <a:buNone/>
            </a:pPr>
            <a:r>
              <a:rPr lang="en-US" baseline="0"/>
              <a:t> - Cross datacenter replication </a:t>
            </a:r>
          </a:p>
          <a:p>
            <a:pPr marL="0" indent="0">
              <a:buFontTx/>
              <a:buNone/>
            </a:pPr>
            <a:r>
              <a:rPr lang="en-US" baseline="0"/>
              <a:t> - Stretch/metro cluster – HA Automatic/Flip of a switch failover from one datacenter (</a:t>
            </a:r>
            <a:r>
              <a:rPr lang="en-US" baseline="0" err="1"/>
              <a:t>jh</a:t>
            </a:r>
            <a:r>
              <a:rPr lang="en-US" baseline="0"/>
              <a:t>) to another (</a:t>
            </a:r>
            <a:r>
              <a:rPr lang="en-US" baseline="0" err="1"/>
              <a:t>stv</a:t>
            </a:r>
            <a:r>
              <a:rPr lang="en-US" baseline="0"/>
              <a:t>)</a:t>
            </a:r>
          </a:p>
          <a:p>
            <a:pPr marL="0" indent="0">
              <a:buFontTx/>
              <a:buNone/>
            </a:pPr>
            <a:r>
              <a:rPr lang="en-US" baseline="0"/>
              <a:t> - UCS</a:t>
            </a:r>
          </a:p>
          <a:p>
            <a:pPr marL="0" indent="0">
              <a:buFontTx/>
              <a:buNone/>
            </a:pPr>
            <a:r>
              <a:rPr lang="en-US" baseline="0"/>
              <a:t>        - many nice management features (hardware profiles) allow very easy hardware replacements without much manual re-configuration</a:t>
            </a:r>
          </a:p>
          <a:p>
            <a:pPr marL="0" indent="0">
              <a:buFontTx/>
              <a:buNone/>
            </a:pPr>
            <a:r>
              <a:rPr lang="en-US" baseline="0"/>
              <a:t>        - Has been rock solid, very much in the background</a:t>
            </a:r>
          </a:p>
          <a:p>
            <a:pPr marL="0" indent="0">
              <a:buFontTx/>
              <a:buNone/>
            </a:pPr>
            <a:r>
              <a:rPr lang="en-US" baseline="0"/>
              <a:t>        - Rack Management is very nice – heavy reduction in cabling</a:t>
            </a:r>
          </a:p>
          <a:p>
            <a:pPr marL="0" indent="0">
              <a:buFontTx/>
              <a:buNone/>
            </a:pPr>
            <a:r>
              <a:rPr lang="en-US" baseline="0"/>
              <a:t>        - modular blade approach reduced the need to have a lot of hands on hardware activities</a:t>
            </a:r>
          </a:p>
          <a:p>
            <a:pPr marL="0" indent="0">
              <a:buFontTx/>
              <a:buNone/>
            </a:pPr>
            <a:br>
              <a:rPr lang="en-US" baseline="0"/>
            </a:br>
            <a:r>
              <a:rPr lang="en-US" baseline="0"/>
              <a:t> - Compellent </a:t>
            </a:r>
          </a:p>
          <a:p>
            <a:pPr marL="0" indent="0">
              <a:buFontTx/>
              <a:buNone/>
            </a:pPr>
            <a:r>
              <a:rPr lang="en-US" baseline="0"/>
              <a:t>        - introduction of live volume (replication between </a:t>
            </a:r>
            <a:r>
              <a:rPr lang="en-US" baseline="0" err="1"/>
              <a:t>jh</a:t>
            </a:r>
            <a:r>
              <a:rPr lang="en-US" baseline="0"/>
              <a:t> and </a:t>
            </a:r>
            <a:r>
              <a:rPr lang="en-US" baseline="0" err="1"/>
              <a:t>stv</a:t>
            </a:r>
            <a:r>
              <a:rPr lang="en-US" baseline="0"/>
              <a:t> arrays) had a major improvement on quality of life for storage available and maintenance operations</a:t>
            </a:r>
          </a:p>
          <a:p>
            <a:pPr marL="0" indent="0">
              <a:buFontTx/>
              <a:buNone/>
            </a:pPr>
            <a:r>
              <a:rPr lang="en-US" baseline="0"/>
              <a:t>        - data tiering/progression – the ability to place the most accessed data on high speed drive, while allowing the infrequently accessed data to slower higher capacity drives</a:t>
            </a:r>
          </a:p>
          <a:p>
            <a:pPr marL="0" indent="0">
              <a:buFontTx/>
              <a:buNone/>
            </a:pPr>
            <a:r>
              <a:rPr lang="en-US" baseline="0"/>
              <a:t>  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 - </a:t>
            </a:r>
            <a:r>
              <a:rPr lang="en-US" baseline="0" err="1"/>
              <a:t>vmware</a:t>
            </a: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         - Its been the glue that brings the stack together</a:t>
            </a:r>
          </a:p>
          <a:p>
            <a:pPr marL="0" indent="0">
              <a:buFontTx/>
              <a:buNone/>
            </a:pPr>
            <a:r>
              <a:rPr lang="en-US" baseline="0"/>
              <a:t>         - it is the only currently state component that will continue to exist in the future state environment</a:t>
            </a:r>
          </a:p>
          <a:p>
            <a:pPr marL="0" indent="0">
              <a:buFontTx/>
              <a:buNone/>
            </a:pPr>
            <a:r>
              <a:rPr lang="en-US" baseline="0"/>
              <a:t>         - self manages and balances both compute and storage resources across the hardware in an automatic fashion</a:t>
            </a: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r>
              <a:rPr lang="en-US" baseline="0"/>
              <a:t>Challenges: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All sub components in the stack have to be managed independently which takes a good amount of effort around planning and execution (requires several different skills sets)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Cross vendor troubleshooting can be difficult (lots of finger pointing initially)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Consolidating so many workloads/services to a single (even if redundant) system can have a greater impact (such as the 2 San controllers from storage perspective)</a:t>
            </a:r>
          </a:p>
          <a:p>
            <a:pPr marL="0" indent="0">
              <a:buFontTx/>
              <a:buNone/>
            </a:pPr>
            <a:r>
              <a:rPr lang="en-US" baseline="0"/>
              <a:t>    - More important as of sept when we are in a single DC – 2 Array controllers are a critical failure point </a:t>
            </a:r>
          </a:p>
          <a:p>
            <a:pPr marL="0" indent="0">
              <a:buFontTx/>
              <a:buNone/>
            </a:pPr>
            <a:r>
              <a:rPr lang="en-US" baseline="0"/>
              <a:t>-   </a:t>
            </a:r>
          </a:p>
          <a:p>
            <a:pPr marL="0" indent="0">
              <a:buFontTx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/>
              <a:t>Things that really worked</a:t>
            </a:r>
          </a:p>
          <a:p>
            <a:pPr marL="0" indent="0">
              <a:buFontTx/>
              <a:buNone/>
            </a:pPr>
            <a:r>
              <a:rPr lang="en-US" baseline="0"/>
              <a:t> - Cross datacenter replication </a:t>
            </a:r>
          </a:p>
          <a:p>
            <a:pPr marL="0" indent="0">
              <a:buFontTx/>
              <a:buNone/>
            </a:pPr>
            <a:r>
              <a:rPr lang="en-US" baseline="0"/>
              <a:t> - Stretch/metro cluster – HA Automatic/Flip of a switch failover from one datacenter (</a:t>
            </a:r>
            <a:r>
              <a:rPr lang="en-US" baseline="0" err="1"/>
              <a:t>jh</a:t>
            </a:r>
            <a:r>
              <a:rPr lang="en-US" baseline="0"/>
              <a:t>) to another (</a:t>
            </a:r>
            <a:r>
              <a:rPr lang="en-US" baseline="0" err="1"/>
              <a:t>stv</a:t>
            </a:r>
            <a:r>
              <a:rPr lang="en-US" baseline="0"/>
              <a:t>)</a:t>
            </a:r>
          </a:p>
          <a:p>
            <a:pPr marL="0" indent="0">
              <a:buFontTx/>
              <a:buNone/>
            </a:pPr>
            <a:r>
              <a:rPr lang="en-US" baseline="0"/>
              <a:t> - UCS</a:t>
            </a:r>
          </a:p>
          <a:p>
            <a:pPr marL="0" indent="0">
              <a:buFontTx/>
              <a:buNone/>
            </a:pPr>
            <a:r>
              <a:rPr lang="en-US" baseline="0"/>
              <a:t>        - many nice management features (hardware profiles) allow very easy hardware replacements without much manual re-configuration</a:t>
            </a:r>
          </a:p>
          <a:p>
            <a:pPr marL="0" indent="0">
              <a:buFontTx/>
              <a:buNone/>
            </a:pPr>
            <a:r>
              <a:rPr lang="en-US" baseline="0"/>
              <a:t>        - Has been rock solid, very much in the background</a:t>
            </a:r>
          </a:p>
          <a:p>
            <a:pPr marL="0" indent="0">
              <a:buFontTx/>
              <a:buNone/>
            </a:pPr>
            <a:r>
              <a:rPr lang="en-US" baseline="0"/>
              <a:t>        - Rack Management is very nice – heavy reduction in cabling</a:t>
            </a:r>
          </a:p>
          <a:p>
            <a:pPr marL="0" indent="0">
              <a:buFontTx/>
              <a:buNone/>
            </a:pPr>
            <a:r>
              <a:rPr lang="en-US" baseline="0"/>
              <a:t>        - modular blade approach reduced the need to have a lot of hands on hardware activities</a:t>
            </a:r>
          </a:p>
          <a:p>
            <a:pPr marL="0" indent="0">
              <a:buFontTx/>
              <a:buNone/>
            </a:pPr>
            <a:br>
              <a:rPr lang="en-US" baseline="0"/>
            </a:br>
            <a:r>
              <a:rPr lang="en-US" baseline="0"/>
              <a:t> - Compellent </a:t>
            </a:r>
          </a:p>
          <a:p>
            <a:pPr marL="0" indent="0">
              <a:buFontTx/>
              <a:buNone/>
            </a:pPr>
            <a:r>
              <a:rPr lang="en-US" baseline="0"/>
              <a:t>        - introduction of live volume (replication between </a:t>
            </a:r>
            <a:r>
              <a:rPr lang="en-US" baseline="0" err="1"/>
              <a:t>jh</a:t>
            </a:r>
            <a:r>
              <a:rPr lang="en-US" baseline="0"/>
              <a:t> and </a:t>
            </a:r>
            <a:r>
              <a:rPr lang="en-US" baseline="0" err="1"/>
              <a:t>stv</a:t>
            </a:r>
            <a:r>
              <a:rPr lang="en-US" baseline="0"/>
              <a:t> arrays) had a major improvement on quality of life for storage available and maintenance operations</a:t>
            </a:r>
          </a:p>
          <a:p>
            <a:pPr marL="0" indent="0">
              <a:buFontTx/>
              <a:buNone/>
            </a:pPr>
            <a:r>
              <a:rPr lang="en-US" baseline="0"/>
              <a:t>        - data tiering/progression – the ability to place the most accessed data on high speed drive, while allowing the infrequently accessed data to slower higher capacity drives</a:t>
            </a:r>
          </a:p>
          <a:p>
            <a:pPr marL="0" indent="0">
              <a:buFontTx/>
              <a:buNone/>
            </a:pPr>
            <a:r>
              <a:rPr lang="en-US" baseline="0"/>
              <a:t>  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 - </a:t>
            </a:r>
            <a:r>
              <a:rPr lang="en-US" baseline="0" err="1"/>
              <a:t>vmware</a:t>
            </a:r>
            <a:endParaRPr lang="en-US" baseline="0"/>
          </a:p>
          <a:p>
            <a:pPr marL="0" indent="0">
              <a:buFontTx/>
              <a:buNone/>
            </a:pPr>
            <a:r>
              <a:rPr lang="en-US" baseline="0"/>
              <a:t>         - Its been the glue that brings the stack together</a:t>
            </a:r>
          </a:p>
          <a:p>
            <a:pPr marL="0" indent="0">
              <a:buFontTx/>
              <a:buNone/>
            </a:pPr>
            <a:r>
              <a:rPr lang="en-US" baseline="0"/>
              <a:t>         - it is the only currently state component that will continue to exist in the future state environment</a:t>
            </a:r>
          </a:p>
          <a:p>
            <a:pPr marL="0" indent="0">
              <a:buFontTx/>
              <a:buNone/>
            </a:pPr>
            <a:r>
              <a:rPr lang="en-US" baseline="0"/>
              <a:t>         - self manages and balances both compute and storage resources across the hardware in an automatic fashion</a:t>
            </a:r>
            <a:br>
              <a:rPr lang="en-US" baseline="0"/>
            </a:br>
            <a:br>
              <a:rPr lang="en-US" baseline="0"/>
            </a:br>
            <a:br>
              <a:rPr lang="en-US" baseline="0"/>
            </a:br>
            <a:r>
              <a:rPr lang="en-US" baseline="0"/>
              <a:t>Challenges: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All sub components in the stack have to be managed independently which takes a good amount of effort around planning and execution (requires several different skills sets)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Cross vendor troubleshooting can be difficult (lots of finger pointing initially)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Consolidating so many workloads/services to a single (even if redundant) system can have a greater impact (such as the 2 San controllers from storage perspective)</a:t>
            </a:r>
          </a:p>
          <a:p>
            <a:pPr marL="0" indent="0">
              <a:buFontTx/>
              <a:buNone/>
            </a:pPr>
            <a:r>
              <a:rPr lang="en-US" baseline="0"/>
              <a:t>    - More important as of sept when we are in a single DC – 2 Array controllers are a critical failure point </a:t>
            </a:r>
          </a:p>
          <a:p>
            <a:pPr marL="0" indent="0">
              <a:buFontTx/>
              <a:buNone/>
            </a:pPr>
            <a:r>
              <a:rPr lang="en-US" baseline="0"/>
              <a:t>-   </a:t>
            </a:r>
          </a:p>
          <a:p>
            <a:pPr marL="0" indent="0">
              <a:buFontTx/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20" baseline="0"/>
            </a:br>
            <a:r>
              <a:rPr lang="en-US" sz="1220" b="1" baseline="0" err="1"/>
              <a:t>Vmware</a:t>
            </a:r>
            <a:r>
              <a:rPr lang="en-US" sz="1220" b="1" baseline="0"/>
              <a:t> VSAN based Hyper Converged Infrastructure (HCI): </a:t>
            </a:r>
            <a:br>
              <a:rPr lang="en-US" sz="1220" baseline="0"/>
            </a:br>
            <a:endParaRPr lang="en-US" sz="1220" baseline="0"/>
          </a:p>
          <a:p>
            <a:r>
              <a:rPr lang="en-US" sz="1220" baseline="0"/>
              <a:t>HCI Per Node details</a:t>
            </a:r>
            <a:br>
              <a:rPr lang="en-US" sz="1220" baseline="0"/>
            </a:br>
            <a:r>
              <a:rPr lang="en-US" sz="1220" baseline="0"/>
              <a:t>Server type: </a:t>
            </a:r>
            <a:r>
              <a:rPr lang="en-US" sz="1220" b="0" i="0">
                <a:effectLst/>
                <a:latin typeface="Arial" panose="020B0604020202020204" pitchFamily="34" charset="0"/>
              </a:rPr>
              <a:t>Lenovo </a:t>
            </a:r>
            <a:r>
              <a:rPr lang="en-US" sz="1220" b="0" i="0" err="1">
                <a:effectLst/>
                <a:latin typeface="Arial" panose="020B0604020202020204" pitchFamily="34" charset="0"/>
              </a:rPr>
              <a:t>ThinkAgile</a:t>
            </a:r>
            <a:r>
              <a:rPr lang="en-US" sz="1220" b="0" i="0">
                <a:effectLst/>
                <a:latin typeface="Arial" panose="020B0604020202020204" pitchFamily="34" charset="0"/>
              </a:rPr>
              <a:t> VX7531 Certified Node</a:t>
            </a:r>
            <a:br>
              <a:rPr lang="en-US" sz="1220" baseline="0"/>
            </a:br>
            <a:r>
              <a:rPr lang="en-US" sz="1220" baseline="0"/>
              <a:t>CPU: </a:t>
            </a:r>
            <a:r>
              <a:rPr lang="pt-BR" sz="1220" b="0" i="0">
                <a:effectLst/>
                <a:latin typeface="Arial" panose="020B0604020202020204" pitchFamily="34" charset="0"/>
              </a:rPr>
              <a:t>Intel Xeon Platinum 8358 32C 250W 2.6GHz Processor x 2</a:t>
            </a:r>
            <a:br>
              <a:rPr lang="en-US" sz="1220" baseline="0"/>
            </a:br>
            <a:r>
              <a:rPr lang="en-US" sz="1220" baseline="0"/>
              <a:t>RAM: 16 x 64G = 1024G</a:t>
            </a:r>
            <a:br>
              <a:rPr lang="en-US" sz="1220" baseline="0"/>
            </a:br>
            <a:br>
              <a:rPr lang="en-US" sz="1220" baseline="0"/>
            </a:br>
            <a:r>
              <a:rPr lang="en-US" sz="1220" baseline="0"/>
              <a:t>DISK: </a:t>
            </a:r>
            <a:br>
              <a:rPr lang="en-US" sz="1220" baseline="0"/>
            </a:br>
            <a:r>
              <a:rPr lang="en-US" sz="1220" baseline="0"/>
              <a:t>3 x </a:t>
            </a:r>
            <a:r>
              <a:rPr lang="en-US" sz="1220" b="0" i="0" err="1">
                <a:effectLst/>
                <a:latin typeface="Arial" panose="020B0604020202020204" pitchFamily="34" charset="0"/>
              </a:rPr>
              <a:t>ThinkSystem</a:t>
            </a:r>
            <a:r>
              <a:rPr lang="en-US" sz="1220" b="0" i="0">
                <a:effectLst/>
                <a:latin typeface="Arial" panose="020B0604020202020204" pitchFamily="34" charset="0"/>
              </a:rPr>
              <a:t> 2.5" U.2 P5600 1.6TB Mixed Use </a:t>
            </a:r>
            <a:r>
              <a:rPr lang="en-US" sz="1220" b="0" i="0" err="1">
                <a:effectLst/>
                <a:latin typeface="Arial" panose="020B0604020202020204" pitchFamily="34" charset="0"/>
              </a:rPr>
              <a:t>NVMe</a:t>
            </a:r>
            <a:r>
              <a:rPr lang="en-US" sz="1220" b="0" i="0">
                <a:effectLst/>
                <a:latin typeface="Arial" panose="020B0604020202020204" pitchFamily="34" charset="0"/>
              </a:rPr>
              <a:t> PCIe 4.0 x4 HS SSD (Cache drives)</a:t>
            </a:r>
            <a:br>
              <a:rPr lang="en-US" sz="1220" b="0" i="0">
                <a:effectLst/>
                <a:latin typeface="Arial" panose="020B0604020202020204" pitchFamily="34" charset="0"/>
              </a:rPr>
            </a:br>
            <a:r>
              <a:rPr lang="en-US" sz="1220" b="0" i="0">
                <a:effectLst/>
                <a:latin typeface="Arial" panose="020B0604020202020204" pitchFamily="34" charset="0"/>
              </a:rPr>
              <a:t>9 x </a:t>
            </a:r>
            <a:r>
              <a:rPr lang="en-US" sz="1220" b="0" i="0" err="1">
                <a:effectLst/>
                <a:latin typeface="Arial" panose="020B0604020202020204" pitchFamily="34" charset="0"/>
              </a:rPr>
              <a:t>ThinkSystem</a:t>
            </a:r>
            <a:r>
              <a:rPr lang="en-US" sz="1220" b="0" i="0">
                <a:effectLst/>
                <a:latin typeface="Arial" panose="020B0604020202020204" pitchFamily="34" charset="0"/>
              </a:rPr>
              <a:t> 2.5" PM1643a 3.84TB Entry SAS 12Gb Hot Swap SSD (Capacity Drives)</a:t>
            </a:r>
            <a:br>
              <a:rPr lang="en-US" sz="1220" b="0" i="0">
                <a:effectLst/>
                <a:latin typeface="Arial" panose="020B0604020202020204" pitchFamily="34" charset="0"/>
              </a:rPr>
            </a:br>
            <a:br>
              <a:rPr lang="en-US" sz="1220" b="0" i="0">
                <a:effectLst/>
                <a:latin typeface="Arial" panose="020B0604020202020204" pitchFamily="34" charset="0"/>
              </a:rPr>
            </a:br>
            <a:r>
              <a:rPr lang="en-US" sz="1220" b="0" i="0">
                <a:effectLst/>
                <a:latin typeface="Arial" panose="020B0604020202020204" pitchFamily="34" charset="0"/>
              </a:rPr>
              <a:t>3 disk groups per node, each disk group contains 1 cache drive and 3 capacity drives</a:t>
            </a:r>
          </a:p>
          <a:p>
            <a:br>
              <a:rPr lang="en-US" sz="1220" b="0" i="0">
                <a:effectLst/>
                <a:latin typeface="Arial" panose="020B0604020202020204" pitchFamily="34" charset="0"/>
              </a:rPr>
            </a:br>
            <a:r>
              <a:rPr lang="en-US" sz="1220" b="0" i="0">
                <a:effectLst/>
                <a:latin typeface="Arial" panose="020B0604020202020204" pitchFamily="34" charset="0"/>
              </a:rPr>
              <a:t>Also plenty of empty slots to add additional disks and/or entire </a:t>
            </a:r>
            <a:r>
              <a:rPr lang="en-US" sz="1220" b="0" i="0" err="1">
                <a:effectLst/>
                <a:latin typeface="Arial" panose="020B0604020202020204" pitchFamily="34" charset="0"/>
              </a:rPr>
              <a:t>diskgroups</a:t>
            </a:r>
            <a:br>
              <a:rPr lang="en-US" sz="1220" b="0" i="0">
                <a:effectLst/>
                <a:latin typeface="Arial" panose="020B0604020202020204" pitchFamily="34" charset="0"/>
              </a:rPr>
            </a:br>
            <a:br>
              <a:rPr lang="en-US" sz="1220" b="0" i="0">
                <a:effectLst/>
                <a:latin typeface="Arial" panose="020B0604020202020204" pitchFamily="34" charset="0"/>
              </a:rPr>
            </a:br>
            <a:endParaRPr lang="en-US" sz="1220" b="0" i="0">
              <a:effectLst/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220" b="1" baseline="0"/>
              <a:t>Scalability:</a:t>
            </a:r>
          </a:p>
          <a:p>
            <a:pPr marL="0" indent="0">
              <a:buFontTx/>
              <a:buNone/>
            </a:pPr>
            <a:r>
              <a:rPr lang="en-US" sz="1220" baseline="0"/>
              <a:t>    - scale out options: ability to add storage, </a:t>
            </a:r>
            <a:r>
              <a:rPr lang="en-US" sz="1220" baseline="0" err="1"/>
              <a:t>cpu</a:t>
            </a:r>
            <a:r>
              <a:rPr lang="en-US" sz="1220" baseline="0"/>
              <a:t> and ram at the time by adding server nodes (much cheaper than adding a new Storage Array, Blade chassis + blades)</a:t>
            </a:r>
          </a:p>
          <a:p>
            <a:pPr marL="0" indent="0">
              <a:buFontTx/>
              <a:buNone/>
            </a:pPr>
            <a:r>
              <a:rPr lang="en-US" sz="1220" baseline="0"/>
              <a:t>    - scale up options: Add more RAM and Disks to existing servers nodes</a:t>
            </a:r>
          </a:p>
          <a:p>
            <a:br>
              <a:rPr lang="en-US" sz="1220"/>
            </a:br>
            <a:endParaRPr lang="en-US" sz="1220" baseline="0"/>
          </a:p>
          <a:p>
            <a:endParaRPr lang="en-US" sz="1220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Compare and contrast the management of the HCI stack to the current state</a:t>
            </a:r>
            <a:br>
              <a:rPr lang="en-US" baseline="0"/>
            </a:br>
            <a:br>
              <a:rPr lang="en-US" baseline="0"/>
            </a:br>
            <a:r>
              <a:rPr lang="en-US" b="1" baseline="0"/>
              <a:t>Storage and compute will be combined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no external SAN arrays (to host </a:t>
            </a:r>
            <a:r>
              <a:rPr lang="en-US" baseline="0" err="1"/>
              <a:t>vm</a:t>
            </a:r>
            <a:r>
              <a:rPr lang="en-US" baseline="0"/>
              <a:t> disks. There will still be external deep storage solution for workloads that have large multi-Terabyte data needs because it is to expensive to house all of that data on an all flash setup)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no external fiber channel Storage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Storage is now software defined where </a:t>
            </a:r>
            <a:r>
              <a:rPr lang="en-US" baseline="0" err="1"/>
              <a:t>vmware’s</a:t>
            </a:r>
            <a:r>
              <a:rPr lang="en-US" baseline="0"/>
              <a:t> VSAN technology will leverage all local disk across all server nodes into a resilient storage cluster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No physical network components (servers will plug directly into the Arista DC )</a:t>
            </a:r>
            <a:br>
              <a:rPr lang="en-US" baseline="0"/>
            </a:br>
            <a:br>
              <a:rPr lang="en-US" baseline="0"/>
            </a:br>
            <a:endParaRPr lang="en-US" baseline="0"/>
          </a:p>
          <a:p>
            <a:pPr marL="171450" indent="-171450">
              <a:buFontTx/>
              <a:buChar char="-"/>
            </a:pPr>
            <a:endParaRPr lang="en-US" baseline="0"/>
          </a:p>
          <a:p>
            <a:pPr marL="0" indent="0">
              <a:buFontTx/>
              <a:buNone/>
            </a:pPr>
            <a:r>
              <a:rPr lang="en-US" b="1" baseline="0"/>
              <a:t>No vendor Lock in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   Servers are high performing commodity hardware that have the ability to run hypervisor other than </a:t>
            </a:r>
            <a:r>
              <a:rPr lang="en-US" baseline="0" err="1"/>
              <a:t>vmware</a:t>
            </a:r>
            <a:r>
              <a:rPr lang="en-US" baseline="0"/>
              <a:t> if the situation with </a:t>
            </a:r>
            <a:r>
              <a:rPr lang="en-US" baseline="0" err="1"/>
              <a:t>vmware</a:t>
            </a:r>
            <a:r>
              <a:rPr lang="en-US" baseline="0"/>
              <a:t> changes – No appliance based vender lock in scenario</a:t>
            </a:r>
          </a:p>
          <a:p>
            <a:pPr marL="0" indent="0">
              <a:buFontTx/>
              <a:buNone/>
            </a:pPr>
            <a:br>
              <a:rPr lang="en-US" baseline="0"/>
            </a:br>
            <a:br>
              <a:rPr lang="en-US" baseline="0"/>
            </a:br>
            <a:endParaRPr lang="en-US" baseline="0"/>
          </a:p>
          <a:p>
            <a:pPr marL="171450" indent="-171450">
              <a:buFontTx/>
              <a:buChar char="-"/>
            </a:pPr>
            <a:endParaRPr lang="en-US" baseline="0"/>
          </a:p>
          <a:p>
            <a:pPr marL="0" indent="0">
              <a:buFontTx/>
              <a:buNone/>
            </a:pPr>
            <a:r>
              <a:rPr lang="en-US" b="1" baseline="0"/>
              <a:t>Favorable differences in the effort required to update components</a:t>
            </a:r>
          </a:p>
          <a:p>
            <a:pPr marL="0" indent="0">
              <a:buFontTx/>
              <a:buNone/>
            </a:pPr>
            <a:r>
              <a:rPr lang="en-US" baseline="0"/>
              <a:t>	- Only need to update </a:t>
            </a:r>
            <a:r>
              <a:rPr lang="en-US" baseline="0" err="1"/>
              <a:t>vmware</a:t>
            </a:r>
            <a:r>
              <a:rPr lang="en-US" baseline="0"/>
              <a:t> ESX and VSAN components and underlying server firmware (no external storage equipment or storage network</a:t>
            </a:r>
          </a:p>
          <a:p>
            <a:pPr marL="0" indent="0">
              <a:buFontTx/>
              <a:buNone/>
            </a:pPr>
            <a:r>
              <a:rPr lang="en-US" baseline="0"/>
              <a:t>                        - One node at a time, node will be drained (</a:t>
            </a:r>
            <a:r>
              <a:rPr lang="en-US" baseline="0" err="1"/>
              <a:t>vms</a:t>
            </a:r>
            <a:r>
              <a:rPr lang="en-US" baseline="0"/>
              <a:t> will be evacuated, server will then be updated, and health check before the update process proceeds)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endParaRPr lang="en-US" baseline="0"/>
          </a:p>
          <a:p>
            <a:pPr marL="0" lvl="0" indent="0">
              <a:buFontTx/>
              <a:buNone/>
            </a:pPr>
            <a:r>
              <a:rPr lang="en-US" b="1" baseline="0"/>
              <a:t>Availability differences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err="1"/>
              <a:t>Vmwares</a:t>
            </a:r>
            <a:r>
              <a:rPr lang="en-US" baseline="0"/>
              <a:t> VSAN N+2  architecture compared to </a:t>
            </a:r>
            <a:r>
              <a:rPr lang="en-US" baseline="0" err="1"/>
              <a:t>compellent’s</a:t>
            </a:r>
            <a:r>
              <a:rPr lang="en-US" baseline="0"/>
              <a:t> dual controller in a single datacenter </a:t>
            </a:r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endParaRPr lang="en-US" baseline="0"/>
          </a:p>
          <a:p>
            <a:pPr marL="0" indent="0">
              <a:buFontTx/>
              <a:buNone/>
            </a:pPr>
            <a:r>
              <a:rPr lang="en-US" b="1" baseline="0"/>
              <a:t>Troubleshooting:</a:t>
            </a:r>
            <a:br>
              <a:rPr lang="en-US" baseline="0"/>
            </a:br>
            <a:r>
              <a:rPr lang="en-US" baseline="0"/>
              <a:t>      - less moving parts</a:t>
            </a:r>
          </a:p>
          <a:p>
            <a:pPr marL="0" indent="0">
              <a:buFontTx/>
              <a:buNone/>
            </a:pPr>
            <a:r>
              <a:rPr lang="en-US" baseline="0"/>
              <a:t>      - single vendor to support virtualization, virtualization networking, and  storage (</a:t>
            </a:r>
            <a:r>
              <a:rPr lang="en-US" baseline="0" err="1"/>
              <a:t>vmware</a:t>
            </a:r>
            <a:r>
              <a:rPr lang="en-US" baseline="0"/>
              <a:t>)</a:t>
            </a:r>
          </a:p>
          <a:p>
            <a:pPr marL="0" indent="0">
              <a:buFontTx/>
              <a:buNone/>
            </a:pPr>
            <a:r>
              <a:rPr lang="en-US" baseline="0"/>
              <a:t>      - reduced hardware support needs (Lenovo supports server nodes)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Visual of HCI disk group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8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8D91E-A93D-46AE-9E39-8BE89AEF5ABA}"/>
              </a:ext>
            </a:extLst>
          </p:cNvPr>
          <p:cNvSpPr txBox="1"/>
          <p:nvPr/>
        </p:nvSpPr>
        <p:spPr>
          <a:xfrm>
            <a:off x="914399" y="3067751"/>
            <a:ext cx="7282544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0">
                <a:solidFill>
                  <a:srgbClr val="333333"/>
                </a:solidFill>
                <a:effectLst/>
                <a:latin typeface="ISUCondBold"/>
              </a:rPr>
              <a:t>ISU’s Private Cloud Infrastructure: The Now and Future</a:t>
            </a:r>
          </a:p>
          <a:p>
            <a:r>
              <a:rPr lang="en-US"/>
              <a:t>Majeed Abu-Qulbain – Enterprise Architect/Interim ION CCA Manager</a:t>
            </a:r>
            <a:br>
              <a:rPr lang="en-US"/>
            </a:br>
            <a:r>
              <a:rPr lang="en-US"/>
              <a:t>Zach Parker – Cloud System Administrator</a:t>
            </a:r>
            <a:br>
              <a:rPr lang="en-US"/>
            </a:br>
            <a:r>
              <a:rPr lang="en-US"/>
              <a:t>Kevin Selinger – Cloud System Administrator</a:t>
            </a:r>
            <a:br>
              <a:rPr lang="en-US"/>
            </a:br>
            <a:r>
              <a:rPr lang="en-US"/>
              <a:t>Craig Watts – Cloud System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72571"/>
            <a:ext cx="8331200" cy="486229"/>
          </a:xfrm>
        </p:spPr>
        <p:txBody>
          <a:bodyPr>
            <a:normAutofit fontScale="90000"/>
          </a:bodyPr>
          <a:lstStyle/>
          <a:p>
            <a:r>
              <a:rPr lang="en-US"/>
              <a:t>Future State (HCI) – VSAN Disk groups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C5396-3645-4AC1-A031-75663E4C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5" y="731702"/>
            <a:ext cx="6013449" cy="36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6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115D6F-BBDF-4757-A8C6-BA4FA1F3D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042" y="-1"/>
            <a:ext cx="5674156" cy="51573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7C829BC-472E-4545-88BE-1594292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3" y="196927"/>
            <a:ext cx="3416419" cy="2025665"/>
          </a:xfrm>
        </p:spPr>
        <p:txBody>
          <a:bodyPr>
            <a:normAutofit fontScale="90000"/>
          </a:bodyPr>
          <a:lstStyle/>
          <a:p>
            <a:r>
              <a:rPr lang="en-US"/>
              <a:t>A Hybrid Cloud Strategy for ISU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9B5B2C-AE28-4A67-B732-7E8D70BED1C7}"/>
              </a:ext>
            </a:extLst>
          </p:cNvPr>
          <p:cNvSpPr txBox="1">
            <a:spLocks/>
          </p:cNvSpPr>
          <p:nvPr/>
        </p:nvSpPr>
        <p:spPr>
          <a:xfrm>
            <a:off x="23812" y="3097411"/>
            <a:ext cx="3416419" cy="390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Not a Cloud First Strategy</a:t>
            </a:r>
          </a:p>
        </p:txBody>
      </p:sp>
    </p:spTree>
    <p:extLst>
      <p:ext uri="{BB962C8B-B14F-4D97-AF65-F5344CB8AC3E}">
        <p14:creationId xmlns:p14="http://schemas.microsoft.com/office/powerpoint/2010/main" val="61651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4BFA94-44A6-4BD3-9E4C-7E5772208B4A}"/>
              </a:ext>
            </a:extLst>
          </p:cNvPr>
          <p:cNvSpPr txBox="1"/>
          <p:nvPr/>
        </p:nvSpPr>
        <p:spPr>
          <a:xfrm>
            <a:off x="3312431" y="1279088"/>
            <a:ext cx="2513332" cy="2585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algn="ctr"/>
            <a:r>
              <a:rPr lang="en-US"/>
              <a:t>Any Questions?</a:t>
            </a:r>
          </a:p>
        </p:txBody>
      </p:sp>
      <p:pic>
        <p:nvPicPr>
          <p:cNvPr id="13" name="Graphic 12" descr="Questions with solid fill">
            <a:extLst>
              <a:ext uri="{FF2B5EF4-FFF2-40B4-BE49-F238E27FC236}">
                <a16:creationId xmlns:a16="http://schemas.microsoft.com/office/drawing/2014/main" id="{943B92B3-429C-4497-B3A2-5502D618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91183" y="1279088"/>
            <a:ext cx="2355827" cy="23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8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557" y="1730829"/>
            <a:ext cx="5208814" cy="208189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Review and reflect on Current State </a:t>
            </a:r>
          </a:p>
          <a:p>
            <a:r>
              <a:rPr lang="en-US" sz="2400"/>
              <a:t>Review plans for future state</a:t>
            </a:r>
          </a:p>
          <a:p>
            <a:r>
              <a:rPr lang="en-US" sz="2400"/>
              <a:t>Comparison of Current and Future</a:t>
            </a:r>
          </a:p>
          <a:p>
            <a:r>
              <a:rPr lang="en-US" sz="2400"/>
              <a:t>Cloud Strategy</a:t>
            </a:r>
          </a:p>
          <a:p>
            <a:r>
              <a:rPr lang="en-US" sz="240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0AD5A5A-CB40-4905-87A6-A9D86947D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496643"/>
              </p:ext>
            </p:extLst>
          </p:nvPr>
        </p:nvGraphicFramePr>
        <p:xfrm>
          <a:off x="454298" y="478254"/>
          <a:ext cx="8229600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44293207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996774916"/>
                    </a:ext>
                  </a:extLst>
                </a:gridCol>
              </a:tblGrid>
              <a:tr h="36242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Private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Public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145933"/>
                  </a:ext>
                </a:extLst>
              </a:tr>
              <a:tr h="23565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Self-managed Networking, Storage, and Server Hardware, virtualization software usually in an on-premise datacenter. Large upfront investment or Equipment lease (usually 3-5 years at a time)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Shared, multi-tenant virtualization platform, generally available to the public and managed by a business (AWS, Microsoft Azure, Google Cloud are the big ones, but there are any many more) – Several different pay per use models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Cloud specific tooling and self-service features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/>
                        <a:t>Renting someone else’s computer</a:t>
                      </a:r>
                      <a:br>
                        <a:rPr lang="en-US" u="none" dirty="0"/>
                      </a:b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717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21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C0D5E8-B06D-47A4-9A25-B4F1F6D17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497" y="0"/>
            <a:ext cx="7238503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87736-E736-4F16-8193-A5A5EBF7EB35}"/>
              </a:ext>
            </a:extLst>
          </p:cNvPr>
          <p:cNvSpPr txBox="1"/>
          <p:nvPr/>
        </p:nvSpPr>
        <p:spPr>
          <a:xfrm>
            <a:off x="3657600" y="-8167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07D04-8A9D-494A-B25E-6B89E3819F8C}"/>
              </a:ext>
            </a:extLst>
          </p:cNvPr>
          <p:cNvSpPr txBox="1"/>
          <p:nvPr/>
        </p:nvSpPr>
        <p:spPr>
          <a:xfrm>
            <a:off x="6979920" y="-81676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82C5B5-2E01-4EB3-AB18-2DA0BCAEE6D6}"/>
              </a:ext>
            </a:extLst>
          </p:cNvPr>
          <p:cNvSpPr txBox="1"/>
          <p:nvPr/>
        </p:nvSpPr>
        <p:spPr>
          <a:xfrm>
            <a:off x="136434" y="287656"/>
            <a:ext cx="27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 State Private Cloud</a:t>
            </a:r>
          </a:p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34D33-6E58-4C6E-854F-F95EEF7C2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16" y="1541196"/>
            <a:ext cx="2161026" cy="119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On-Premise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18687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sz="2600" baseline="0"/>
              <a:t>Quick Stats on total capacity</a:t>
            </a:r>
          </a:p>
          <a:p>
            <a:pPr marL="171450" indent="-171450">
              <a:buFontTx/>
              <a:buChar char="-"/>
            </a:pPr>
            <a:r>
              <a:rPr lang="en-US" sz="2600" baseline="0"/>
              <a:t>Total: hosts – 34 servers (includes </a:t>
            </a:r>
            <a:r>
              <a:rPr lang="en-US" sz="2600" baseline="0" err="1"/>
              <a:t>ocp</a:t>
            </a:r>
            <a:r>
              <a:rPr lang="en-US" sz="2600" baseline="0"/>
              <a:t>, </a:t>
            </a:r>
            <a:r>
              <a:rPr lang="en-US" sz="2600" baseline="0" err="1"/>
              <a:t>vdi</a:t>
            </a:r>
            <a:r>
              <a:rPr lang="en-US" sz="2600" baseline="0"/>
              <a:t>, UC, cook hall)</a:t>
            </a:r>
          </a:p>
          <a:p>
            <a:pPr marL="171450" indent="-171450">
              <a:buFontTx/>
              <a:buChar char="-"/>
            </a:pPr>
            <a:r>
              <a:rPr lang="en-US" sz="2600" baseline="0"/>
              <a:t>Total: CPU cores across both JH/STV – 600 cores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600" baseline="0"/>
              <a:t>Total: RAM across both JH/STV -  23Tb</a:t>
            </a:r>
          </a:p>
          <a:p>
            <a:pPr marL="171450" indent="-171450">
              <a:buFontTx/>
              <a:buChar char="-"/>
            </a:pPr>
            <a:r>
              <a:rPr lang="en-US" sz="2600" baseline="0"/>
              <a:t>Total: Storage in Compellent – 2.5Pb</a:t>
            </a:r>
          </a:p>
          <a:p>
            <a:pPr marL="171450" indent="-171450">
              <a:buFontTx/>
              <a:buChar char="-"/>
            </a:pPr>
            <a:r>
              <a:rPr lang="en-US" sz="2600" baseline="0"/>
              <a:t>Total: VM Windows - 744</a:t>
            </a:r>
            <a:br>
              <a:rPr lang="en-US" sz="2600" baseline="0"/>
            </a:br>
            <a:r>
              <a:rPr lang="en-US" sz="2600" baseline="0"/>
              <a:t>Total: VM Linux - 376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7769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Reflection on Current – Things we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51463"/>
          </a:xfrm>
        </p:spPr>
        <p:txBody>
          <a:bodyPr/>
          <a:lstStyle/>
          <a:p>
            <a:r>
              <a:rPr lang="en-US" sz="2400"/>
              <a:t>Compellent SAN - Live Volume: Cross DC replication/Failover</a:t>
            </a:r>
          </a:p>
          <a:p>
            <a:r>
              <a:rPr lang="en-US" sz="2400"/>
              <a:t>Compellent SAN – Data tiering/progression</a:t>
            </a:r>
          </a:p>
          <a:p>
            <a:r>
              <a:rPr lang="en-US" sz="2400"/>
              <a:t>UCS – Hardware Management Features</a:t>
            </a:r>
          </a:p>
          <a:p>
            <a:r>
              <a:rPr lang="en-US" sz="2400"/>
              <a:t>VMware – Virtual Machine balancing across nodes, datacenters, and datastores</a:t>
            </a:r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9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Reflection on Current –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514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/>
              <a:t>Several components that require updates and the research needed to confirm compatibility across them</a:t>
            </a:r>
          </a:p>
          <a:p>
            <a:pPr>
              <a:buFontTx/>
              <a:buChar char="-"/>
            </a:pPr>
            <a:r>
              <a:rPr lang="en-US" sz="2400"/>
              <a:t>Cross vendor troubleshooting (finger pointing)</a:t>
            </a:r>
          </a:p>
          <a:p>
            <a:pPr>
              <a:buFontTx/>
              <a:buChar char="-"/>
            </a:pPr>
            <a:r>
              <a:rPr lang="en-US" sz="2400"/>
              <a:t>Huge consolidation of workloads on a single - dual controller storage system – Any impact can be a large impact</a:t>
            </a:r>
          </a:p>
          <a:p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0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2801257" cy="1238192"/>
          </a:xfrm>
        </p:spPr>
        <p:txBody>
          <a:bodyPr>
            <a:normAutofit fontScale="90000"/>
          </a:bodyPr>
          <a:lstStyle/>
          <a:p>
            <a:r>
              <a:rPr lang="en-US"/>
              <a:t>Future State (HCI)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2D614-71EE-4E4E-9B89-017D54D5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387" y="254599"/>
            <a:ext cx="3854270" cy="4634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8BD35-EC5D-469B-A286-5313B46CC7E3}"/>
              </a:ext>
            </a:extLst>
          </p:cNvPr>
          <p:cNvSpPr txBox="1"/>
          <p:nvPr/>
        </p:nvSpPr>
        <p:spPr>
          <a:xfrm>
            <a:off x="284594" y="1444171"/>
            <a:ext cx="46327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HCI Per Node details</a:t>
            </a:r>
            <a:br>
              <a:rPr lang="en-US" sz="1600"/>
            </a:br>
            <a:r>
              <a:rPr lang="en-US" sz="1600"/>
              <a:t>Model: Lenovo </a:t>
            </a:r>
            <a:r>
              <a:rPr lang="en-US" sz="1600" err="1"/>
              <a:t>ThinkAgile</a:t>
            </a:r>
            <a:r>
              <a:rPr lang="en-US" sz="1600"/>
              <a:t> VX7531 Certified Node</a:t>
            </a:r>
            <a:br>
              <a:rPr lang="en-US" sz="1600"/>
            </a:br>
            <a:r>
              <a:rPr lang="en-US" sz="1600"/>
              <a:t>CPU: Intel Xeon Platinum 8358 32C 250W 2.6GHz Processor x 2</a:t>
            </a:r>
            <a:br>
              <a:rPr lang="en-US" sz="1600"/>
            </a:br>
            <a:r>
              <a:rPr lang="en-US" sz="1600"/>
              <a:t>RAM: 16 x 64G = 1024G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Scalability</a:t>
            </a:r>
            <a:br>
              <a:rPr lang="en-US" sz="1600"/>
            </a:br>
            <a:r>
              <a:rPr lang="en-US" sz="1600"/>
              <a:t>scale up &amp; scale out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Ethernet only networking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405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21" y="111636"/>
            <a:ext cx="1562038" cy="1186005"/>
          </a:xfrm>
        </p:spPr>
        <p:txBody>
          <a:bodyPr>
            <a:normAutofit/>
          </a:bodyPr>
          <a:lstStyle/>
          <a:p>
            <a:r>
              <a:rPr lang="en-US" sz="2000"/>
              <a:t>Comparing the differences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2D614-71EE-4E4E-9B89-017D54D5E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387" y="305399"/>
            <a:ext cx="3854270" cy="4634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F2CF93-793D-4BB9-871C-3E1A28F2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413" y="280902"/>
            <a:ext cx="2081986" cy="458169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E793DF7-05C2-4D98-88ED-F8C29B5B2740}"/>
              </a:ext>
            </a:extLst>
          </p:cNvPr>
          <p:cNvSpPr txBox="1">
            <a:spLocks/>
          </p:cNvSpPr>
          <p:nvPr/>
        </p:nvSpPr>
        <p:spPr>
          <a:xfrm>
            <a:off x="2141667" y="5063"/>
            <a:ext cx="2176089" cy="28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Current State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F18E57-B268-452A-8845-E730DEB31B1E}"/>
              </a:ext>
            </a:extLst>
          </p:cNvPr>
          <p:cNvSpPr txBox="1">
            <a:spLocks/>
          </p:cNvSpPr>
          <p:nvPr/>
        </p:nvSpPr>
        <p:spPr>
          <a:xfrm>
            <a:off x="5870214" y="38681"/>
            <a:ext cx="2176089" cy="281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Future State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1913E-73A2-4737-8A9B-41C805143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3" y="1907521"/>
            <a:ext cx="1722220" cy="9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9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1669</Words>
  <Application>Microsoft Office PowerPoint</Application>
  <PresentationFormat>On-screen Show (16:9)</PresentationFormat>
  <Paragraphs>156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ISUCondBold</vt:lpstr>
      <vt:lpstr>Office Theme</vt:lpstr>
      <vt:lpstr>PowerPoint Presentation</vt:lpstr>
      <vt:lpstr>Overview</vt:lpstr>
      <vt:lpstr>PowerPoint Presentation</vt:lpstr>
      <vt:lpstr>PowerPoint Presentation</vt:lpstr>
      <vt:lpstr>Current On-Premise Stats</vt:lpstr>
      <vt:lpstr>Reflection on Current – Things we like</vt:lpstr>
      <vt:lpstr>Reflection on Current – Challenges</vt:lpstr>
      <vt:lpstr>Future State (HCI)</vt:lpstr>
      <vt:lpstr>Comparing the differences</vt:lpstr>
      <vt:lpstr>Future State (HCI) – VSAN Disk groups </vt:lpstr>
      <vt:lpstr>A Hybrid Cloud Strategy for ISU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Carla Birckelbaw</cp:lastModifiedBy>
  <cp:revision>3</cp:revision>
  <dcterms:created xsi:type="dcterms:W3CDTF">2016-07-01T14:13:07Z</dcterms:created>
  <dcterms:modified xsi:type="dcterms:W3CDTF">2022-08-09T16:26:31Z</dcterms:modified>
</cp:coreProperties>
</file>