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4" r:id="rId2"/>
    <p:sldId id="285" r:id="rId3"/>
    <p:sldId id="261" r:id="rId4"/>
    <p:sldId id="294" r:id="rId5"/>
    <p:sldId id="295" r:id="rId6"/>
    <p:sldId id="296" r:id="rId7"/>
    <p:sldId id="297" r:id="rId8"/>
    <p:sldId id="298" r:id="rId9"/>
    <p:sldId id="262" r:id="rId10"/>
    <p:sldId id="26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7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00" autoAdjust="0"/>
  </p:normalViewPr>
  <p:slideViewPr>
    <p:cSldViewPr snapToGrid="0" snapToObjects="1">
      <p:cViewPr varScale="1">
        <p:scale>
          <a:sx n="135" d="100"/>
          <a:sy n="135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Currently being built for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 available on IT Help.</a:t>
            </a:r>
          </a:p>
          <a:p>
            <a:endParaRPr lang="en-US" baseline="0" dirty="0"/>
          </a:p>
          <a:p>
            <a:r>
              <a:rPr lang="en-US" baseline="0" dirty="0"/>
              <a:t>Information on the services available to our users based on their role (student, faculty, or staff)</a:t>
            </a:r>
          </a:p>
          <a:p>
            <a:endParaRPr lang="en-US" baseline="0" dirty="0"/>
          </a:p>
          <a:p>
            <a:r>
              <a:rPr lang="en-US" baseline="0" dirty="0"/>
              <a:t>Design is a work in process with filtering being a focus.</a:t>
            </a:r>
          </a:p>
          <a:p>
            <a:endParaRPr lang="en-US" baseline="0" dirty="0"/>
          </a:p>
          <a:p>
            <a:r>
              <a:rPr lang="en-US" baseline="0" dirty="0"/>
              <a:t>Review and if you would like to add items put a ticket into AT Knowledge and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 available on IT Help.</a:t>
            </a:r>
          </a:p>
          <a:p>
            <a:endParaRPr lang="en-US" baseline="0" dirty="0"/>
          </a:p>
          <a:p>
            <a:r>
              <a:rPr lang="en-US" baseline="0" dirty="0"/>
              <a:t>Information on the services available to our users based on their role (student, faculty, or staff)</a:t>
            </a:r>
          </a:p>
          <a:p>
            <a:endParaRPr lang="en-US" baseline="0" dirty="0"/>
          </a:p>
          <a:p>
            <a:r>
              <a:rPr lang="en-US" baseline="0" dirty="0"/>
              <a:t>Design is a work in process with filtering being a focus.</a:t>
            </a:r>
          </a:p>
          <a:p>
            <a:endParaRPr lang="en-US" baseline="0" dirty="0"/>
          </a:p>
          <a:p>
            <a:r>
              <a:rPr lang="en-US" baseline="0" dirty="0"/>
              <a:t>Review and if you would like to add items put a ticket into AT Knowledge and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Service Improvement</a:t>
            </a:r>
          </a:p>
          <a:p>
            <a:pPr lvl="1"/>
            <a:r>
              <a:rPr lang="en-US" dirty="0"/>
              <a:t> We knew we could do better!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TSC will be the first contact. CTLT will forward Faculty contacts encouraging TSC as the first level support to then follow proper escalation process.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*If this sounds like something the TSC can do for your service please contact 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Core upgrade starts Dec, Distribution through 2021</a:t>
            </a:r>
          </a:p>
          <a:p>
            <a:r>
              <a:rPr lang="en-US" baseline="0" dirty="0"/>
              <a:t>RBA-DAS in Jan 2021</a:t>
            </a:r>
          </a:p>
          <a:p>
            <a:r>
              <a:rPr lang="en-US" baseline="0" dirty="0"/>
              <a:t>New Mass Email System in first quarter of 2021</a:t>
            </a:r>
          </a:p>
          <a:p>
            <a:r>
              <a:rPr lang="en-US" baseline="0" dirty="0"/>
              <a:t>EA – Interim DR Plan and service maps; more to come in 2021 (WAN, Jump box,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Jan – 904</a:t>
            </a:r>
          </a:p>
          <a:p>
            <a:r>
              <a:rPr lang="en-US" baseline="0" dirty="0"/>
              <a:t>Feb – 2230</a:t>
            </a:r>
          </a:p>
          <a:p>
            <a:r>
              <a:rPr lang="en-US" baseline="0" dirty="0"/>
              <a:t>Mar –   14,369</a:t>
            </a:r>
          </a:p>
          <a:p>
            <a:r>
              <a:rPr lang="en-US" baseline="0" dirty="0"/>
              <a:t>Apr –    48,835</a:t>
            </a:r>
          </a:p>
          <a:p>
            <a:r>
              <a:rPr lang="en-US" baseline="0" dirty="0"/>
              <a:t>May –   72,673</a:t>
            </a:r>
          </a:p>
          <a:p>
            <a:r>
              <a:rPr lang="en-US" baseline="0" dirty="0"/>
              <a:t>Jun –     91,292</a:t>
            </a:r>
          </a:p>
          <a:p>
            <a:r>
              <a:rPr lang="en-US" baseline="0" dirty="0"/>
              <a:t>Jul –    108,698</a:t>
            </a:r>
          </a:p>
          <a:p>
            <a:r>
              <a:rPr lang="en-US" baseline="0" dirty="0"/>
              <a:t>Aug –  141,194</a:t>
            </a:r>
          </a:p>
          <a:p>
            <a:r>
              <a:rPr lang="en-US" baseline="0" dirty="0"/>
              <a:t>Sept – 198,454</a:t>
            </a:r>
          </a:p>
          <a:p>
            <a:r>
              <a:rPr lang="en-US" baseline="0" dirty="0"/>
              <a:t>Oct –  262,089</a:t>
            </a:r>
          </a:p>
          <a:p>
            <a:r>
              <a:rPr lang="en-US" baseline="0" dirty="0"/>
              <a:t>Nov – 311,671</a:t>
            </a:r>
          </a:p>
          <a:p>
            <a:r>
              <a:rPr lang="en-US" baseline="0" dirty="0"/>
              <a:t>Dec  - 330,830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8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 will mention SDS so they are all aware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1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1360 cores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5760 Gigs of RAM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"normal nodes"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"big mem node" (384Gb vs 192 for those jobs that can't be pushed across multiple nodes)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GPU nodes (they include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tesla V100S GPU)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102Tb of available user storage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2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0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23"/>
            <a:ext cx="8158294" cy="85725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/>
              <a:t>My.IllinoisState.edu</a:t>
            </a:r>
            <a:br>
              <a:rPr lang="en-US" sz="2800" dirty="0"/>
            </a:br>
            <a:r>
              <a:rPr lang="en-US" sz="2800" dirty="0"/>
              <a:t>Popular search terms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14" y="53760"/>
            <a:ext cx="5035980" cy="5035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280" y="1008285"/>
            <a:ext cx="3310986" cy="40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Informed Decision Making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0EED6-E504-401B-8FE7-8CBF6D23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63" y="1282241"/>
            <a:ext cx="2398295" cy="315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err="1"/>
              <a:t>Covid</a:t>
            </a:r>
            <a:r>
              <a:rPr lang="en-US" sz="1600" dirty="0"/>
              <a:t> 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4E4DE-E66C-495B-9E3F-D5B80C1F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7" y="1655344"/>
            <a:ext cx="1998537" cy="2387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00FE229-1517-4960-B080-FF7C10E3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09" y="1655344"/>
            <a:ext cx="4307625" cy="2387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CDB839F-0DF1-44B8-9C17-4EABFB427862}"/>
              </a:ext>
            </a:extLst>
          </p:cNvPr>
          <p:cNvSpPr txBox="1">
            <a:spLocks/>
          </p:cNvSpPr>
          <p:nvPr/>
        </p:nvSpPr>
        <p:spPr>
          <a:xfrm>
            <a:off x="3875654" y="1250158"/>
            <a:ext cx="2398295" cy="315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Student Success Dashboard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512D2-9557-4776-9326-B3E14CE0BED2}"/>
              </a:ext>
            </a:extLst>
          </p:cNvPr>
          <p:cNvSpPr txBox="1"/>
          <p:nvPr/>
        </p:nvSpPr>
        <p:spPr>
          <a:xfrm>
            <a:off x="7811385" y="4710236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Rachel 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Cherwell: Upcoming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Monthly Release Schedule</a:t>
            </a:r>
          </a:p>
          <a:p>
            <a:endParaRPr lang="en-US" dirty="0"/>
          </a:p>
          <a:p>
            <a:r>
              <a:rPr lang="en-US" dirty="0"/>
              <a:t>Revised Record Classification System</a:t>
            </a:r>
          </a:p>
          <a:p>
            <a:endParaRPr lang="en-US" dirty="0"/>
          </a:p>
          <a:p>
            <a:r>
              <a:rPr lang="en-US" dirty="0"/>
              <a:t>Incident Form 2.0</a:t>
            </a:r>
          </a:p>
        </p:txBody>
      </p:sp>
    </p:spTree>
    <p:extLst>
      <p:ext uri="{BB962C8B-B14F-4D97-AF65-F5344CB8AC3E}">
        <p14:creationId xmlns:p14="http://schemas.microsoft.com/office/powerpoint/2010/main" val="28873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Revised Record Classification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Services: 10 </a:t>
            </a:r>
            <a:r>
              <a:rPr lang="en-US" dirty="0">
                <a:sym typeface="Wingdings" panose="05000000000000000000" pitchFamily="2" charset="2"/>
              </a:rPr>
              <a:t> 5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Categories: 71  12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Subcategories: ~45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41D90-F7DB-45BB-A90A-41AB23FFE7B0}"/>
              </a:ext>
            </a:extLst>
          </p:cNvPr>
          <p:cNvSpPr/>
          <p:nvPr/>
        </p:nvSpPr>
        <p:spPr>
          <a:xfrm>
            <a:off x="4572003" y="1920479"/>
            <a:ext cx="396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TEST Now!</a:t>
            </a:r>
          </a:p>
        </p:txBody>
      </p:sp>
    </p:spTree>
    <p:extLst>
      <p:ext uri="{BB962C8B-B14F-4D97-AF65-F5344CB8AC3E}">
        <p14:creationId xmlns:p14="http://schemas.microsoft.com/office/powerpoint/2010/main" val="3152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Incident 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AE1A6D-D8D6-496E-9C50-EF85B6E8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2244" y="943959"/>
            <a:ext cx="779455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Form – 2.0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D333D-FF99-4780-AF1F-68A79FAD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0343" y="895545"/>
            <a:ext cx="8738279" cy="40419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AA73C1-5766-4131-9548-5AA51B7D6586}"/>
              </a:ext>
            </a:extLst>
          </p:cNvPr>
          <p:cNvSpPr/>
          <p:nvPr/>
        </p:nvSpPr>
        <p:spPr>
          <a:xfrm>
            <a:off x="270343" y="895545"/>
            <a:ext cx="1160892" cy="4041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8DC8E-BD82-4588-85AF-4E4FEC8C3ED3}"/>
              </a:ext>
            </a:extLst>
          </p:cNvPr>
          <p:cNvSpPr/>
          <p:nvPr/>
        </p:nvSpPr>
        <p:spPr>
          <a:xfrm>
            <a:off x="7010250" y="893918"/>
            <a:ext cx="1998372" cy="4041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041CF-3357-4B03-9B97-656D86483217}"/>
              </a:ext>
            </a:extLst>
          </p:cNvPr>
          <p:cNvSpPr/>
          <p:nvPr/>
        </p:nvSpPr>
        <p:spPr>
          <a:xfrm>
            <a:off x="4569098" y="1752795"/>
            <a:ext cx="2380342" cy="318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032FC0-C09B-4746-BE0C-E2B532599E98}"/>
              </a:ext>
            </a:extLst>
          </p:cNvPr>
          <p:cNvSpPr/>
          <p:nvPr/>
        </p:nvSpPr>
        <p:spPr>
          <a:xfrm>
            <a:off x="1492044" y="3345159"/>
            <a:ext cx="3016243" cy="59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A6B183-BB5F-415E-9AF2-973BAF90F2E5}"/>
              </a:ext>
            </a:extLst>
          </p:cNvPr>
          <p:cNvSpPr/>
          <p:nvPr/>
        </p:nvSpPr>
        <p:spPr>
          <a:xfrm>
            <a:off x="1492044" y="3983697"/>
            <a:ext cx="2947479" cy="967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TSC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Ticket Closures</a:t>
            </a:r>
          </a:p>
          <a:p>
            <a:pPr marL="0" indent="0">
              <a:buNone/>
            </a:pPr>
            <a:r>
              <a:rPr lang="en-US" dirty="0"/>
              <a:t>2019: 19,330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2020: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D19AD-5408-4F93-B6EA-309012A92AE7}"/>
              </a:ext>
            </a:extLst>
          </p:cNvPr>
          <p:cNvSpPr/>
          <p:nvPr/>
        </p:nvSpPr>
        <p:spPr>
          <a:xfrm>
            <a:off x="4206240" y="1992949"/>
            <a:ext cx="39836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26,835</a:t>
            </a:r>
          </a:p>
        </p:txBody>
      </p:sp>
    </p:spTree>
    <p:extLst>
      <p:ext uri="{BB962C8B-B14F-4D97-AF65-F5344CB8AC3E}">
        <p14:creationId xmlns:p14="http://schemas.microsoft.com/office/powerpoint/2010/main" val="26361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Catalog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D6A40-9A15-477A-AB13-DFCE2B046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5844" y="1063229"/>
            <a:ext cx="4620956" cy="3874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E88F1-9EFB-456F-BA02-1715DB694352}"/>
              </a:ext>
            </a:extLst>
          </p:cNvPr>
          <p:cNvSpPr txBox="1"/>
          <p:nvPr/>
        </p:nvSpPr>
        <p:spPr>
          <a:xfrm>
            <a:off x="457200" y="2549366"/>
            <a:ext cx="288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 on ITHelp.Ilstu.edu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B132A-F8FC-4610-B8C2-4E0D8F04665C}"/>
              </a:ext>
            </a:extLst>
          </p:cNvPr>
          <p:cNvSpPr/>
          <p:nvPr/>
        </p:nvSpPr>
        <p:spPr>
          <a:xfrm>
            <a:off x="7259541" y="3983603"/>
            <a:ext cx="1073426" cy="953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Catalog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80F08-7E47-4E93-8B3A-8D2A2333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67" y="935033"/>
            <a:ext cx="5377230" cy="4203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249798-04AE-40FC-9E52-38254B56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065228" cy="3394472"/>
          </a:xfrm>
        </p:spPr>
        <p:txBody>
          <a:bodyPr/>
          <a:lstStyle/>
          <a:p>
            <a:r>
              <a:rPr lang="en-US" dirty="0"/>
              <a:t>Navigation Improvements</a:t>
            </a:r>
          </a:p>
          <a:p>
            <a:endParaRPr lang="en-US" dirty="0"/>
          </a:p>
          <a:p>
            <a:r>
              <a:rPr lang="en-US" dirty="0"/>
              <a:t>AT Knowledge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646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ReggieNet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Level ReggieNet Support </a:t>
            </a:r>
          </a:p>
          <a:p>
            <a:pPr lvl="1"/>
            <a:r>
              <a:rPr lang="en-US" dirty="0"/>
              <a:t>Students and Staff = No Problem!</a:t>
            </a:r>
          </a:p>
          <a:p>
            <a:pPr lvl="1"/>
            <a:r>
              <a:rPr lang="en-US" dirty="0"/>
              <a:t>Faculty Support</a:t>
            </a:r>
          </a:p>
          <a:p>
            <a:r>
              <a:rPr lang="en-US" dirty="0"/>
              <a:t>2021: Increased TSC Support</a:t>
            </a:r>
          </a:p>
          <a:p>
            <a:pPr lvl="1"/>
            <a:r>
              <a:rPr lang="en-US" dirty="0"/>
              <a:t>Almost everything that isn’t App Admins (Incidents) or Course Dev“ I want to start using ReggieNet” (CTLT).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5" y="1754459"/>
            <a:ext cx="7679817" cy="119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8E097-4CB9-4BBA-A1C3-A8D48EFD7CAE}"/>
              </a:ext>
            </a:extLst>
          </p:cNvPr>
          <p:cNvSpPr txBox="1"/>
          <p:nvPr/>
        </p:nvSpPr>
        <p:spPr>
          <a:xfrm>
            <a:off x="7451742" y="4798841"/>
            <a:ext cx="1692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Dave Greenfield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"/>
            <a:ext cx="9138197" cy="51435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44" y="50334"/>
            <a:ext cx="2784731" cy="50404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50334"/>
            <a:ext cx="3254342" cy="5040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44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News.IllinoisState.edu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260" y="1073791"/>
            <a:ext cx="300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new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WordPress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Hosted by CampusPress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collaboration between Media Relations, Tech Solutions and UMC</a:t>
            </a:r>
          </a:p>
        </p:txBody>
      </p:sp>
    </p:spTree>
    <p:extLst>
      <p:ext uri="{BB962C8B-B14F-4D97-AF65-F5344CB8AC3E}">
        <p14:creationId xmlns:p14="http://schemas.microsoft.com/office/powerpoint/2010/main" val="341724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Client mass purchasing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333710"/>
            <a:ext cx="86119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Expecting new laptops to announce in early January (available in April)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We will invite major vendors (Dell, Lenovo) to do campus roadmap presentations in February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Survey of campus depts in late February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New standard models in late March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30C42-2C94-48F1-B503-0EB393BC7ED9}"/>
              </a:ext>
            </a:extLst>
          </p:cNvPr>
          <p:cNvSpPr txBox="1"/>
          <p:nvPr/>
        </p:nvSpPr>
        <p:spPr>
          <a:xfrm>
            <a:off x="7334278" y="4810526"/>
            <a:ext cx="1692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Dave Greenfield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14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24915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987135"/>
            <a:ext cx="8611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TechZone Points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Apple silicon macs are here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Reminder for student Adobe licenses: Sign-up required at </a:t>
            </a:r>
            <a:r>
              <a:rPr lang="en-US" sz="2600" i="1" dirty="0"/>
              <a:t>About.IllinoisState.edu/Adobe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Logitech Webcams </a:t>
            </a:r>
            <a:r>
              <a:rPr lang="en-US" sz="2800"/>
              <a:t>are in-stock</a:t>
            </a:r>
            <a:endParaRPr lang="en-US" sz="28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Check website for hours next weeks (during break)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600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BAC9A-F42E-43AA-BE4E-1FB973BCFB93}"/>
              </a:ext>
            </a:extLst>
          </p:cNvPr>
          <p:cNvSpPr txBox="1"/>
          <p:nvPr/>
        </p:nvSpPr>
        <p:spPr>
          <a:xfrm>
            <a:off x="7334278" y="4810526"/>
            <a:ext cx="1692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Dave Greenfield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3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Upgrading the Core &amp; Distribution Switches</a:t>
            </a:r>
          </a:p>
          <a:p>
            <a:r>
              <a:rPr lang="en-US" dirty="0"/>
              <a:t>WAN Firewall Upgrade</a:t>
            </a:r>
          </a:p>
          <a:p>
            <a:r>
              <a:rPr lang="en-US" dirty="0"/>
              <a:t>RBA – DAS </a:t>
            </a:r>
          </a:p>
          <a:p>
            <a:r>
              <a:rPr lang="en-US" dirty="0"/>
              <a:t>New Mass Email System </a:t>
            </a:r>
          </a:p>
          <a:p>
            <a:r>
              <a:rPr lang="en-US" dirty="0" err="1"/>
              <a:t>OpenShift</a:t>
            </a:r>
            <a:r>
              <a:rPr lang="en-US" dirty="0"/>
              <a:t> Platform</a:t>
            </a:r>
          </a:p>
          <a:p>
            <a:r>
              <a:rPr lang="en-US" dirty="0"/>
              <a:t>Enterprise Architecture – DR Efforts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F6242-A515-4BDF-9FD9-8C51AA13F82E}"/>
              </a:ext>
            </a:extLst>
          </p:cNvPr>
          <p:cNvSpPr txBox="1"/>
          <p:nvPr/>
        </p:nvSpPr>
        <p:spPr>
          <a:xfrm>
            <a:off x="7334278" y="4810526"/>
            <a:ext cx="142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Craig Jackson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7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98" y="108065"/>
            <a:ext cx="8712178" cy="3882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637" y="268289"/>
            <a:ext cx="1463040" cy="33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A89FC-3202-475C-A726-A571B80F80F4}"/>
              </a:ext>
            </a:extLst>
          </p:cNvPr>
          <p:cNvSpPr txBox="1"/>
          <p:nvPr/>
        </p:nvSpPr>
        <p:spPr>
          <a:xfrm>
            <a:off x="7334278" y="4810526"/>
            <a:ext cx="142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Craig Jackson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3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8" y="2116957"/>
            <a:ext cx="8229600" cy="2241682"/>
          </a:xfrm>
        </p:spPr>
        <p:txBody>
          <a:bodyPr/>
          <a:lstStyle/>
          <a:p>
            <a:r>
              <a:rPr lang="en-US" dirty="0"/>
              <a:t>Migration to replace O365 Video</a:t>
            </a:r>
          </a:p>
          <a:p>
            <a:r>
              <a:rPr lang="en-US" dirty="0"/>
              <a:t>Copy complete, syncing new content</a:t>
            </a:r>
          </a:p>
          <a:p>
            <a:r>
              <a:rPr lang="en-US" dirty="0"/>
              <a:t>Live date – January 1, 2021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200" y="103103"/>
            <a:ext cx="1682160" cy="2013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FB4D5-E379-4D5C-8A49-2EAC12C1F311}"/>
              </a:ext>
            </a:extLst>
          </p:cNvPr>
          <p:cNvSpPr txBox="1"/>
          <p:nvPr/>
        </p:nvSpPr>
        <p:spPr>
          <a:xfrm>
            <a:off x="7334278" y="4810526"/>
            <a:ext cx="142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Craig Jackson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3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High Performance 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48" y="1188719"/>
            <a:ext cx="3077047" cy="213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435" y="2834807"/>
            <a:ext cx="2241807" cy="188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242" y="1366757"/>
            <a:ext cx="3289948" cy="2409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143B1-2AFF-4F16-B453-6E0E0B45345A}"/>
              </a:ext>
            </a:extLst>
          </p:cNvPr>
          <p:cNvSpPr txBox="1"/>
          <p:nvPr/>
        </p:nvSpPr>
        <p:spPr>
          <a:xfrm>
            <a:off x="7334278" y="4810526"/>
            <a:ext cx="142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Craig Jackson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8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69F4A6E-8024-42C7-B101-F04BEB2E30CD}"/>
              </a:ext>
            </a:extLst>
          </p:cNvPr>
          <p:cNvSpPr/>
          <p:nvPr/>
        </p:nvSpPr>
        <p:spPr>
          <a:xfrm>
            <a:off x="466810" y="1567780"/>
            <a:ext cx="2633841" cy="229235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noFill/>
              </a:ln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715A6C4-8EAA-4DD6-8678-B5C89817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Information Security &amp; Risk Brief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24A85E7D-8A11-4C64-8DBE-E94919895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142" y="2126291"/>
            <a:ext cx="437020" cy="43702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97B021E-8A58-4270-A80C-98D9F55CD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141" y="2644454"/>
            <a:ext cx="449619" cy="449619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651C8EA4-D464-4DF3-8C3F-430C260E4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141" y="3202294"/>
            <a:ext cx="449619" cy="44961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795B0F9-A4A0-49A9-BACD-3EB032514773}"/>
              </a:ext>
            </a:extLst>
          </p:cNvPr>
          <p:cNvSpPr txBox="1"/>
          <p:nvPr/>
        </p:nvSpPr>
        <p:spPr>
          <a:xfrm>
            <a:off x="466810" y="1675817"/>
            <a:ext cx="263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Threats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5B0D96-5ECA-479D-8380-0B8134C9C690}"/>
              </a:ext>
            </a:extLst>
          </p:cNvPr>
          <p:cNvSpPr txBox="1"/>
          <p:nvPr/>
        </p:nvSpPr>
        <p:spPr>
          <a:xfrm>
            <a:off x="1151664" y="2177900"/>
            <a:ext cx="194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Email Attacks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84FD05-B1AD-4E8B-9E93-AB162A92E03E}"/>
              </a:ext>
            </a:extLst>
          </p:cNvPr>
          <p:cNvSpPr txBox="1"/>
          <p:nvPr/>
        </p:nvSpPr>
        <p:spPr>
          <a:xfrm>
            <a:off x="1151665" y="2699986"/>
            <a:ext cx="1948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Ransomware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B69F1B-F52C-43E3-89AA-8C7A43AA8CD8}"/>
              </a:ext>
            </a:extLst>
          </p:cNvPr>
          <p:cNvSpPr txBox="1"/>
          <p:nvPr/>
        </p:nvSpPr>
        <p:spPr>
          <a:xfrm>
            <a:off x="1151665" y="3257826"/>
            <a:ext cx="194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Data Loss</a:t>
            </a:r>
            <a:endParaRPr lang="en-US" sz="1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5A20ED3-9C55-41A2-ADDE-186533A0C1A4}"/>
              </a:ext>
            </a:extLst>
          </p:cNvPr>
          <p:cNvSpPr/>
          <p:nvPr/>
        </p:nvSpPr>
        <p:spPr>
          <a:xfrm>
            <a:off x="3265982" y="1567780"/>
            <a:ext cx="2633841" cy="229235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noFill/>
              </a:ln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41E51F-F485-4F97-9458-022221B51517}"/>
              </a:ext>
            </a:extLst>
          </p:cNvPr>
          <p:cNvSpPr txBox="1"/>
          <p:nvPr/>
        </p:nvSpPr>
        <p:spPr>
          <a:xfrm>
            <a:off x="3265982" y="1675817"/>
            <a:ext cx="263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Efforts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314E15-CEC4-42C3-9EBA-00958AD969B0}"/>
              </a:ext>
            </a:extLst>
          </p:cNvPr>
          <p:cNvSpPr txBox="1"/>
          <p:nvPr/>
        </p:nvSpPr>
        <p:spPr>
          <a:xfrm>
            <a:off x="3950836" y="2177900"/>
            <a:ext cx="194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Device Encryption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6FCD91-02CF-406D-AC55-A42B991B4EF5}"/>
              </a:ext>
            </a:extLst>
          </p:cNvPr>
          <p:cNvSpPr txBox="1"/>
          <p:nvPr/>
        </p:nvSpPr>
        <p:spPr>
          <a:xfrm>
            <a:off x="3950836" y="2699986"/>
            <a:ext cx="194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Multi-Factor Auth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8959C7-2233-402D-81FE-E2BB9239CD4E}"/>
              </a:ext>
            </a:extLst>
          </p:cNvPr>
          <p:cNvSpPr txBox="1"/>
          <p:nvPr/>
        </p:nvSpPr>
        <p:spPr>
          <a:xfrm>
            <a:off x="3950836" y="3257826"/>
            <a:ext cx="194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Advanced Protection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B0717D7-7B7C-4F83-BF30-CAEB474EBB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5982" y="3024466"/>
            <a:ext cx="800229" cy="800229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8E826236-B1E3-460D-B4FF-C8618FA5B2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55287" y="2137863"/>
            <a:ext cx="415267" cy="4152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94F5D0-FF58-4149-B9CE-11431EC39D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5606" y="2564193"/>
            <a:ext cx="638101" cy="63810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B01101C-C273-4430-B1D4-89A1817A2914}"/>
              </a:ext>
            </a:extLst>
          </p:cNvPr>
          <p:cNvSpPr/>
          <p:nvPr/>
        </p:nvSpPr>
        <p:spPr>
          <a:xfrm>
            <a:off x="6052223" y="1570418"/>
            <a:ext cx="2633841" cy="229235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noFill/>
              </a:ln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D0E3DD-7432-4BEC-A319-A10C9541D2D3}"/>
              </a:ext>
            </a:extLst>
          </p:cNvPr>
          <p:cNvSpPr txBox="1"/>
          <p:nvPr/>
        </p:nvSpPr>
        <p:spPr>
          <a:xfrm>
            <a:off x="6052223" y="1678455"/>
            <a:ext cx="263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Goals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D06F09-31CA-4DCE-AC98-121039E6554D}"/>
              </a:ext>
            </a:extLst>
          </p:cNvPr>
          <p:cNvSpPr txBox="1"/>
          <p:nvPr/>
        </p:nvSpPr>
        <p:spPr>
          <a:xfrm>
            <a:off x="6737077" y="2180538"/>
            <a:ext cx="194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Raise Awareness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5C870C-9957-4DFE-8448-AC4A8E9DF4AE}"/>
              </a:ext>
            </a:extLst>
          </p:cNvPr>
          <p:cNvSpPr txBox="1"/>
          <p:nvPr/>
        </p:nvSpPr>
        <p:spPr>
          <a:xfrm>
            <a:off x="6737077" y="2702624"/>
            <a:ext cx="194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Establish Standards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857B4F-C2EF-4A42-B57E-A772E260ED4B}"/>
              </a:ext>
            </a:extLst>
          </p:cNvPr>
          <p:cNvSpPr txBox="1"/>
          <p:nvPr/>
        </p:nvSpPr>
        <p:spPr>
          <a:xfrm>
            <a:off x="6737077" y="3260464"/>
            <a:ext cx="194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Critical Controls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F07EB397-38AA-4A7A-8F44-650C5B22D7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65874" y="2082927"/>
            <a:ext cx="564606" cy="56460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9BD3133-D045-4525-98DE-398264BF95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6006" y="2564193"/>
            <a:ext cx="624873" cy="62487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A3B7B9-A28C-4A62-B2C4-4E806A1467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5154" y="3058627"/>
            <a:ext cx="730130" cy="730130"/>
          </a:xfrm>
          <a:prstGeom prst="rect">
            <a:avLst/>
          </a:prstGeom>
        </p:spPr>
      </p:pic>
      <p:sp>
        <p:nvSpPr>
          <p:cNvPr id="97" name="Arrow: Pentagon 96">
            <a:extLst>
              <a:ext uri="{FF2B5EF4-FFF2-40B4-BE49-F238E27FC236}">
                <a16:creationId xmlns:a16="http://schemas.microsoft.com/office/drawing/2014/main" id="{18EF6F65-5208-4E12-9CBF-823D02383F60}"/>
              </a:ext>
            </a:extLst>
          </p:cNvPr>
          <p:cNvSpPr/>
          <p:nvPr/>
        </p:nvSpPr>
        <p:spPr>
          <a:xfrm>
            <a:off x="466810" y="1078505"/>
            <a:ext cx="4105191" cy="3385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98" name="Arrow: Chevron 97">
            <a:extLst>
              <a:ext uri="{FF2B5EF4-FFF2-40B4-BE49-F238E27FC236}">
                <a16:creationId xmlns:a16="http://schemas.microsoft.com/office/drawing/2014/main" id="{8DF6829C-E0D2-457E-A16A-149BE17E5F87}"/>
              </a:ext>
            </a:extLst>
          </p:cNvPr>
          <p:cNvSpPr/>
          <p:nvPr/>
        </p:nvSpPr>
        <p:spPr>
          <a:xfrm>
            <a:off x="4572001" y="1078505"/>
            <a:ext cx="4269392" cy="338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83972-EC23-264A-8F30-CCA092F4325B}"/>
              </a:ext>
            </a:extLst>
          </p:cNvPr>
          <p:cNvSpPr/>
          <p:nvPr/>
        </p:nvSpPr>
        <p:spPr>
          <a:xfrm>
            <a:off x="3265982" y="4039041"/>
            <a:ext cx="5411208" cy="56246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docs.illinoisstate.edu/</a:t>
            </a:r>
            <a:r>
              <a:rPr lang="en-US" sz="1800" dirty="0" err="1"/>
              <a:t>informationsecurity</a:t>
            </a:r>
            <a:r>
              <a:rPr lang="en-US" sz="1800" dirty="0"/>
              <a:t>/program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9049D-0F94-470C-815F-B8DC0404CF60}"/>
              </a:ext>
            </a:extLst>
          </p:cNvPr>
          <p:cNvSpPr txBox="1"/>
          <p:nvPr/>
        </p:nvSpPr>
        <p:spPr>
          <a:xfrm>
            <a:off x="7334278" y="4810526"/>
            <a:ext cx="117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 Taube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/>
      <p:bldP spid="67" grpId="0"/>
      <p:bldP spid="68" grpId="0" animBg="1"/>
      <p:bldP spid="72" grpId="0"/>
      <p:bldP spid="73" grpId="0"/>
      <p:bldP spid="74" grpId="0"/>
      <p:bldP spid="75" grpId="0"/>
      <p:bldP spid="79" grpId="0" animBg="1"/>
      <p:bldP spid="80" grpId="0"/>
      <p:bldP spid="81" grpId="0"/>
      <p:bldP spid="82" grpId="0"/>
      <p:bldP spid="83" grpId="0"/>
      <p:bldP spid="97" grpId="0" animBg="1"/>
      <p:bldP spid="9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C0844010-276B-4ADE-B3EB-60997F00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0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DB5563F-DEF5-4A04-8FC6-0B4CF4B3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2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867A10A-E4F6-4351-97F0-A386D90B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8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F041FCC-B784-45EC-99E2-B30F2C58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7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A6C50EB-9A50-4286-9191-E1F9339B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9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Coming Spring 2021 – Enterprise 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88250-495A-47CC-9C55-D9A05CA0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54" y="844580"/>
            <a:ext cx="6880743" cy="4298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A1249-BF97-4CCA-AEF3-692011C22FEE}"/>
              </a:ext>
            </a:extLst>
          </p:cNvPr>
          <p:cNvSpPr txBox="1"/>
          <p:nvPr/>
        </p:nvSpPr>
        <p:spPr>
          <a:xfrm>
            <a:off x="6060557" y="4820334"/>
            <a:ext cx="1321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Todd Smoak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2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assist with Student Success?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0EED6-E504-401B-8FE7-8CBF6D23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959519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Assemble data in the Data Warehouse  </a:t>
            </a:r>
            <a:r>
              <a:rPr lang="en-US" sz="2400" dirty="0"/>
              <a:t>Engagement focused- Activities and Learning</a:t>
            </a:r>
            <a:endParaRPr lang="en-US" dirty="0"/>
          </a:p>
          <a:p>
            <a:r>
              <a:rPr lang="en-US" dirty="0"/>
              <a:t>Provide new reporting in Cognos and </a:t>
            </a:r>
            <a:r>
              <a:rPr lang="en-US" dirty="0" err="1"/>
              <a:t>PowerBI</a:t>
            </a:r>
            <a:endParaRPr lang="en-US" dirty="0"/>
          </a:p>
          <a:p>
            <a:r>
              <a:rPr lang="en-US" dirty="0"/>
              <a:t>Evaluate data for Predictive features.  </a:t>
            </a:r>
          </a:p>
          <a:p>
            <a:r>
              <a:rPr lang="en-US" dirty="0"/>
              <a:t>Deliver resources or interventions needed for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A2E51-1227-499C-9504-A5FA66AEC4B2}"/>
              </a:ext>
            </a:extLst>
          </p:cNvPr>
          <p:cNvSpPr txBox="1"/>
          <p:nvPr/>
        </p:nvSpPr>
        <p:spPr>
          <a:xfrm>
            <a:off x="7811385" y="4710236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Rachel 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65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7fddb01-2e70-458d-8c6c-06e259fffd8d&quot;,&quot;TimeStamp&quot;:&quot;2019-12-10T09:46:51.7963565-06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71df4a0-0d16-4277-8b6e-534ef4f3d5e1&quot;,&quot;TimeStamp&quot;:&quot;2019-12-10T09:46:51.947694-06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794dd15-4b73-43cc-a990-554ce1197bc0&quot;,&quot;TimeStamp&quot;:&quot;2019-12-10T09:46:51.947694-06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768</Words>
  <Application>Microsoft Office PowerPoint</Application>
  <PresentationFormat>On-screen Show (16:9)</PresentationFormat>
  <Paragraphs>177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My.IllinoisState.edu Popular search terms</vt:lpstr>
      <vt:lpstr>News.IllinoisState.edu</vt:lpstr>
      <vt:lpstr>Coming Spring 2021 – Enterprise  Workflow</vt:lpstr>
      <vt:lpstr>Coming Spring 2021 – Enterprise  Workflow</vt:lpstr>
      <vt:lpstr>Coming Spring 2021 – Enterprise  Workflow</vt:lpstr>
      <vt:lpstr>Coming Spring 2021 – Enterprise  Workflow</vt:lpstr>
      <vt:lpstr>Coming Spring 2021 – Enterprise  Workflow</vt:lpstr>
      <vt:lpstr>Coming Spring 2021 – Enterprise  Workflow</vt:lpstr>
      <vt:lpstr>How to assist with Student Success?</vt:lpstr>
      <vt:lpstr>Data Informed Decision Making</vt:lpstr>
      <vt:lpstr>Cherwell: Upcoming Changes</vt:lpstr>
      <vt:lpstr>Revised Record Classification System</vt:lpstr>
      <vt:lpstr>Current Incident Form</vt:lpstr>
      <vt:lpstr>Incident Form – 2.0</vt:lpstr>
      <vt:lpstr>TSC News</vt:lpstr>
      <vt:lpstr>Service Catalog</vt:lpstr>
      <vt:lpstr>Service Catalog</vt:lpstr>
      <vt:lpstr>ReggieNet Support</vt:lpstr>
      <vt:lpstr>PowerPoint Presentation</vt:lpstr>
      <vt:lpstr>PowerPoint Presentation</vt:lpstr>
      <vt:lpstr>PowerPoint Presentation</vt:lpstr>
      <vt:lpstr>Upgrades</vt:lpstr>
      <vt:lpstr>PowerPoint Presentation</vt:lpstr>
      <vt:lpstr>PowerPoint Presentation</vt:lpstr>
      <vt:lpstr>High Performance Computing</vt:lpstr>
      <vt:lpstr>Information Security &amp; Risk Brief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16</cp:revision>
  <dcterms:created xsi:type="dcterms:W3CDTF">2016-07-01T14:13:07Z</dcterms:created>
  <dcterms:modified xsi:type="dcterms:W3CDTF">2020-12-15T22:38:45Z</dcterms:modified>
</cp:coreProperties>
</file>