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1"/>
  </p:notesMasterIdLst>
  <p:sldIdLst>
    <p:sldId id="256" r:id="rId5"/>
    <p:sldId id="261" r:id="rId6"/>
    <p:sldId id="382" r:id="rId7"/>
    <p:sldId id="262" r:id="rId8"/>
    <p:sldId id="271" r:id="rId9"/>
    <p:sldId id="375" r:id="rId10"/>
    <p:sldId id="376" r:id="rId11"/>
    <p:sldId id="351" r:id="rId12"/>
    <p:sldId id="350" r:id="rId13"/>
    <p:sldId id="344" r:id="rId14"/>
    <p:sldId id="342" r:id="rId15"/>
    <p:sldId id="347" r:id="rId16"/>
    <p:sldId id="345" r:id="rId17"/>
    <p:sldId id="377" r:id="rId18"/>
    <p:sldId id="346" r:id="rId19"/>
    <p:sldId id="348" r:id="rId20"/>
    <p:sldId id="378" r:id="rId21"/>
    <p:sldId id="379" r:id="rId22"/>
    <p:sldId id="349" r:id="rId23"/>
    <p:sldId id="352" r:id="rId24"/>
    <p:sldId id="356" r:id="rId25"/>
    <p:sldId id="358" r:id="rId26"/>
    <p:sldId id="359" r:id="rId27"/>
    <p:sldId id="357" r:id="rId28"/>
    <p:sldId id="380" r:id="rId29"/>
    <p:sldId id="339" r:id="rId30"/>
    <p:sldId id="381" r:id="rId31"/>
    <p:sldId id="260" r:id="rId32"/>
    <p:sldId id="365" r:id="rId33"/>
    <p:sldId id="366" r:id="rId34"/>
    <p:sldId id="263" r:id="rId35"/>
    <p:sldId id="367" r:id="rId36"/>
    <p:sldId id="368" r:id="rId37"/>
    <p:sldId id="265" r:id="rId38"/>
    <p:sldId id="266" r:id="rId39"/>
    <p:sldId id="267" r:id="rId40"/>
    <p:sldId id="369" r:id="rId41"/>
    <p:sldId id="370" r:id="rId42"/>
    <p:sldId id="371" r:id="rId43"/>
    <p:sldId id="268" r:id="rId44"/>
    <p:sldId id="372" r:id="rId45"/>
    <p:sldId id="269" r:id="rId46"/>
    <p:sldId id="272" r:id="rId47"/>
    <p:sldId id="360" r:id="rId48"/>
    <p:sldId id="257" r:id="rId49"/>
    <p:sldId id="258" r:id="rId50"/>
    <p:sldId id="285" r:id="rId51"/>
    <p:sldId id="303" r:id="rId52"/>
    <p:sldId id="361" r:id="rId53"/>
    <p:sldId id="362" r:id="rId54"/>
    <p:sldId id="286" r:id="rId55"/>
    <p:sldId id="280" r:id="rId56"/>
    <p:sldId id="276" r:id="rId57"/>
    <p:sldId id="274" r:id="rId58"/>
    <p:sldId id="275" r:id="rId59"/>
    <p:sldId id="264" r:id="rId60"/>
    <p:sldId id="270" r:id="rId61"/>
    <p:sldId id="373" r:id="rId62"/>
    <p:sldId id="374" r:id="rId63"/>
    <p:sldId id="363" r:id="rId64"/>
    <p:sldId id="364" r:id="rId65"/>
    <p:sldId id="289" r:id="rId66"/>
    <p:sldId id="290" r:id="rId67"/>
    <p:sldId id="327" r:id="rId68"/>
    <p:sldId id="291" r:id="rId69"/>
    <p:sldId id="259" r:id="rId7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0C81F-B0C4-4B58-AA36-25CFCB83F970}" v="2" dt="2019-04-23T12:31:22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7" autoAdjust="0"/>
  </p:normalViewPr>
  <p:slideViewPr>
    <p:cSldViewPr snapToGrid="0" snapToObjects="1"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ilstu.edu\VPAA\Users\jahuber\Documents\Old%20H%20drive\Jana\2017_ppt_supporting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31707319761524E-2"/>
          <c:y val="2.3349421738908034E-2"/>
          <c:w val="0.9188366418986359"/>
          <c:h val="0.8256613575476978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'10yr enrollment'!$A$17</c:f>
              <c:strCache>
                <c:ptCount val="1"/>
                <c:pt idx="0">
                  <c:v>Fall Undergraduate Enrollment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'10yr enrollment'!$T$15:$AC$15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'10yr enrollment'!$T$17:$AC$17</c:f>
              <c:numCache>
                <c:formatCode>#,##0</c:formatCode>
                <c:ptCount val="10"/>
                <c:pt idx="0">
                  <c:v>18389</c:v>
                </c:pt>
                <c:pt idx="1">
                  <c:v>18314</c:v>
                </c:pt>
                <c:pt idx="2">
                  <c:v>18594</c:v>
                </c:pt>
                <c:pt idx="3">
                  <c:v>18257</c:v>
                </c:pt>
                <c:pt idx="4">
                  <c:v>17749</c:v>
                </c:pt>
                <c:pt idx="5">
                  <c:v>18155</c:v>
                </c:pt>
                <c:pt idx="6">
                  <c:v>18427</c:v>
                </c:pt>
                <c:pt idx="7">
                  <c:v>18643</c:v>
                </c:pt>
                <c:pt idx="8">
                  <c:v>18330</c:v>
                </c:pt>
                <c:pt idx="9">
                  <c:v>18107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0-4F52-8784-F0CB1FEBB502}"/>
            </c:ext>
          </c:extLst>
        </c:ser>
        <c:ser>
          <c:idx val="2"/>
          <c:order val="1"/>
          <c:tx>
            <c:strRef>
              <c:f>'10yr enrollment'!$A$18</c:f>
              <c:strCache>
                <c:ptCount val="1"/>
                <c:pt idx="0">
                  <c:v>Fall Graduate Enrollment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'10yr enrollment'!$T$15:$AC$15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'10yr enrollment'!$T$18:$AC$18</c:f>
              <c:numCache>
                <c:formatCode>#,##0</c:formatCode>
                <c:ptCount val="10"/>
                <c:pt idx="0">
                  <c:v>2795</c:v>
                </c:pt>
                <c:pt idx="1">
                  <c:v>2820</c:v>
                </c:pt>
                <c:pt idx="2">
                  <c:v>2716</c:v>
                </c:pt>
                <c:pt idx="3">
                  <c:v>2449</c:v>
                </c:pt>
                <c:pt idx="4">
                  <c:v>2523</c:v>
                </c:pt>
                <c:pt idx="5">
                  <c:v>2460</c:v>
                </c:pt>
                <c:pt idx="6">
                  <c:v>2380</c:v>
                </c:pt>
                <c:pt idx="7">
                  <c:v>2396</c:v>
                </c:pt>
                <c:pt idx="8">
                  <c:v>2454</c:v>
                </c:pt>
                <c:pt idx="9">
                  <c:v>2528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0-4F52-8784-F0CB1FEBB502}"/>
            </c:ext>
          </c:extLst>
        </c:ser>
        <c:ser>
          <c:idx val="0"/>
          <c:order val="2"/>
          <c:tx>
            <c:strRef>
              <c:f>'10yr enrollment'!$A$16</c:f>
              <c:strCache>
                <c:ptCount val="1"/>
                <c:pt idx="0">
                  <c:v>Total Fall Enrollment</c:v>
                </c:pt>
              </c:strCache>
            </c:strRef>
          </c:tx>
          <c:spPr>
            <a:noFill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'10yr enrollment'!$T$15:$AC$15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'10yr enrollment'!$T$16:$AC$16</c:f>
              <c:numCache>
                <c:formatCode>#,##0</c:formatCode>
                <c:ptCount val="10"/>
                <c:pt idx="0">
                  <c:v>21184</c:v>
                </c:pt>
                <c:pt idx="1">
                  <c:v>21134</c:v>
                </c:pt>
                <c:pt idx="2">
                  <c:v>21310</c:v>
                </c:pt>
                <c:pt idx="3">
                  <c:v>20706</c:v>
                </c:pt>
                <c:pt idx="4">
                  <c:v>20272</c:v>
                </c:pt>
                <c:pt idx="5">
                  <c:v>20615</c:v>
                </c:pt>
                <c:pt idx="6">
                  <c:v>20807</c:v>
                </c:pt>
                <c:pt idx="7">
                  <c:v>21039</c:v>
                </c:pt>
                <c:pt idx="8">
                  <c:v>20784</c:v>
                </c:pt>
                <c:pt idx="9">
                  <c:v>20635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0-4F52-8784-F0CB1FEBB5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3932168"/>
        <c:axId val="383932560"/>
      </c:barChart>
      <c:catAx>
        <c:axId val="38393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3932560"/>
        <c:crosses val="autoZero"/>
        <c:auto val="1"/>
        <c:lblAlgn val="ctr"/>
        <c:lblOffset val="100"/>
        <c:noMultiLvlLbl val="0"/>
      </c:catAx>
      <c:valAx>
        <c:axId val="383932560"/>
        <c:scaling>
          <c:orientation val="minMax"/>
          <c:max val="2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8393216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239997957210924"/>
          <c:y val="0.89371153635045375"/>
          <c:w val="0.24701508467470973"/>
          <c:h val="9.7677817177650603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116B-E64A-4402-9E33-5034869FECF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91991-E1DA-4870-93A6-DCFFECC4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7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A4CD-13ED-499F-BF81-F2284C380B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2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A4CD-13ED-499F-BF81-F2284C380B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1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8A4CD-13ED-499F-BF81-F2284C380B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2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9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0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8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9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5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6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4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9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7F0E2-9009-467C-AFD1-D1B7682916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60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5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4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3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9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1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042E6-7A46-4F42-A94D-454183AC45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8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6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163E-CF34-464F-A8B7-967A82B0116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83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163E-CF34-464F-A8B7-967A82B0116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8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9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6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1991-E1DA-4870-93A6-DCFFECC4B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6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32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8A4CD-13ED-499F-BF81-F2284C380B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3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3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it.illinoisstate.edu/award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1030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25" y="4327023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Email: isucit@illinoisstate.edu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A4EF7-C975-45A2-A443-CC59869D6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" y="654829"/>
            <a:ext cx="7636715" cy="4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2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background.jpg">
            <a:extLst>
              <a:ext uri="{FF2B5EF4-FFF2-40B4-BE49-F238E27FC236}">
                <a16:creationId xmlns:a16="http://schemas.microsoft.com/office/drawing/2014/main" id="{BA674E20-B2F7-450D-AACF-8D4FEE5F7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80119" y="809741"/>
            <a:ext cx="5251554" cy="3478575"/>
          </a:xfrm>
          <a:prstGeom prst="rect">
            <a:avLst/>
          </a:prstGeom>
        </p:spPr>
        <p:txBody>
          <a:bodyPr vert="horz" lIns="68472" tIns="34236" rIns="68472" bIns="34236" rtlCol="0" anchor="ctr">
            <a:normAutofit/>
          </a:bodyPr>
          <a:lstStyle>
            <a:lvl1pPr algn="ctr" defTabSz="912951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 defTabSz="684713">
              <a:spcAft>
                <a:spcPts val="1800"/>
              </a:spcAft>
              <a:defRPr/>
            </a:pPr>
            <a:r>
              <a:rPr lang="en-US" sz="3300" dirty="0"/>
              <a:t>Fun Enrollment Facts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C3F22-B4B4-43FC-9816-D723C03D0896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5" name="Picture 6" descr="Image result for image twitter logo">
            <a:extLst>
              <a:ext uri="{FF2B5EF4-FFF2-40B4-BE49-F238E27FC236}">
                <a16:creationId xmlns:a16="http://schemas.microsoft.com/office/drawing/2014/main" id="{0950DC6E-FAE8-4C83-AF81-57AF2E7B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A17FFB6B-1720-4C51-97E7-1B75ED42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D8608-91E5-412D-9708-753D6CACE048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08077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Stable Enrollment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34735" y="791936"/>
          <a:ext cx="8466365" cy="401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80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New Enrollment – 10</a:t>
            </a:r>
            <a:r>
              <a:rPr lang="en-US" b="1" baseline="30000" dirty="0"/>
              <a:t>th</a:t>
            </a:r>
            <a:r>
              <a:rPr lang="en-US" b="1" dirty="0"/>
              <a:t> Day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7650" y="1063229"/>
          <a:ext cx="8601076" cy="395644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8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40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1-year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FTIC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3,352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3,689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+337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+10.1%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5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Transfer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1,810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1,817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+7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+0.4%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Grad degree seeking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-48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-7%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International Students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+66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+1.5%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3485" y="25046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06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background.jpg">
            <a:extLst>
              <a:ext uri="{FF2B5EF4-FFF2-40B4-BE49-F238E27FC236}">
                <a16:creationId xmlns:a16="http://schemas.microsoft.com/office/drawing/2014/main" id="{F8F33AF3-8961-4748-82CA-21D74BE72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Future Enrollment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Demographics</a:t>
            </a:r>
          </a:p>
          <a:p>
            <a:r>
              <a:rPr lang="en-US" sz="2700" dirty="0"/>
              <a:t>Out-Migration / Competition</a:t>
            </a:r>
          </a:p>
          <a:p>
            <a:r>
              <a:rPr lang="en-US" sz="2700" dirty="0"/>
              <a:t>Affordability</a:t>
            </a:r>
          </a:p>
          <a:p>
            <a:pPr lvl="1"/>
            <a:r>
              <a:rPr lang="en-US" dirty="0"/>
              <a:t>MAP and Pell Grant erosion</a:t>
            </a:r>
          </a:p>
          <a:p>
            <a:pPr lvl="1"/>
            <a:r>
              <a:rPr lang="en-US" dirty="0"/>
              <a:t>Loan averse</a:t>
            </a:r>
          </a:p>
          <a:p>
            <a:pPr lvl="1"/>
            <a:r>
              <a:rPr lang="en-US" dirty="0"/>
              <a:t>Deep discounting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3485" y="25046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7367B-304B-41C1-8681-88FFDF12277E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7" name="Picture 6" descr="Image result for image twitter logo">
            <a:extLst>
              <a:ext uri="{FF2B5EF4-FFF2-40B4-BE49-F238E27FC236}">
                <a16:creationId xmlns:a16="http://schemas.microsoft.com/office/drawing/2014/main" id="{2F858087-6CF3-4449-8B23-84E0BB00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image microsoft teams logo">
            <a:extLst>
              <a:ext uri="{FF2B5EF4-FFF2-40B4-BE49-F238E27FC236}">
                <a16:creationId xmlns:a16="http://schemas.microsoft.com/office/drawing/2014/main" id="{31D09EB1-D67F-4F7C-B4DF-36C80A2D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B919F8-5E0B-4DD5-B595-994C0B7230EF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219033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Fall 2019 Applications-As of 4/27/19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3825" y="1063229"/>
          <a:ext cx="8820152" cy="40135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8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1-year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FTIC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13,427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17,484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4,057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+30%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Transfer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3,092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3,577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+15.7%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Graduate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1,700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+26%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3485" y="25046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96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Fall 2019 Admits-As of 4/27/19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3825" y="1063229"/>
          <a:ext cx="8820152" cy="40135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8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Fall 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1-year 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FTIC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10,594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12,817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2,223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+21%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Transfer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2,147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2,261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+5.3%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Graduate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+27.1%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3485" y="25046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72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02" y="239706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/>
              <a:t>How did we do it?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712" y="1200150"/>
            <a:ext cx="7543800" cy="35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B6345B9B-766D-452A-B076-FE8931442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Enrollment Deposits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861" y="905346"/>
            <a:ext cx="4832033" cy="39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2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>
            <a:extLst>
              <a:ext uri="{FF2B5EF4-FFF2-40B4-BE49-F238E27FC236}">
                <a16:creationId xmlns:a16="http://schemas.microsoft.com/office/drawing/2014/main" id="{C1B6B6C0-DBC4-4475-8233-BF55C2ED2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Enrollment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It took us all summer to reach 3,983 deposits last year!</a:t>
            </a:r>
          </a:p>
          <a:p>
            <a:r>
              <a:rPr lang="en-US" sz="3300" dirty="0"/>
              <a:t>Currently, we are sitting at 4,030 deposits for Fall 2019!</a:t>
            </a:r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043237"/>
            <a:ext cx="2085975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Dean Plumadore as the Emcee</a:t>
            </a:r>
          </a:p>
          <a:p>
            <a:r>
              <a:rPr lang="en-US" dirty="0"/>
              <a:t>Sponsors: AT, OAT, SAIT, </a:t>
            </a:r>
            <a:r>
              <a:rPr lang="en-US" dirty="0" err="1"/>
              <a:t>TechZone</a:t>
            </a:r>
            <a:r>
              <a:rPr lang="en-US" dirty="0"/>
              <a:t>, and COB</a:t>
            </a:r>
          </a:p>
          <a:p>
            <a:r>
              <a:rPr lang="en-US" dirty="0"/>
              <a:t>Suggestion Box</a:t>
            </a:r>
          </a:p>
          <a:p>
            <a:r>
              <a:rPr lang="en-US" dirty="0"/>
              <a:t>After Event at the Bone, Prairie Room </a:t>
            </a:r>
          </a:p>
          <a:p>
            <a:r>
              <a:rPr lang="en-US" dirty="0"/>
              <a:t>MVP - Student today, Full-Time in August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83196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background.jpg">
            <a:extLst>
              <a:ext uri="{FF2B5EF4-FFF2-40B4-BE49-F238E27FC236}">
                <a16:creationId xmlns:a16="http://schemas.microsoft.com/office/drawing/2014/main" id="{6DA6B754-A98D-40BD-B6E3-77D012F13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New/Continuing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669" y="1063229"/>
            <a:ext cx="5735029" cy="3657600"/>
          </a:xfrm>
        </p:spPr>
        <p:txBody>
          <a:bodyPr/>
          <a:lstStyle/>
          <a:p>
            <a:r>
              <a:rPr lang="en-US" sz="2100" dirty="0"/>
              <a:t>E-Sports</a:t>
            </a:r>
          </a:p>
          <a:p>
            <a:r>
              <a:rPr lang="en-US" sz="2100" dirty="0"/>
              <a:t>Slate improvements</a:t>
            </a:r>
          </a:p>
          <a:p>
            <a:r>
              <a:rPr lang="en-US" sz="2100" dirty="0"/>
              <a:t>Preview and Transfer Day systems</a:t>
            </a:r>
          </a:p>
          <a:p>
            <a:r>
              <a:rPr lang="en-US" sz="2100" dirty="0"/>
              <a:t>Website upgrades</a:t>
            </a:r>
          </a:p>
          <a:p>
            <a:r>
              <a:rPr lang="en-US" sz="2100" dirty="0"/>
              <a:t>MY</a:t>
            </a:r>
          </a:p>
          <a:p>
            <a:r>
              <a:rPr lang="en-US" sz="2100" dirty="0"/>
              <a:t>EDA – retention modeling</a:t>
            </a:r>
          </a:p>
          <a:p>
            <a:r>
              <a:rPr lang="en-US" sz="2100" dirty="0"/>
              <a:t>INTO – application and faster processing</a:t>
            </a:r>
          </a:p>
          <a:p>
            <a:r>
              <a:rPr lang="en-US" sz="2100" dirty="0"/>
              <a:t>Chat Bot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AED5-B3FA-4E8F-B333-B7957468C5F7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5" name="Picture 6" descr="Image result for image twitter logo">
            <a:extLst>
              <a:ext uri="{FF2B5EF4-FFF2-40B4-BE49-F238E27FC236}">
                <a16:creationId xmlns:a16="http://schemas.microsoft.com/office/drawing/2014/main" id="{E7C64F57-A1D8-431E-9D48-915C3769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image microsoft teams logo">
            <a:extLst>
              <a:ext uri="{FF2B5EF4-FFF2-40B4-BE49-F238E27FC236}">
                <a16:creationId xmlns:a16="http://schemas.microsoft.com/office/drawing/2014/main" id="{4B6B108A-8F30-486E-BEAA-632BB9CE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EAC7EC-CDBC-43EF-8BF9-3BEAA5D96358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2672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0FE41003-0BA9-40AA-B560-A21CF467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Aid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153400" cy="3657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Cognos report comparing ISIR/FAFSA application</a:t>
            </a:r>
            <a:r>
              <a:rPr lang="en-US" dirty="0"/>
              <a:t>.  Simplified and reduced the amount of time counseling staff spend on identifying changes made to students’ FAFSA records.  </a:t>
            </a:r>
          </a:p>
          <a:p>
            <a:pPr lvl="0"/>
            <a:r>
              <a:rPr lang="en-US" b="1" dirty="0"/>
              <a:t>Processes to update State MAP Grant records</a:t>
            </a:r>
            <a:r>
              <a:rPr lang="en-US" dirty="0"/>
              <a:t> for quick processing when the state extended the suspense date. </a:t>
            </a:r>
          </a:p>
          <a:p>
            <a:r>
              <a:rPr lang="en-US" b="1" dirty="0"/>
              <a:t>Loan Aggregate Update Bolt-On</a:t>
            </a:r>
            <a:r>
              <a:rPr lang="en-US" dirty="0"/>
              <a:t>—Students’ loans were being reduced because of a lack of functionality in CS.  With the help of another school, a bolt-on has eliminated student issues and has saved many hours of manual work.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1068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5D936639-E6E7-4BD2-9216-9481DB570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Admissions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153400" cy="36576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IT staff were integral in the RFP/procurement process for Slate</a:t>
            </a:r>
          </a:p>
          <a:p>
            <a:r>
              <a:rPr lang="en-US" sz="5100" dirty="0"/>
              <a:t>IT staff did a terrific job implementing SLATE</a:t>
            </a:r>
          </a:p>
          <a:p>
            <a:r>
              <a:rPr lang="en-US" sz="5100" dirty="0"/>
              <a:t>IT staff were crucial in clarifying responsibilities in maintaining the application, security/permissions, etc. This was very helpful in establishing a productive working relationship for the future. </a:t>
            </a:r>
          </a:p>
          <a:p>
            <a:r>
              <a:rPr lang="en-US" sz="5100" dirty="0"/>
              <a:t>IT staff have been involved in developing our eSports footprint on campus, and they understand the benefits of such a program to our recruitment efforts.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634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8D631185-246B-46A8-B806-BFD1C1D2C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College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153400" cy="3657600"/>
          </a:xfrm>
        </p:spPr>
        <p:txBody>
          <a:bodyPr/>
          <a:lstStyle/>
          <a:p>
            <a:r>
              <a:rPr lang="en-US" dirty="0"/>
              <a:t>HUGE shout out for getting Preview to work in Slate.</a:t>
            </a:r>
          </a:p>
          <a:p>
            <a:r>
              <a:rPr lang="en-US" dirty="0"/>
              <a:t>Big thanks to SO MANY PEOPLE for getting the waitlist to work…..Yeah!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4499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CAADA057-D5F6-49AF-AD7C-8A88EC4EF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EMAS staff say about IT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153400" cy="3023194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Outstanding service provided no matter what</a:t>
            </a:r>
          </a:p>
          <a:p>
            <a:r>
              <a:rPr lang="en-US" sz="2700" dirty="0"/>
              <a:t>Always willing to assist</a:t>
            </a:r>
          </a:p>
          <a:p>
            <a:r>
              <a:rPr lang="en-US" sz="2700" dirty="0"/>
              <a:t>A joy to work with</a:t>
            </a:r>
          </a:p>
          <a:p>
            <a:r>
              <a:rPr lang="en-US" sz="2700" dirty="0"/>
              <a:t>Gets issues resolved quickly and pleasant to work with</a:t>
            </a:r>
          </a:p>
          <a:p>
            <a:r>
              <a:rPr lang="en-US" sz="2700" dirty="0"/>
              <a:t>Patient and thoughtful</a:t>
            </a:r>
          </a:p>
          <a:p>
            <a:r>
              <a:rPr lang="en-US" sz="2700" dirty="0"/>
              <a:t>Goes above and beyond to communicate and explain</a:t>
            </a:r>
          </a:p>
          <a:p>
            <a:r>
              <a:rPr lang="en-US" sz="2700" dirty="0"/>
              <a:t>A pleasure to work with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69746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76B7894D-5422-4D01-BFE8-12D2DE3E0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EMAS staff say about IT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8153400" cy="3657600"/>
          </a:xfrm>
        </p:spPr>
        <p:txBody>
          <a:bodyPr/>
          <a:lstStyle/>
          <a:p>
            <a:r>
              <a:rPr lang="en-US" sz="2700" dirty="0"/>
              <a:t>Made my processes bearable</a:t>
            </a:r>
          </a:p>
          <a:p>
            <a:r>
              <a:rPr lang="en-US" sz="2700" dirty="0"/>
              <a:t>IT staff work hard to truly understand the complexities of financial aid  </a:t>
            </a:r>
          </a:p>
          <a:p>
            <a:r>
              <a:rPr lang="en-US" sz="2700" dirty="0"/>
              <a:t>Demonstrates all the qualities you want in a co-worker</a:t>
            </a:r>
          </a:p>
          <a:p>
            <a:r>
              <a:rPr lang="en-US" sz="2700" dirty="0"/>
              <a:t>Always willing to help solve problems and answer questions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65567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B82EEEA0-B11C-4272-9DF3-E70C5BAC9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966D2-4C54-4D85-8EE0-E90F635A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If the system doesn’t work, we don’t work.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So THANK YOU for everything you do!!!</a:t>
            </a:r>
          </a:p>
        </p:txBody>
      </p:sp>
    </p:spTree>
    <p:extLst>
      <p:ext uri="{BB962C8B-B14F-4D97-AF65-F5344CB8AC3E}">
        <p14:creationId xmlns:p14="http://schemas.microsoft.com/office/powerpoint/2010/main" val="56456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background.jpg">
            <a:extLst>
              <a:ext uri="{FF2B5EF4-FFF2-40B4-BE49-F238E27FC236}">
                <a16:creationId xmlns:a16="http://schemas.microsoft.com/office/drawing/2014/main" id="{2DAE1B13-63F5-454E-8743-BC59877C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7103"/>
            <a:ext cx="9144000" cy="1121177"/>
          </a:xfrm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Questions??</a:t>
            </a:r>
          </a:p>
        </p:txBody>
      </p:sp>
      <p:pic>
        <p:nvPicPr>
          <p:cNvPr id="3" name="Picture 2" descr="Image result for Image next">
            <a:extLst>
              <a:ext uri="{FF2B5EF4-FFF2-40B4-BE49-F238E27FC236}">
                <a16:creationId xmlns:a16="http://schemas.microsoft.com/office/drawing/2014/main" id="{579FEEDF-3B92-4F59-AA58-7B8E6A42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E1EA8-2B2A-409C-9122-725BEBA965A8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5" descr="Image result for image twitter logo">
            <a:extLst>
              <a:ext uri="{FF2B5EF4-FFF2-40B4-BE49-F238E27FC236}">
                <a16:creationId xmlns:a16="http://schemas.microsoft.com/office/drawing/2014/main" id="{3845B63D-1DEC-411C-862C-7678F1F3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7F7CF32E-3307-4933-A911-25D0B855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DB4B62-8C54-4B48-8850-C209FC94C3E8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8004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 – Client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Carla Birckelbaw </a:t>
            </a:r>
          </a:p>
          <a:p>
            <a:pPr marL="0" indent="0" algn="ctr">
              <a:buNone/>
            </a:pPr>
            <a:r>
              <a:rPr lang="en-US" dirty="0"/>
              <a:t>And</a:t>
            </a:r>
          </a:p>
          <a:p>
            <a:pPr marL="0" indent="0" algn="ctr">
              <a:buNone/>
            </a:pPr>
            <a:r>
              <a:rPr lang="en-US" dirty="0"/>
              <a:t>Tyler Piper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87762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and Improved IT Help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IT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30FF-9B11-403E-B45F-509C69111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89" y="1269208"/>
            <a:ext cx="4608944" cy="30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News Items</a:t>
            </a:r>
          </a:p>
          <a:p>
            <a:pPr lvl="1"/>
            <a:r>
              <a:rPr lang="en-US" dirty="0"/>
              <a:t>Carla and Tyler on Cherwell and such</a:t>
            </a:r>
          </a:p>
          <a:p>
            <a:pPr lvl="1"/>
            <a:r>
              <a:rPr lang="en-US" dirty="0"/>
              <a:t>Craig, Katie, and Devin on 5/18-19</a:t>
            </a:r>
          </a:p>
          <a:p>
            <a:pPr lvl="1"/>
            <a:r>
              <a:rPr lang="en-US" dirty="0" err="1"/>
              <a:t>DavidG</a:t>
            </a:r>
            <a:r>
              <a:rPr lang="en-US" dirty="0"/>
              <a:t> on TechZone</a:t>
            </a:r>
          </a:p>
          <a:p>
            <a:pPr lvl="1"/>
            <a:r>
              <a:rPr lang="en-US" dirty="0"/>
              <a:t>Ben on Apps</a:t>
            </a:r>
          </a:p>
          <a:p>
            <a:pPr lvl="1"/>
            <a:r>
              <a:rPr lang="en-US" dirty="0"/>
              <a:t>Kevin on 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55386-FEFB-457E-B8B8-5DF8A7B69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7" t="60854" r="75846" b="2505"/>
          <a:stretch/>
        </p:blipFill>
        <p:spPr>
          <a:xfrm rot="20820584">
            <a:off x="6968859" y="1855015"/>
            <a:ext cx="1555082" cy="20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6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and Improved IT Help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523957" cy="3394472"/>
          </a:xfrm>
        </p:spPr>
        <p:txBody>
          <a:bodyPr/>
          <a:lstStyle/>
          <a:p>
            <a:r>
              <a:rPr lang="en-US" sz="1800" dirty="0"/>
              <a:t>Basic submission form</a:t>
            </a:r>
          </a:p>
          <a:p>
            <a:r>
              <a:rPr lang="en-US" sz="1800" dirty="0"/>
              <a:t>No login to view knowledge articles</a:t>
            </a:r>
          </a:p>
          <a:p>
            <a:r>
              <a:rPr lang="en-US" sz="1800" dirty="0"/>
              <a:t>Information on IT teams</a:t>
            </a:r>
          </a:p>
          <a:p>
            <a:r>
              <a:rPr lang="en-US" sz="1800" dirty="0"/>
              <a:t>Simple look and feel, consistent with other University sites</a:t>
            </a:r>
          </a:p>
          <a:p>
            <a:r>
              <a:rPr lang="en-US" sz="1800" dirty="0"/>
              <a:t>ithelp.illinoisstate.edu address will shift to this site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9788A-2E0B-47FD-9D87-92C68CDDE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39" y="1063229"/>
            <a:ext cx="4298661" cy="38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4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Access to Knowledge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7E5EC-22A3-43C3-BA48-8DEBCB5DE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739" y="1027821"/>
            <a:ext cx="4095190" cy="3087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09060-3361-46BC-A567-E6ACED178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41" y="1027821"/>
            <a:ext cx="3845257" cy="30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2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Submission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79" y="1200151"/>
            <a:ext cx="4208069" cy="3394472"/>
          </a:xfrm>
        </p:spPr>
        <p:txBody>
          <a:bodyPr>
            <a:normAutofit/>
          </a:bodyPr>
          <a:lstStyle/>
          <a:p>
            <a:r>
              <a:rPr lang="en-US" sz="2600" dirty="0"/>
              <a:t>Easy, quick submission</a:t>
            </a:r>
          </a:p>
          <a:p>
            <a:r>
              <a:rPr lang="en-US" sz="2600" dirty="0"/>
              <a:t>Link to remaining request forms in IT Service Portal</a:t>
            </a:r>
          </a:p>
          <a:p>
            <a:r>
              <a:rPr lang="en-US" sz="2600" dirty="0"/>
              <a:t>Creates ticket in TSC queue in Cherwell 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AE359-5DB7-442E-8914-6B045DFA3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98" y="1110872"/>
            <a:ext cx="4306573" cy="38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71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Help Service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592"/>
            <a:ext cx="3740400" cy="3394472"/>
          </a:xfrm>
        </p:spPr>
        <p:txBody>
          <a:bodyPr/>
          <a:lstStyle/>
          <a:p>
            <a:r>
              <a:rPr lang="en-US" sz="1800" dirty="0"/>
              <a:t>Some service requests remain in the Cherwell portal, linked from IT Help site</a:t>
            </a:r>
          </a:p>
          <a:p>
            <a:r>
              <a:rPr lang="en-US" sz="1800" dirty="0"/>
              <a:t>Tracking issues &amp; requests (for now)</a:t>
            </a:r>
          </a:p>
          <a:p>
            <a:r>
              <a:rPr lang="en-US" sz="1800" dirty="0"/>
              <a:t>Everything on the portal home page – 1-2 clicks to anything</a:t>
            </a:r>
          </a:p>
          <a:p>
            <a:r>
              <a:rPr lang="en-US" sz="1800" dirty="0"/>
              <a:t>Popular Requests represent 75% of all requests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E5988-17E7-4B90-AFC9-F89A9D64E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76"/>
          <a:stretch/>
        </p:blipFill>
        <p:spPr>
          <a:xfrm>
            <a:off x="4151554" y="1110791"/>
            <a:ext cx="4862904" cy="30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6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98" y="1112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Service Request Reduction &amp;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Current IT Help </a:t>
            </a:r>
          </a:p>
          <a:p>
            <a:r>
              <a:rPr lang="en-US" dirty="0"/>
              <a:t>Issues &amp; Requests</a:t>
            </a:r>
          </a:p>
          <a:p>
            <a:r>
              <a:rPr lang="en-US" dirty="0"/>
              <a:t>10 services </a:t>
            </a:r>
          </a:p>
          <a:p>
            <a:r>
              <a:rPr lang="en-US" dirty="0"/>
              <a:t>72 request forms </a:t>
            </a:r>
            <a:br>
              <a:rPr lang="en-US" dirty="0"/>
            </a:br>
            <a:r>
              <a:rPr lang="en-US" dirty="0"/>
              <a:t>(56 unique)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3B311-E69E-4BC6-8CE5-AC8AD748D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298" y="861123"/>
            <a:ext cx="4038600" cy="33910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New IT Help Service Portal </a:t>
            </a:r>
          </a:p>
          <a:p>
            <a:r>
              <a:rPr lang="en-US" dirty="0"/>
              <a:t>Requests only </a:t>
            </a:r>
          </a:p>
          <a:p>
            <a:r>
              <a:rPr lang="en-US" dirty="0"/>
              <a:t>5 services </a:t>
            </a:r>
          </a:p>
          <a:p>
            <a:r>
              <a:rPr lang="en-US" dirty="0"/>
              <a:t>37 request forms </a:t>
            </a:r>
            <a:br>
              <a:rPr lang="en-US" dirty="0"/>
            </a:br>
            <a:r>
              <a:rPr lang="en-US" dirty="0"/>
              <a:t>(30 unique)</a:t>
            </a:r>
          </a:p>
          <a:p>
            <a:r>
              <a:rPr lang="en-US" dirty="0"/>
              <a:t>11 of the unique forms are simple forms or links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50746-ECB6-4DD9-A660-1978743184DA}"/>
              </a:ext>
            </a:extLst>
          </p:cNvPr>
          <p:cNvSpPr txBox="1"/>
          <p:nvPr/>
        </p:nvSpPr>
        <p:spPr>
          <a:xfrm>
            <a:off x="4569098" y="4291190"/>
            <a:ext cx="45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Thanks to the Forms Working Group for the recommendations that led to these changes!</a:t>
            </a:r>
          </a:p>
        </p:txBody>
      </p:sp>
    </p:spTree>
    <p:extLst>
      <p:ext uri="{BB962C8B-B14F-4D97-AF65-F5344CB8AC3E}">
        <p14:creationId xmlns:p14="http://schemas.microsoft.com/office/powerpoint/2010/main" val="2880612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4111"/>
            <a:ext cx="4038600" cy="25455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IT Help Site</a:t>
            </a:r>
          </a:p>
          <a:p>
            <a:r>
              <a:rPr lang="en-US" sz="1800" dirty="0"/>
              <a:t>ithelp.illinoisstate.edu</a:t>
            </a:r>
          </a:p>
          <a:p>
            <a:r>
              <a:rPr lang="en-US" sz="1800" dirty="0"/>
              <a:t>Always start here</a:t>
            </a:r>
          </a:p>
          <a:p>
            <a:r>
              <a:rPr lang="en-US" sz="1800" dirty="0"/>
              <a:t>Submit issues and basic requests</a:t>
            </a:r>
          </a:p>
          <a:p>
            <a:r>
              <a:rPr lang="en-US" sz="1800" dirty="0"/>
              <a:t>Search the knowledge base</a:t>
            </a:r>
          </a:p>
          <a:p>
            <a:r>
              <a:rPr lang="en-US" sz="1800" dirty="0"/>
              <a:t>Access to Downloads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149023-6DC4-490F-916D-3D474477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466" y="1084111"/>
            <a:ext cx="4147112" cy="25455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IT Help Service Portal</a:t>
            </a:r>
          </a:p>
          <a:p>
            <a:r>
              <a:rPr lang="en-US" sz="1800" dirty="0"/>
              <a:t>Cherwell portal (linked from IT Help site)</a:t>
            </a:r>
          </a:p>
          <a:p>
            <a:r>
              <a:rPr lang="en-US" sz="1800" dirty="0"/>
              <a:t>Detailed requests</a:t>
            </a:r>
          </a:p>
          <a:p>
            <a:r>
              <a:rPr lang="en-US" sz="1800" dirty="0"/>
              <a:t>Track issues &amp; requests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AB3BA-56EA-44FC-802A-7BED3054A465}"/>
              </a:ext>
            </a:extLst>
          </p:cNvPr>
          <p:cNvSpPr txBox="1"/>
          <p:nvPr/>
        </p:nvSpPr>
        <p:spPr>
          <a:xfrm>
            <a:off x="5493433" y="394598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Planned release: late May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04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999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Live Chat - Bomgar</a:t>
            </a:r>
          </a:p>
          <a:p>
            <a:r>
              <a:rPr lang="en-US" sz="1800" dirty="0"/>
              <a:t>Chat with the TSC (pilot project)</a:t>
            </a:r>
          </a:p>
          <a:p>
            <a:r>
              <a:rPr lang="en-US" sz="1800" dirty="0"/>
              <a:t>Available from the IT Help site</a:t>
            </a:r>
          </a:p>
          <a:p>
            <a:r>
              <a:rPr lang="en-US" sz="1800" dirty="0"/>
              <a:t>Integrates with Cherwell</a:t>
            </a:r>
          </a:p>
          <a:p>
            <a:pPr marL="0" indent="0">
              <a:buNone/>
            </a:pPr>
            <a:r>
              <a:rPr lang="en-US" dirty="0"/>
              <a:t>New Tech Alerts system - </a:t>
            </a:r>
            <a:r>
              <a:rPr lang="en-US" dirty="0" err="1"/>
              <a:t>Statuspage</a:t>
            </a:r>
            <a:endParaRPr lang="en-US" dirty="0"/>
          </a:p>
          <a:p>
            <a:r>
              <a:rPr lang="en-US" sz="1800" dirty="0"/>
              <a:t>Allows for more granular alert categories </a:t>
            </a:r>
          </a:p>
          <a:p>
            <a:r>
              <a:rPr lang="en-US" sz="1800" dirty="0"/>
              <a:t>More flexible notification options</a:t>
            </a:r>
          </a:p>
          <a:p>
            <a:r>
              <a:rPr lang="en-US" sz="1800" dirty="0"/>
              <a:t>Better user (and backend) experience overall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2617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Cherwell Record Classification Revision Proposal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Progress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7E861-9132-44EF-9690-3292E5C8C8E6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5" descr="Image result for image twitter logo">
            <a:extLst>
              <a:ext uri="{FF2B5EF4-FFF2-40B4-BE49-F238E27FC236}">
                <a16:creationId xmlns:a16="http://schemas.microsoft.com/office/drawing/2014/main" id="{92BCD891-D23D-4DFA-83F3-BD1BCBF8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847B9BFE-82A0-4329-BA73-DC73E489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9BEC1-3AB6-4455-9CC8-463423FEA243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411856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7181"/>
            <a:ext cx="4038600" cy="2545556"/>
          </a:xfrm>
        </p:spPr>
        <p:txBody>
          <a:bodyPr/>
          <a:lstStyle/>
          <a:p>
            <a:r>
              <a:rPr lang="en-US" sz="2700" dirty="0"/>
              <a:t>Tyler Piper – AT TSC</a:t>
            </a:r>
          </a:p>
          <a:p>
            <a:r>
              <a:rPr lang="en-US" sz="2700" dirty="0"/>
              <a:t>Seth Engeman – CFA</a:t>
            </a:r>
          </a:p>
          <a:p>
            <a:r>
              <a:rPr lang="en-US" sz="2700" dirty="0"/>
              <a:t>Sam Dockery – COE</a:t>
            </a:r>
          </a:p>
          <a:p>
            <a:r>
              <a:rPr lang="en-US" sz="2700" dirty="0"/>
              <a:t>George Wiman – COB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7181"/>
            <a:ext cx="4038600" cy="2545556"/>
          </a:xfrm>
        </p:spPr>
        <p:txBody>
          <a:bodyPr>
            <a:noAutofit/>
          </a:bodyPr>
          <a:lstStyle/>
          <a:p>
            <a:r>
              <a:rPr lang="en-US" sz="2700" dirty="0"/>
              <a:t>Eric Schuller – CAS IT</a:t>
            </a:r>
          </a:p>
          <a:p>
            <a:r>
              <a:rPr lang="en-US" sz="2700" dirty="0"/>
              <a:t>Tim Tribble – SAIT</a:t>
            </a:r>
          </a:p>
          <a:p>
            <a:r>
              <a:rPr lang="en-US" sz="2700" dirty="0"/>
              <a:t>Ben Hendrix – CAST</a:t>
            </a:r>
          </a:p>
          <a:p>
            <a:r>
              <a:rPr lang="en-US" sz="2700" dirty="0"/>
              <a:t>Matt Helton – Milner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4574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65"/>
            <a:ext cx="8229600" cy="857250"/>
          </a:xfrm>
        </p:spPr>
        <p:txBody>
          <a:bodyPr/>
          <a:lstStyle/>
          <a:p>
            <a:r>
              <a:rPr lang="en-US" dirty="0"/>
              <a:t>Classification System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7804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/>
              <a:t>IT Facing</a:t>
            </a:r>
          </a:p>
          <a:p>
            <a:r>
              <a:rPr lang="en-US" sz="1800" dirty="0"/>
              <a:t>Record Type – Incident, Service Request, and Infrastructure Incident</a:t>
            </a:r>
          </a:p>
          <a:p>
            <a:r>
              <a:rPr lang="en-US" sz="1800" dirty="0"/>
              <a:t>Service – Broad in Scope</a:t>
            </a:r>
          </a:p>
          <a:p>
            <a:r>
              <a:rPr lang="en-US" sz="1800" dirty="0"/>
              <a:t>Category – Types of the Service(s)</a:t>
            </a:r>
          </a:p>
          <a:p>
            <a:r>
              <a:rPr lang="en-US" sz="1800" dirty="0"/>
              <a:t>Subcategory – Specific Incident/Request types </a:t>
            </a:r>
            <a:r>
              <a:rPr lang="en-US" sz="1800" u="sng" dirty="0"/>
              <a:t>that have a need to be classified separately</a:t>
            </a:r>
            <a:r>
              <a:rPr lang="en-US" sz="1800" dirty="0"/>
              <a:t>.</a:t>
            </a:r>
          </a:p>
          <a:p>
            <a:pPr lvl="1"/>
            <a:r>
              <a:rPr lang="en-US" sz="1500" dirty="0"/>
              <a:t>Reporting (but cannot be tracked solely by CI).</a:t>
            </a:r>
          </a:p>
          <a:p>
            <a:pPr lvl="1"/>
            <a:r>
              <a:rPr lang="en-US" sz="1500" dirty="0"/>
              <a:t>SLA</a:t>
            </a:r>
          </a:p>
          <a:p>
            <a:pPr lvl="1"/>
            <a:r>
              <a:rPr lang="en-US" sz="1500" dirty="0"/>
              <a:t>Ticket Routing</a:t>
            </a:r>
          </a:p>
          <a:p>
            <a:pPr lvl="1"/>
            <a:r>
              <a:rPr lang="en-US" sz="1500" dirty="0"/>
              <a:t>Specifics Form</a:t>
            </a:r>
          </a:p>
          <a:p>
            <a:r>
              <a:rPr lang="en-US" sz="1800" dirty="0"/>
              <a:t>Configuration Item (CI)</a:t>
            </a:r>
          </a:p>
        </p:txBody>
      </p:sp>
    </p:spTree>
    <p:extLst>
      <p:ext uri="{BB962C8B-B14F-4D97-AF65-F5344CB8AC3E}">
        <p14:creationId xmlns:p14="http://schemas.microsoft.com/office/powerpoint/2010/main" val="38617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Redbirds of a Feather Sessions (</a:t>
            </a:r>
            <a:r>
              <a:rPr lang="en-US" dirty="0" err="1"/>
              <a:t>RoF</a:t>
            </a:r>
            <a:r>
              <a:rPr lang="en-US" dirty="0"/>
              <a:t>)</a:t>
            </a:r>
          </a:p>
          <a:p>
            <a:pPr lvl="1" fontAlgn="ctr"/>
            <a:r>
              <a:rPr lang="en-US" dirty="0"/>
              <a:t>All Things Apple</a:t>
            </a:r>
          </a:p>
          <a:p>
            <a:pPr lvl="2" fontAlgn="ctr"/>
            <a:r>
              <a:rPr lang="en-US" dirty="0"/>
              <a:t>Matt </a:t>
            </a:r>
            <a:r>
              <a:rPr lang="en-US" dirty="0" err="1"/>
              <a:t>Gromer</a:t>
            </a:r>
            <a:r>
              <a:rPr lang="en-US" dirty="0"/>
              <a:t> in 150</a:t>
            </a:r>
          </a:p>
          <a:p>
            <a:pPr lvl="1" fontAlgn="ctr"/>
            <a:r>
              <a:rPr lang="en-US" dirty="0"/>
              <a:t>IT Show and Tell – Automation and Bots</a:t>
            </a:r>
          </a:p>
          <a:p>
            <a:pPr lvl="2" fontAlgn="ctr"/>
            <a:r>
              <a:rPr lang="en-US" dirty="0"/>
              <a:t>Nathan Stien in 148</a:t>
            </a:r>
          </a:p>
          <a:p>
            <a:pPr lvl="1" fontAlgn="ctr"/>
            <a:r>
              <a:rPr lang="en-US" dirty="0"/>
              <a:t>IT Show and Tell – Everything Else</a:t>
            </a:r>
          </a:p>
          <a:p>
            <a:pPr lvl="2" fontAlgn="ctr"/>
            <a:r>
              <a:rPr lang="en-US" dirty="0"/>
              <a:t>Bill Hamann in 133</a:t>
            </a:r>
          </a:p>
          <a:p>
            <a:pPr lvl="1" fontAlgn="ctr"/>
            <a:r>
              <a:rPr lang="en-US" dirty="0"/>
              <a:t>Services Offered to Students</a:t>
            </a:r>
          </a:p>
          <a:p>
            <a:pPr lvl="2" fontAlgn="ctr"/>
            <a:r>
              <a:rPr lang="en-US" dirty="0"/>
              <a:t>Katy Killian and Dean Plumadore in 132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19" y="4448483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vs Proposed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3406"/>
            <a:ext cx="4000500" cy="2545556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Production Structure*</a:t>
            </a:r>
          </a:p>
          <a:p>
            <a:pPr marL="0" indent="0">
              <a:buNone/>
            </a:pPr>
            <a:r>
              <a:rPr lang="en-US" sz="1800" dirty="0"/>
              <a:t>Services = 10</a:t>
            </a:r>
          </a:p>
          <a:p>
            <a:pPr marL="0" indent="0">
              <a:buNone/>
            </a:pPr>
            <a:r>
              <a:rPr lang="en-US" sz="1800" dirty="0"/>
              <a:t>Categories = 71</a:t>
            </a:r>
          </a:p>
          <a:p>
            <a:pPr marL="0" indent="0">
              <a:buNone/>
            </a:pPr>
            <a:r>
              <a:rPr lang="en-US" sz="1800" dirty="0"/>
              <a:t>Subcategories= 217 Total/43 Unique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1906"/>
            <a:ext cx="4038600" cy="254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Current Proposed Structure</a:t>
            </a:r>
          </a:p>
          <a:p>
            <a:pPr marL="0" indent="0">
              <a:buNone/>
            </a:pPr>
            <a:r>
              <a:rPr lang="en-US" sz="1800" dirty="0"/>
              <a:t>Services = 5</a:t>
            </a:r>
          </a:p>
          <a:p>
            <a:pPr marL="0" indent="0">
              <a:buNone/>
            </a:pPr>
            <a:r>
              <a:rPr lang="en-US" sz="1800" dirty="0"/>
              <a:t>Categories = 15</a:t>
            </a:r>
          </a:p>
          <a:p>
            <a:pPr marL="0" indent="0">
              <a:buNone/>
            </a:pPr>
            <a:r>
              <a:rPr lang="en-US" sz="1800" dirty="0"/>
              <a:t>Subcategories = 62 Total/44 Unique</a:t>
            </a:r>
          </a:p>
          <a:p>
            <a:pPr marL="0" indent="0">
              <a:buNone/>
            </a:pPr>
            <a:endParaRPr lang="en-US" sz="1800" dirty="0"/>
          </a:p>
          <a:p>
            <a:pPr>
              <a:buAutoNum type="arabicPeriod"/>
            </a:pPr>
            <a:r>
              <a:rPr lang="en-US" sz="1500" dirty="0"/>
              <a:t>One Subcategory Removal (Some Adds)</a:t>
            </a:r>
          </a:p>
          <a:p>
            <a:pPr>
              <a:buAutoNum type="arabicPeriod"/>
            </a:pPr>
            <a:r>
              <a:rPr lang="en-US" sz="1500" dirty="0"/>
              <a:t>Combined Submit Incident &amp; Ask My IT Team a Question (Submit Ticket)</a:t>
            </a:r>
          </a:p>
        </p:txBody>
      </p:sp>
    </p:spTree>
    <p:extLst>
      <p:ext uri="{BB962C8B-B14F-4D97-AF65-F5344CB8AC3E}">
        <p14:creationId xmlns:p14="http://schemas.microsoft.com/office/powerpoint/2010/main" val="11534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System (10)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Accounts and Security</a:t>
            </a:r>
          </a:p>
          <a:p>
            <a:r>
              <a:rPr lang="en-US" sz="1200" dirty="0"/>
              <a:t>Applications</a:t>
            </a:r>
          </a:p>
          <a:p>
            <a:r>
              <a:rPr lang="en-US" sz="1200" dirty="0"/>
              <a:t>Datacenter and File Services</a:t>
            </a:r>
          </a:p>
          <a:p>
            <a:r>
              <a:rPr lang="en-US" sz="1200" dirty="0"/>
              <a:t>Email and Calendaring</a:t>
            </a:r>
          </a:p>
          <a:p>
            <a:r>
              <a:rPr lang="en-US" sz="1200" dirty="0"/>
              <a:t>Equipment and Software</a:t>
            </a:r>
          </a:p>
          <a:p>
            <a:r>
              <a:rPr lang="en-US" sz="1200" dirty="0"/>
              <a:t>Network</a:t>
            </a:r>
          </a:p>
          <a:p>
            <a:r>
              <a:rPr lang="en-US" sz="1200" dirty="0"/>
              <a:t>Phones and Fax</a:t>
            </a:r>
          </a:p>
          <a:p>
            <a:r>
              <a:rPr lang="en-US" sz="1200" dirty="0"/>
              <a:t>Teaching and Learning</a:t>
            </a:r>
          </a:p>
          <a:p>
            <a:r>
              <a:rPr lang="en-US" sz="1200" dirty="0"/>
              <a:t>Technology Support &amp; Training</a:t>
            </a:r>
          </a:p>
          <a:p>
            <a:r>
              <a:rPr lang="en-US" sz="1200" dirty="0"/>
              <a:t>Web and Collaboration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Proposed System Draft (5)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Accounts </a:t>
            </a:r>
            <a:r>
              <a:rPr lang="en-US"/>
              <a:t>and Access</a:t>
            </a:r>
            <a:endParaRPr lang="en-US" dirty="0"/>
          </a:p>
          <a:p>
            <a:r>
              <a:rPr lang="en-US" dirty="0"/>
              <a:t>Applications and Web</a:t>
            </a:r>
          </a:p>
          <a:p>
            <a:r>
              <a:rPr lang="en-US" dirty="0"/>
              <a:t>Datacenter and File Services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Network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Progress &amp; Upcoming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&amp; Feedback Phases</a:t>
            </a:r>
          </a:p>
          <a:p>
            <a:r>
              <a:rPr lang="en-US" dirty="0"/>
              <a:t>IT Staff Survey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Continuous Improvement – Subcategory and Specifics Forms</a:t>
            </a:r>
          </a:p>
        </p:txBody>
      </p:sp>
      <p:pic>
        <p:nvPicPr>
          <p:cNvPr id="5" name="Picture 4" descr="Image result for Image next">
            <a:extLst>
              <a:ext uri="{FF2B5EF4-FFF2-40B4-BE49-F238E27FC236}">
                <a16:creationId xmlns:a16="http://schemas.microsoft.com/office/drawing/2014/main" id="{8FC53980-B7A5-4C08-A65E-B034A4A9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75364-0CF9-4765-8348-D0385C1F8D9D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7" name="Picture 6" descr="Image result for image twitter logo">
            <a:extLst>
              <a:ext uri="{FF2B5EF4-FFF2-40B4-BE49-F238E27FC236}">
                <a16:creationId xmlns:a16="http://schemas.microsoft.com/office/drawing/2014/main" id="{7AF72E7B-C798-4869-8A5D-65DF4BE4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image microsoft teams logo">
            <a:extLst>
              <a:ext uri="{FF2B5EF4-FFF2-40B4-BE49-F238E27FC236}">
                <a16:creationId xmlns:a16="http://schemas.microsoft.com/office/drawing/2014/main" id="{D5B135F8-3E95-4C52-B4A0-327D8D1E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2C296-088F-4492-9762-5A6389001D05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132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 - 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Craig Jackson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  <a:p>
            <a:pPr marL="0" indent="0" algn="ctr">
              <a:buNone/>
            </a:pPr>
            <a:r>
              <a:rPr lang="en-US" dirty="0"/>
              <a:t>with Katie and Devin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2447318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036B6-6EDA-4B62-8FD9-8CA5A995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O365 DLP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25DF-BA8F-483B-85D2-FF321CC8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Purpose</a:t>
            </a:r>
          </a:p>
          <a:p>
            <a:pPr lvl="1"/>
            <a:r>
              <a:rPr lang="en-US" sz="2400" dirty="0"/>
              <a:t>Protect against Highly Restricted Data from being inadvertently / inappropriately </a:t>
            </a:r>
            <a:r>
              <a:rPr lang="en-US" sz="2400"/>
              <a:t>shared </a:t>
            </a:r>
            <a:endParaRPr lang="en-US" sz="2400" dirty="0"/>
          </a:p>
          <a:p>
            <a:r>
              <a:rPr lang="en-US" sz="2800" dirty="0"/>
              <a:t>Active Test Group</a:t>
            </a:r>
          </a:p>
          <a:p>
            <a:pPr lvl="1"/>
            <a:r>
              <a:rPr lang="en-US" sz="2000" dirty="0"/>
              <a:t>Assessing specific data types</a:t>
            </a:r>
          </a:p>
          <a:p>
            <a:pPr lvl="1"/>
            <a:r>
              <a:rPr lang="en-US" sz="2000" dirty="0"/>
              <a:t>Receive notifications and tips</a:t>
            </a:r>
          </a:p>
        </p:txBody>
      </p:sp>
    </p:spTree>
    <p:extLst>
      <p:ext uri="{BB962C8B-B14F-4D97-AF65-F5344CB8AC3E}">
        <p14:creationId xmlns:p14="http://schemas.microsoft.com/office/powerpoint/2010/main" val="4070797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036B6-6EDA-4B62-8FD9-8CA5A995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25DF-BA8F-483B-85D2-FF321CC8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Increased redundancy, efficiency, security, and visibility of the network</a:t>
            </a:r>
          </a:p>
          <a:p>
            <a:r>
              <a:rPr lang="en-US" sz="2800" dirty="0"/>
              <a:t>Increase from 10Gbps to 100Gbps</a:t>
            </a:r>
          </a:p>
          <a:p>
            <a:pPr lvl="1"/>
            <a:r>
              <a:rPr lang="en-US" sz="2400" dirty="0"/>
              <a:t>Servers in the datacenter can connect with fiber optics now at 1g, 10g, 25g, 50g, or 100g</a:t>
            </a:r>
          </a:p>
          <a:p>
            <a:r>
              <a:rPr lang="en-US" sz="2800" dirty="0"/>
              <a:t>Firewall integration for east-west traffic</a:t>
            </a:r>
          </a:p>
        </p:txBody>
      </p:sp>
    </p:spTree>
    <p:extLst>
      <p:ext uri="{BB962C8B-B14F-4D97-AF65-F5344CB8AC3E}">
        <p14:creationId xmlns:p14="http://schemas.microsoft.com/office/powerpoint/2010/main" val="1270110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7E4DA-5A3A-49BE-96E7-D0EBE92B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2609"/>
            <a:ext cx="8229600" cy="4019266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Upgrade Date: 5:00am May 18th to 5:00pm May 19</a:t>
            </a:r>
            <a:r>
              <a:rPr lang="en-US" sz="2900" baseline="30000" dirty="0"/>
              <a:t>th</a:t>
            </a:r>
            <a:endParaRPr lang="en-US" sz="2900" dirty="0"/>
          </a:p>
          <a:p>
            <a:endParaRPr lang="en-US" sz="2400" dirty="0"/>
          </a:p>
          <a:p>
            <a:r>
              <a:rPr lang="en-US" sz="2400" dirty="0"/>
              <a:t>While most IT services will be impacted, a few we wanted to specifically mention that will </a:t>
            </a:r>
            <a:r>
              <a:rPr lang="en-US" sz="2400" b="1" u="sng" dirty="0"/>
              <a:t>NOT</a:t>
            </a:r>
            <a:r>
              <a:rPr lang="en-US" sz="2400" dirty="0"/>
              <a:t> be available: </a:t>
            </a:r>
          </a:p>
          <a:p>
            <a:pPr lvl="1"/>
            <a:r>
              <a:rPr lang="en-US" sz="2000" dirty="0"/>
              <a:t>Authentication</a:t>
            </a:r>
          </a:p>
          <a:p>
            <a:pPr lvl="1"/>
            <a:r>
              <a:rPr lang="en-US" sz="2000" dirty="0"/>
              <a:t>Account Directories </a:t>
            </a:r>
          </a:p>
          <a:p>
            <a:pPr lvl="1"/>
            <a:r>
              <a:rPr lang="en-US" sz="2000" dirty="0"/>
              <a:t>Storage </a:t>
            </a:r>
          </a:p>
          <a:p>
            <a:pPr lvl="1"/>
            <a:r>
              <a:rPr lang="en-US" sz="2000" dirty="0"/>
              <a:t>Databases </a:t>
            </a:r>
          </a:p>
          <a:p>
            <a:pPr lvl="1"/>
            <a:r>
              <a:rPr lang="en-US" sz="2000" dirty="0"/>
              <a:t>Campus Phones</a:t>
            </a:r>
          </a:p>
          <a:p>
            <a:pPr lvl="1"/>
            <a:r>
              <a:rPr lang="en-US" sz="2000" dirty="0"/>
              <a:t>VPN Access</a:t>
            </a:r>
          </a:p>
          <a:p>
            <a:pPr lvl="1"/>
            <a:r>
              <a:rPr lang="en-US" sz="2000" dirty="0"/>
              <a:t>Wireless</a:t>
            </a:r>
          </a:p>
          <a:p>
            <a:pPr lvl="1"/>
            <a:r>
              <a:rPr lang="en-US" sz="2000" dirty="0"/>
              <a:t>Enterprise Applications (Peoplesoft, O365, </a:t>
            </a:r>
            <a:r>
              <a:rPr lang="en-US" sz="2000" dirty="0" err="1"/>
              <a:t>Reggienet</a:t>
            </a:r>
            <a:r>
              <a:rPr lang="en-US" sz="2000" dirty="0"/>
              <a:t>, Ellucian Colleague (</a:t>
            </a:r>
            <a:r>
              <a:rPr lang="en-US" sz="2000" dirty="0" err="1"/>
              <a:t>Datatel</a:t>
            </a:r>
            <a:r>
              <a:rPr lang="en-US" sz="2000" dirty="0"/>
              <a:t>), Cognos, Cherwell, etc...)</a:t>
            </a:r>
          </a:p>
          <a:p>
            <a:endParaRPr lang="en-US" sz="2400" dirty="0"/>
          </a:p>
          <a:p>
            <a:r>
              <a:rPr lang="en-US" sz="2400" dirty="0"/>
              <a:t>The following services should be available throughout the maintenance: </a:t>
            </a:r>
          </a:p>
          <a:p>
            <a:pPr lvl="1"/>
            <a:r>
              <a:rPr lang="en-US" sz="2000" dirty="0"/>
              <a:t>Power</a:t>
            </a:r>
          </a:p>
          <a:p>
            <a:pPr lvl="1"/>
            <a:r>
              <a:rPr lang="en-US" sz="2000" dirty="0"/>
              <a:t>Electronic Door Access</a:t>
            </a:r>
          </a:p>
          <a:p>
            <a:pPr lvl="1"/>
            <a:r>
              <a:rPr lang="en-US" sz="2000" dirty="0"/>
              <a:t>Wired Network Access (Internet only)</a:t>
            </a:r>
          </a:p>
          <a:p>
            <a:pPr lvl="1"/>
            <a:r>
              <a:rPr lang="en-US" sz="2000" dirty="0"/>
              <a:t>Credit Card Terminals</a:t>
            </a:r>
          </a:p>
          <a:p>
            <a:pPr lvl="1"/>
            <a:r>
              <a:rPr lang="en-US" sz="2000" dirty="0"/>
              <a:t>TV Service </a:t>
            </a:r>
          </a:p>
        </p:txBody>
      </p:sp>
      <p:pic>
        <p:nvPicPr>
          <p:cNvPr id="5" name="Picture 4" descr="Image result for Image next">
            <a:extLst>
              <a:ext uri="{FF2B5EF4-FFF2-40B4-BE49-F238E27FC236}">
                <a16:creationId xmlns:a16="http://schemas.microsoft.com/office/drawing/2014/main" id="{B6612178-51B9-4B34-B42F-E296ED7A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8E41D-263B-4839-B937-320C3E4847B2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7" name="Picture 6" descr="Image result for image twitter logo">
            <a:extLst>
              <a:ext uri="{FF2B5EF4-FFF2-40B4-BE49-F238E27FC236}">
                <a16:creationId xmlns:a16="http://schemas.microsoft.com/office/drawing/2014/main" id="{44DE285B-2460-442D-ABAC-32104798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image microsoft teams logo">
            <a:extLst>
              <a:ext uri="{FF2B5EF4-FFF2-40B4-BE49-F238E27FC236}">
                <a16:creationId xmlns:a16="http://schemas.microsoft.com/office/drawing/2014/main" id="{953871F3-CB5B-48AD-B3C9-76A203DB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B31886-C5C2-4916-9A1E-8173FB83ED47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9941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pPr marL="0" indent="0" algn="ctr">
              <a:buNone/>
            </a:pPr>
            <a:r>
              <a:rPr lang="en-US" b="1" dirty="0"/>
              <a:t>CIT MVP Awards</a:t>
            </a:r>
          </a:p>
          <a:p>
            <a:pPr algn="ctr"/>
            <a:r>
              <a:rPr lang="en-US" sz="2800" dirty="0"/>
              <a:t>Full-Time Award - $1,000, August CIT</a:t>
            </a:r>
          </a:p>
          <a:p>
            <a:pPr algn="ctr"/>
            <a:r>
              <a:rPr lang="en-US" sz="2800" b="1" dirty="0">
                <a:effectLst>
                  <a:reflection blurRad="6350" stA="50000" endA="300" endPos="50000" dist="29997" dir="5400000" sy="-100000" algn="bl" rotWithShape="0"/>
                </a:effectLst>
              </a:rPr>
              <a:t>Student Award - $500, May </a:t>
            </a:r>
            <a:r>
              <a:rPr lang="en-US" sz="2800" b="1" dirty="0" err="1">
                <a:effectLst>
                  <a:reflection blurRad="6350" stA="50000" endA="300" endPos="50000" dist="29997" dir="5400000" sy="-100000" algn="bl" rotWithShape="0"/>
                </a:effectLst>
              </a:rPr>
              <a:t>CITx</a:t>
            </a:r>
            <a:endParaRPr lang="en-US" sz="28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en-US" sz="2800" dirty="0"/>
              <a:t>Put towards professional development</a:t>
            </a:r>
          </a:p>
          <a:p>
            <a:pPr algn="ctr"/>
            <a:r>
              <a:rPr lang="en-US" sz="2800" dirty="0">
                <a:hlinkClick r:id="rId4"/>
              </a:rPr>
              <a:t>https://cit.illinoisstate.edu/awards/</a:t>
            </a:r>
            <a:endParaRPr lang="en-US" sz="2800" dirty="0"/>
          </a:p>
          <a:p>
            <a:pPr algn="ctr"/>
            <a:r>
              <a:rPr lang="en-US" sz="2800" dirty="0"/>
              <a:t>Thanks to Charley, Mark, and Rob for the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796279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643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Student CIT MVP Award</a:t>
            </a:r>
          </a:p>
          <a:p>
            <a:r>
              <a:rPr lang="en-US" dirty="0"/>
              <a:t>Anyone can nominate a Student Tech </a:t>
            </a:r>
          </a:p>
          <a:p>
            <a:r>
              <a:rPr lang="en-US" dirty="0"/>
              <a:t>Been a Student Tech </a:t>
            </a:r>
          </a:p>
          <a:p>
            <a:r>
              <a:rPr lang="en-US" dirty="0"/>
              <a:t>Eligible to win once every 4 years</a:t>
            </a:r>
          </a:p>
          <a:p>
            <a:r>
              <a:rPr lang="en-US" dirty="0"/>
              <a:t>https://cit.illinoisstate.edu/awards/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557484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095643"/>
            <a:ext cx="7416800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Student CIT MVP Award - Nominees</a:t>
            </a:r>
          </a:p>
          <a:p>
            <a:r>
              <a:rPr lang="en-US" dirty="0"/>
              <a:t>Alyssa </a:t>
            </a:r>
            <a:r>
              <a:rPr lang="en-US" dirty="0" err="1"/>
              <a:t>Tipsword</a:t>
            </a:r>
            <a:r>
              <a:rPr lang="en-US" dirty="0"/>
              <a:t> </a:t>
            </a:r>
            <a:r>
              <a:rPr lang="en-US" dirty="0" err="1"/>
              <a:t>Kizer</a:t>
            </a:r>
            <a:r>
              <a:rPr lang="en-US" dirty="0"/>
              <a:t> – AT</a:t>
            </a:r>
          </a:p>
          <a:p>
            <a:r>
              <a:rPr lang="en-US" dirty="0"/>
              <a:t>Mantas Nakas – SAIT</a:t>
            </a:r>
          </a:p>
          <a:p>
            <a:r>
              <a:rPr lang="en-US" dirty="0"/>
              <a:t>Jared Evans – SAIT</a:t>
            </a:r>
          </a:p>
          <a:p>
            <a:r>
              <a:rPr lang="en-US" dirty="0"/>
              <a:t>Anderson Klay – AT</a:t>
            </a:r>
          </a:p>
          <a:p>
            <a:r>
              <a:rPr lang="en-US" dirty="0"/>
              <a:t>Casey Johnson – AT</a:t>
            </a:r>
          </a:p>
          <a:p>
            <a:r>
              <a:rPr lang="en-US" dirty="0"/>
              <a:t>Jeremiah Haywood – AT</a:t>
            </a:r>
          </a:p>
          <a:p>
            <a:r>
              <a:rPr lang="en-US" dirty="0"/>
              <a:t>Morgan Cunningham – AT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1F3CA-4D72-44FB-985F-251E38160D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7" t="60854" r="75846" b="2505"/>
          <a:stretch/>
        </p:blipFill>
        <p:spPr>
          <a:xfrm>
            <a:off x="6494258" y="1908382"/>
            <a:ext cx="1555082" cy="20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CITx</a:t>
            </a:r>
            <a:r>
              <a:rPr lang="en-US" b="1" dirty="0"/>
              <a:t> Spring 2019 - Keynote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Jana Albrecht</a:t>
            </a:r>
          </a:p>
          <a:p>
            <a:pPr marL="0" indent="0" algn="ctr">
              <a:buNone/>
            </a:pPr>
            <a:r>
              <a:rPr lang="en-US" dirty="0"/>
              <a:t>Associate VP, </a:t>
            </a:r>
            <a:r>
              <a:rPr lang="en-US"/>
              <a:t>Enrollment Management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2129316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643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Student CIT MVP Award - Winner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Jeremiah</a:t>
            </a:r>
          </a:p>
          <a:p>
            <a:pPr marL="0" indent="0">
              <a:buNone/>
            </a:pPr>
            <a:r>
              <a:rPr lang="en-US" b="1" dirty="0"/>
              <a:t>Haywood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A99CA-0DC6-43CA-AF3B-AC6A4D889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086" y="1707260"/>
            <a:ext cx="4116039" cy="31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Redbirds of a Feather Sessions</a:t>
            </a:r>
          </a:p>
          <a:p>
            <a:pPr lvl="1" fontAlgn="ctr"/>
            <a:r>
              <a:rPr lang="en-US" dirty="0"/>
              <a:t>All things Apple</a:t>
            </a:r>
          </a:p>
          <a:p>
            <a:pPr lvl="2" fontAlgn="ctr"/>
            <a:r>
              <a:rPr lang="en-US" dirty="0"/>
              <a:t>Matt </a:t>
            </a:r>
            <a:r>
              <a:rPr lang="en-US" dirty="0" err="1"/>
              <a:t>Gromer</a:t>
            </a:r>
            <a:r>
              <a:rPr lang="en-US" dirty="0"/>
              <a:t> in 150</a:t>
            </a:r>
          </a:p>
          <a:p>
            <a:pPr lvl="1" fontAlgn="ctr"/>
            <a:r>
              <a:rPr lang="en-US" dirty="0"/>
              <a:t>IT Show and Tell – Automation and Bots</a:t>
            </a:r>
          </a:p>
          <a:p>
            <a:pPr lvl="2" fontAlgn="ctr"/>
            <a:r>
              <a:rPr lang="en-US" dirty="0"/>
              <a:t>Nathan Stien in 148</a:t>
            </a:r>
          </a:p>
          <a:p>
            <a:pPr lvl="1" fontAlgn="ctr"/>
            <a:r>
              <a:rPr lang="en-US" dirty="0"/>
              <a:t>IT Show and Tell – Everything Else</a:t>
            </a:r>
          </a:p>
          <a:p>
            <a:pPr lvl="2" fontAlgn="ctr"/>
            <a:r>
              <a:rPr lang="en-US" dirty="0"/>
              <a:t>Bill Hamann in 133</a:t>
            </a:r>
          </a:p>
          <a:p>
            <a:pPr lvl="1" fontAlgn="ctr"/>
            <a:r>
              <a:rPr lang="en-US" dirty="0"/>
              <a:t>Services Offered to Students</a:t>
            </a:r>
          </a:p>
          <a:p>
            <a:pPr lvl="2" fontAlgn="ctr"/>
            <a:r>
              <a:rPr lang="en-US" dirty="0"/>
              <a:t>Katy Killian and Dean Plumadore in 132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10" name="Picture 9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30" y="440382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/>
              <a:t>Student Technology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David Greenfield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61EEC-72E1-4DB0-9796-2A8466ECC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128">
            <a:off x="5411453" y="3173417"/>
            <a:ext cx="2793735" cy="4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37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Mass Purchase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205D0-6B56-4FB5-B855-E6434FAE6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4374391"/>
            <a:ext cx="2793735" cy="436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963B15-DCE1-487B-96A5-CBAD46F9290F}"/>
              </a:ext>
            </a:extLst>
          </p:cNvPr>
          <p:cNvSpPr/>
          <p:nvPr/>
        </p:nvSpPr>
        <p:spPr>
          <a:xfrm>
            <a:off x="1074800" y="1259515"/>
            <a:ext cx="79417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May 15 </a:t>
            </a:r>
            <a:r>
              <a:rPr lang="en-US" sz="2800" dirty="0"/>
              <a:t>– Requisition Deadline (orders over $5k)</a:t>
            </a:r>
          </a:p>
          <a:p>
            <a:r>
              <a:rPr lang="en-US" sz="2800" b="1" dirty="0"/>
              <a:t>Mid-June</a:t>
            </a:r>
            <a:r>
              <a:rPr lang="en-US" sz="2800" dirty="0"/>
              <a:t> – Realistic Deadline for orders under $5k (pending campus arrival before 6/30/19) </a:t>
            </a:r>
          </a:p>
          <a:p>
            <a:endParaRPr lang="en-US" sz="2800" dirty="0"/>
          </a:p>
          <a:p>
            <a:r>
              <a:rPr lang="en-US" sz="2800" dirty="0"/>
              <a:t>Teams channel in ISU IT Staff:  TechZone Purchasing…</a:t>
            </a:r>
          </a:p>
        </p:txBody>
      </p:sp>
    </p:spTree>
    <p:extLst>
      <p:ext uri="{BB962C8B-B14F-4D97-AF65-F5344CB8AC3E}">
        <p14:creationId xmlns:p14="http://schemas.microsoft.com/office/powerpoint/2010/main" val="2844312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Mass Purchase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5408" y="2124500"/>
            <a:ext cx="4695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Lenovo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Thur</a:t>
            </a:r>
            <a:r>
              <a:rPr lang="en-US" sz="2600" dirty="0"/>
              <a:t> May 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11:00AM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STV401</a:t>
            </a:r>
          </a:p>
          <a:p>
            <a:pPr lvl="1"/>
            <a:endParaRPr lang="en-US" sz="2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205D0-6B56-4FB5-B855-E6434FAE6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3" y="4374391"/>
            <a:ext cx="2793735" cy="436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F16B1B-9E2F-4D07-8540-C6F669AFE5ED}"/>
              </a:ext>
            </a:extLst>
          </p:cNvPr>
          <p:cNvSpPr txBox="1"/>
          <p:nvPr/>
        </p:nvSpPr>
        <p:spPr>
          <a:xfrm>
            <a:off x="485120" y="2124500"/>
            <a:ext cx="39031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Tues May 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11:00AM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STV401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9F68D-B35C-47C5-8BFE-0CCC64127528}"/>
              </a:ext>
            </a:extLst>
          </p:cNvPr>
          <p:cNvCxnSpPr>
            <a:cxnSpLocks/>
          </p:cNvCxnSpPr>
          <p:nvPr/>
        </p:nvCxnSpPr>
        <p:spPr>
          <a:xfrm>
            <a:off x="4388316" y="1933731"/>
            <a:ext cx="0" cy="271166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9963B15-DCE1-487B-96A5-CBAD46F9290F}"/>
              </a:ext>
            </a:extLst>
          </p:cNvPr>
          <p:cNvSpPr/>
          <p:nvPr/>
        </p:nvSpPr>
        <p:spPr>
          <a:xfrm>
            <a:off x="1074800" y="1259515"/>
            <a:ext cx="7941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Product Roadmaps </a:t>
            </a:r>
            <a:r>
              <a:rPr lang="en-US" sz="3200" dirty="0"/>
              <a:t>– </a:t>
            </a:r>
            <a:r>
              <a:rPr lang="en-US" sz="3200" i="1" dirty="0"/>
              <a:t>“Lunch ‘n Learns”</a:t>
            </a:r>
          </a:p>
        </p:txBody>
      </p:sp>
    </p:spTree>
    <p:extLst>
      <p:ext uri="{BB962C8B-B14F-4D97-AF65-F5344CB8AC3E}">
        <p14:creationId xmlns:p14="http://schemas.microsoft.com/office/powerpoint/2010/main" val="3637063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Proposed Univ Recommendation – Fall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137965"/>
            <a:ext cx="861198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Office 365 </a:t>
            </a:r>
            <a:r>
              <a:rPr lang="en-US" sz="2400" dirty="0" err="1"/>
              <a:t>ProPlus</a:t>
            </a:r>
            <a:endParaRPr lang="en-US" sz="24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/>
              <a:t>Windows OS computers </a:t>
            </a:r>
            <a:r>
              <a:rPr lang="en-US" sz="2000" dirty="0"/>
              <a:t>(managed; shared access; assigned; personally owned)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i="1" dirty="0"/>
              <a:t>OneNote 2016 can be added as separate application</a:t>
            </a:r>
          </a:p>
          <a:p>
            <a:r>
              <a:rPr lang="en-US" sz="2400" dirty="0"/>
              <a:t>Office 2019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/>
              <a:t>Mac shared computers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dirty="0"/>
              <a:t>Mac assigned computers if not using user license</a:t>
            </a:r>
          </a:p>
          <a:p>
            <a:pPr lvl="1"/>
            <a:r>
              <a:rPr lang="en-US" dirty="0"/>
              <a:t>		</a:t>
            </a:r>
          </a:p>
          <a:p>
            <a:pPr lvl="1"/>
            <a:r>
              <a:rPr lang="en-US" dirty="0"/>
              <a:t>Note: Win/Mac user Office365 licenses available via ULID logon at office365.ilstu.edu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39" y="4374391"/>
            <a:ext cx="2793735" cy="436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33" y="332974"/>
            <a:ext cx="8611985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Adobe Software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1333710"/>
            <a:ext cx="861198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Year2</a:t>
            </a:r>
          </a:p>
          <a:p>
            <a:r>
              <a:rPr lang="en-US" sz="2800" dirty="0"/>
              <a:t>ISU User License: All Fac/Staff/GAs - NO CHANGE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Via app or package - upgrade any time</a:t>
            </a:r>
          </a:p>
          <a:p>
            <a:r>
              <a:rPr lang="en-US" sz="2800" dirty="0"/>
              <a:t>ISU Serial License: Labs/Classrooms/Open Areas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Now Shared Device License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/>
              <a:t>Working to federate students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Image result for Image next">
            <a:extLst>
              <a:ext uri="{FF2B5EF4-FFF2-40B4-BE49-F238E27FC236}">
                <a16:creationId xmlns:a16="http://schemas.microsoft.com/office/drawing/2014/main" id="{D280C9F2-78DB-4356-98BA-E24B0904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04" y="444163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Administrative Technologies -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Ben Mengarelli</a:t>
            </a:r>
          </a:p>
          <a:p>
            <a:pPr marL="0" indent="0" algn="ctr">
              <a:buNone/>
            </a:pPr>
            <a:r>
              <a:rPr lang="en-US" dirty="0"/>
              <a:t>Assistant 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374928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11591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BF9B7-D55C-1441-AC36-3C49C0F55BAB}"/>
              </a:ext>
            </a:extLst>
          </p:cNvPr>
          <p:cNvSpPr txBox="1"/>
          <p:nvPr/>
        </p:nvSpPr>
        <p:spPr>
          <a:xfrm>
            <a:off x="272519" y="118735"/>
            <a:ext cx="859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F Pro Display" pitchFamily="2" charset="0"/>
                <a:ea typeface="SF Pro Display" pitchFamily="2" charset="0"/>
              </a:rPr>
              <a:t>What’s New in APPS…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9CA9C-A7E1-5E4F-B474-620E269E8BD9}"/>
              </a:ext>
            </a:extLst>
          </p:cNvPr>
          <p:cNvSpPr txBox="1"/>
          <p:nvPr/>
        </p:nvSpPr>
        <p:spPr>
          <a:xfrm>
            <a:off x="357531" y="826621"/>
            <a:ext cx="79115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SF Pro Display Medium" pitchFamily="2" charset="0"/>
            </a:endParaRPr>
          </a:p>
          <a:p>
            <a:r>
              <a:rPr lang="en-US" b="1" dirty="0">
                <a:latin typeface="SF Pro Display Medium" pitchFamily="2" charset="0"/>
              </a:rPr>
              <a:t>In PeopleSoft 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</a:rPr>
              <a:t>New Hosting Provider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</a:rPr>
              <a:t>Advisor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</a:rPr>
              <a:t>New Class 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In Enterprise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Cherwell Performance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endParaRPr lang="en-US" sz="2000" dirty="0">
              <a:latin typeface="SF Pro Display Medium" pitchFamily="2" charset="0"/>
              <a:ea typeface="SF Pro Display Medium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   </a:t>
            </a:r>
            <a:endParaRPr lang="en-US" sz="2000" dirty="0">
              <a:latin typeface="SF Pro Display Medium" pitchFamily="2" charset="0"/>
              <a:ea typeface="SF Pro Display Medium" pitchFamily="2" charset="0"/>
            </a:endParaRPr>
          </a:p>
        </p:txBody>
      </p:sp>
      <p:sp>
        <p:nvSpPr>
          <p:cNvPr id="5" name="AutoShape 2" descr="Image result for I hate ora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1" y="1278104"/>
            <a:ext cx="2069431" cy="2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11591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BF9B7-D55C-1441-AC36-3C49C0F55BAB}"/>
              </a:ext>
            </a:extLst>
          </p:cNvPr>
          <p:cNvSpPr txBox="1"/>
          <p:nvPr/>
        </p:nvSpPr>
        <p:spPr>
          <a:xfrm>
            <a:off x="272519" y="118735"/>
            <a:ext cx="8593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F Pro Display" pitchFamily="2" charset="0"/>
                <a:ea typeface="SF Pro Display" pitchFamily="2" charset="0"/>
              </a:rPr>
              <a:t>What’s New in APPS…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9CA9C-A7E1-5E4F-B474-620E269E8BD9}"/>
              </a:ext>
            </a:extLst>
          </p:cNvPr>
          <p:cNvSpPr txBox="1"/>
          <p:nvPr/>
        </p:nvSpPr>
        <p:spPr>
          <a:xfrm>
            <a:off x="357531" y="826621"/>
            <a:ext cx="79115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F Pro Display Medium" pitchFamily="2" charset="0"/>
              </a:rPr>
              <a:t>In WEB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</a:rPr>
              <a:t>Developing a Design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SF Pro Display Medium" pitchFamily="2" charset="0"/>
                <a:ea typeface="SF Pro Display Medium" pitchFamily="2" charset="0"/>
              </a:rPr>
              <a:t>My.IllinoisState</a:t>
            </a:r>
            <a:endParaRPr lang="en-US" b="1" dirty="0">
              <a:latin typeface="SF Pro Display Medium" pitchFamily="2" charset="0"/>
              <a:ea typeface="SF Pro Display Medium" pitchFamily="2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Midterm Grades interface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Admissions content for prospective student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Fiscal Tab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SF Pro Display Medium" pitchFamily="2" charset="0"/>
                <a:ea typeface="SF Pro Display Medium" pitchFamily="2" charset="0"/>
              </a:rPr>
              <a:t>Budget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b="1" dirty="0">
              <a:latin typeface="SF Pro Display Medium" pitchFamily="2" charset="0"/>
              <a:ea typeface="SF Pro Display Medium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endParaRPr lang="en-US" sz="2000" dirty="0">
              <a:latin typeface="SF Pro Display Medium" pitchFamily="2" charset="0"/>
              <a:ea typeface="SF Pro Display Medium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SF Pro Display Medium" pitchFamily="2" charset="0"/>
              <a:ea typeface="SF Pro Display Medium" pitchFamily="2" charset="0"/>
            </a:endParaRPr>
          </a:p>
          <a:p>
            <a:r>
              <a:rPr lang="en-US" sz="2000" b="1" dirty="0">
                <a:latin typeface="SF Pro Display Medium" pitchFamily="2" charset="0"/>
                <a:ea typeface="SF Pro Display Medium" pitchFamily="2" charset="0"/>
              </a:rPr>
              <a:t>   </a:t>
            </a:r>
            <a:endParaRPr lang="en-US" sz="2000" dirty="0">
              <a:latin typeface="SF Pro Display Medium" pitchFamily="2" charset="0"/>
              <a:ea typeface="SF Pro Display 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E672F-1CB5-4E49-A463-197531488469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>
            <a:extLst>
              <a:ext uri="{FF2B5EF4-FFF2-40B4-BE49-F238E27FC236}">
                <a16:creationId xmlns:a16="http://schemas.microsoft.com/office/drawing/2014/main" id="{1912A801-4924-48C7-8B09-13DF2C8D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80927834-B35B-43F1-99DF-5B96FAEA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2E1BE-2CAD-4A5A-9AA7-25418B0DA140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 descr="Image result for Image next">
            <a:extLst>
              <a:ext uri="{FF2B5EF4-FFF2-40B4-BE49-F238E27FC236}">
                <a16:creationId xmlns:a16="http://schemas.microsoft.com/office/drawing/2014/main" id="{116DB286-0DAB-4874-A743-302DA18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80" y="444163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background.jpg">
            <a:extLst>
              <a:ext uri="{FF2B5EF4-FFF2-40B4-BE49-F238E27FC236}">
                <a16:creationId xmlns:a16="http://schemas.microsoft.com/office/drawing/2014/main" id="{1AFA5F65-EA50-490B-A34F-26694DCAF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80119" y="809741"/>
            <a:ext cx="5251554" cy="3478575"/>
          </a:xfrm>
          <a:prstGeom prst="rect">
            <a:avLst/>
          </a:prstGeom>
        </p:spPr>
        <p:txBody>
          <a:bodyPr vert="horz" lIns="68472" tIns="34236" rIns="68472" bIns="34236" rtlCol="0" anchor="ctr">
            <a:normAutofit/>
          </a:bodyPr>
          <a:lstStyle>
            <a:lvl1pPr algn="ctr" defTabSz="912951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428625" indent="-428625" algn="l" defTabSz="68471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Who is EMAS?</a:t>
            </a:r>
          </a:p>
          <a:p>
            <a:pPr marL="428625" indent="-428625" algn="l" defTabSz="68471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 Day in the Life</a:t>
            </a:r>
          </a:p>
          <a:p>
            <a:pPr marL="428625" indent="-428625" algn="l" defTabSz="68471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Fun Enrollment Facts</a:t>
            </a:r>
          </a:p>
          <a:p>
            <a:pPr marL="428625" indent="-428625" algn="l" defTabSz="68471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New/Continuing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40485794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AT – Information Security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Kevin Crouse</a:t>
            </a:r>
          </a:p>
          <a:p>
            <a:pPr marL="0" indent="0" algn="ctr">
              <a:buNone/>
            </a:pPr>
            <a:r>
              <a:rPr lang="en-US" dirty="0"/>
              <a:t>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424505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7359" y="633046"/>
            <a:ext cx="7303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Insight VM – Vulnerability Manger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Penetration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New State of Illinois Cybersecurity Audit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B71EE-30C8-43F8-AFC0-FDC25C20F371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>
            <a:extLst>
              <a:ext uri="{FF2B5EF4-FFF2-40B4-BE49-F238E27FC236}">
                <a16:creationId xmlns:a16="http://schemas.microsoft.com/office/drawing/2014/main" id="{84768D39-3362-44D2-943F-57928928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792C2469-C4A3-444B-BFD5-4B3B5A9D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AB5E8C-7884-4DBB-9B58-3C55F5606DF7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8" descr="Image result for Image next">
            <a:extLst>
              <a:ext uri="{FF2B5EF4-FFF2-40B4-BE49-F238E27FC236}">
                <a16:creationId xmlns:a16="http://schemas.microsoft.com/office/drawing/2014/main" id="{5795B74F-E98B-4A96-8834-3D8DF2C4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80" y="444163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CIT Awards – presented in August</a:t>
            </a:r>
          </a:p>
          <a:p>
            <a:pPr marL="0" indent="0" algn="ctr">
              <a:buNone/>
            </a:pPr>
            <a:r>
              <a:rPr lang="en-US" dirty="0"/>
              <a:t>Full-Time Award - $1,000</a:t>
            </a:r>
          </a:p>
          <a:p>
            <a:pPr marL="0" indent="0" algn="ctr">
              <a:buNone/>
            </a:pPr>
            <a:r>
              <a:rPr lang="en-US" dirty="0"/>
              <a:t>Put towards professional development</a:t>
            </a:r>
          </a:p>
          <a:p>
            <a:pPr marL="0" indent="0" algn="ctr">
              <a:buNone/>
            </a:pPr>
            <a:r>
              <a:rPr lang="en-US" dirty="0"/>
              <a:t>https://cit.illinoisstate.edu/awards</a:t>
            </a:r>
          </a:p>
          <a:p>
            <a:pPr marL="0" indent="0" algn="ctr">
              <a:buNone/>
            </a:pPr>
            <a:r>
              <a:rPr lang="en-US" dirty="0"/>
              <a:t>Thanks to Charley, Mark, and Rob </a:t>
            </a:r>
            <a:br>
              <a:rPr lang="en-US" dirty="0"/>
            </a:br>
            <a:r>
              <a:rPr lang="en-US" dirty="0"/>
              <a:t>for the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7240402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Redbirds of a Feather Sessions (</a:t>
            </a:r>
            <a:r>
              <a:rPr lang="en-US" b="1" dirty="0" err="1"/>
              <a:t>RoF</a:t>
            </a:r>
            <a:r>
              <a:rPr lang="en-US" b="1" dirty="0"/>
              <a:t>)</a:t>
            </a:r>
          </a:p>
          <a:p>
            <a:pPr lvl="1" fontAlgn="ctr"/>
            <a:r>
              <a:rPr lang="en-US" dirty="0"/>
              <a:t>All Things Apple</a:t>
            </a:r>
          </a:p>
          <a:p>
            <a:pPr lvl="2" fontAlgn="ctr"/>
            <a:r>
              <a:rPr lang="en-US" dirty="0"/>
              <a:t>Matt </a:t>
            </a:r>
            <a:r>
              <a:rPr lang="en-US" dirty="0" err="1"/>
              <a:t>Gromer</a:t>
            </a:r>
            <a:r>
              <a:rPr lang="en-US" dirty="0"/>
              <a:t> in 150</a:t>
            </a:r>
          </a:p>
          <a:p>
            <a:pPr lvl="1" fontAlgn="ctr"/>
            <a:r>
              <a:rPr lang="en-US" dirty="0"/>
              <a:t>IT Show and Tell – Automation and Bots</a:t>
            </a:r>
          </a:p>
          <a:p>
            <a:pPr lvl="2" fontAlgn="ctr"/>
            <a:r>
              <a:rPr lang="en-US" dirty="0"/>
              <a:t>Nathan Stien in 148</a:t>
            </a:r>
          </a:p>
          <a:p>
            <a:pPr lvl="1" fontAlgn="ctr"/>
            <a:r>
              <a:rPr lang="en-US" dirty="0"/>
              <a:t>IT Show and Tell – Everything Else</a:t>
            </a:r>
          </a:p>
          <a:p>
            <a:pPr lvl="2" fontAlgn="ctr"/>
            <a:r>
              <a:rPr lang="en-US" dirty="0"/>
              <a:t>Bill Hamann in 133</a:t>
            </a:r>
          </a:p>
          <a:p>
            <a:pPr lvl="1" fontAlgn="ctr"/>
            <a:r>
              <a:rPr lang="en-US" dirty="0"/>
              <a:t>Services Offered to Students</a:t>
            </a:r>
          </a:p>
          <a:p>
            <a:pPr lvl="2" fontAlgn="ctr"/>
            <a:r>
              <a:rPr lang="en-US" dirty="0"/>
              <a:t>Katy Killian and Dean Plumadore in 132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895848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to the</a:t>
            </a:r>
          </a:p>
          <a:p>
            <a:pPr marL="0" indent="0" algn="ctr">
              <a:buNone/>
            </a:pPr>
            <a:r>
              <a:rPr lang="en-US" dirty="0"/>
              <a:t>CIT Planning Group</a:t>
            </a:r>
          </a:p>
          <a:p>
            <a:pPr marL="0" indent="0" algn="ctr">
              <a:buNone/>
            </a:pPr>
            <a:r>
              <a:rPr lang="en-US" dirty="0"/>
              <a:t>Carla, Paul, Jeff, Liam, Tyler, Bill, and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17742525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69427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77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Thank you for coming</a:t>
            </a:r>
          </a:p>
          <a:p>
            <a:pPr marL="0" indent="0" algn="ctr">
              <a:buNone/>
            </a:pPr>
            <a:r>
              <a:rPr lang="en-US" dirty="0"/>
              <a:t>Would you like to join the CIT Planning Group?</a:t>
            </a:r>
          </a:p>
          <a:p>
            <a:pPr marL="0" indent="0" algn="ctr">
              <a:buNone/>
            </a:pPr>
            <a:r>
              <a:rPr lang="en-US" dirty="0"/>
              <a:t>Next….go to the </a:t>
            </a:r>
            <a:r>
              <a:rPr lang="en-US" dirty="0" err="1"/>
              <a:t>RoFs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Then……go have a burrito…….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6" name="Picture 6" descr="Image result for image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pic>
        <p:nvPicPr>
          <p:cNvPr id="9" name="Picture 4" descr="Image result for Image 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80" y="4495273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4286" y="3920597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isucit@illinoisstate.edu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3039271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5" name="Picture 6" descr="Image result for image twit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image microsoft team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525" y="4327023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Email: isucit@illinoisstate.edu</a:t>
            </a:r>
          </a:p>
        </p:txBody>
      </p:sp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background.jpg">
            <a:extLst>
              <a:ext uri="{FF2B5EF4-FFF2-40B4-BE49-F238E27FC236}">
                <a16:creationId xmlns:a16="http://schemas.microsoft.com/office/drawing/2014/main" id="{2A9EDAAE-0C4A-44AD-BD79-03860FC74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09741"/>
            <a:ext cx="9138197" cy="3478575"/>
          </a:xfrm>
          <a:prstGeom prst="rect">
            <a:avLst/>
          </a:prstGeom>
        </p:spPr>
        <p:txBody>
          <a:bodyPr vert="horz" lIns="68472" tIns="34236" rIns="68472" bIns="34236" rtlCol="0" anchor="ctr">
            <a:normAutofit/>
          </a:bodyPr>
          <a:lstStyle>
            <a:lvl1pPr algn="ctr" defTabSz="912951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defTabSz="684713">
              <a:spcAft>
                <a:spcPts val="1800"/>
              </a:spcAft>
              <a:defRPr/>
            </a:pPr>
            <a:r>
              <a:rPr lang="en-US" dirty="0"/>
              <a:t>Who Is EMAS?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CA736-A533-43FE-A4DD-1851EB41001D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5" name="Picture 6" descr="Image result for image twitter logo">
            <a:extLst>
              <a:ext uri="{FF2B5EF4-FFF2-40B4-BE49-F238E27FC236}">
                <a16:creationId xmlns:a16="http://schemas.microsoft.com/office/drawing/2014/main" id="{7C55A5F3-5657-4760-9EF7-3FBB219E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207DBFBE-DF7A-47C6-8022-1281B47A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66F3B-7550-4968-8F30-09292C6F21CE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31773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>
            <a:extLst>
              <a:ext uri="{FF2B5EF4-FFF2-40B4-BE49-F238E27FC236}">
                <a16:creationId xmlns:a16="http://schemas.microsoft.com/office/drawing/2014/main" id="{D1695E7B-BB8D-4E10-B31E-4321224AE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EMAS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531" y="1015965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Enrollment Management and Academic Services consists of:</a:t>
            </a:r>
          </a:p>
          <a:p>
            <a:r>
              <a:rPr lang="en-US" dirty="0"/>
              <a:t>Admissions</a:t>
            </a:r>
          </a:p>
          <a:p>
            <a:r>
              <a:rPr lang="en-US" dirty="0"/>
              <a:t>Financial Aid</a:t>
            </a:r>
          </a:p>
          <a:p>
            <a:r>
              <a:rPr lang="en-US" dirty="0"/>
              <a:t>Honors</a:t>
            </a:r>
          </a:p>
          <a:p>
            <a:r>
              <a:rPr lang="en-US" dirty="0"/>
              <a:t>University College</a:t>
            </a:r>
          </a:p>
          <a:p>
            <a:r>
              <a:rPr lang="en-US" dirty="0"/>
              <a:t>University Registrar</a:t>
            </a:r>
          </a:p>
        </p:txBody>
      </p:sp>
    </p:spTree>
    <p:extLst>
      <p:ext uri="{BB962C8B-B14F-4D97-AF65-F5344CB8AC3E}">
        <p14:creationId xmlns:p14="http://schemas.microsoft.com/office/powerpoint/2010/main" val="74174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background.jpg">
            <a:extLst>
              <a:ext uri="{FF2B5EF4-FFF2-40B4-BE49-F238E27FC236}">
                <a16:creationId xmlns:a16="http://schemas.microsoft.com/office/drawing/2014/main" id="{69B856BA-8DBE-46F1-8B73-FFE6B2AE4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09741"/>
            <a:ext cx="9138197" cy="2400527"/>
          </a:xfrm>
          <a:prstGeom prst="rect">
            <a:avLst/>
          </a:prstGeom>
        </p:spPr>
        <p:txBody>
          <a:bodyPr vert="horz" lIns="68472" tIns="34236" rIns="68472" bIns="34236" rtlCol="0" anchor="ctr">
            <a:normAutofit/>
          </a:bodyPr>
          <a:lstStyle>
            <a:lvl1pPr algn="ctr" defTabSz="912951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defTabSz="684713">
              <a:spcAft>
                <a:spcPts val="1800"/>
              </a:spcAft>
              <a:defRPr/>
            </a:pPr>
            <a:r>
              <a:rPr lang="en-US" sz="4800" dirty="0"/>
              <a:t>A Day in the Life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3BDE1-2C4A-4EB7-984E-EF4D4D6854DB}"/>
              </a:ext>
            </a:extLst>
          </p:cNvPr>
          <p:cNvSpPr txBox="1"/>
          <p:nvPr/>
        </p:nvSpPr>
        <p:spPr>
          <a:xfrm>
            <a:off x="7942213" y="4617977"/>
            <a:ext cx="69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#ISUCIT</a:t>
            </a:r>
          </a:p>
        </p:txBody>
      </p:sp>
      <p:pic>
        <p:nvPicPr>
          <p:cNvPr id="5" name="Picture 6" descr="Image result for image twitter logo">
            <a:extLst>
              <a:ext uri="{FF2B5EF4-FFF2-40B4-BE49-F238E27FC236}">
                <a16:creationId xmlns:a16="http://schemas.microsoft.com/office/drawing/2014/main" id="{6EF71A34-7EEF-4865-A262-C0DCB152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17" y="458314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image microsoft teams logo">
            <a:extLst>
              <a:ext uri="{FF2B5EF4-FFF2-40B4-BE49-F238E27FC236}">
                <a16:creationId xmlns:a16="http://schemas.microsoft.com/office/drawing/2014/main" id="{97C70723-155B-4E37-807A-2EE8B379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4179919"/>
            <a:ext cx="490311" cy="4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D770EC-DD08-40C1-B6F1-60A9337016BC}"/>
              </a:ext>
            </a:extLst>
          </p:cNvPr>
          <p:cNvSpPr txBox="1"/>
          <p:nvPr/>
        </p:nvSpPr>
        <p:spPr>
          <a:xfrm>
            <a:off x="7924799" y="4299449"/>
            <a:ext cx="108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RoF</a:t>
            </a:r>
            <a:r>
              <a:rPr lang="en-US" sz="1200" dirty="0"/>
              <a:t> Channels</a:t>
            </a:r>
          </a:p>
        </p:txBody>
      </p:sp>
    </p:spTree>
    <p:extLst>
      <p:ext uri="{BB962C8B-B14F-4D97-AF65-F5344CB8AC3E}">
        <p14:creationId xmlns:p14="http://schemas.microsoft.com/office/powerpoint/2010/main" val="400620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6" ma:contentTypeDescription="Create a new document." ma:contentTypeScope="" ma:versionID="349690669aa0afad7616ad71590e8412">
  <xsd:schema xmlns:xsd="http://www.w3.org/2001/XMLSchema" xmlns:xs="http://www.w3.org/2001/XMLSchema" xmlns:p="http://schemas.microsoft.com/office/2006/metadata/properties" xmlns:ns2="205bfbc1-e8b8-4860-980c-b93c7920f507" targetNamespace="http://schemas.microsoft.com/office/2006/metadata/properties" ma:root="true" ma:fieldsID="97f34e89591ca95708b6a3951f68b1bb" ns2:_="">
    <xsd:import namespace="205bfbc1-e8b8-4860-980c-b93c7920f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A3BCDC-4F14-4AC5-AC04-1F4D43308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D038F-3A7D-4F04-B203-684DEF9D9A3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05bfbc1-e8b8-4860-980c-b93c7920f50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668F3F3-15DF-4D1E-9813-D0312B586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bfbc1-e8b8-4860-980c-b93c7920f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2033</Words>
  <Application>Microsoft Office PowerPoint</Application>
  <PresentationFormat>On-screen Show (16:9)</PresentationFormat>
  <Paragraphs>554</Paragraphs>
  <Slides>66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Cambria</vt:lpstr>
      <vt:lpstr>SF Pro Display</vt:lpstr>
      <vt:lpstr>SF Pro Display Medium</vt:lpstr>
      <vt:lpstr>Times New Roman</vt:lpstr>
      <vt:lpstr>Office Theme</vt:lpstr>
      <vt:lpstr>PowerPoint Presentation</vt:lpstr>
      <vt:lpstr>Welcome to CITx Spring 2019</vt:lpstr>
      <vt:lpstr>Welcome to CITx Spring 2019</vt:lpstr>
      <vt:lpstr>Welcome to CITx Spring 2019</vt:lpstr>
      <vt:lpstr>CITx Spring 2019 - Keynote</vt:lpstr>
      <vt:lpstr>PowerPoint Presentation</vt:lpstr>
      <vt:lpstr>PowerPoint Presentation</vt:lpstr>
      <vt:lpstr>EMAS Units</vt:lpstr>
      <vt:lpstr>PowerPoint Presentation</vt:lpstr>
      <vt:lpstr>PowerPoint Presentation</vt:lpstr>
      <vt:lpstr>PowerPoint Presentation</vt:lpstr>
      <vt:lpstr>10-Year Stable Enrollment</vt:lpstr>
      <vt:lpstr>New Enrollment – 10th Day</vt:lpstr>
      <vt:lpstr>Future Enrollment Challenges</vt:lpstr>
      <vt:lpstr>Fall 2019 Applications-As of 4/27/19 </vt:lpstr>
      <vt:lpstr>Fall 2019 Admits-As of 4/27/19 </vt:lpstr>
      <vt:lpstr>How did we do it?</vt:lpstr>
      <vt:lpstr>Enrollment Deposits</vt:lpstr>
      <vt:lpstr>Enrollment Deposits</vt:lpstr>
      <vt:lpstr>New/Continuing Initiatives</vt:lpstr>
      <vt:lpstr>Financial Aid Projects</vt:lpstr>
      <vt:lpstr>Admissions Projects</vt:lpstr>
      <vt:lpstr>University College Projects</vt:lpstr>
      <vt:lpstr>What EMAS staff say about IT staff</vt:lpstr>
      <vt:lpstr>What EMAS staff say about IT staff</vt:lpstr>
      <vt:lpstr>Bottom Line</vt:lpstr>
      <vt:lpstr>Questions??</vt:lpstr>
      <vt:lpstr>AT – Client Services</vt:lpstr>
      <vt:lpstr>New and Improved IT Help site</vt:lpstr>
      <vt:lpstr>New and Improved IT Help site</vt:lpstr>
      <vt:lpstr>Easy Access to Knowledge</vt:lpstr>
      <vt:lpstr>Simple Submission Form</vt:lpstr>
      <vt:lpstr>IT Help Service Portal</vt:lpstr>
      <vt:lpstr>Service Request Reduction &amp; Simplification</vt:lpstr>
      <vt:lpstr>How do I get help?</vt:lpstr>
      <vt:lpstr>Coming Soon</vt:lpstr>
      <vt:lpstr>Cherwell Record Classification Revision Proposal</vt:lpstr>
      <vt:lpstr>Working Group Members</vt:lpstr>
      <vt:lpstr>Classification System Structure</vt:lpstr>
      <vt:lpstr>Production vs Proposed Structure</vt:lpstr>
      <vt:lpstr>Services</vt:lpstr>
      <vt:lpstr>In Progress &amp; Upcoming</vt:lpstr>
      <vt:lpstr>AT - ION</vt:lpstr>
      <vt:lpstr>O365 DLP Test</vt:lpstr>
      <vt:lpstr>Data Center Network Upgrade</vt:lpstr>
      <vt:lpstr>PowerPoint Presentation</vt:lpstr>
      <vt:lpstr>CITx Spring 2019</vt:lpstr>
      <vt:lpstr>CITx Spring 2019</vt:lpstr>
      <vt:lpstr>CITx Spring 2019</vt:lpstr>
      <vt:lpstr>CITx Spring 2019</vt:lpstr>
      <vt:lpstr>CITx Spring 2019</vt:lpstr>
      <vt:lpstr>Student Technology Support</vt:lpstr>
      <vt:lpstr>PowerPoint Presentation</vt:lpstr>
      <vt:lpstr>PowerPoint Presentation</vt:lpstr>
      <vt:lpstr>PowerPoint Presentation</vt:lpstr>
      <vt:lpstr>PowerPoint Presentation</vt:lpstr>
      <vt:lpstr>Administrative Technologies - APPS</vt:lpstr>
      <vt:lpstr>PowerPoint Presentation</vt:lpstr>
      <vt:lpstr>PowerPoint Presentation</vt:lpstr>
      <vt:lpstr>AT – Information Security Office</vt:lpstr>
      <vt:lpstr>PowerPoint Presentation</vt:lpstr>
      <vt:lpstr>CITx Spring 2019</vt:lpstr>
      <vt:lpstr>CITx Spring 2019</vt:lpstr>
      <vt:lpstr>CITx Spring 2019</vt:lpstr>
      <vt:lpstr>CITx Spring 2019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50</cp:revision>
  <dcterms:created xsi:type="dcterms:W3CDTF">2016-07-01T14:13:07Z</dcterms:created>
  <dcterms:modified xsi:type="dcterms:W3CDTF">2019-05-09T01:43:44Z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